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1.xml" ContentType="application/vnd.openxmlformats-officedocument.drawingml.char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2.xml" ContentType="application/vnd.openxmlformats-officedocument.drawingml.chart+xml"/>
  <Override PartName="/ppt/notesSlides/notesSlide20.xml" ContentType="application/vnd.openxmlformats-officedocument.presentationml.notesSlide+xml"/>
  <Override PartName="/ppt/charts/chart13.xml" ContentType="application/vnd.openxmlformats-officedocument.drawingml.chart+xml"/>
  <Override PartName="/ppt/drawings/drawing6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4.xml" ContentType="application/vnd.openxmlformats-officedocument.drawingml.chart+xml"/>
  <Override PartName="/ppt/drawings/drawing7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5.xml" ContentType="application/vnd.openxmlformats-officedocument.drawingml.chart+xml"/>
  <Override PartName="/ppt/drawings/drawing8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16.xml" ContentType="application/vnd.openxmlformats-officedocument.drawingml.chart+xml"/>
  <Override PartName="/ppt/drawings/drawing9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17.xml" ContentType="application/vnd.openxmlformats-officedocument.drawingml.chart+xml"/>
  <Override PartName="/ppt/theme/themeOverride4.xml" ContentType="application/vnd.openxmlformats-officedocument.themeOverride+xml"/>
  <Override PartName="/ppt/drawings/drawing10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85" r:id="rId3"/>
    <p:sldId id="286" r:id="rId4"/>
    <p:sldId id="257" r:id="rId5"/>
    <p:sldId id="281" r:id="rId6"/>
    <p:sldId id="287" r:id="rId7"/>
    <p:sldId id="258" r:id="rId8"/>
    <p:sldId id="312" r:id="rId9"/>
    <p:sldId id="259" r:id="rId10"/>
    <p:sldId id="260" r:id="rId11"/>
    <p:sldId id="307" r:id="rId12"/>
    <p:sldId id="263" r:id="rId13"/>
    <p:sldId id="292" r:id="rId14"/>
    <p:sldId id="264" r:id="rId15"/>
    <p:sldId id="265" r:id="rId16"/>
    <p:sldId id="266" r:id="rId17"/>
    <p:sldId id="303" r:id="rId18"/>
    <p:sldId id="288" r:id="rId19"/>
    <p:sldId id="267" r:id="rId20"/>
    <p:sldId id="268" r:id="rId21"/>
    <p:sldId id="269" r:id="rId22"/>
    <p:sldId id="271" r:id="rId23"/>
    <p:sldId id="270" r:id="rId24"/>
    <p:sldId id="311" r:id="rId25"/>
    <p:sldId id="289" r:id="rId26"/>
    <p:sldId id="296" r:id="rId27"/>
    <p:sldId id="313" r:id="rId28"/>
    <p:sldId id="290" r:id="rId29"/>
    <p:sldId id="279" r:id="rId30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>
        <p:scale>
          <a:sx n="77" d="100"/>
          <a:sy n="77" d="100"/>
        </p:scale>
        <p:origin x="-1296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126" y="-78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3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 dirty="0"/>
              <a:t>Where the Money </a:t>
            </a:r>
            <a:r>
              <a:rPr lang="en-US" sz="2000" baseline="0" dirty="0" smtClean="0"/>
              <a:t>Comes </a:t>
            </a:r>
            <a:r>
              <a:rPr lang="en-US" sz="2000" baseline="0" dirty="0"/>
              <a:t>From</a:t>
            </a:r>
          </a:p>
        </c:rich>
      </c:tx>
      <c:layout/>
      <c:overlay val="0"/>
    </c:title>
    <c:autoTitleDeleted val="0"/>
    <c:view3D>
      <c:rotX val="30"/>
      <c:rotY val="1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explosion val="5"/>
          <c:dLbls>
            <c:dLbl>
              <c:idx val="0"/>
              <c:layout>
                <c:manualLayout>
                  <c:x val="6.1228295821448432E-2"/>
                  <c:y val="-1.3888888888888899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3628891853685175E-2"/>
                  <c:y val="3.333333333333332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"/>
                  <c:y val="-0.1166666666666666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dirty="0"/>
                      <a:t>State of Ohio Reimbursements, 4.3%</a:t>
                    </a:r>
                  </a:p>
                </c:rich>
              </c:tx>
              <c:numFmt formatCode="0.0%" sourceLinked="0"/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3440357619342262E-2"/>
                  <c:y val="-3.0555555555555555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_("$"* #,##0_);_("$"* \(#,##0\);_("$"* "-"??_);_(@_)</c:formatCode>
                <c:ptCount val="4"/>
                <c:pt idx="0">
                  <c:v>145014269</c:v>
                </c:pt>
                <c:pt idx="1">
                  <c:v>413889023</c:v>
                </c:pt>
                <c:pt idx="2">
                  <c:v>26113830</c:v>
                </c:pt>
                <c:pt idx="3">
                  <c:v>26222595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Where the Money Come From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Other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0.23724614904237318</c:v>
                </c:pt>
                <c:pt idx="1">
                  <c:v>0.67713044733315331</c:v>
                </c:pt>
                <c:pt idx="2">
                  <c:v>4.2722730990335828E-2</c:v>
                </c:pt>
                <c:pt idx="3">
                  <c:v>4.2900672634137743E-2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823718950480925E-2"/>
          <c:y val="3.5986001749781275E-2"/>
          <c:w val="0.91174917729254989"/>
          <c:h val="0.7177819335083187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10.6</c:v>
                </c:pt>
                <c:pt idx="1">
                  <c:v>18.2</c:v>
                </c:pt>
                <c:pt idx="2">
                  <c:v>24.4</c:v>
                </c:pt>
                <c:pt idx="3">
                  <c:v>18.3</c:v>
                </c:pt>
                <c:pt idx="4">
                  <c:v>20.3</c:v>
                </c:pt>
                <c:pt idx="5">
                  <c:v>20.6</c:v>
                </c:pt>
                <c:pt idx="6">
                  <c:v>20.7</c:v>
                </c:pt>
                <c:pt idx="7">
                  <c:v>20.7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Interest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1.4933730688157522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933730688158069E-3"/>
                  <c:y val="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867461376316138E-3"/>
                  <c:y val="-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9867461376316138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867461376315045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2.4</c:v>
                </c:pt>
                <c:pt idx="1">
                  <c:v>2.1</c:v>
                </c:pt>
                <c:pt idx="2">
                  <c:v>0.6</c:v>
                </c:pt>
                <c:pt idx="3">
                  <c:v>0.4</c:v>
                </c:pt>
                <c:pt idx="4">
                  <c:v>0.4</c:v>
                </c:pt>
                <c:pt idx="5">
                  <c:v>0.4</c:v>
                </c:pt>
                <c:pt idx="6">
                  <c:v>0.4</c:v>
                </c:pt>
                <c:pt idx="7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Catastrophic Aid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3.0555555555555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2" formatCode="0.0">
                  <c:v>1.4</c:v>
                </c:pt>
                <c:pt idx="3" formatCode="0.0">
                  <c:v>1.3</c:v>
                </c:pt>
                <c:pt idx="4" formatCode="0.0">
                  <c:v>1.2</c:v>
                </c:pt>
                <c:pt idx="5" formatCode="0.0">
                  <c:v>1.1000000000000001</c:v>
                </c:pt>
                <c:pt idx="6" formatCode="0.0">
                  <c:v>1</c:v>
                </c:pt>
                <c:pt idx="7" formatCode="0.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Medicaid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2.77777777777777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933730688158617E-3"/>
                  <c:y val="-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1.7</c:v>
                </c:pt>
                <c:pt idx="1">
                  <c:v>1.9</c:v>
                </c:pt>
                <c:pt idx="2">
                  <c:v>1.8</c:v>
                </c:pt>
                <c:pt idx="3">
                  <c:v>6.2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Advance In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2.5</c:v>
                </c:pt>
                <c:pt idx="1">
                  <c:v>1.7</c:v>
                </c:pt>
                <c:pt idx="2">
                  <c:v>3.5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147156352"/>
        <c:axId val="147190912"/>
        <c:axId val="0"/>
      </c:bar3DChart>
      <c:catAx>
        <c:axId val="14715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7190912"/>
        <c:crosses val="autoZero"/>
        <c:auto val="1"/>
        <c:lblAlgn val="ctr"/>
        <c:lblOffset val="100"/>
        <c:noMultiLvlLbl val="0"/>
      </c:catAx>
      <c:valAx>
        <c:axId val="147190912"/>
        <c:scaling>
          <c:orientation val="minMax"/>
          <c:max val="3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71563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4E-2"/>
          <c:w val="0.90843259560703105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Property Tax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151.4</c:v>
                </c:pt>
                <c:pt idx="1">
                  <c:v>149.1</c:v>
                </c:pt>
                <c:pt idx="2">
                  <c:v>144.4</c:v>
                </c:pt>
                <c:pt idx="3">
                  <c:v>145</c:v>
                </c:pt>
                <c:pt idx="4">
                  <c:v>144.1</c:v>
                </c:pt>
                <c:pt idx="5">
                  <c:v>144.1</c:v>
                </c:pt>
                <c:pt idx="6">
                  <c:v>144.1</c:v>
                </c:pt>
                <c:pt idx="7">
                  <c:v>144.1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Foundation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_(* #,##0.0_);_(* \(#,##0.0\);_(* "-"??_);_(@_)</c:formatCode>
                <c:ptCount val="8"/>
                <c:pt idx="0">
                  <c:v>340.3</c:v>
                </c:pt>
                <c:pt idx="1">
                  <c:v>332.6</c:v>
                </c:pt>
                <c:pt idx="2">
                  <c:v>304.39999999999998</c:v>
                </c:pt>
                <c:pt idx="3">
                  <c:v>283.39999999999998</c:v>
                </c:pt>
                <c:pt idx="4">
                  <c:v>271.60000000000002</c:v>
                </c:pt>
                <c:pt idx="5">
                  <c:v>260.89999999999998</c:v>
                </c:pt>
                <c:pt idx="6">
                  <c:v>253.6</c:v>
                </c:pt>
                <c:pt idx="7">
                  <c:v>247.4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Ed Jobs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2">
                  <c:v>17.7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State Reimbursement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General</c:formatCode>
                <c:ptCount val="8"/>
                <c:pt idx="0">
                  <c:v>55.5</c:v>
                </c:pt>
                <c:pt idx="1">
                  <c:v>56.6</c:v>
                </c:pt>
                <c:pt idx="2">
                  <c:v>39.200000000000003</c:v>
                </c:pt>
                <c:pt idx="3">
                  <c:v>26.1</c:v>
                </c:pt>
                <c:pt idx="4">
                  <c:v>26.1</c:v>
                </c:pt>
                <c:pt idx="5">
                  <c:v>26.1</c:v>
                </c:pt>
                <c:pt idx="6">
                  <c:v>26.1</c:v>
                </c:pt>
                <c:pt idx="7">
                  <c:v>26.1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Sheet1!$F$2:$F$9</c:f>
              <c:numCache>
                <c:formatCode>General</c:formatCode>
                <c:ptCount val="8"/>
                <c:pt idx="0">
                  <c:v>17.2</c:v>
                </c:pt>
                <c:pt idx="1">
                  <c:v>23.9</c:v>
                </c:pt>
                <c:pt idx="2">
                  <c:v>31.7</c:v>
                </c:pt>
                <c:pt idx="3">
                  <c:v>26.2</c:v>
                </c:pt>
                <c:pt idx="4">
                  <c:v>25.9</c:v>
                </c:pt>
                <c:pt idx="5">
                  <c:v>26.1</c:v>
                </c:pt>
                <c:pt idx="6">
                  <c:v>26.1</c:v>
                </c:pt>
                <c:pt idx="7">
                  <c:v>26.1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149419520"/>
        <c:axId val="149421056"/>
        <c:axId val="0"/>
      </c:bar3DChart>
      <c:catAx>
        <c:axId val="149419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9421056"/>
        <c:crosses val="autoZero"/>
        <c:auto val="1"/>
        <c:lblAlgn val="ctr"/>
        <c:lblOffset val="100"/>
        <c:noMultiLvlLbl val="0"/>
      </c:catAx>
      <c:valAx>
        <c:axId val="149421056"/>
        <c:scaling>
          <c:orientation val="minMax"/>
          <c:min val="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49419520"/>
        <c:crosses val="autoZero"/>
        <c:crossBetween val="between"/>
      </c:valAx>
    </c:plotArea>
    <c:legend>
      <c:legendPos val="b"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FY </a:t>
            </a:r>
            <a:r>
              <a:rPr lang="en-US" dirty="0" smtClean="0"/>
              <a:t>2012-2013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6"/>
          <c:dPt>
            <c:idx val="0"/>
            <c:bubble3D val="0"/>
            <c:explosion val="0"/>
          </c:dPt>
          <c:dPt>
            <c:idx val="1"/>
            <c:bubble3D val="0"/>
            <c:explosion val="22"/>
          </c:dPt>
          <c:dPt>
            <c:idx val="2"/>
            <c:bubble3D val="0"/>
            <c:explosion val="22"/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Salaries &amp; Benefits, $393,133,569, </a:t>
                    </a:r>
                    <a:r>
                      <a:rPr lang="en-US" smtClean="0"/>
                      <a:t>61.3%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.0%" sourceLinked="0"/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Salaries &amp; Benefits</c:v>
                </c:pt>
                <c:pt idx="1">
                  <c:v>Charter School Pass-Through</c:v>
                </c:pt>
                <c:pt idx="2">
                  <c:v>All Other</c:v>
                </c:pt>
              </c:strCache>
            </c:strRef>
          </c:cat>
          <c:val>
            <c:numRef>
              <c:f>Sheet1!$B$2:$B$4</c:f>
              <c:numCache>
                <c:formatCode>"$"#,##0</c:formatCode>
                <c:ptCount val="3"/>
                <c:pt idx="0">
                  <c:v>393133569</c:v>
                </c:pt>
                <c:pt idx="1">
                  <c:v>130500000</c:v>
                </c:pt>
                <c:pt idx="2">
                  <c:v>118262885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2012-2013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Salaries &amp; Benefits</c:v>
                </c:pt>
                <c:pt idx="1">
                  <c:v>Charter School Pass-Through</c:v>
                </c:pt>
                <c:pt idx="2">
                  <c:v>All Other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0.61345636511959922</c:v>
                </c:pt>
                <c:pt idx="1">
                  <c:v>0.20330381821987756</c:v>
                </c:pt>
                <c:pt idx="2">
                  <c:v>0.18423981666052325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138317154341169"/>
          <c:y val="3.5986001749781275E-2"/>
          <c:w val="0.87218972469961464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Salaries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359.3</c:v>
                </c:pt>
                <c:pt idx="1">
                  <c:v>312.65499999999997</c:v>
                </c:pt>
                <c:pt idx="2">
                  <c:v>309.3</c:v>
                </c:pt>
                <c:pt idx="3">
                  <c:v>276.3</c:v>
                </c:pt>
                <c:pt idx="4">
                  <c:v>289</c:v>
                </c:pt>
                <c:pt idx="5">
                  <c:v>288.5</c:v>
                </c:pt>
                <c:pt idx="6">
                  <c:v>287.8</c:v>
                </c:pt>
                <c:pt idx="7">
                  <c:v>286.8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shape val="box"/>
        <c:axId val="159255168"/>
        <c:axId val="159261056"/>
        <c:axId val="0"/>
      </c:bar3DChart>
      <c:catAx>
        <c:axId val="15925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59261056"/>
        <c:crosses val="autoZero"/>
        <c:auto val="1"/>
        <c:lblAlgn val="ctr"/>
        <c:lblOffset val="100"/>
        <c:noMultiLvlLbl val="0"/>
      </c:catAx>
      <c:valAx>
        <c:axId val="159261056"/>
        <c:scaling>
          <c:orientation val="minMax"/>
          <c:min val="25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59255168"/>
        <c:crosses val="autoZero"/>
        <c:crossBetween val="between"/>
      </c:valAx>
    </c:plotArea>
    <c:legend>
      <c:legendPos val="b"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082631977137956E-2"/>
          <c:y val="3.5986001749781275E-2"/>
          <c:w val="0.90249026426588763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STRS/SERS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50.18</c:v>
                </c:pt>
                <c:pt idx="1">
                  <c:v>47.887056860000001</c:v>
                </c:pt>
                <c:pt idx="2">
                  <c:v>44.7</c:v>
                </c:pt>
                <c:pt idx="3">
                  <c:v>41</c:v>
                </c:pt>
                <c:pt idx="4">
                  <c:v>42.6</c:v>
                </c:pt>
                <c:pt idx="5">
                  <c:v>42.8</c:v>
                </c:pt>
                <c:pt idx="6">
                  <c:v>42.7</c:v>
                </c:pt>
                <c:pt idx="7">
                  <c:v>42.6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Employee Insurance Benefits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60.68</c:v>
                </c:pt>
                <c:pt idx="1">
                  <c:v>54.9</c:v>
                </c:pt>
                <c:pt idx="2">
                  <c:v>57.7</c:v>
                </c:pt>
                <c:pt idx="3">
                  <c:v>56.499999999999986</c:v>
                </c:pt>
                <c:pt idx="4">
                  <c:v>61.999999999999986</c:v>
                </c:pt>
                <c:pt idx="5">
                  <c:v>67.799999999999983</c:v>
                </c:pt>
                <c:pt idx="6">
                  <c:v>74.09999999999998</c:v>
                </c:pt>
                <c:pt idx="7">
                  <c:v>80.899999999999977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Medicare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4.3499999999999996</c:v>
                </c:pt>
                <c:pt idx="1">
                  <c:v>3.9</c:v>
                </c:pt>
                <c:pt idx="2">
                  <c:v>4</c:v>
                </c:pt>
                <c:pt idx="3">
                  <c:v>3.7</c:v>
                </c:pt>
                <c:pt idx="4">
                  <c:v>3.9</c:v>
                </c:pt>
                <c:pt idx="5">
                  <c:v>3.9</c:v>
                </c:pt>
                <c:pt idx="6">
                  <c:v>3.9</c:v>
                </c:pt>
                <c:pt idx="7">
                  <c:v>3.9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Workers Compensation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6.61</c:v>
                </c:pt>
                <c:pt idx="1">
                  <c:v>5.1702295899999999</c:v>
                </c:pt>
                <c:pt idx="2">
                  <c:v>4.5</c:v>
                </c:pt>
                <c:pt idx="3">
                  <c:v>4.4000000000000004</c:v>
                </c:pt>
                <c:pt idx="4">
                  <c:v>4.4000000000000004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4.4000000000000004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3.5</c:v>
                </c:pt>
                <c:pt idx="1">
                  <c:v>7.84292751</c:v>
                </c:pt>
                <c:pt idx="2">
                  <c:v>8.4</c:v>
                </c:pt>
                <c:pt idx="3">
                  <c:v>11.2</c:v>
                </c:pt>
                <c:pt idx="4">
                  <c:v>7.3</c:v>
                </c:pt>
                <c:pt idx="5">
                  <c:v>6.2</c:v>
                </c:pt>
                <c:pt idx="6">
                  <c:v>4.5</c:v>
                </c:pt>
                <c:pt idx="7">
                  <c:v>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142291712"/>
        <c:axId val="142293248"/>
        <c:axId val="0"/>
      </c:bar3DChart>
      <c:catAx>
        <c:axId val="142291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2293248"/>
        <c:crosses val="autoZero"/>
        <c:auto val="1"/>
        <c:lblAlgn val="ctr"/>
        <c:lblOffset val="100"/>
        <c:noMultiLvlLbl val="0"/>
      </c:catAx>
      <c:valAx>
        <c:axId val="142293248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2291712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01130918490508E-2"/>
          <c:y val="3.5986001749781275E-2"/>
          <c:w val="0.89877176532453584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Utilities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15.14</c:v>
                </c:pt>
                <c:pt idx="1">
                  <c:v>14.173923440000001</c:v>
                </c:pt>
                <c:pt idx="2">
                  <c:v>12</c:v>
                </c:pt>
                <c:pt idx="3">
                  <c:v>12.8</c:v>
                </c:pt>
                <c:pt idx="4">
                  <c:v>13</c:v>
                </c:pt>
                <c:pt idx="5">
                  <c:v>13.2</c:v>
                </c:pt>
                <c:pt idx="6">
                  <c:v>13.4</c:v>
                </c:pt>
                <c:pt idx="7">
                  <c:v>13.6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Student Transportation (Contract)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9.27</c:v>
                </c:pt>
                <c:pt idx="1">
                  <c:v>7.79397495</c:v>
                </c:pt>
                <c:pt idx="2">
                  <c:v>10.3</c:v>
                </c:pt>
                <c:pt idx="3">
                  <c:v>10.8</c:v>
                </c:pt>
                <c:pt idx="4">
                  <c:v>11</c:v>
                </c:pt>
                <c:pt idx="5">
                  <c:v>11.2</c:v>
                </c:pt>
                <c:pt idx="6">
                  <c:v>11.4</c:v>
                </c:pt>
                <c:pt idx="7">
                  <c:v>11.4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Purchased Services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63.39</c:v>
                </c:pt>
                <c:pt idx="1">
                  <c:v>56.46329314999997</c:v>
                </c:pt>
                <c:pt idx="2">
                  <c:v>57.699999999999989</c:v>
                </c:pt>
                <c:pt idx="3">
                  <c:v>68.999999999999972</c:v>
                </c:pt>
                <c:pt idx="4">
                  <c:v>69.300000000000011</c:v>
                </c:pt>
                <c:pt idx="5">
                  <c:v>70.000000000000028</c:v>
                </c:pt>
                <c:pt idx="6">
                  <c:v>70.800000000000011</c:v>
                </c:pt>
                <c:pt idx="7">
                  <c:v>71.699999999999989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Charter School Pass-Through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98.3</c:v>
                </c:pt>
                <c:pt idx="1">
                  <c:v>105.99472856</c:v>
                </c:pt>
                <c:pt idx="2">
                  <c:v>117</c:v>
                </c:pt>
                <c:pt idx="3">
                  <c:v>130.5</c:v>
                </c:pt>
                <c:pt idx="4">
                  <c:v>139.6</c:v>
                </c:pt>
                <c:pt idx="5">
                  <c:v>147.1</c:v>
                </c:pt>
                <c:pt idx="6">
                  <c:v>152.19999999999999</c:v>
                </c:pt>
                <c:pt idx="7">
                  <c:v>156.5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144008704"/>
        <c:axId val="144010240"/>
        <c:axId val="0"/>
      </c:bar3DChart>
      <c:catAx>
        <c:axId val="144008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4010240"/>
        <c:crosses val="autoZero"/>
        <c:auto val="1"/>
        <c:lblAlgn val="ctr"/>
        <c:lblOffset val="100"/>
        <c:noMultiLvlLbl val="0"/>
      </c:catAx>
      <c:valAx>
        <c:axId val="144010240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4008704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546451310511316E-2"/>
          <c:y val="3.5986001749781275E-2"/>
          <c:w val="0.88702644493251459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Supplies and Textbooks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12.63</c:v>
                </c:pt>
                <c:pt idx="1">
                  <c:v>9.0109999999999992</c:v>
                </c:pt>
                <c:pt idx="2">
                  <c:v>10</c:v>
                </c:pt>
                <c:pt idx="3">
                  <c:v>10.6</c:v>
                </c:pt>
                <c:pt idx="4">
                  <c:v>10.6</c:v>
                </c:pt>
                <c:pt idx="5">
                  <c:v>10.6</c:v>
                </c:pt>
                <c:pt idx="6">
                  <c:v>10.6</c:v>
                </c:pt>
                <c:pt idx="7">
                  <c:v>10.6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Equipment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1.31</c:v>
                </c:pt>
                <c:pt idx="1">
                  <c:v>0.78605647000000012</c:v>
                </c:pt>
                <c:pt idx="2">
                  <c:v>1</c:v>
                </c:pt>
                <c:pt idx="3">
                  <c:v>0.7</c:v>
                </c:pt>
                <c:pt idx="4">
                  <c:v>0.7</c:v>
                </c:pt>
                <c:pt idx="5">
                  <c:v>0.7</c:v>
                </c:pt>
                <c:pt idx="6">
                  <c:v>0.7</c:v>
                </c:pt>
                <c:pt idx="7">
                  <c:v>0.7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Expense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7.8</c:v>
                </c:pt>
                <c:pt idx="1">
                  <c:v>8.2729999999999997</c:v>
                </c:pt>
                <c:pt idx="2">
                  <c:v>6.5</c:v>
                </c:pt>
                <c:pt idx="3">
                  <c:v>7.4</c:v>
                </c:pt>
                <c:pt idx="4">
                  <c:v>7.5</c:v>
                </c:pt>
                <c:pt idx="5">
                  <c:v>7.7</c:v>
                </c:pt>
                <c:pt idx="6">
                  <c:v>7.8</c:v>
                </c:pt>
                <c:pt idx="7">
                  <c:v>7.3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Transfers/Advances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7.7</c:v>
                </c:pt>
                <c:pt idx="1">
                  <c:v>11.5</c:v>
                </c:pt>
                <c:pt idx="2">
                  <c:v>4.2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shape val="box"/>
        <c:axId val="167752064"/>
        <c:axId val="167753600"/>
        <c:axId val="0"/>
      </c:bar3DChart>
      <c:catAx>
        <c:axId val="16775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67753600"/>
        <c:crosses val="autoZero"/>
        <c:auto val="1"/>
        <c:lblAlgn val="ctr"/>
        <c:lblOffset val="100"/>
        <c:noMultiLvlLbl val="0"/>
      </c:catAx>
      <c:valAx>
        <c:axId val="1677536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67752064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546451310511316E-2"/>
          <c:y val="3.5986001749781275E-2"/>
          <c:w val="0.88702644493251459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Wages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359.3</c:v>
                </c:pt>
                <c:pt idx="1">
                  <c:v>312.7</c:v>
                </c:pt>
                <c:pt idx="2">
                  <c:v>309.3</c:v>
                </c:pt>
                <c:pt idx="3">
                  <c:v>276.3</c:v>
                </c:pt>
                <c:pt idx="4">
                  <c:v>289</c:v>
                </c:pt>
                <c:pt idx="5">
                  <c:v>288.5</c:v>
                </c:pt>
                <c:pt idx="6">
                  <c:v>287.8</c:v>
                </c:pt>
                <c:pt idx="7">
                  <c:v>286.8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Benefits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125.3</c:v>
                </c:pt>
                <c:pt idx="1">
                  <c:v>119.8</c:v>
                </c:pt>
                <c:pt idx="2">
                  <c:v>119.3</c:v>
                </c:pt>
                <c:pt idx="3">
                  <c:v>116.8</c:v>
                </c:pt>
                <c:pt idx="4">
                  <c:v>120.2</c:v>
                </c:pt>
                <c:pt idx="5">
                  <c:v>125.1</c:v>
                </c:pt>
                <c:pt idx="6">
                  <c:v>129.6</c:v>
                </c:pt>
                <c:pt idx="7">
                  <c:v>135.69999999999999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Purchased Services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87.8</c:v>
                </c:pt>
                <c:pt idx="1">
                  <c:v>78.400000000000006</c:v>
                </c:pt>
                <c:pt idx="2">
                  <c:v>80</c:v>
                </c:pt>
                <c:pt idx="3">
                  <c:v>92.6</c:v>
                </c:pt>
                <c:pt idx="4">
                  <c:v>93.300000000000011</c:v>
                </c:pt>
                <c:pt idx="5">
                  <c:v>94.4</c:v>
                </c:pt>
                <c:pt idx="6">
                  <c:v>95.600000000000023</c:v>
                </c:pt>
                <c:pt idx="7">
                  <c:v>96.699999999999989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Supplies and Materials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12.6</c:v>
                </c:pt>
                <c:pt idx="1">
                  <c:v>9</c:v>
                </c:pt>
                <c:pt idx="2">
                  <c:v>10</c:v>
                </c:pt>
                <c:pt idx="3">
                  <c:v>10.6</c:v>
                </c:pt>
                <c:pt idx="4">
                  <c:v>10.6</c:v>
                </c:pt>
                <c:pt idx="5">
                  <c:v>10.6</c:v>
                </c:pt>
                <c:pt idx="6">
                  <c:v>10.6</c:v>
                </c:pt>
                <c:pt idx="7">
                  <c:v>10.6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Capital Outlay</c:v>
                </c:pt>
              </c:strCache>
            </c:strRef>
          </c:tx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1.3</c:v>
                </c:pt>
                <c:pt idx="1">
                  <c:v>0.8</c:v>
                </c:pt>
                <c:pt idx="2">
                  <c:v>1</c:v>
                </c:pt>
                <c:pt idx="3">
                  <c:v>0.7</c:v>
                </c:pt>
                <c:pt idx="4">
                  <c:v>0.7</c:v>
                </c:pt>
                <c:pt idx="5">
                  <c:v>0.7</c:v>
                </c:pt>
                <c:pt idx="6">
                  <c:v>0.7</c:v>
                </c:pt>
                <c:pt idx="7">
                  <c:v>0.7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3.611111111111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933730688158069E-3"/>
                  <c:y val="-4.7222222222222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440357619342262E-2"/>
                  <c:y val="-3.611111111111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4668653440790348E-3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9602384128948422E-3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946984550526455E-2"/>
                  <c:y val="-3.611111111111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6427103756973874E-2"/>
                  <c:y val="-3.3333333333333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9602384128948422E-3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Sheet1!$G$2:$G$9</c:f>
              <c:numCache>
                <c:formatCode>0.0</c:formatCode>
                <c:ptCount val="8"/>
                <c:pt idx="0">
                  <c:v>15.5</c:v>
                </c:pt>
                <c:pt idx="1">
                  <c:v>19.8</c:v>
                </c:pt>
                <c:pt idx="2">
                  <c:v>10.7</c:v>
                </c:pt>
                <c:pt idx="3">
                  <c:v>14.4</c:v>
                </c:pt>
                <c:pt idx="4">
                  <c:v>14.5</c:v>
                </c:pt>
                <c:pt idx="5">
                  <c:v>14.7</c:v>
                </c:pt>
                <c:pt idx="6">
                  <c:v>14.8</c:v>
                </c:pt>
                <c:pt idx="7">
                  <c:v>14.3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shape val="box"/>
        <c:axId val="159220096"/>
        <c:axId val="159222400"/>
        <c:axId val="0"/>
      </c:bar3DChart>
      <c:catAx>
        <c:axId val="15922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59222400"/>
        <c:crosses val="autoZero"/>
        <c:auto val="1"/>
        <c:lblAlgn val="ctr"/>
        <c:lblOffset val="100"/>
        <c:noMultiLvlLbl val="0"/>
      </c:catAx>
      <c:valAx>
        <c:axId val="159222400"/>
        <c:scaling>
          <c:orientation val="minMax"/>
          <c:max val="600"/>
          <c:min val="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59220096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Revenue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2013*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662.7</c:v>
                </c:pt>
                <c:pt idx="1">
                  <c:v>668.2</c:v>
                </c:pt>
                <c:pt idx="2">
                  <c:v>654.20000000000005</c:v>
                </c:pt>
                <c:pt idx="3">
                  <c:v>611.20000000000005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Revenue Excluding Charter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2013*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564.40000000000009</c:v>
                </c:pt>
                <c:pt idx="1">
                  <c:v>562.20000000000005</c:v>
                </c:pt>
                <c:pt idx="2">
                  <c:v>537.20000000000005</c:v>
                </c:pt>
                <c:pt idx="3">
                  <c:v>480.79999999999995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7284224"/>
        <c:axId val="137294208"/>
      </c:lineChart>
      <c:catAx>
        <c:axId val="137284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7294208"/>
        <c:crosses val="autoZero"/>
        <c:auto val="1"/>
        <c:lblAlgn val="ctr"/>
        <c:lblOffset val="100"/>
        <c:noMultiLvlLbl val="0"/>
      </c:catAx>
      <c:valAx>
        <c:axId val="137294208"/>
        <c:scaling>
          <c:orientation val="minMax"/>
          <c:max val="675"/>
          <c:min val="475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372842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0586046627607"/>
          <c:y val="4.2291557305336833E-2"/>
          <c:w val="0.87766040884556662"/>
          <c:h val="0.7433339895013115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Estate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147.113</c:v>
                </c:pt>
                <c:pt idx="1">
                  <c:v>148.05699999999999</c:v>
                </c:pt>
                <c:pt idx="2">
                  <c:v>144.1</c:v>
                </c:pt>
                <c:pt idx="3">
                  <c:v>144</c:v>
                </c:pt>
                <c:pt idx="4">
                  <c:v>144</c:v>
                </c:pt>
                <c:pt idx="5">
                  <c:v>144</c:v>
                </c:pt>
                <c:pt idx="6">
                  <c:v>144</c:v>
                </c:pt>
                <c:pt idx="7">
                  <c:v>144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Personal Tangible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spPr>
              <a:ln>
                <a:solidFill>
                  <a:srgbClr val="00B0F0"/>
                </a:solidFill>
              </a:ln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4.28</c:v>
                </c:pt>
                <c:pt idx="1">
                  <c:v>0.99399999999999999</c:v>
                </c:pt>
                <c:pt idx="2">
                  <c:v>0.3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gapDepth val="76"/>
        <c:shape val="box"/>
        <c:axId val="137321856"/>
        <c:axId val="137327744"/>
        <c:axId val="0"/>
      </c:bar3DChart>
      <c:catAx>
        <c:axId val="13732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7327744"/>
        <c:crosses val="autoZero"/>
        <c:auto val="1"/>
        <c:lblAlgn val="ctr"/>
        <c:lblOffset val="100"/>
        <c:noMultiLvlLbl val="0"/>
      </c:catAx>
      <c:valAx>
        <c:axId val="137327744"/>
        <c:scaling>
          <c:orientation val="minMax"/>
          <c:max val="175"/>
          <c:min val="0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crossAx val="137321856"/>
        <c:crosses val="autoZero"/>
        <c:crossBetween val="between"/>
        <c:majorUnit val="25"/>
        <c:minorUnit val="5"/>
      </c:valAx>
    </c:plotArea>
    <c:legend>
      <c:legendPos val="b"/>
      <c:layout>
        <c:manualLayout>
          <c:xMode val="edge"/>
          <c:yMode val="edge"/>
          <c:x val="0.28540769907897923"/>
          <c:y val="0.93056080489938753"/>
          <c:w val="0.42918460184205276"/>
          <c:h val="6.6661417322834704E-2"/>
        </c:manualLayout>
      </c:layout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1"/>
              <c:layout>
                <c:manualLayout>
                  <c:x val="-3.2854207513947777E-2"/>
                  <c:y val="-0.1138888888888888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98.6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</c:numCache>
            </c:numRef>
          </c:cat>
          <c:val>
            <c:numRef>
              <c:f>Sheet1!$B$2:$B$26</c:f>
              <c:numCache>
                <c:formatCode>0.0</c:formatCode>
                <c:ptCount val="25"/>
                <c:pt idx="0">
                  <c:v>98.6</c:v>
                </c:pt>
                <c:pt idx="1">
                  <c:v>95.6</c:v>
                </c:pt>
                <c:pt idx="2">
                  <c:v>95.9</c:v>
                </c:pt>
                <c:pt idx="3">
                  <c:v>96</c:v>
                </c:pt>
                <c:pt idx="4">
                  <c:v>95.9</c:v>
                </c:pt>
                <c:pt idx="5">
                  <c:v>92.8</c:v>
                </c:pt>
                <c:pt idx="6">
                  <c:v>96.4</c:v>
                </c:pt>
                <c:pt idx="7">
                  <c:v>92.4</c:v>
                </c:pt>
                <c:pt idx="8">
                  <c:v>92.8</c:v>
                </c:pt>
                <c:pt idx="9">
                  <c:v>92.6</c:v>
                </c:pt>
                <c:pt idx="10">
                  <c:v>92.1</c:v>
                </c:pt>
                <c:pt idx="11">
                  <c:v>92.1</c:v>
                </c:pt>
                <c:pt idx="12">
                  <c:v>91.6</c:v>
                </c:pt>
                <c:pt idx="13">
                  <c:v>89.8</c:v>
                </c:pt>
                <c:pt idx="14">
                  <c:v>87.2</c:v>
                </c:pt>
                <c:pt idx="15">
                  <c:v>86.2</c:v>
                </c:pt>
                <c:pt idx="16">
                  <c:v>88.4</c:v>
                </c:pt>
                <c:pt idx="17">
                  <c:v>89.1</c:v>
                </c:pt>
                <c:pt idx="18">
                  <c:v>88</c:v>
                </c:pt>
                <c:pt idx="19">
                  <c:v>88.1</c:v>
                </c:pt>
                <c:pt idx="20">
                  <c:v>86.8</c:v>
                </c:pt>
                <c:pt idx="21">
                  <c:v>84.28</c:v>
                </c:pt>
                <c:pt idx="22">
                  <c:v>84.04</c:v>
                </c:pt>
                <c:pt idx="23">
                  <c:v>80.900000000000006</c:v>
                </c:pt>
                <c:pt idx="24">
                  <c:v>78.87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140670080"/>
        <c:axId val="140671616"/>
        <c:axId val="0"/>
      </c:bar3DChart>
      <c:catAx>
        <c:axId val="14067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40671616"/>
        <c:crosses val="autoZero"/>
        <c:auto val="1"/>
        <c:lblAlgn val="ctr"/>
        <c:lblOffset val="100"/>
        <c:noMultiLvlLbl val="0"/>
      </c:catAx>
      <c:valAx>
        <c:axId val="140671616"/>
        <c:scaling>
          <c:orientation val="minMax"/>
          <c:min val="75"/>
        </c:scaling>
        <c:delete val="0"/>
        <c:axPos val="l"/>
        <c:majorGridlines/>
        <c:min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40670080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</c:numCache>
            </c:num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98.6</c:v>
                </c:pt>
                <c:pt idx="1">
                  <c:v>95.6</c:v>
                </c:pt>
                <c:pt idx="2">
                  <c:v>95.9</c:v>
                </c:pt>
                <c:pt idx="3">
                  <c:v>96</c:v>
                </c:pt>
                <c:pt idx="4">
                  <c:v>95.9</c:v>
                </c:pt>
                <c:pt idx="5">
                  <c:v>92.8</c:v>
                </c:pt>
                <c:pt idx="6">
                  <c:v>96.4</c:v>
                </c:pt>
                <c:pt idx="7">
                  <c:v>92.4</c:v>
                </c:pt>
                <c:pt idx="8">
                  <c:v>92.8</c:v>
                </c:pt>
                <c:pt idx="9">
                  <c:v>92.6</c:v>
                </c:pt>
                <c:pt idx="10">
                  <c:v>92.1</c:v>
                </c:pt>
                <c:pt idx="11">
                  <c:v>92.1</c:v>
                </c:pt>
                <c:pt idx="12">
                  <c:v>91.6</c:v>
                </c:pt>
                <c:pt idx="13">
                  <c:v>89.8</c:v>
                </c:pt>
                <c:pt idx="14">
                  <c:v>87.2</c:v>
                </c:pt>
                <c:pt idx="15">
                  <c:v>86.2</c:v>
                </c:pt>
                <c:pt idx="16">
                  <c:v>88.4</c:v>
                </c:pt>
                <c:pt idx="17">
                  <c:v>89.1</c:v>
                </c:pt>
                <c:pt idx="18">
                  <c:v>88</c:v>
                </c:pt>
                <c:pt idx="19">
                  <c:v>88.1</c:v>
                </c:pt>
                <c:pt idx="20">
                  <c:v>86.8</c:v>
                </c:pt>
                <c:pt idx="21">
                  <c:v>84.28</c:v>
                </c:pt>
                <c:pt idx="22">
                  <c:v>84.04</c:v>
                </c:pt>
                <c:pt idx="23">
                  <c:v>80.900000000000006</c:v>
                </c:pt>
                <c:pt idx="24">
                  <c:v>78.900000000000006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Delinquencies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</c:numCache>
            </c:numRef>
          </c:cat>
          <c:val>
            <c:numRef>
              <c:f>Sheet1!$C$2:$C$26</c:f>
              <c:numCache>
                <c:formatCode>General</c:formatCode>
                <c:ptCount val="25"/>
                <c:pt idx="0">
                  <c:v>1.3</c:v>
                </c:pt>
                <c:pt idx="1">
                  <c:v>4.5</c:v>
                </c:pt>
                <c:pt idx="2">
                  <c:v>9.9</c:v>
                </c:pt>
                <c:pt idx="3">
                  <c:v>4.5</c:v>
                </c:pt>
                <c:pt idx="4">
                  <c:v>4.8</c:v>
                </c:pt>
                <c:pt idx="5">
                  <c:v>4.7</c:v>
                </c:pt>
                <c:pt idx="6">
                  <c:v>3</c:v>
                </c:pt>
                <c:pt idx="7">
                  <c:v>3.9</c:v>
                </c:pt>
                <c:pt idx="8">
                  <c:v>3.5</c:v>
                </c:pt>
                <c:pt idx="9">
                  <c:v>4.3</c:v>
                </c:pt>
                <c:pt idx="10">
                  <c:v>5.3</c:v>
                </c:pt>
                <c:pt idx="11">
                  <c:v>6</c:v>
                </c:pt>
                <c:pt idx="12">
                  <c:v>5.7</c:v>
                </c:pt>
                <c:pt idx="13">
                  <c:v>5.6</c:v>
                </c:pt>
                <c:pt idx="14">
                  <c:v>5.8</c:v>
                </c:pt>
                <c:pt idx="15">
                  <c:v>7.6</c:v>
                </c:pt>
                <c:pt idx="16">
                  <c:v>6.5</c:v>
                </c:pt>
                <c:pt idx="17">
                  <c:v>9.1</c:v>
                </c:pt>
                <c:pt idx="18">
                  <c:v>6.6</c:v>
                </c:pt>
                <c:pt idx="19">
                  <c:v>7.2</c:v>
                </c:pt>
                <c:pt idx="20">
                  <c:v>6.6</c:v>
                </c:pt>
                <c:pt idx="21">
                  <c:v>8.02</c:v>
                </c:pt>
                <c:pt idx="22">
                  <c:v>7.06</c:v>
                </c:pt>
                <c:pt idx="23">
                  <c:v>9.1</c:v>
                </c:pt>
                <c:pt idx="24">
                  <c:v>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140750208"/>
        <c:axId val="140772480"/>
        <c:axId val="0"/>
      </c:bar3DChart>
      <c:catAx>
        <c:axId val="14075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40772480"/>
        <c:crosses val="autoZero"/>
        <c:auto val="1"/>
        <c:lblAlgn val="ctr"/>
        <c:lblOffset val="100"/>
        <c:noMultiLvlLbl val="0"/>
      </c:catAx>
      <c:valAx>
        <c:axId val="140772480"/>
        <c:scaling>
          <c:orientation val="minMax"/>
          <c:min val="75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40750208"/>
        <c:crosses val="autoZero"/>
        <c:crossBetween val="between"/>
        <c:majorUnit val="2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E-2"/>
          <c:w val="0.90843259560703116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411.3</c:v>
                </c:pt>
                <c:pt idx="1">
                  <c:v>404.45241663999997</c:v>
                </c:pt>
                <c:pt idx="2">
                  <c:v>421.4</c:v>
                </c:pt>
                <c:pt idx="3">
                  <c:v>413.9</c:v>
                </c:pt>
                <c:pt idx="4">
                  <c:v>411.2</c:v>
                </c:pt>
                <c:pt idx="5">
                  <c:v>408</c:v>
                </c:pt>
                <c:pt idx="6">
                  <c:v>405.8</c:v>
                </c:pt>
                <c:pt idx="7">
                  <c:v>403.9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27.3</c:v>
                </c:pt>
                <c:pt idx="1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141252864"/>
        <c:axId val="141254656"/>
        <c:axId val="0"/>
      </c:bar3DChart>
      <c:catAx>
        <c:axId val="14125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1254656"/>
        <c:crosses val="autoZero"/>
        <c:auto val="1"/>
        <c:lblAlgn val="ctr"/>
        <c:lblOffset val="100"/>
        <c:noMultiLvlLbl val="0"/>
      </c:catAx>
      <c:valAx>
        <c:axId val="141254656"/>
        <c:scaling>
          <c:orientation val="minMax"/>
          <c:min val="40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41252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05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4E-2"/>
          <c:w val="0.90843259560703105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313</c:v>
                </c:pt>
                <c:pt idx="1">
                  <c:v>298.5</c:v>
                </c:pt>
                <c:pt idx="2">
                  <c:v>304.39999999999998</c:v>
                </c:pt>
                <c:pt idx="3">
                  <c:v>283.39999999999998</c:v>
                </c:pt>
                <c:pt idx="4">
                  <c:v>271.60000000000002</c:v>
                </c:pt>
                <c:pt idx="5">
                  <c:v>260.89999999999998</c:v>
                </c:pt>
                <c:pt idx="6">
                  <c:v>253.60000000000002</c:v>
                </c:pt>
                <c:pt idx="7">
                  <c:v>247.39999999999998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27.3</c:v>
                </c:pt>
                <c:pt idx="1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141598080"/>
        <c:axId val="141620736"/>
        <c:axId val="0"/>
      </c:bar3DChart>
      <c:catAx>
        <c:axId val="14159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1620736"/>
        <c:crosses val="autoZero"/>
        <c:auto val="1"/>
        <c:lblAlgn val="ctr"/>
        <c:lblOffset val="100"/>
        <c:noMultiLvlLbl val="0"/>
      </c:catAx>
      <c:valAx>
        <c:axId val="141620736"/>
        <c:scaling>
          <c:orientation val="minMax"/>
          <c:max val="340"/>
          <c:min val="24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415980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11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73955973480517"/>
          <c:y val="0.14379155730533691"/>
          <c:w val="0.8683267095770365"/>
          <c:h val="0.5717023184601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 Jobs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2">
                  <c:v>17.7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shape val="box"/>
        <c:axId val="147494400"/>
        <c:axId val="147495936"/>
        <c:axId val="0"/>
      </c:bar3DChart>
      <c:catAx>
        <c:axId val="14749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495936"/>
        <c:crosses val="autoZero"/>
        <c:auto val="1"/>
        <c:lblAlgn val="ctr"/>
        <c:lblOffset val="100"/>
        <c:noMultiLvlLbl val="0"/>
      </c:catAx>
      <c:valAx>
        <c:axId val="147495936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crossAx val="147494400"/>
        <c:crosses val="autoZero"/>
        <c:crossBetween val="between"/>
      </c:valAx>
    </c:plotArea>
    <c:legend>
      <c:legendPos val="b"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122393564244089E-2"/>
          <c:y val="3.5986001749781275E-2"/>
          <c:w val="0.91145050267878724"/>
          <c:h val="0.667781933508320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Property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12.427</c:v>
                </c:pt>
                <c:pt idx="1">
                  <c:v>12.414</c:v>
                </c:pt>
                <c:pt idx="2">
                  <c:v>12.3</c:v>
                </c:pt>
                <c:pt idx="3">
                  <c:v>12.2</c:v>
                </c:pt>
                <c:pt idx="4">
                  <c:v>12.2</c:v>
                </c:pt>
                <c:pt idx="5">
                  <c:v>12.2</c:v>
                </c:pt>
                <c:pt idx="6">
                  <c:v>12.2</c:v>
                </c:pt>
                <c:pt idx="7">
                  <c:v>12.2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Utility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4.5</c:v>
                </c:pt>
                <c:pt idx="1">
                  <c:v>4.4000000000000004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HB 66 CAT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38.591999999999999</c:v>
                </c:pt>
                <c:pt idx="1">
                  <c:v>39.773000000000003</c:v>
                </c:pt>
                <c:pt idx="2">
                  <c:v>26.885000000000002</c:v>
                </c:pt>
                <c:pt idx="3">
                  <c:v>13.914</c:v>
                </c:pt>
                <c:pt idx="4">
                  <c:v>13.914</c:v>
                </c:pt>
                <c:pt idx="5">
                  <c:v>13.914</c:v>
                </c:pt>
                <c:pt idx="6">
                  <c:v>13.914</c:v>
                </c:pt>
                <c:pt idx="7">
                  <c:v>13.914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144299520"/>
        <c:axId val="144301056"/>
        <c:axId val="0"/>
      </c:bar3DChart>
      <c:catAx>
        <c:axId val="144299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4301056"/>
        <c:crosses val="autoZero"/>
        <c:auto val="1"/>
        <c:lblAlgn val="ctr"/>
        <c:lblOffset val="100"/>
        <c:noMultiLvlLbl val="0"/>
      </c:catAx>
      <c:valAx>
        <c:axId val="144301056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44299520"/>
        <c:crosses val="autoZero"/>
        <c:crossBetween val="between"/>
      </c:valAx>
    </c:plotArea>
    <c:legend>
      <c:legendPos val="b"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9A589D-C5A8-4B7F-B692-17F54D41A10E}" type="doc">
      <dgm:prSet loTypeId="urn:microsoft.com/office/officeart/2005/8/layout/hProcess9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8F1098B-8827-4BB0-BE7B-D6A7D021DEC1}">
      <dgm:prSet/>
      <dgm:spPr/>
      <dgm:t>
        <a:bodyPr/>
        <a:lstStyle/>
        <a:p>
          <a:pPr rtl="0"/>
          <a:r>
            <a:rPr lang="en-US" b="1" dirty="0" smtClean="0"/>
            <a:t>Fiscal Watch</a:t>
          </a:r>
          <a:endParaRPr lang="en-US" b="1" dirty="0"/>
        </a:p>
      </dgm:t>
    </dgm:pt>
    <dgm:pt modelId="{636ACD44-1D44-4FE8-8D5D-BB1CE071FB60}" type="parTrans" cxnId="{13C518B0-37B9-4727-97AC-47063E9B4F0A}">
      <dgm:prSet/>
      <dgm:spPr/>
      <dgm:t>
        <a:bodyPr/>
        <a:lstStyle/>
        <a:p>
          <a:endParaRPr lang="en-US"/>
        </a:p>
      </dgm:t>
    </dgm:pt>
    <dgm:pt modelId="{38B1A101-FBB3-484D-8B4B-3DAE251722CE}" type="sibTrans" cxnId="{13C518B0-37B9-4727-97AC-47063E9B4F0A}">
      <dgm:prSet/>
      <dgm:spPr/>
      <dgm:t>
        <a:bodyPr/>
        <a:lstStyle/>
        <a:p>
          <a:endParaRPr lang="en-US"/>
        </a:p>
      </dgm:t>
    </dgm:pt>
    <dgm:pt modelId="{E283ED91-A9EB-419C-9874-28F952484089}">
      <dgm:prSet/>
      <dgm:spPr/>
      <dgm:t>
        <a:bodyPr/>
        <a:lstStyle/>
        <a:p>
          <a:pPr rtl="0"/>
          <a:r>
            <a:rPr lang="en-US" b="1" dirty="0" smtClean="0"/>
            <a:t>Fiscal Emergency</a:t>
          </a:r>
          <a:endParaRPr lang="en-US" b="1" dirty="0"/>
        </a:p>
      </dgm:t>
    </dgm:pt>
    <dgm:pt modelId="{677F5CFE-5132-48C5-B34B-31CD3F590421}" type="parTrans" cxnId="{7CCA685A-E5A9-465D-BB8C-E97C8A602FEA}">
      <dgm:prSet/>
      <dgm:spPr/>
      <dgm:t>
        <a:bodyPr/>
        <a:lstStyle/>
        <a:p>
          <a:endParaRPr lang="en-US"/>
        </a:p>
      </dgm:t>
    </dgm:pt>
    <dgm:pt modelId="{150CBDAA-5040-4C69-8F38-08F646A2286E}" type="sibTrans" cxnId="{7CCA685A-E5A9-465D-BB8C-E97C8A602FEA}">
      <dgm:prSet/>
      <dgm:spPr/>
      <dgm:t>
        <a:bodyPr/>
        <a:lstStyle/>
        <a:p>
          <a:endParaRPr lang="en-US"/>
        </a:p>
      </dgm:t>
    </dgm:pt>
    <dgm:pt modelId="{6F49F338-0CD9-46B7-88EF-2D7B80663F6D}">
      <dgm:prSet/>
      <dgm:spPr/>
      <dgm:t>
        <a:bodyPr/>
        <a:lstStyle/>
        <a:p>
          <a:r>
            <a:rPr lang="en-US" b="1" dirty="0" smtClean="0"/>
            <a:t>Fiscal Caution</a:t>
          </a:r>
          <a:endParaRPr lang="en-US" b="1" dirty="0"/>
        </a:p>
      </dgm:t>
    </dgm:pt>
    <dgm:pt modelId="{713104CF-642B-407D-B61C-11E452282F88}" type="parTrans" cxnId="{F1191AFC-5A4A-4E14-BB81-73E4D91547EB}">
      <dgm:prSet/>
      <dgm:spPr/>
      <dgm:t>
        <a:bodyPr/>
        <a:lstStyle/>
        <a:p>
          <a:endParaRPr lang="en-US"/>
        </a:p>
      </dgm:t>
    </dgm:pt>
    <dgm:pt modelId="{9B70C91E-E085-4315-9DD7-B051BD68A5BB}" type="sibTrans" cxnId="{F1191AFC-5A4A-4E14-BB81-73E4D91547EB}">
      <dgm:prSet/>
      <dgm:spPr/>
      <dgm:t>
        <a:bodyPr/>
        <a:lstStyle/>
        <a:p>
          <a:endParaRPr lang="en-US"/>
        </a:p>
      </dgm:t>
    </dgm:pt>
    <dgm:pt modelId="{196E7D6B-64B1-4276-9E84-362080615421}" type="pres">
      <dgm:prSet presAssocID="{EF9A589D-C5A8-4B7F-B692-17F54D41A10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06BA08-8902-4B7A-A37D-13891919FE50}" type="pres">
      <dgm:prSet presAssocID="{EF9A589D-C5A8-4B7F-B692-17F54D41A10E}" presName="arrow" presStyleLbl="bgShp" presStyleIdx="0" presStyleCnt="1" custScaleX="117647" custLinFactNeighborX="0" custLinFactNeighborY="-50000"/>
      <dgm:spPr/>
    </dgm:pt>
    <dgm:pt modelId="{78897108-406F-4049-9604-CCD92AA6A68A}" type="pres">
      <dgm:prSet presAssocID="{EF9A589D-C5A8-4B7F-B692-17F54D41A10E}" presName="linearProcess" presStyleCnt="0"/>
      <dgm:spPr/>
    </dgm:pt>
    <dgm:pt modelId="{757ED5D6-56C2-4A04-8559-0E0818B2ECF3}" type="pres">
      <dgm:prSet presAssocID="{6F49F338-0CD9-46B7-88EF-2D7B80663F6D}" presName="textNode" presStyleLbl="node1" presStyleIdx="0" presStyleCnt="3" custLinFactNeighborX="-48806" custLinFactNeighborY="-2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312111-757D-424A-AF4C-B543D421930A}" type="pres">
      <dgm:prSet presAssocID="{9B70C91E-E085-4315-9DD7-B051BD68A5BB}" presName="sibTrans" presStyleCnt="0"/>
      <dgm:spPr/>
    </dgm:pt>
    <dgm:pt modelId="{37C6C34B-5000-4A5C-8540-5CCF130477A1}" type="pres">
      <dgm:prSet presAssocID="{08F1098B-8827-4BB0-BE7B-D6A7D021DEC1}" presName="textNode" presStyleLbl="node1" presStyleIdx="1" presStyleCnt="3" custLinFactNeighborX="14005" custLinFactNeighborY="-2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A473FE-6A69-4C6A-B6C0-E70E89BA3C9F}" type="pres">
      <dgm:prSet presAssocID="{38B1A101-FBB3-484D-8B4B-3DAE251722CE}" presName="sibTrans" presStyleCnt="0"/>
      <dgm:spPr/>
    </dgm:pt>
    <dgm:pt modelId="{C1E81B62-6B36-495A-875E-BE56247C4407}" type="pres">
      <dgm:prSet presAssocID="{E283ED91-A9EB-419C-9874-28F952484089}" presName="textNode" presStyleLbl="node1" presStyleIdx="2" presStyleCnt="3" custLinFactX="5896" custLinFactNeighborX="100000" custLinFactNeighborY="-2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C5259E-6765-401A-B923-95AF918387EF}" type="presOf" srcId="{EF9A589D-C5A8-4B7F-B692-17F54D41A10E}" destId="{196E7D6B-64B1-4276-9E84-362080615421}" srcOrd="0" destOrd="0" presId="urn:microsoft.com/office/officeart/2005/8/layout/hProcess9"/>
    <dgm:cxn modelId="{EBAA887B-B074-4DC1-A94B-C02E0C75F50F}" type="presOf" srcId="{08F1098B-8827-4BB0-BE7B-D6A7D021DEC1}" destId="{37C6C34B-5000-4A5C-8540-5CCF130477A1}" srcOrd="0" destOrd="0" presId="urn:microsoft.com/office/officeart/2005/8/layout/hProcess9"/>
    <dgm:cxn modelId="{EE20BFFD-4C4D-4BB6-B76E-37AAB4EFBCB8}" type="presOf" srcId="{6F49F338-0CD9-46B7-88EF-2D7B80663F6D}" destId="{757ED5D6-56C2-4A04-8559-0E0818B2ECF3}" srcOrd="0" destOrd="0" presId="urn:microsoft.com/office/officeart/2005/8/layout/hProcess9"/>
    <dgm:cxn modelId="{CC7BE3D1-2A57-4562-B0D9-D6EE5F16AD0A}" type="presOf" srcId="{E283ED91-A9EB-419C-9874-28F952484089}" destId="{C1E81B62-6B36-495A-875E-BE56247C4407}" srcOrd="0" destOrd="0" presId="urn:microsoft.com/office/officeart/2005/8/layout/hProcess9"/>
    <dgm:cxn modelId="{7CCA685A-E5A9-465D-BB8C-E97C8A602FEA}" srcId="{EF9A589D-C5A8-4B7F-B692-17F54D41A10E}" destId="{E283ED91-A9EB-419C-9874-28F952484089}" srcOrd="2" destOrd="0" parTransId="{677F5CFE-5132-48C5-B34B-31CD3F590421}" sibTransId="{150CBDAA-5040-4C69-8F38-08F646A2286E}"/>
    <dgm:cxn modelId="{13C518B0-37B9-4727-97AC-47063E9B4F0A}" srcId="{EF9A589D-C5A8-4B7F-B692-17F54D41A10E}" destId="{08F1098B-8827-4BB0-BE7B-D6A7D021DEC1}" srcOrd="1" destOrd="0" parTransId="{636ACD44-1D44-4FE8-8D5D-BB1CE071FB60}" sibTransId="{38B1A101-FBB3-484D-8B4B-3DAE251722CE}"/>
    <dgm:cxn modelId="{F1191AFC-5A4A-4E14-BB81-73E4D91547EB}" srcId="{EF9A589D-C5A8-4B7F-B692-17F54D41A10E}" destId="{6F49F338-0CD9-46B7-88EF-2D7B80663F6D}" srcOrd="0" destOrd="0" parTransId="{713104CF-642B-407D-B61C-11E452282F88}" sibTransId="{9B70C91E-E085-4315-9DD7-B051BD68A5BB}"/>
    <dgm:cxn modelId="{7AC8BB75-0159-4E3B-A6AD-96D34597ACF7}" type="presParOf" srcId="{196E7D6B-64B1-4276-9E84-362080615421}" destId="{0906BA08-8902-4B7A-A37D-13891919FE50}" srcOrd="0" destOrd="0" presId="urn:microsoft.com/office/officeart/2005/8/layout/hProcess9"/>
    <dgm:cxn modelId="{AD802316-730F-4DEB-B4A2-B18A30054CAC}" type="presParOf" srcId="{196E7D6B-64B1-4276-9E84-362080615421}" destId="{78897108-406F-4049-9604-CCD92AA6A68A}" srcOrd="1" destOrd="0" presId="urn:microsoft.com/office/officeart/2005/8/layout/hProcess9"/>
    <dgm:cxn modelId="{17423816-841D-4FC6-9919-8765941A3DD9}" type="presParOf" srcId="{78897108-406F-4049-9604-CCD92AA6A68A}" destId="{757ED5D6-56C2-4A04-8559-0E0818B2ECF3}" srcOrd="0" destOrd="0" presId="urn:microsoft.com/office/officeart/2005/8/layout/hProcess9"/>
    <dgm:cxn modelId="{065E7B9B-A77E-4CE1-AACE-297B4CA9E985}" type="presParOf" srcId="{78897108-406F-4049-9604-CCD92AA6A68A}" destId="{77312111-757D-424A-AF4C-B543D421930A}" srcOrd="1" destOrd="0" presId="urn:microsoft.com/office/officeart/2005/8/layout/hProcess9"/>
    <dgm:cxn modelId="{FDE322F8-F47F-49F7-9C27-FA7C26819E53}" type="presParOf" srcId="{78897108-406F-4049-9604-CCD92AA6A68A}" destId="{37C6C34B-5000-4A5C-8540-5CCF130477A1}" srcOrd="2" destOrd="0" presId="urn:microsoft.com/office/officeart/2005/8/layout/hProcess9"/>
    <dgm:cxn modelId="{9971B2DE-3D57-465E-81C3-C422B18FF8FC}" type="presParOf" srcId="{78897108-406F-4049-9604-CCD92AA6A68A}" destId="{E0A473FE-6A69-4C6A-B6C0-E70E89BA3C9F}" srcOrd="3" destOrd="0" presId="urn:microsoft.com/office/officeart/2005/8/layout/hProcess9"/>
    <dgm:cxn modelId="{5A90499A-C664-4C8C-998D-995FBD4EF996}" type="presParOf" srcId="{78897108-406F-4049-9604-CCD92AA6A68A}" destId="{C1E81B62-6B36-495A-875E-BE56247C440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6BA08-8902-4B7A-A37D-13891919FE50}">
      <dsp:nvSpPr>
        <dsp:cNvPr id="0" name=""/>
        <dsp:cNvSpPr/>
      </dsp:nvSpPr>
      <dsp:spPr>
        <a:xfrm>
          <a:off x="2" y="0"/>
          <a:ext cx="8504233" cy="1520824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7ED5D6-56C2-4A04-8559-0E0818B2ECF3}">
      <dsp:nvSpPr>
        <dsp:cNvPr id="0" name=""/>
        <dsp:cNvSpPr/>
      </dsp:nvSpPr>
      <dsp:spPr>
        <a:xfrm>
          <a:off x="0" y="440236"/>
          <a:ext cx="2718563" cy="60832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Fiscal Caution</a:t>
          </a:r>
          <a:endParaRPr lang="en-US" sz="2100" b="1" kern="1200" dirty="0"/>
        </a:p>
      </dsp:txBody>
      <dsp:txXfrm>
        <a:off x="29696" y="469932"/>
        <a:ext cx="2659171" cy="548937"/>
      </dsp:txXfrm>
    </dsp:sp>
    <dsp:sp modelId="{37C6C34B-5000-4A5C-8540-5CCF130477A1}">
      <dsp:nvSpPr>
        <dsp:cNvPr id="0" name=""/>
        <dsp:cNvSpPr/>
      </dsp:nvSpPr>
      <dsp:spPr>
        <a:xfrm>
          <a:off x="2917204" y="440236"/>
          <a:ext cx="2718563" cy="60832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Fiscal Watch</a:t>
          </a:r>
          <a:endParaRPr lang="en-US" sz="2100" b="1" kern="1200" dirty="0"/>
        </a:p>
      </dsp:txBody>
      <dsp:txXfrm>
        <a:off x="2946900" y="469932"/>
        <a:ext cx="2659171" cy="548937"/>
      </dsp:txXfrm>
    </dsp:sp>
    <dsp:sp modelId="{C1E81B62-6B36-495A-875E-BE56247C4407}">
      <dsp:nvSpPr>
        <dsp:cNvPr id="0" name=""/>
        <dsp:cNvSpPr/>
      </dsp:nvSpPr>
      <dsp:spPr>
        <a:xfrm>
          <a:off x="5785674" y="440236"/>
          <a:ext cx="2718563" cy="60832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Fiscal Emergency</a:t>
          </a:r>
          <a:endParaRPr lang="en-US" sz="2100" b="1" kern="1200" dirty="0"/>
        </a:p>
      </dsp:txBody>
      <dsp:txXfrm>
        <a:off x="5815370" y="469932"/>
        <a:ext cx="2659171" cy="548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0.60071</cdr:x>
      <cdr:y>0.13264</cdr:y>
    </cdr:from>
    <cdr:to>
      <cdr:x>0.86952</cdr:x>
      <cdr:y>0.36597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08575" y="606425"/>
          <a:ext cx="22860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0.59175</cdr:x>
      <cdr:y>0.14931</cdr:y>
    </cdr:from>
    <cdr:to>
      <cdr:x>0.96808</cdr:x>
      <cdr:y>0.39931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32383" y="682645"/>
          <a:ext cx="3200392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0.69927</cdr:x>
      <cdr:y>0.41597</cdr:y>
    </cdr:from>
    <cdr:to>
      <cdr:x>0.95016</cdr:x>
      <cdr:y>0.64931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6775" y="1901825"/>
          <a:ext cx="2133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0.1527</cdr:x>
      <cdr:y>0.08264</cdr:y>
    </cdr:from>
    <cdr:to>
      <cdr:x>0.2423</cdr:x>
      <cdr:y>0.31598</cdr:y>
    </cdr:to>
    <cdr:sp macro="" textlink="">
      <cdr:nvSpPr>
        <cdr:cNvPr id="2" name="Left Brace 1"/>
        <cdr:cNvSpPr/>
      </cdr:nvSpPr>
      <cdr:spPr>
        <a:xfrm xmlns:a="http://schemas.openxmlformats.org/drawingml/2006/main">
          <a:off x="1298575" y="377825"/>
          <a:ext cx="761979" cy="1066830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b="1" dirty="0"/>
        </a:p>
      </cdr:txBody>
    </cdr:sp>
  </cdr:relSizeAnchor>
  <cdr:relSizeAnchor xmlns:cdr="http://schemas.openxmlformats.org/drawingml/2006/chartDrawing">
    <cdr:from>
      <cdr:x>0.17062</cdr:x>
      <cdr:y>0.46597</cdr:y>
    </cdr:from>
    <cdr:to>
      <cdr:x>0.2423</cdr:x>
      <cdr:y>0.78264</cdr:y>
    </cdr:to>
    <cdr:sp macro="" textlink="">
      <cdr:nvSpPr>
        <cdr:cNvPr id="5" name="Left Brace 4"/>
        <cdr:cNvSpPr/>
      </cdr:nvSpPr>
      <cdr:spPr>
        <a:xfrm xmlns:a="http://schemas.openxmlformats.org/drawingml/2006/main">
          <a:off x="1450975" y="2130425"/>
          <a:ext cx="609584" cy="1447800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0.40358</cdr:x>
      <cdr:y>0.14931</cdr:y>
    </cdr:from>
    <cdr:to>
      <cdr:x>0.52007</cdr:x>
      <cdr:y>0.26597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175" y="682625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0.08998</cdr:x>
      <cdr:y>0.13264</cdr:y>
    </cdr:from>
    <cdr:to>
      <cdr:x>0.19751</cdr:x>
      <cdr:y>0.28264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65175" y="606425"/>
          <a:ext cx="91446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$51.5 million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0.07206</cdr:x>
      <cdr:y>0.54931</cdr:y>
    </cdr:from>
    <cdr:to>
      <cdr:x>0.18855</cdr:x>
      <cdr:y>0.71598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12775" y="2511425"/>
          <a:ext cx="990658" cy="762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$83.6 million</a:t>
          </a:r>
          <a:endParaRPr lang="en-US" sz="18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0.01829</cdr:x>
      <cdr:y>0.09931</cdr:y>
    </cdr:from>
    <cdr:to>
      <cdr:x>0.05448</cdr:x>
      <cdr:y>0.69931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062141" y="16717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0.4215</cdr:x>
      <cdr:y>0.83264</cdr:y>
    </cdr:from>
    <cdr:to>
      <cdr:x>0.60071</cdr:x>
      <cdr:y>0.89931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845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0.41217</cdr:x>
      <cdr:y>0.86667</cdr:y>
    </cdr:from>
    <cdr:to>
      <cdr:x>0.59138</cdr:x>
      <cdr:y>0.93333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5200" y="39624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</cdr:x>
      <cdr:y>0.16597</cdr:y>
    </cdr:from>
    <cdr:to>
      <cdr:x>0.03619</cdr:x>
      <cdr:y>0.76597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519336" y="1976537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0.16667</cdr:y>
    </cdr:from>
    <cdr:to>
      <cdr:x>0.03619</cdr:x>
      <cdr:y>0.76667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217711" y="1979712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0.42113</cdr:x>
      <cdr:y>0.83333</cdr:y>
    </cdr:from>
    <cdr:to>
      <cdr:x>0.61826</cdr:x>
      <cdr:y>0.88333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81400" y="3810000"/>
          <a:ext cx="1676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0.39425</cdr:x>
      <cdr:y>0.85</cdr:y>
    </cdr:from>
    <cdr:to>
      <cdr:x>0.6093</cdr:x>
      <cdr:y>0.91667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352800" y="3886200"/>
          <a:ext cx="1828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dirty="0" smtClean="0"/>
            <a:t>Fiscal Year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0.13264</cdr:y>
    </cdr:from>
    <cdr:to>
      <cdr:x>0.03619</cdr:x>
      <cdr:y>0.73264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5193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0.40358</cdr:x>
      <cdr:y>0.83264</cdr:y>
    </cdr:from>
    <cdr:to>
      <cdr:x>0.58279</cdr:x>
      <cdr:y>0.89931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32175" y="3806825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0.40321</cdr:x>
      <cdr:y>0.85</cdr:y>
    </cdr:from>
    <cdr:to>
      <cdr:x>0.58242</cdr:x>
      <cdr:y>0.91667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9000" y="38862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0.83264</cdr:y>
    </cdr:from>
    <cdr:to>
      <cdr:x>0.59175</cdr:x>
      <cdr:y>0.89931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0.01829</cdr:x>
      <cdr:y>0.09931</cdr:y>
    </cdr:from>
    <cdr:to>
      <cdr:x>0.05448</cdr:x>
      <cdr:y>0.69931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062141" y="16717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0.4215</cdr:x>
      <cdr:y>0.83264</cdr:y>
    </cdr:from>
    <cdr:to>
      <cdr:x>0.60071</cdr:x>
      <cdr:y>0.89931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845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5296"/>
          </a:xfrm>
          <a:prstGeom prst="rect">
            <a:avLst/>
          </a:prstGeom>
        </p:spPr>
        <p:txBody>
          <a:bodyPr vert="horz" lIns="93206" tIns="46604" rIns="93206" bIns="4660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1"/>
            <a:ext cx="3041968" cy="465296"/>
          </a:xfrm>
          <a:prstGeom prst="rect">
            <a:avLst/>
          </a:prstGeom>
        </p:spPr>
        <p:txBody>
          <a:bodyPr vert="horz" lIns="93206" tIns="46604" rIns="93206" bIns="46604" rtlCol="0"/>
          <a:lstStyle>
            <a:lvl1pPr algn="r">
              <a:defRPr sz="1200"/>
            </a:lvl1pPr>
          </a:lstStyle>
          <a:p>
            <a:fld id="{F40F462F-B12F-484E-B7B1-D944CFD5EF7E}" type="datetimeFigureOut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06" tIns="46604" rIns="93206" bIns="4660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6"/>
            <a:ext cx="5615940" cy="4187666"/>
          </a:xfrm>
          <a:prstGeom prst="rect">
            <a:avLst/>
          </a:prstGeom>
        </p:spPr>
        <p:txBody>
          <a:bodyPr vert="horz" lIns="93206" tIns="46604" rIns="93206" bIns="4660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5296"/>
          </a:xfrm>
          <a:prstGeom prst="rect">
            <a:avLst/>
          </a:prstGeom>
        </p:spPr>
        <p:txBody>
          <a:bodyPr vert="horz" lIns="93206" tIns="46604" rIns="93206" bIns="4660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5296"/>
          </a:xfrm>
          <a:prstGeom prst="rect">
            <a:avLst/>
          </a:prstGeom>
        </p:spPr>
        <p:txBody>
          <a:bodyPr vert="horz" lIns="93206" tIns="46604" rIns="93206" bIns="46604" rtlCol="0" anchor="b"/>
          <a:lstStyle>
            <a:lvl1pPr algn="r">
              <a:defRPr sz="1200"/>
            </a:lvl1pPr>
          </a:lstStyle>
          <a:p>
            <a:fld id="{9E577833-E5A0-4454-9288-EA7333692E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6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14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district should receive the calendar year 2012 collection rate soon. Expect no major change based on collections compared to last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308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total collection rate in 2011 was 85.4%</a:t>
            </a:r>
          </a:p>
          <a:p>
            <a:r>
              <a:rPr lang="en-US" dirty="0" smtClean="0"/>
              <a:t>Delinquency collection rate was also very 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96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make up almost 68% of total revenue.</a:t>
            </a:r>
          </a:p>
          <a:p>
            <a:pPr defTabSz="914216"/>
            <a:r>
              <a:rPr lang="en-US" dirty="0" smtClean="0"/>
              <a:t>Estimates</a:t>
            </a:r>
            <a:r>
              <a:rPr lang="en-US" baseline="0" dirty="0" smtClean="0"/>
              <a:t> are based on the bridge formula –  Revenues are projected to decline because of our declining enrollment. There may be a new funding formula in FY14.</a:t>
            </a:r>
            <a:r>
              <a:rPr lang="en-US" dirty="0" smtClean="0"/>
              <a:t> </a:t>
            </a:r>
          </a:p>
          <a:p>
            <a:pPr defTabSz="914216"/>
            <a:r>
              <a:rPr lang="en-US" dirty="0" err="1" smtClean="0"/>
              <a:t>Approx</a:t>
            </a:r>
            <a:r>
              <a:rPr lang="en-US" dirty="0" smtClean="0"/>
              <a:t> $35 million comes from lottery profits.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213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chart</a:t>
            </a:r>
            <a:r>
              <a:rPr lang="en-US" baseline="0" dirty="0" smtClean="0"/>
              <a:t> looks at State Aid less the Charter School Tuition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85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r>
              <a:rPr lang="en-US" baseline="0" dirty="0" smtClean="0"/>
              <a:t> Jobs proceeds were one time dollars used to pay for 190 classroom teachers in FY12.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15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130">
              <a:defRPr/>
            </a:pPr>
            <a:r>
              <a:rPr lang="en-US" dirty="0" smtClean="0"/>
              <a:t>2 keys items on this chart.</a:t>
            </a:r>
          </a:p>
          <a:p>
            <a:pPr marL="228531" indent="-228531" defTabSz="915130">
              <a:buAutoNum type="arabicParenR"/>
              <a:defRPr/>
            </a:pPr>
            <a:r>
              <a:rPr lang="en-US" dirty="0" smtClean="0"/>
              <a:t>Utility reimbursement was eliminated in Y12</a:t>
            </a:r>
          </a:p>
          <a:p>
            <a:pPr marL="228531" indent="-228531" defTabSz="915130">
              <a:buAutoNum type="arabicParenR"/>
              <a:defRPr/>
            </a:pPr>
            <a:r>
              <a:rPr lang="en-US" dirty="0" smtClean="0"/>
              <a:t>CAT tax reimbursement will</a:t>
            </a:r>
            <a:r>
              <a:rPr lang="en-US" baseline="0" dirty="0" smtClean="0"/>
              <a:t> be</a:t>
            </a:r>
            <a:r>
              <a:rPr lang="en-US" dirty="0" smtClean="0"/>
              <a:t> reduced</a:t>
            </a:r>
            <a:r>
              <a:rPr lang="en-US" baseline="0" dirty="0" smtClean="0"/>
              <a:t> to $13.9 million in FY13-17.</a:t>
            </a:r>
            <a:endParaRPr lang="en-US" dirty="0" smtClean="0"/>
          </a:p>
          <a:p>
            <a:pPr defTabSz="915130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3651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highlights on this page include:</a:t>
            </a:r>
          </a:p>
          <a:p>
            <a:r>
              <a:rPr lang="en-US" dirty="0" smtClean="0"/>
              <a:t>Medicaid - The district is anticipating a spike in revenues in FY13 - reimbursement</a:t>
            </a:r>
            <a:r>
              <a:rPr lang="en-US" baseline="0" dirty="0" smtClean="0"/>
              <a:t> of 2005-2007 claims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Advances are assumed to end. </a:t>
            </a:r>
          </a:p>
          <a:p>
            <a:r>
              <a:rPr lang="en-US" dirty="0" smtClean="0"/>
              <a:t>Interest rates continues</a:t>
            </a:r>
            <a:r>
              <a:rPr lang="en-US" baseline="0" dirty="0" smtClean="0"/>
              <a:t> to be historically low</a:t>
            </a:r>
          </a:p>
          <a:p>
            <a:pPr defTabSz="914123"/>
            <a:r>
              <a:rPr lang="en-US" dirty="0" smtClean="0"/>
              <a:t>FY12 other </a:t>
            </a:r>
            <a:r>
              <a:rPr lang="en-US" b="0" dirty="0" smtClean="0"/>
              <a:t>revenue </a:t>
            </a:r>
            <a:r>
              <a:rPr lang="en-US" b="0" i="0" dirty="0" smtClean="0"/>
              <a:t>Include Casino receipts of 815,000 in FY13 and $2.7 million in FY14. </a:t>
            </a:r>
          </a:p>
          <a:p>
            <a:pPr defTabSz="914123"/>
            <a:r>
              <a:rPr lang="en-US" b="1" i="0" u="sng" baseline="0" dirty="0" smtClean="0">
                <a:solidFill>
                  <a:srgbClr val="FF0000"/>
                </a:solidFill>
              </a:rPr>
              <a:t>FY12 included</a:t>
            </a:r>
            <a:r>
              <a:rPr lang="en-US" u="sng" baseline="0" dirty="0" smtClean="0">
                <a:solidFill>
                  <a:srgbClr val="FF0000"/>
                </a:solidFill>
              </a:rPr>
              <a:t> one-time </a:t>
            </a:r>
            <a:r>
              <a:rPr lang="en-US" u="sng" dirty="0" smtClean="0">
                <a:solidFill>
                  <a:srgbClr val="FF0000"/>
                </a:solidFill>
              </a:rPr>
              <a:t>e-rate reimbursement</a:t>
            </a:r>
            <a:r>
              <a:rPr lang="en-US" u="sng" baseline="0" dirty="0" smtClean="0">
                <a:solidFill>
                  <a:srgbClr val="FF0000"/>
                </a:solidFill>
              </a:rPr>
              <a:t> </a:t>
            </a:r>
            <a:r>
              <a:rPr lang="en-US" i="1" u="sng" baseline="0" dirty="0" smtClean="0">
                <a:solidFill>
                  <a:srgbClr val="FF0000"/>
                </a:solidFill>
              </a:rPr>
              <a:t>and 2 payments from the City of Cleveland. Large refund 1 mill</a:t>
            </a:r>
          </a:p>
          <a:p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03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there is a 10% decline of total revenue from last fiscal year to the current</a:t>
            </a:r>
            <a:r>
              <a:rPr lang="en-US" baseline="0" dirty="0" smtClean="0"/>
              <a:t> fiscal year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7215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239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% for salaries and benefits is closer to 80% if we were to eliminate the charter school tuition and the voucher payments.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58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- The Ohio revised code requires a board of education to submit a 5 year forecast along with assumptions</a:t>
            </a:r>
            <a:r>
              <a:rPr lang="en-US" baseline="0" dirty="0" smtClean="0"/>
              <a:t> to the Ohio Department of Education prior to October 31</a:t>
            </a:r>
            <a:r>
              <a:rPr lang="en-US" baseline="30000" dirty="0" smtClean="0"/>
              <a:t>st</a:t>
            </a:r>
            <a:r>
              <a:rPr lang="en-US" baseline="0" dirty="0" smtClean="0"/>
              <a:t> of each fiscal year and to update this forecast between April 1 and May 31 of each fiscal year.</a:t>
            </a:r>
          </a:p>
          <a:p>
            <a:r>
              <a:rPr lang="en-US" baseline="0" dirty="0" smtClean="0"/>
              <a:t>Read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80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Salaries in FY13 include savings from the recent layoffs, employee separation plan </a:t>
            </a:r>
            <a:r>
              <a:rPr lang="en-US" u="none" baseline="0" dirty="0" smtClean="0"/>
              <a:t>(1.9</a:t>
            </a:r>
            <a:r>
              <a:rPr lang="en-US" baseline="0" dirty="0" smtClean="0"/>
              <a:t>)  and Union Concessions. It also includes the $13.1 million adjustment. </a:t>
            </a:r>
          </a:p>
          <a:p>
            <a:pPr defTabSz="916135">
              <a:defRPr/>
            </a:pPr>
            <a:r>
              <a:rPr lang="en-US" baseline="0" dirty="0" smtClean="0"/>
              <a:t>These savings were offset slightly by shifting $4.3 million of salary and benefits from Title I due to less Federal funding(</a:t>
            </a:r>
            <a:r>
              <a:rPr lang="en-US" b="1" i="1" baseline="0" dirty="0" smtClean="0"/>
              <a:t>due to the spread of poverty</a:t>
            </a:r>
            <a:r>
              <a:rPr lang="en-US" baseline="0" dirty="0" smtClean="0"/>
              <a:t>).  </a:t>
            </a:r>
          </a:p>
          <a:p>
            <a:pPr defTabSz="916135">
              <a:defRPr/>
            </a:pPr>
            <a:r>
              <a:rPr lang="en-US" baseline="0" dirty="0" smtClean="0"/>
              <a:t>In FY14, $2 million of salary and benefits will be shifted into the general fund due to a decline of all federal funds. (about 8.25%). </a:t>
            </a:r>
          </a:p>
          <a:p>
            <a:pPr defTabSz="916135">
              <a:defRPr/>
            </a:pPr>
            <a:r>
              <a:rPr lang="en-US" baseline="0" dirty="0" smtClean="0"/>
              <a:t>Forecast assumes 50 less employees each year in FY14-17 due to attrition.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243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Benefits include savings from the recent layoffs, employee separation plan (1.9)  and Union Concessions. </a:t>
            </a:r>
          </a:p>
          <a:p>
            <a:pPr defTabSz="916135">
              <a:defRPr/>
            </a:pPr>
            <a:r>
              <a:rPr lang="en-US" baseline="0" dirty="0" smtClean="0"/>
              <a:t>Offset slightly by shifting $4.3 million of salary and benefits from Title I. In FY14, $2 million of salary and benefits will be shifted into the general fund due to a decline of all federal funds. (about 8.25%). </a:t>
            </a:r>
            <a:endParaRPr lang="en-US" dirty="0" smtClean="0"/>
          </a:p>
          <a:p>
            <a:pPr defTabSz="916135"/>
            <a:r>
              <a:rPr lang="en-US" dirty="0" smtClean="0"/>
              <a:t>Healthcare rates are forecasted to increase 7.7% in FY13</a:t>
            </a:r>
            <a:r>
              <a:rPr lang="en-US" baseline="0" dirty="0" smtClean="0"/>
              <a:t> and 9.7% in FY14-17</a:t>
            </a:r>
            <a:endParaRPr lang="en-US" dirty="0" smtClean="0"/>
          </a:p>
          <a:p>
            <a:pPr defTabSz="916135"/>
            <a:r>
              <a:rPr lang="en-US" baseline="0" dirty="0" smtClean="0"/>
              <a:t>FY13 shows an Increase in Other expenditures  - Unemployment costs which are forecasted at $7.4 million  – mainly caused by the layoffs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393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Charter</a:t>
            </a:r>
            <a:r>
              <a:rPr lang="en-US" baseline="0" dirty="0" smtClean="0"/>
              <a:t> school tuition estimate in FY13 is $130.5 million and rising to $156.5 million in FY17.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Increase in FY13 – strategic investments – encumbrances remaining in FY12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50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Highlights include </a:t>
            </a:r>
            <a:r>
              <a:rPr lang="en-US" baseline="0" dirty="0" smtClean="0"/>
              <a:t>$3.2 million in textbooks in years FY13-17.</a:t>
            </a:r>
          </a:p>
          <a:p>
            <a:r>
              <a:rPr lang="en-US" baseline="0" dirty="0" smtClean="0"/>
              <a:t>Transfers of $7 million – </a:t>
            </a:r>
          </a:p>
          <a:p>
            <a:r>
              <a:rPr lang="en-US" baseline="0" dirty="0" smtClean="0"/>
              <a:t>$5 to food service – </a:t>
            </a:r>
          </a:p>
          <a:p>
            <a:r>
              <a:rPr lang="en-US" baseline="0" dirty="0" smtClean="0"/>
              <a:t>$1 million for claims – </a:t>
            </a:r>
          </a:p>
          <a:p>
            <a:r>
              <a:rPr lang="en-US" baseline="0" dirty="0" smtClean="0"/>
              <a:t>$1 million for QZAB payment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804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Total expenses in FY13 $641.9 million. This is again the same amount that was discussed last month</a:t>
            </a:r>
            <a:r>
              <a:rPr lang="en-US" baseline="0" dirty="0" smtClean="0"/>
              <a:t> with the annual budget.</a:t>
            </a:r>
            <a:r>
              <a:rPr lang="en-US" dirty="0" smtClean="0"/>
              <a:t>  Expenses increase in future years</a:t>
            </a:r>
            <a:r>
              <a:rPr lang="en-US" baseline="0" dirty="0" smtClean="0"/>
              <a:t> primarily because healthcare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699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885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254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district will still need to address $69.9 million.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0488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61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34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1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no changes from the annual budget presentation last month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92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43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comparison Columbus and Cincinnati are at 30%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99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751">
              <a:defRPr/>
            </a:pPr>
            <a:r>
              <a:rPr lang="en-US" dirty="0" smtClean="0"/>
              <a:t>The</a:t>
            </a:r>
            <a:r>
              <a:rPr lang="en-US" baseline="0" dirty="0" smtClean="0"/>
              <a:t> top part of this slide shows the total revenue in the General Fund</a:t>
            </a:r>
          </a:p>
          <a:p>
            <a:pPr defTabSz="913751">
              <a:defRPr/>
            </a:pPr>
            <a:r>
              <a:rPr lang="en-US" baseline="0" dirty="0" smtClean="0"/>
              <a:t>The bottom half of the slide eliminated the Charter School tuition</a:t>
            </a:r>
            <a:endParaRPr lang="en-US" dirty="0" smtClean="0"/>
          </a:p>
          <a:p>
            <a:pPr defTabSz="913751">
              <a:defRPr/>
            </a:pPr>
            <a:r>
              <a:rPr lang="en-US" dirty="0" smtClean="0"/>
              <a:t>Excluding Charter School Tuition our total revenue has declined:</a:t>
            </a:r>
          </a:p>
          <a:p>
            <a:pPr defTabSz="913751">
              <a:defRPr/>
            </a:pPr>
            <a:r>
              <a:rPr lang="en-US" dirty="0" smtClean="0"/>
              <a:t>$83.6 million loss in revenue from FY10 to FY13 </a:t>
            </a:r>
          </a:p>
          <a:p>
            <a:pPr defTabSz="913751">
              <a:defRPr/>
            </a:pPr>
            <a:r>
              <a:rPr lang="en-US" dirty="0" smtClean="0"/>
              <a:t>$56.4 million drop in revenue from last FY </a:t>
            </a:r>
          </a:p>
          <a:p>
            <a:pPr defTabSz="913751">
              <a:defRPr/>
            </a:pPr>
            <a:r>
              <a:rPr lang="en-US" baseline="0" dirty="0" smtClean="0"/>
              <a:t>     Foundation $21.0</a:t>
            </a:r>
          </a:p>
          <a:p>
            <a:pPr defTabSz="913751">
              <a:defRPr/>
            </a:pPr>
            <a:r>
              <a:rPr lang="en-US" baseline="0" dirty="0" smtClean="0"/>
              <a:t>     Ed Jobs $17.7</a:t>
            </a:r>
          </a:p>
          <a:p>
            <a:pPr defTabSz="913751">
              <a:defRPr/>
            </a:pPr>
            <a:r>
              <a:rPr lang="en-US" baseline="0" dirty="0" smtClean="0"/>
              <a:t>     Cat Tax $13</a:t>
            </a:r>
          </a:p>
          <a:p>
            <a:pPr defTabSz="913751">
              <a:defRPr/>
            </a:pPr>
            <a:r>
              <a:rPr lang="en-US" baseline="0" dirty="0" smtClean="0"/>
              <a:t>     Trans In $3.5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5463E-1921-41AF-8218-32AFF09DD80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9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chart shows 3 years of history and 5 years of projections.</a:t>
            </a:r>
          </a:p>
          <a:p>
            <a:r>
              <a:rPr lang="en-US" dirty="0" smtClean="0"/>
              <a:t>This forecast assumes no new levy dollars – although</a:t>
            </a:r>
            <a:r>
              <a:rPr lang="en-US" baseline="0" dirty="0" smtClean="0"/>
              <a:t> passage the 15 mill levy at the current collection rate would increase collections by $67.4 million per year. FY 13 would increase by half or $33.7 million. </a:t>
            </a:r>
            <a:r>
              <a:rPr lang="en-US" baseline="0" dirty="0" smtClean="0">
                <a:solidFill>
                  <a:srgbClr val="FF0000"/>
                </a:solidFill>
              </a:rPr>
              <a:t>1 mill would then go to high quality charter schools.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We</a:t>
            </a:r>
            <a:r>
              <a:rPr lang="en-US" baseline="0" dirty="0" smtClean="0"/>
              <a:t> recently r</a:t>
            </a:r>
            <a:r>
              <a:rPr lang="en-US" dirty="0" smtClean="0"/>
              <a:t>eceived the final payment or settlement on the 1</a:t>
            </a:r>
            <a:r>
              <a:rPr lang="en-US" baseline="30000" dirty="0" smtClean="0"/>
              <a:t>st</a:t>
            </a:r>
            <a:r>
              <a:rPr lang="en-US" dirty="0" smtClean="0"/>
              <a:t> half</a:t>
            </a:r>
            <a:r>
              <a:rPr lang="en-US" baseline="0" dirty="0" smtClean="0"/>
              <a:t> of year – collections are flat compared to last year.</a:t>
            </a:r>
          </a:p>
          <a:p>
            <a:r>
              <a:rPr lang="en-US" baseline="0" dirty="0" smtClean="0"/>
              <a:t>County’s 6 year reappraisal is still in progress - residential property estimated to decline by 16% - commercial property estimated to increase 3.1%. </a:t>
            </a:r>
          </a:p>
          <a:p>
            <a:pPr defTabSz="914123"/>
            <a:r>
              <a:rPr lang="en-US" baseline="0" dirty="0" smtClean="0"/>
              <a:t>How will this effect property tax? 1) This will reduce collections by about $1 million per year. (inside millage). 2) 15 mill levy will be based on new valuation. </a:t>
            </a:r>
          </a:p>
          <a:p>
            <a:pPr defTabSz="914123"/>
            <a:r>
              <a:rPr lang="en-US" dirty="0" smtClean="0"/>
              <a:t>Another Lien sale was conducted by Cuyahoga County on  May 31, 2012 – the district received $591,692 from this lien sale.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0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A4B0-8522-4E7D-B207-DF306B239BEB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B65C-5286-46FA-83E2-EDD7474637F0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40FE0-8F46-4237-922A-004728DEF085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9F832-F4F8-47A5-9B4C-2BD2D018D42B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A389-9652-45D8-A6A2-3A30CBEC684B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D69B6A2-E85D-4BBB-AAB9-A875A6D5AEF2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AA295-01F5-463A-9206-2E6AC088BFB9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8A8-706F-4BC6-9BC2-2ADFE040D632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C9F-8306-4011-BB82-024E4D013251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C9EA-0793-47A9-9C84-E1F8B45B4246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333693-C488-4B05-B8EB-4F0BC2691183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3FED68-0C8E-43AF-A4BA-046A308D8E10}" type="datetime1">
              <a:rPr lang="en-US" smtClean="0"/>
              <a:pPr/>
              <a:t>7/13/2015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8.xlsx"/><Relationship Id="rId4" Type="http://schemas.openxmlformats.org/officeDocument/2006/relationships/oleObject" Target="../embeddings/oleObject1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Five Year Financial Forecast</a:t>
            </a:r>
          </a:p>
          <a:p>
            <a:r>
              <a:rPr lang="en-US" dirty="0" smtClean="0"/>
              <a:t>October 2012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58674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The primary goal of the Cleveland Municipal School District is to become a premier school district in the United States of America.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Property Taxes – Current Collection Rate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725389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5943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Property Taxes – Total Collection Rate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65724811"/>
              </p:ext>
            </p:extLst>
          </p:nvPr>
        </p:nvGraphicFramePr>
        <p:xfrm>
          <a:off x="301625" y="1527174"/>
          <a:ext cx="8504238" cy="4645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609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8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7720100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 – Excluding Charter School Portion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18141881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Education Jobs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63066875"/>
              </p:ext>
            </p:extLst>
          </p:nvPr>
        </p:nvGraphicFramePr>
        <p:xfrm>
          <a:off x="3810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000" dirty="0" smtClean="0"/>
              <a:t>Property Tax Allocation – State Hold Harmless Reimbursements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3074184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Other Revenue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1267825"/>
              </p:ext>
            </p:extLst>
          </p:nvPr>
        </p:nvGraphicFramePr>
        <p:xfrm>
          <a:off x="3048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Total Revenue – Excluding Charter School Portion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7914234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4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Expenditures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Where the Money Goes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60605500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Five Year Forecast - Contents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Major Assumptions</a:t>
            </a:r>
          </a:p>
          <a:p>
            <a:r>
              <a:rPr lang="en-US" dirty="0" smtClean="0"/>
              <a:t>General Fund Revenues</a:t>
            </a:r>
          </a:p>
          <a:p>
            <a:r>
              <a:rPr lang="en-US" dirty="0" smtClean="0"/>
              <a:t>General Fund Expenditures</a:t>
            </a:r>
          </a:p>
          <a:p>
            <a:r>
              <a:rPr lang="en-US" dirty="0" smtClean="0"/>
              <a:t>Five Year Forecast Summary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Salaries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4447958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Fringe Benefits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6236798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Purchased Services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9030174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Expenditures (In Millions)</a:t>
            </a:r>
            <a:endParaRPr lang="en-US" sz="1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Supplies, Textbooks, Equipment, and Other Expenditures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7186236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/>
              <a:t>Total </a:t>
            </a:r>
            <a:r>
              <a:rPr lang="en-US" sz="1800" dirty="0" smtClean="0"/>
              <a:t>Expenditures– </a:t>
            </a:r>
            <a:r>
              <a:rPr lang="en-US" sz="1800" dirty="0"/>
              <a:t>Excluding Charter School Portion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9407124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4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Five-Year Forecast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1" dirty="0" smtClean="0"/>
              <a:t>October</a:t>
            </a:r>
            <a:r>
              <a:rPr lang="en-US" sz="2000" dirty="0" smtClean="0"/>
              <a:t> 2012 Five-Year Forecast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200" dirty="0" smtClean="0"/>
              <a:t>(in millions of dollars)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088822"/>
              </p:ext>
            </p:extLst>
          </p:nvPr>
        </p:nvGraphicFramePr>
        <p:xfrm>
          <a:off x="236538" y="1828800"/>
          <a:ext cx="8631237" cy="417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6" name="Worksheet" r:id="rId5" imgW="8715375" imgH="4229100" progId="Excel.Sheet.12">
                  <p:embed/>
                </p:oleObj>
              </mc:Choice>
              <mc:Fallback>
                <p:oleObj name="Worksheet" r:id="rId5" imgW="8715375" imgH="4229100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1828800"/>
                        <a:ext cx="8631237" cy="417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027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Fiscal Year 2012 - 2013</a:t>
            </a:r>
          </a:p>
          <a:p>
            <a:r>
              <a:rPr lang="en-US" dirty="0" smtClean="0"/>
              <a:t>$13.1 million of adjustments are necessary to balance the budget.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Fiscal Year 2013 - 2014</a:t>
            </a:r>
          </a:p>
          <a:p>
            <a:r>
              <a:rPr lang="en-US" dirty="0" smtClean="0"/>
              <a:t>A significant deficit of  $56.8 million is projected for the school year 2013 - 2014.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61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Fiscal Caution, Watch and Emergency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5" name="Content Placeholder 12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1520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0" y="342900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Lower bond ratings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State control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Higher Class Sizes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8001000" cy="3429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/>
              <a:t>QUESTIONS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1050" dirty="0" smtClean="0"/>
              <a:t>The primary goal of the Cleveland Municipal School district is to become a premier school district  in the United States of America.</a:t>
            </a:r>
            <a:endParaRPr lang="en-US" sz="105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Cleveland Municipal School District</a:t>
            </a:r>
            <a:br>
              <a:rPr lang="en-US" dirty="0" smtClean="0"/>
            </a:br>
            <a:r>
              <a:rPr lang="en-US" sz="2200" dirty="0" smtClean="0"/>
              <a:t>Five-Year Financial Forecast – October 2012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Major  Assumptions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b="1" dirty="0" smtClean="0"/>
              <a:t>Revenue:</a:t>
            </a:r>
          </a:p>
          <a:p>
            <a:r>
              <a:rPr lang="en-US" sz="1800" dirty="0"/>
              <a:t>Forecast assumes no new levy revenue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</a:t>
            </a:r>
            <a:r>
              <a:rPr lang="en-US" sz="1800" dirty="0" smtClean="0"/>
              <a:t>ssumes that the property </a:t>
            </a:r>
            <a:r>
              <a:rPr lang="en-US" sz="1800" dirty="0"/>
              <a:t>tax current collection </a:t>
            </a:r>
            <a:r>
              <a:rPr lang="en-US" sz="1800" dirty="0" smtClean="0"/>
              <a:t>rate will remain at </a:t>
            </a:r>
            <a:r>
              <a:rPr lang="en-US" sz="1800" dirty="0"/>
              <a:t>78.87%. Current economic conditions continue to have a significant impact on tax collection </a:t>
            </a:r>
            <a:r>
              <a:rPr lang="en-US" sz="1800" dirty="0" smtClean="0"/>
              <a:t>rates.</a:t>
            </a:r>
          </a:p>
          <a:p>
            <a:r>
              <a:rPr lang="en-US" sz="1800" dirty="0" smtClean="0"/>
              <a:t>In 2012 Cuyahoga County will complete the six year reappraisal of all property. The impact on the District should </a:t>
            </a:r>
            <a:r>
              <a:rPr lang="en-US" sz="1800" dirty="0"/>
              <a:t>be minimal.</a:t>
            </a:r>
          </a:p>
          <a:p>
            <a:r>
              <a:rPr lang="en-US" sz="1800" dirty="0" smtClean="0"/>
              <a:t>Projections are based on the bridge formula to determine state funding in all years.</a:t>
            </a:r>
          </a:p>
          <a:p>
            <a:r>
              <a:rPr lang="en-US" sz="1800" dirty="0" smtClean="0"/>
              <a:t>Forecast assumes the Average Daily Membership for K-12 to be:</a:t>
            </a:r>
          </a:p>
          <a:p>
            <a:pPr>
              <a:buNone/>
            </a:pPr>
            <a:r>
              <a:rPr lang="en-US" sz="1800" dirty="0" smtClean="0"/>
              <a:t>			FY13 – 38,182</a:t>
            </a:r>
          </a:p>
          <a:p>
            <a:pPr>
              <a:buNone/>
            </a:pPr>
            <a:r>
              <a:rPr lang="en-US" sz="1800" dirty="0" smtClean="0"/>
              <a:t>			FY14 – 36,615</a:t>
            </a:r>
          </a:p>
          <a:p>
            <a:pPr>
              <a:buNone/>
            </a:pPr>
            <a:r>
              <a:rPr lang="en-US" sz="1800" dirty="0" smtClean="0"/>
              <a:t>			FY 15 – 35,117</a:t>
            </a:r>
          </a:p>
          <a:p>
            <a:pPr>
              <a:buNone/>
            </a:pPr>
            <a:r>
              <a:rPr lang="en-US" sz="1800" dirty="0" smtClean="0"/>
              <a:t>			FY16 – 34,095</a:t>
            </a:r>
          </a:p>
          <a:p>
            <a:pPr>
              <a:buNone/>
            </a:pPr>
            <a:r>
              <a:rPr lang="en-US" sz="1800" dirty="0" smtClean="0"/>
              <a:t>			FY 17 – 33,233</a:t>
            </a:r>
          </a:p>
          <a:p>
            <a:r>
              <a:rPr lang="en-US" sz="1800" dirty="0" smtClean="0"/>
              <a:t>Forecast assumes that Charter School ADM will increase by 70% of CMSD decrease.</a:t>
            </a:r>
          </a:p>
          <a:p>
            <a:pPr marL="0" indent="0"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 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Expenditures</a:t>
            </a:r>
            <a:r>
              <a:rPr lang="en-US" sz="1800" b="1" dirty="0" smtClean="0"/>
              <a:t>:</a:t>
            </a:r>
            <a:endParaRPr lang="en-US" sz="1800" dirty="0" smtClean="0"/>
          </a:p>
          <a:p>
            <a:r>
              <a:rPr lang="en-US" sz="1800" dirty="0" smtClean="0"/>
              <a:t>Forecast assumes a total of 2,591 classroom teachers in FY13 (2,300 are budgeted within the General Fund).</a:t>
            </a:r>
          </a:p>
          <a:p>
            <a:r>
              <a:rPr lang="en-US" sz="1800" dirty="0" smtClean="0"/>
              <a:t>Forecast assumes 50 less employees each year in FY14-17 due to attrition.</a:t>
            </a:r>
          </a:p>
          <a:p>
            <a:r>
              <a:rPr lang="en-US" sz="1800" dirty="0"/>
              <a:t>Forecast shifted $4.3 million of personnel costs to the General Fund in FY13 due to a decline in Title I funding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Forecast shifts $2.0 million of personnel cost to the General Fund in FY14 due to a decline in federal funding.</a:t>
            </a:r>
          </a:p>
          <a:p>
            <a:r>
              <a:rPr lang="en-US" sz="1800" dirty="0" smtClean="0"/>
              <a:t>Healthcare rates are forecasted to increase 7.7% in FY13 and 9.7% in FY14-16.</a:t>
            </a:r>
            <a:endParaRPr lang="en-US" sz="1300" dirty="0" smtClean="0"/>
          </a:p>
          <a:p>
            <a:r>
              <a:rPr lang="en-US" sz="1800" dirty="0" smtClean="0"/>
              <a:t>Forecast assumes all union agreements as currently defined including step increases.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assumes </a:t>
            </a:r>
            <a:r>
              <a:rPr lang="en-US" sz="1800" dirty="0" smtClean="0"/>
              <a:t>a $3.2 </a:t>
            </a:r>
            <a:r>
              <a:rPr lang="en-US" sz="1800" dirty="0"/>
              <a:t>textbook </a:t>
            </a:r>
            <a:r>
              <a:rPr lang="en-US" sz="1800" dirty="0" smtClean="0"/>
              <a:t>budget for all fiscal years.</a:t>
            </a:r>
          </a:p>
          <a:p>
            <a:r>
              <a:rPr lang="en-US" sz="1800" dirty="0" smtClean="0"/>
              <a:t>$</a:t>
            </a:r>
            <a:r>
              <a:rPr lang="en-US" sz="1800" dirty="0"/>
              <a:t>13.1 million of adjustments are necessary to balance the </a:t>
            </a:r>
            <a:r>
              <a:rPr lang="en-US" sz="1800" dirty="0" smtClean="0"/>
              <a:t>budget for the 2012 – 2013 school year.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Revenues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FY 2012-2013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2341166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Revenue Decline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FC88-5924-455D-A0C0-85AB3C00A5CC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3655103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*Projected</a:t>
            </a:r>
          </a:p>
        </p:txBody>
      </p:sp>
    </p:spTree>
    <p:extLst>
      <p:ext uri="{BB962C8B-B14F-4D97-AF65-F5344CB8AC3E}">
        <p14:creationId xmlns:p14="http://schemas.microsoft.com/office/powerpoint/2010/main" val="2389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Local Taxes – Property Tax Revenue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8596369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24119</TotalTime>
  <Words>1561</Words>
  <Application>Microsoft Office PowerPoint</Application>
  <PresentationFormat>On-screen Show (4:3)</PresentationFormat>
  <Paragraphs>262</Paragraphs>
  <Slides>29</Slides>
  <Notes>29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Civic</vt:lpstr>
      <vt:lpstr>Worksheet</vt:lpstr>
      <vt:lpstr>Cleveland Municipal School District</vt:lpstr>
      <vt:lpstr>Five Year Forecast - Contents</vt:lpstr>
      <vt:lpstr>Cleveland Municipal School District</vt:lpstr>
      <vt:lpstr>Major Assumptions</vt:lpstr>
      <vt:lpstr>Major Assumptions continued</vt:lpstr>
      <vt:lpstr>Cleveland Municipal School District</vt:lpstr>
      <vt:lpstr>Cleveland Municipal School District FY 2012-2013</vt:lpstr>
      <vt:lpstr>General Fund Revenue Decline</vt:lpstr>
      <vt:lpstr>Cleveland Municipal School District Local Taxes – Property Tax Revenue</vt:lpstr>
      <vt:lpstr>Cleveland Municipal School District Property Taxes – Current Collection Rate</vt:lpstr>
      <vt:lpstr>Cleveland Municipal School District Property Taxes – Total Collection Rate</vt:lpstr>
      <vt:lpstr>Cleveland Municipal School District State Foundation Revenue</vt:lpstr>
      <vt:lpstr>Cleveland Municipal School District State Foundation Revenue – Excluding Charter School Portion</vt:lpstr>
      <vt:lpstr>Cleveland Municipal School District Education Jobs</vt:lpstr>
      <vt:lpstr>Cleveland Municipal School District Property Tax Allocation – State Hold Harmless Reimbursements</vt:lpstr>
      <vt:lpstr>Cleveland Municipal School District Other Revenue</vt:lpstr>
      <vt:lpstr>Cleveland Municipal School District Total Revenue – Excluding Charter School Portion</vt:lpstr>
      <vt:lpstr>Cleveland Municipal School District</vt:lpstr>
      <vt:lpstr>Cleveland Municipal School District Where the Money Goes</vt:lpstr>
      <vt:lpstr>Cleveland Municipal School District Salaries</vt:lpstr>
      <vt:lpstr>Cleveland Municipal School District Fringe Benefits</vt:lpstr>
      <vt:lpstr>Cleveland Municipal School District Purchased Services</vt:lpstr>
      <vt:lpstr>Cleveland Municipal School District Supplies, Textbooks, Equipment, and Other Expenditures</vt:lpstr>
      <vt:lpstr>Cleveland Municipal School District Total Expenditures– Excluding Charter School Portion</vt:lpstr>
      <vt:lpstr>Cleveland Municipal School District</vt:lpstr>
      <vt:lpstr>Cleveland Municipal School District October 2012 Five-Year Forecast (in millions of dollars)</vt:lpstr>
      <vt:lpstr>Summary</vt:lpstr>
      <vt:lpstr>Fiscal Caution, Watch and Emergency</vt:lpstr>
      <vt:lpstr>Cleveland Municipal School District Five-Year Financial Forecast – October 2012</vt:lpstr>
    </vt:vector>
  </TitlesOfParts>
  <Company>CMSD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Cleveland Municipal School District</dc:title>
  <dc:creator>bowemi02</dc:creator>
  <cp:lastModifiedBy>Kubick, Dennis</cp:lastModifiedBy>
  <cp:revision>666</cp:revision>
  <cp:lastPrinted>2012-10-09T20:17:31Z</cp:lastPrinted>
  <dcterms:created xsi:type="dcterms:W3CDTF">2011-09-21T12:22:10Z</dcterms:created>
  <dcterms:modified xsi:type="dcterms:W3CDTF">2015-07-13T12:40:34Z</dcterms:modified>
</cp:coreProperties>
</file>