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drawings/drawing5.xml" ContentType="application/vnd.openxmlformats-officedocument.drawingml.chartshape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1.xml" ContentType="application/vnd.openxmlformats-officedocument.drawingml.chart+xml"/>
  <Override PartName="/ppt/notesSlides/notesSlide20.xml" ContentType="application/vnd.openxmlformats-officedocument.presentationml.notesSlide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5.xml" ContentType="application/vnd.openxmlformats-officedocument.drawingml.chart+xml"/>
  <Override PartName="/ppt/drawings/drawing9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16.xml" ContentType="application/vnd.openxmlformats-officedocument.drawingml.chart+xml"/>
  <Override PartName="/ppt/theme/themeOverride3.xml" ContentType="application/vnd.openxmlformats-officedocument.themeOverride+xml"/>
  <Override PartName="/ppt/drawings/drawing10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5" r:id="rId3"/>
    <p:sldId id="286" r:id="rId4"/>
    <p:sldId id="315" r:id="rId5"/>
    <p:sldId id="316" r:id="rId6"/>
    <p:sldId id="324" r:id="rId7"/>
    <p:sldId id="287" r:id="rId8"/>
    <p:sldId id="258" r:id="rId9"/>
    <p:sldId id="259" r:id="rId10"/>
    <p:sldId id="260" r:id="rId11"/>
    <p:sldId id="307" r:id="rId12"/>
    <p:sldId id="263" r:id="rId13"/>
    <p:sldId id="292" r:id="rId14"/>
    <p:sldId id="264" r:id="rId15"/>
    <p:sldId id="265" r:id="rId16"/>
    <p:sldId id="266" r:id="rId17"/>
    <p:sldId id="312" r:id="rId18"/>
    <p:sldId id="288" r:id="rId19"/>
    <p:sldId id="267" r:id="rId20"/>
    <p:sldId id="268" r:id="rId21"/>
    <p:sldId id="269" r:id="rId22"/>
    <p:sldId id="271" r:id="rId23"/>
    <p:sldId id="270" r:id="rId24"/>
    <p:sldId id="317" r:id="rId25"/>
    <p:sldId id="289" r:id="rId26"/>
    <p:sldId id="322" r:id="rId27"/>
    <p:sldId id="279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8580" autoAdjust="0"/>
  </p:normalViewPr>
  <p:slideViewPr>
    <p:cSldViewPr>
      <p:cViewPr>
        <p:scale>
          <a:sx n="77" d="100"/>
          <a:sy n="77" d="100"/>
        </p:scale>
        <p:origin x="-966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12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/>
              <a:t>Where the Money </a:t>
            </a:r>
            <a:r>
              <a:rPr lang="en-US" sz="2000" baseline="0" dirty="0" smtClean="0"/>
              <a:t>Comes </a:t>
            </a:r>
            <a:r>
              <a:rPr lang="en-US" sz="2000" baseline="0" dirty="0"/>
              <a:t>From</a:t>
            </a:r>
          </a:p>
        </c:rich>
      </c:tx>
      <c:layout/>
      <c:overlay val="0"/>
    </c:title>
    <c:autoTitleDeleted val="0"/>
    <c:view3D>
      <c:rotX val="30"/>
      <c:rotY val="1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6.869516116552711E-2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628891853685175E-2"/>
                  <c:y val="3.333333333333332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"/>
                  <c:y val="-0.1638888888888888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dirty="0"/>
                      <a:t>State of Ohio Reimbursements, </a:t>
                    </a:r>
                    <a:r>
                      <a:rPr lang="en-US" sz="1600" dirty="0" smtClean="0"/>
                      <a:t>4.6%</a:t>
                    </a:r>
                    <a:endParaRPr lang="en-US" sz="1600" dirty="0"/>
                  </a:p>
                </c:rich>
              </c:tx>
              <c:numFmt formatCode="0.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3529136884456902E-2"/>
                  <c:y val="-8.055555555555556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9413849894605491E-2"/>
                  <c:y val="-2.2222222222222223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Advance In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201668382</c:v>
                </c:pt>
                <c:pt idx="1">
                  <c:v>422539647</c:v>
                </c:pt>
                <c:pt idx="2">
                  <c:v>32070293</c:v>
                </c:pt>
                <c:pt idx="3">
                  <c:v>9690000</c:v>
                </c:pt>
                <c:pt idx="4">
                  <c:v>35813266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Where the Money Come From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Local Taxes</c:v>
                </c:pt>
                <c:pt idx="1">
                  <c:v>State</c:v>
                </c:pt>
                <c:pt idx="2">
                  <c:v>State of Ohio Reimbursements</c:v>
                </c:pt>
                <c:pt idx="3">
                  <c:v>Advance In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0.2873663051986482</c:v>
                </c:pt>
                <c:pt idx="1">
                  <c:v>0.60209565800121845</c:v>
                </c:pt>
                <c:pt idx="2">
                  <c:v>4.5698396122640934E-2</c:v>
                </c:pt>
                <c:pt idx="3">
                  <c:v>1.3807714772933029E-2</c:v>
                </c:pt>
                <c:pt idx="4">
                  <c:v>5.1031925904559357E-2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03039496307607"/>
          <c:y val="4.9642606878370583E-2"/>
          <c:w val="0.88203587434876585"/>
          <c:h val="0.673165354330708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666.5</c:v>
                </c:pt>
                <c:pt idx="1">
                  <c:v>650.70000000000005</c:v>
                </c:pt>
                <c:pt idx="2">
                  <c:v>656.3</c:v>
                </c:pt>
                <c:pt idx="3">
                  <c:v>692.1</c:v>
                </c:pt>
                <c:pt idx="4">
                  <c:v>687.5</c:v>
                </c:pt>
                <c:pt idx="5">
                  <c:v>675.4</c:v>
                </c:pt>
                <c:pt idx="6">
                  <c:v>640.20000000000005</c:v>
                </c:pt>
                <c:pt idx="7">
                  <c:v>610.4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Revenue - Levy Extended</c:v>
                </c:pt>
              </c:strCache>
            </c:strRef>
          </c:tx>
          <c:marker>
            <c:symbol val="square"/>
            <c:size val="7"/>
            <c:spPr>
              <a:solidFill>
                <a:sysClr val="windowText" lastClr="000000"/>
              </a:solidFill>
            </c:spPr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666.5</c:v>
                </c:pt>
                <c:pt idx="1">
                  <c:v>650.70000000000005</c:v>
                </c:pt>
                <c:pt idx="2">
                  <c:v>656.3</c:v>
                </c:pt>
                <c:pt idx="3">
                  <c:v>692.1</c:v>
                </c:pt>
                <c:pt idx="4">
                  <c:v>687.5</c:v>
                </c:pt>
                <c:pt idx="5">
                  <c:v>675.4</c:v>
                </c:pt>
                <c:pt idx="6">
                  <c:v>672</c:v>
                </c:pt>
                <c:pt idx="7">
                  <c:v>673.99999999999989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Revenue without Charter 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Sheet1!$D$2:$D$9</c:f>
              <c:numCache>
                <c:formatCode>0.0</c:formatCode>
                <c:ptCount val="8"/>
                <c:pt idx="0">
                  <c:v>560.5</c:v>
                </c:pt>
                <c:pt idx="1">
                  <c:v>533.70000000000005</c:v>
                </c:pt>
                <c:pt idx="2">
                  <c:v>529.19999999999993</c:v>
                </c:pt>
                <c:pt idx="3">
                  <c:v>552.20000000000005</c:v>
                </c:pt>
                <c:pt idx="4">
                  <c:v>543</c:v>
                </c:pt>
                <c:pt idx="5">
                  <c:v>522</c:v>
                </c:pt>
                <c:pt idx="6">
                  <c:v>477.40000000000003</c:v>
                </c:pt>
                <c:pt idx="7">
                  <c:v>437.59999999999997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051072"/>
        <c:axId val="192740736"/>
      </c:lineChart>
      <c:catAx>
        <c:axId val="19205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2740736"/>
        <c:crosses val="autoZero"/>
        <c:auto val="1"/>
        <c:lblAlgn val="ctr"/>
        <c:lblOffset val="100"/>
        <c:noMultiLvlLbl val="0"/>
      </c:catAx>
      <c:valAx>
        <c:axId val="192740736"/>
        <c:scaling>
          <c:orientation val="minMax"/>
          <c:max val="700"/>
          <c:min val="40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92051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224409288639383E-2"/>
          <c:y val="0.81810542432195976"/>
          <c:w val="0.95747790689771384"/>
          <c:h val="0.1151410124620689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FY </a:t>
            </a:r>
            <a:r>
              <a:rPr lang="en-US" dirty="0" smtClean="0"/>
              <a:t>2013-2014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420373935912892E-2"/>
          <c:y val="0.16651027996500434"/>
          <c:w val="0.84214599826580583"/>
          <c:h val="0.7323683289588801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6"/>
          <c:dPt>
            <c:idx val="0"/>
            <c:bubble3D val="0"/>
            <c:explosion val="0"/>
          </c:dPt>
          <c:dPt>
            <c:idx val="1"/>
            <c:bubble3D val="0"/>
            <c:explosion val="22"/>
          </c:dPt>
          <c:dPt>
            <c:idx val="2"/>
            <c:bubble3D val="0"/>
            <c:explosion val="22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Salaries </a:t>
                    </a:r>
                    <a:r>
                      <a:rPr lang="en-US" smtClean="0"/>
                      <a:t>$</a:t>
                    </a:r>
                    <a:r>
                      <a:rPr lang="en-US" dirty="0"/>
                      <a:t>296,980,000, 44.1%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All Other, $120,957,472, </a:t>
                    </a:r>
                    <a:r>
                      <a:rPr lang="en-US" dirty="0" smtClean="0"/>
                      <a:t>18.0%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296980000</c:v>
                </c:pt>
                <c:pt idx="1">
                  <c:v>115000000</c:v>
                </c:pt>
                <c:pt idx="2">
                  <c:v>139865735</c:v>
                </c:pt>
                <c:pt idx="3">
                  <c:v>121398659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2013-2014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Salaries &amp; Benefits</c:v>
                </c:pt>
                <c:pt idx="1">
                  <c:v>Benefits</c:v>
                </c:pt>
                <c:pt idx="2">
                  <c:v>Charter School Pass-Through</c:v>
                </c:pt>
                <c:pt idx="3">
                  <c:v>All Other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0.44111767234410865</c:v>
                </c:pt>
                <c:pt idx="1">
                  <c:v>0.17081464179262071</c:v>
                </c:pt>
                <c:pt idx="2">
                  <c:v>0.20774882976597053</c:v>
                </c:pt>
                <c:pt idx="3">
                  <c:v>0.17931885609730008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38317154341169"/>
          <c:y val="3.5986001749781275E-2"/>
          <c:w val="0.87218972469961464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Salaries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312.65499999999997</c:v>
                </c:pt>
                <c:pt idx="1">
                  <c:v>309.3</c:v>
                </c:pt>
                <c:pt idx="2">
                  <c:v>282.10000000000002</c:v>
                </c:pt>
                <c:pt idx="3">
                  <c:v>297</c:v>
                </c:pt>
                <c:pt idx="4">
                  <c:v>307.39999999999998</c:v>
                </c:pt>
                <c:pt idx="5">
                  <c:v>303.5</c:v>
                </c:pt>
                <c:pt idx="6">
                  <c:v>304.7</c:v>
                </c:pt>
                <c:pt idx="7">
                  <c:v>310.3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shape val="box"/>
        <c:axId val="179091328"/>
        <c:axId val="179092864"/>
        <c:axId val="0"/>
      </c:bar3DChart>
      <c:catAx>
        <c:axId val="17909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092864"/>
        <c:crosses val="autoZero"/>
        <c:auto val="1"/>
        <c:lblAlgn val="ctr"/>
        <c:lblOffset val="100"/>
        <c:noMultiLvlLbl val="0"/>
      </c:catAx>
      <c:valAx>
        <c:axId val="179092864"/>
        <c:scaling>
          <c:orientation val="minMax"/>
          <c:min val="25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091328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82631977137956E-2"/>
          <c:y val="3.5986001749781275E-2"/>
          <c:w val="0.90249026426588763"/>
          <c:h val="0.734448600174983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STRS/SERS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47.887056860000001</c:v>
                </c:pt>
                <c:pt idx="1">
                  <c:v>44.7</c:v>
                </c:pt>
                <c:pt idx="2">
                  <c:v>41.1</c:v>
                </c:pt>
                <c:pt idx="3">
                  <c:v>42.8</c:v>
                </c:pt>
                <c:pt idx="4">
                  <c:v>45.5</c:v>
                </c:pt>
                <c:pt idx="5">
                  <c:v>44.9</c:v>
                </c:pt>
                <c:pt idx="6">
                  <c:v>45.1</c:v>
                </c:pt>
                <c:pt idx="7">
                  <c:v>45.9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Employee Insurance Benefits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55</c:v>
                </c:pt>
                <c:pt idx="1">
                  <c:v>57.7</c:v>
                </c:pt>
                <c:pt idx="2">
                  <c:v>56.2</c:v>
                </c:pt>
                <c:pt idx="3">
                  <c:v>55.3</c:v>
                </c:pt>
                <c:pt idx="4">
                  <c:v>62.2</c:v>
                </c:pt>
                <c:pt idx="5">
                  <c:v>66.8</c:v>
                </c:pt>
                <c:pt idx="6">
                  <c:v>73.5</c:v>
                </c:pt>
                <c:pt idx="7">
                  <c:v>80.900000000000006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Medicare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86746137631613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801192064474211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3.9</c:v>
                </c:pt>
                <c:pt idx="1">
                  <c:v>4</c:v>
                </c:pt>
                <c:pt idx="2">
                  <c:v>3.8</c:v>
                </c:pt>
                <c:pt idx="3">
                  <c:v>4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4.0999999999999996</c:v>
                </c:pt>
                <c:pt idx="7">
                  <c:v>4.2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Workers Compensation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6427103756973874E-2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5.1702295899999999</c:v>
                </c:pt>
                <c:pt idx="1">
                  <c:v>4.5</c:v>
                </c:pt>
                <c:pt idx="2">
                  <c:v>3.2</c:v>
                </c:pt>
                <c:pt idx="3">
                  <c:v>4</c:v>
                </c:pt>
                <c:pt idx="4">
                  <c:v>4.5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4.5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7.8427135499999956</c:v>
                </c:pt>
                <c:pt idx="1">
                  <c:v>8.2999999999999972</c:v>
                </c:pt>
                <c:pt idx="2">
                  <c:v>8.2000000000000028</c:v>
                </c:pt>
                <c:pt idx="3">
                  <c:v>8.9000000000000057</c:v>
                </c:pt>
                <c:pt idx="4">
                  <c:v>6.1999999999999975</c:v>
                </c:pt>
                <c:pt idx="5">
                  <c:v>4.6000000000000085</c:v>
                </c:pt>
                <c:pt idx="6">
                  <c:v>3.9000000000000057</c:v>
                </c:pt>
                <c:pt idx="7">
                  <c:v>3.8000000000000007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179351552"/>
        <c:axId val="179353088"/>
        <c:axId val="0"/>
      </c:bar3DChart>
      <c:catAx>
        <c:axId val="17935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353088"/>
        <c:crosses val="autoZero"/>
        <c:auto val="1"/>
        <c:lblAlgn val="ctr"/>
        <c:lblOffset val="100"/>
        <c:noMultiLvlLbl val="0"/>
      </c:catAx>
      <c:valAx>
        <c:axId val="17935308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351552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01130918490508E-2"/>
          <c:y val="3.5986001749781275E-2"/>
          <c:w val="0.89877176532453584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Utilities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14.2</c:v>
                </c:pt>
                <c:pt idx="1">
                  <c:v>12</c:v>
                </c:pt>
                <c:pt idx="2">
                  <c:v>11.7</c:v>
                </c:pt>
                <c:pt idx="3">
                  <c:v>12.5</c:v>
                </c:pt>
                <c:pt idx="4">
                  <c:v>12.5</c:v>
                </c:pt>
                <c:pt idx="5">
                  <c:v>12.7</c:v>
                </c:pt>
                <c:pt idx="6">
                  <c:v>12.9</c:v>
                </c:pt>
                <c:pt idx="7">
                  <c:v>13.1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 Transportation (Contract)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7.8</c:v>
                </c:pt>
                <c:pt idx="1">
                  <c:v>10.3</c:v>
                </c:pt>
                <c:pt idx="2">
                  <c:v>10.1</c:v>
                </c:pt>
                <c:pt idx="3">
                  <c:v>13.4</c:v>
                </c:pt>
                <c:pt idx="4">
                  <c:v>11.3</c:v>
                </c:pt>
                <c:pt idx="5">
                  <c:v>11.5</c:v>
                </c:pt>
                <c:pt idx="6">
                  <c:v>11.7</c:v>
                </c:pt>
                <c:pt idx="7">
                  <c:v>11.9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Purchased Services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56.400000000000006</c:v>
                </c:pt>
                <c:pt idx="1">
                  <c:v>57.699999999999989</c:v>
                </c:pt>
                <c:pt idx="2">
                  <c:v>59.300000000000011</c:v>
                </c:pt>
                <c:pt idx="3">
                  <c:v>70.099999999999994</c:v>
                </c:pt>
                <c:pt idx="4">
                  <c:v>95</c:v>
                </c:pt>
                <c:pt idx="5">
                  <c:v>99.000000000000028</c:v>
                </c:pt>
                <c:pt idx="6">
                  <c:v>97.100000000000023</c:v>
                </c:pt>
                <c:pt idx="7">
                  <c:v>97.599999999999966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Charter School Pass-Through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106</c:v>
                </c:pt>
                <c:pt idx="1">
                  <c:v>117</c:v>
                </c:pt>
                <c:pt idx="2">
                  <c:v>127.1</c:v>
                </c:pt>
                <c:pt idx="3">
                  <c:v>139.9</c:v>
                </c:pt>
                <c:pt idx="4">
                  <c:v>144.5</c:v>
                </c:pt>
                <c:pt idx="5">
                  <c:v>153.4</c:v>
                </c:pt>
                <c:pt idx="6">
                  <c:v>162.80000000000001</c:v>
                </c:pt>
                <c:pt idx="7">
                  <c:v>172.8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179688192"/>
        <c:axId val="179689728"/>
        <c:axId val="0"/>
      </c:bar3DChart>
      <c:catAx>
        <c:axId val="179688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689728"/>
        <c:crosses val="autoZero"/>
        <c:auto val="1"/>
        <c:lblAlgn val="ctr"/>
        <c:lblOffset val="100"/>
        <c:noMultiLvlLbl val="0"/>
      </c:catAx>
      <c:valAx>
        <c:axId val="17968972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9688192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546451310511316E-2"/>
          <c:y val="3.5986001749781275E-2"/>
          <c:w val="0.88702644493251459"/>
          <c:h val="0.701115266841644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Supplies and Textbooks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9.0109999999999992</c:v>
                </c:pt>
                <c:pt idx="1">
                  <c:v>10</c:v>
                </c:pt>
                <c:pt idx="2">
                  <c:v>10.7</c:v>
                </c:pt>
                <c:pt idx="3">
                  <c:v>10.9</c:v>
                </c:pt>
                <c:pt idx="4">
                  <c:v>10.7</c:v>
                </c:pt>
                <c:pt idx="5">
                  <c:v>10.7</c:v>
                </c:pt>
                <c:pt idx="6">
                  <c:v>10.7</c:v>
                </c:pt>
                <c:pt idx="7">
                  <c:v>10.7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0.78605647000000012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2.1</c:v>
                </c:pt>
                <c:pt idx="5">
                  <c:v>2.1</c:v>
                </c:pt>
                <c:pt idx="6">
                  <c:v>2.1</c:v>
                </c:pt>
                <c:pt idx="7">
                  <c:v>2.1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Expense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8.2729999999999997</c:v>
                </c:pt>
                <c:pt idx="1">
                  <c:v>1.7</c:v>
                </c:pt>
                <c:pt idx="2">
                  <c:v>8.4</c:v>
                </c:pt>
                <c:pt idx="3">
                  <c:v>8</c:v>
                </c:pt>
                <c:pt idx="4">
                  <c:v>8.1</c:v>
                </c:pt>
                <c:pt idx="5">
                  <c:v>8</c:v>
                </c:pt>
                <c:pt idx="6">
                  <c:v>7.4</c:v>
                </c:pt>
                <c:pt idx="7">
                  <c:v>6.4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Transfers/Advances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11.5</c:v>
                </c:pt>
                <c:pt idx="1">
                  <c:v>4.2</c:v>
                </c:pt>
                <c:pt idx="2">
                  <c:v>10.6</c:v>
                </c:pt>
                <c:pt idx="3">
                  <c:v>5.3</c:v>
                </c:pt>
                <c:pt idx="4">
                  <c:v>5.3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4.4000000000000004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shape val="box"/>
        <c:axId val="189240448"/>
        <c:axId val="189241984"/>
        <c:axId val="0"/>
      </c:bar3DChart>
      <c:catAx>
        <c:axId val="18924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89241984"/>
        <c:crosses val="autoZero"/>
        <c:auto val="1"/>
        <c:lblAlgn val="ctr"/>
        <c:lblOffset val="100"/>
        <c:noMultiLvlLbl val="0"/>
      </c:catAx>
      <c:valAx>
        <c:axId val="18924198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89240448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642.9</c:v>
                </c:pt>
                <c:pt idx="1">
                  <c:v>642.5</c:v>
                </c:pt>
                <c:pt idx="2">
                  <c:v>623.9</c:v>
                </c:pt>
                <c:pt idx="3">
                  <c:v>670.7</c:v>
                </c:pt>
                <c:pt idx="4">
                  <c:v>717.5</c:v>
                </c:pt>
                <c:pt idx="5">
                  <c:v>728</c:v>
                </c:pt>
                <c:pt idx="6">
                  <c:v>742.7</c:v>
                </c:pt>
                <c:pt idx="7">
                  <c:v>766.5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Expenditures Excluding Charter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2014*</c:v>
                </c:pt>
                <c:pt idx="4">
                  <c:v>2015*</c:v>
                </c:pt>
                <c:pt idx="5">
                  <c:v>2016*</c:v>
                </c:pt>
                <c:pt idx="6">
                  <c:v>2017*</c:v>
                </c:pt>
                <c:pt idx="7">
                  <c:v>2018*</c:v>
                </c:pt>
              </c:strCache>
            </c:strRef>
          </c:cat>
          <c:val>
            <c:numRef>
              <c:f>Sheet1!$C$2:$C$9</c:f>
              <c:numCache>
                <c:formatCode>0.0</c:formatCode>
                <c:ptCount val="8"/>
                <c:pt idx="0">
                  <c:v>536.9</c:v>
                </c:pt>
                <c:pt idx="1">
                  <c:v>525.5</c:v>
                </c:pt>
                <c:pt idx="2">
                  <c:v>496.79999999999995</c:v>
                </c:pt>
                <c:pt idx="3">
                  <c:v>530.80000000000007</c:v>
                </c:pt>
                <c:pt idx="4">
                  <c:v>573</c:v>
                </c:pt>
                <c:pt idx="5">
                  <c:v>574.6</c:v>
                </c:pt>
                <c:pt idx="6">
                  <c:v>579.90000000000009</c:v>
                </c:pt>
                <c:pt idx="7">
                  <c:v>593.70000000000005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602240"/>
        <c:axId val="190931712"/>
      </c:lineChart>
      <c:catAx>
        <c:axId val="19060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0931712"/>
        <c:crosses val="autoZero"/>
        <c:auto val="1"/>
        <c:lblAlgn val="ctr"/>
        <c:lblOffset val="100"/>
        <c:noMultiLvlLbl val="0"/>
      </c:catAx>
      <c:valAx>
        <c:axId val="190931712"/>
        <c:scaling>
          <c:orientation val="minMax"/>
          <c:max val="800"/>
          <c:min val="45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906022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0586046627607"/>
          <c:y val="4.2291557305336833E-2"/>
          <c:w val="0.87766040884556662"/>
          <c:h val="0.7433339895013115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148.05699999999999</c:v>
                </c:pt>
                <c:pt idx="1">
                  <c:v>144.1</c:v>
                </c:pt>
                <c:pt idx="2">
                  <c:v>174.6</c:v>
                </c:pt>
                <c:pt idx="3">
                  <c:v>201.6</c:v>
                </c:pt>
                <c:pt idx="4">
                  <c:v>206.8</c:v>
                </c:pt>
                <c:pt idx="5">
                  <c:v>212.1</c:v>
                </c:pt>
                <c:pt idx="6">
                  <c:v>180.4</c:v>
                </c:pt>
                <c:pt idx="7">
                  <c:v>152.30000000000001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Personal Tangible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0.99399999999999999</c:v>
                </c:pt>
                <c:pt idx="1">
                  <c:v>0.3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gapDepth val="76"/>
        <c:shape val="box"/>
        <c:axId val="168633856"/>
        <c:axId val="168635776"/>
        <c:axId val="0"/>
      </c:bar3DChart>
      <c:catAx>
        <c:axId val="16863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8635776"/>
        <c:crosses val="autoZero"/>
        <c:auto val="1"/>
        <c:lblAlgn val="ctr"/>
        <c:lblOffset val="100"/>
        <c:noMultiLvlLbl val="0"/>
      </c:catAx>
      <c:valAx>
        <c:axId val="168635776"/>
        <c:scaling>
          <c:orientation val="minMax"/>
          <c:max val="225"/>
          <c:min val="100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crossAx val="168633856"/>
        <c:crosses val="autoZero"/>
        <c:crossBetween val="between"/>
        <c:majorUnit val="25"/>
        <c:minorUnit val="5"/>
      </c:valAx>
    </c:plotArea>
    <c:legend>
      <c:legendPos val="b"/>
      <c:layout>
        <c:manualLayout>
          <c:xMode val="edge"/>
          <c:yMode val="edge"/>
          <c:x val="0.28540769907897923"/>
          <c:y val="0.93056080489938753"/>
          <c:w val="0.42918460184205276"/>
          <c:h val="6.6661417322834704E-2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854207513947777E-2"/>
                  <c:y val="-0.11388888888888887"/>
                </c:manualLayout>
              </c:layout>
              <c:tx>
                <c:rich>
                  <a:bodyPr/>
                  <a:lstStyle/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Sheet1!$B$2:$B$26</c:f>
              <c:numCache>
                <c:formatCode>0.0</c:formatCode>
                <c:ptCount val="25"/>
                <c:pt idx="0">
                  <c:v>95.9</c:v>
                </c:pt>
                <c:pt idx="1">
                  <c:v>96</c:v>
                </c:pt>
                <c:pt idx="2">
                  <c:v>95.9</c:v>
                </c:pt>
                <c:pt idx="3">
                  <c:v>92.8</c:v>
                </c:pt>
                <c:pt idx="4">
                  <c:v>96.4</c:v>
                </c:pt>
                <c:pt idx="5">
                  <c:v>92.4</c:v>
                </c:pt>
                <c:pt idx="6">
                  <c:v>92.8</c:v>
                </c:pt>
                <c:pt idx="7">
                  <c:v>92.6</c:v>
                </c:pt>
                <c:pt idx="8">
                  <c:v>92.1</c:v>
                </c:pt>
                <c:pt idx="9">
                  <c:v>92.1</c:v>
                </c:pt>
                <c:pt idx="10">
                  <c:v>91.6</c:v>
                </c:pt>
                <c:pt idx="11">
                  <c:v>89.8</c:v>
                </c:pt>
                <c:pt idx="12">
                  <c:v>87.2</c:v>
                </c:pt>
                <c:pt idx="13">
                  <c:v>86.2</c:v>
                </c:pt>
                <c:pt idx="14">
                  <c:v>88.4</c:v>
                </c:pt>
                <c:pt idx="15">
                  <c:v>89.1</c:v>
                </c:pt>
                <c:pt idx="16">
                  <c:v>88</c:v>
                </c:pt>
                <c:pt idx="17">
                  <c:v>88.1</c:v>
                </c:pt>
                <c:pt idx="18">
                  <c:v>86.8</c:v>
                </c:pt>
                <c:pt idx="19">
                  <c:v>84.28</c:v>
                </c:pt>
                <c:pt idx="20">
                  <c:v>84.04</c:v>
                </c:pt>
                <c:pt idx="21">
                  <c:v>80.900000000000006</c:v>
                </c:pt>
                <c:pt idx="22">
                  <c:v>78.87</c:v>
                </c:pt>
                <c:pt idx="23">
                  <c:v>76.099999999999994</c:v>
                </c:pt>
                <c:pt idx="24">
                  <c:v>82.6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171389696"/>
        <c:axId val="171391232"/>
        <c:axId val="0"/>
      </c:bar3DChart>
      <c:catAx>
        <c:axId val="17138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71391232"/>
        <c:crosses val="autoZero"/>
        <c:auto val="1"/>
        <c:lblAlgn val="ctr"/>
        <c:lblOffset val="100"/>
        <c:noMultiLvlLbl val="0"/>
      </c:catAx>
      <c:valAx>
        <c:axId val="171391232"/>
        <c:scaling>
          <c:orientation val="minMax"/>
          <c:min val="75"/>
        </c:scaling>
        <c:delete val="0"/>
        <c:axPos val="l"/>
        <c:majorGridlines/>
        <c:min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71389696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Collection Rate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95.9</c:v>
                </c:pt>
                <c:pt idx="1">
                  <c:v>96</c:v>
                </c:pt>
                <c:pt idx="2">
                  <c:v>95.9</c:v>
                </c:pt>
                <c:pt idx="3">
                  <c:v>92.8</c:v>
                </c:pt>
                <c:pt idx="4">
                  <c:v>96.4</c:v>
                </c:pt>
                <c:pt idx="5">
                  <c:v>92.4</c:v>
                </c:pt>
                <c:pt idx="6">
                  <c:v>92.8</c:v>
                </c:pt>
                <c:pt idx="7">
                  <c:v>92.6</c:v>
                </c:pt>
                <c:pt idx="8">
                  <c:v>92.1</c:v>
                </c:pt>
                <c:pt idx="9">
                  <c:v>92.1</c:v>
                </c:pt>
                <c:pt idx="10">
                  <c:v>91.6</c:v>
                </c:pt>
                <c:pt idx="11">
                  <c:v>89.8</c:v>
                </c:pt>
                <c:pt idx="12">
                  <c:v>87.2</c:v>
                </c:pt>
                <c:pt idx="13">
                  <c:v>86.2</c:v>
                </c:pt>
                <c:pt idx="14">
                  <c:v>88.4</c:v>
                </c:pt>
                <c:pt idx="15">
                  <c:v>89.1</c:v>
                </c:pt>
                <c:pt idx="16">
                  <c:v>88</c:v>
                </c:pt>
                <c:pt idx="17">
                  <c:v>88.1</c:v>
                </c:pt>
                <c:pt idx="18">
                  <c:v>86.8</c:v>
                </c:pt>
                <c:pt idx="19">
                  <c:v>84.28</c:v>
                </c:pt>
                <c:pt idx="20">
                  <c:v>84.04</c:v>
                </c:pt>
                <c:pt idx="21">
                  <c:v>80.900000000000006</c:v>
                </c:pt>
                <c:pt idx="22">
                  <c:v>78.900000000000006</c:v>
                </c:pt>
                <c:pt idx="23">
                  <c:v>76.099999999999994</c:v>
                </c:pt>
                <c:pt idx="24">
                  <c:v>82.6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Delinquencies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Sheet1!$A$2:$A$26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9.9</c:v>
                </c:pt>
                <c:pt idx="1">
                  <c:v>4.5</c:v>
                </c:pt>
                <c:pt idx="2">
                  <c:v>4.8</c:v>
                </c:pt>
                <c:pt idx="3">
                  <c:v>4.7</c:v>
                </c:pt>
                <c:pt idx="4">
                  <c:v>3</c:v>
                </c:pt>
                <c:pt idx="5">
                  <c:v>3.9</c:v>
                </c:pt>
                <c:pt idx="6">
                  <c:v>3.5</c:v>
                </c:pt>
                <c:pt idx="7">
                  <c:v>4.3</c:v>
                </c:pt>
                <c:pt idx="8">
                  <c:v>5.3</c:v>
                </c:pt>
                <c:pt idx="9">
                  <c:v>6</c:v>
                </c:pt>
                <c:pt idx="10">
                  <c:v>5.7</c:v>
                </c:pt>
                <c:pt idx="11">
                  <c:v>5.6</c:v>
                </c:pt>
                <c:pt idx="12">
                  <c:v>5.8</c:v>
                </c:pt>
                <c:pt idx="13">
                  <c:v>7.6</c:v>
                </c:pt>
                <c:pt idx="14">
                  <c:v>6.5</c:v>
                </c:pt>
                <c:pt idx="15">
                  <c:v>9.1</c:v>
                </c:pt>
                <c:pt idx="16">
                  <c:v>6.6</c:v>
                </c:pt>
                <c:pt idx="17">
                  <c:v>7.2</c:v>
                </c:pt>
                <c:pt idx="18">
                  <c:v>6.6</c:v>
                </c:pt>
                <c:pt idx="19">
                  <c:v>8.02</c:v>
                </c:pt>
                <c:pt idx="20">
                  <c:v>7.06</c:v>
                </c:pt>
                <c:pt idx="21">
                  <c:v>9.1</c:v>
                </c:pt>
                <c:pt idx="22">
                  <c:v>6.5</c:v>
                </c:pt>
                <c:pt idx="23">
                  <c:v>8.86</c:v>
                </c:pt>
                <c:pt idx="24">
                  <c:v>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256"/>
        <c:shape val="box"/>
        <c:axId val="177322240"/>
        <c:axId val="178450816"/>
        <c:axId val="0"/>
      </c:bar3DChart>
      <c:catAx>
        <c:axId val="17732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78450816"/>
        <c:crosses val="autoZero"/>
        <c:auto val="1"/>
        <c:lblAlgn val="ctr"/>
        <c:lblOffset val="100"/>
        <c:noMultiLvlLbl val="0"/>
      </c:catAx>
      <c:valAx>
        <c:axId val="178450816"/>
        <c:scaling>
          <c:orientation val="minMax"/>
          <c:min val="75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77322240"/>
        <c:crosses val="autoZero"/>
        <c:crossBetween val="between"/>
        <c:majorUnit val="2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E-2"/>
          <c:w val="0.90843259560703116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404.45241663999997</c:v>
                </c:pt>
                <c:pt idx="1">
                  <c:v>422.8</c:v>
                </c:pt>
                <c:pt idx="2">
                  <c:v>427</c:v>
                </c:pt>
                <c:pt idx="3">
                  <c:v>422.5</c:v>
                </c:pt>
                <c:pt idx="4">
                  <c:v>421.8</c:v>
                </c:pt>
                <c:pt idx="5">
                  <c:v>404.4</c:v>
                </c:pt>
                <c:pt idx="6">
                  <c:v>404.3</c:v>
                </c:pt>
                <c:pt idx="7">
                  <c:v>405.4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189929728"/>
        <c:axId val="189935616"/>
        <c:axId val="0"/>
      </c:bar3DChart>
      <c:catAx>
        <c:axId val="18992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89935616"/>
        <c:crosses val="autoZero"/>
        <c:auto val="1"/>
        <c:lblAlgn val="ctr"/>
        <c:lblOffset val="100"/>
        <c:noMultiLvlLbl val="0"/>
      </c:catAx>
      <c:valAx>
        <c:axId val="189935616"/>
        <c:scaling>
          <c:orientation val="minMax"/>
          <c:min val="40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89929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05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33673704804589E-2"/>
          <c:y val="1.8937445319335264E-2"/>
          <c:w val="0.90843259560703105"/>
          <c:h val="0.7813519247594050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Foundation</c:v>
                </c:pt>
              </c:strCache>
            </c:strRef>
          </c:tx>
          <c:spPr>
            <a:ln w="12700"/>
          </c:spPr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298.5</c:v>
                </c:pt>
                <c:pt idx="1">
                  <c:v>305.8</c:v>
                </c:pt>
                <c:pt idx="2">
                  <c:v>299.89999999999998</c:v>
                </c:pt>
                <c:pt idx="3">
                  <c:v>282.60000000000002</c:v>
                </c:pt>
                <c:pt idx="4">
                  <c:v>277.3</c:v>
                </c:pt>
                <c:pt idx="5">
                  <c:v>250.99999999999997</c:v>
                </c:pt>
                <c:pt idx="6">
                  <c:v>241.5</c:v>
                </c:pt>
                <c:pt idx="7">
                  <c:v>232.59999999999997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Fiscal Stabilization Fund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shape val="box"/>
        <c:axId val="169354752"/>
        <c:axId val="169356672"/>
        <c:axId val="0"/>
      </c:bar3DChart>
      <c:catAx>
        <c:axId val="16935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69356672"/>
        <c:crosses val="autoZero"/>
        <c:auto val="1"/>
        <c:lblAlgn val="ctr"/>
        <c:lblOffset val="100"/>
        <c:noMultiLvlLbl val="0"/>
      </c:catAx>
      <c:valAx>
        <c:axId val="169356672"/>
        <c:scaling>
          <c:orientation val="minMax"/>
          <c:max val="350"/>
          <c:min val="225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69354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098439154689911"/>
          <c:y val="0.92987357830271211"/>
          <c:w val="0.51743213207344352"/>
          <c:h val="6.0419072615923032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73955973480517"/>
          <c:y val="0.14379155730533691"/>
          <c:w val="0.8683267095770365"/>
          <c:h val="0.5717023184601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 Jobs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1">
                  <c:v>17.7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178189056"/>
        <c:axId val="178190592"/>
        <c:axId val="0"/>
      </c:bar3DChart>
      <c:catAx>
        <c:axId val="17818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8190592"/>
        <c:crosses val="autoZero"/>
        <c:auto val="1"/>
        <c:lblAlgn val="ctr"/>
        <c:lblOffset val="100"/>
        <c:noMultiLvlLbl val="0"/>
      </c:catAx>
      <c:valAx>
        <c:axId val="178190592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crossAx val="178189056"/>
        <c:crosses val="autoZero"/>
        <c:crossBetween val="between"/>
      </c:valAx>
    </c:plotArea>
    <c:legend>
      <c:legendPos val="b"/>
      <c:layout/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122393564244089E-2"/>
          <c:y val="3.5986001749781275E-2"/>
          <c:w val="0.91145050267878724"/>
          <c:h val="0.66778193350832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12.4</c:v>
                </c:pt>
                <c:pt idx="1">
                  <c:v>12.2</c:v>
                </c:pt>
                <c:pt idx="2">
                  <c:v>15.2</c:v>
                </c:pt>
                <c:pt idx="3">
                  <c:v>18.2</c:v>
                </c:pt>
                <c:pt idx="4">
                  <c:v>18.2</c:v>
                </c:pt>
                <c:pt idx="5">
                  <c:v>18.2</c:v>
                </c:pt>
                <c:pt idx="6">
                  <c:v>15.2</c:v>
                </c:pt>
                <c:pt idx="7">
                  <c:v>12.3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Utility Tax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HB 66 CAT Reimbursements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39.799999999999997</c:v>
                </c:pt>
                <c:pt idx="1">
                  <c:v>26.9</c:v>
                </c:pt>
                <c:pt idx="2">
                  <c:v>13.9</c:v>
                </c:pt>
                <c:pt idx="3">
                  <c:v>13.9</c:v>
                </c:pt>
                <c:pt idx="4">
                  <c:v>13.9</c:v>
                </c:pt>
                <c:pt idx="5">
                  <c:v>13.9</c:v>
                </c:pt>
                <c:pt idx="6">
                  <c:v>13.9</c:v>
                </c:pt>
                <c:pt idx="7">
                  <c:v>13.9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shape val="box"/>
        <c:axId val="175911296"/>
        <c:axId val="175913600"/>
        <c:axId val="0"/>
      </c:bar3DChart>
      <c:catAx>
        <c:axId val="175911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5913600"/>
        <c:crosses val="autoZero"/>
        <c:auto val="1"/>
        <c:lblAlgn val="ctr"/>
        <c:lblOffset val="100"/>
        <c:noMultiLvlLbl val="0"/>
      </c:catAx>
      <c:valAx>
        <c:axId val="175913600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5911296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23718950480925E-2"/>
          <c:y val="3.5986001749781275E-2"/>
          <c:w val="0.91174917729254989"/>
          <c:h val="0.7177819335083187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Sheet1!$B$2:$B$9</c:f>
              <c:numCache>
                <c:formatCode>0.0</c:formatCode>
                <c:ptCount val="8"/>
                <c:pt idx="0">
                  <c:v>10.599999999999998</c:v>
                </c:pt>
                <c:pt idx="1">
                  <c:v>12.7</c:v>
                </c:pt>
                <c:pt idx="2">
                  <c:v>13.8</c:v>
                </c:pt>
                <c:pt idx="3">
                  <c:v>15.8</c:v>
                </c:pt>
                <c:pt idx="4">
                  <c:v>14.899999999999999</c:v>
                </c:pt>
                <c:pt idx="5">
                  <c:v>14.899999999999999</c:v>
                </c:pt>
                <c:pt idx="6">
                  <c:v>14.600000000000001</c:v>
                </c:pt>
                <c:pt idx="7">
                  <c:v>14.600000000000001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Taxes/Rebate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4933730688157522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33730688158069E-3"/>
                  <c:y val="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867461376316138E-3"/>
                  <c:y val="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9867461376316138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867461376315045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Sheet1!$C$2:$C$9</c:f>
              <c:numCache>
                <c:formatCode>0.0</c:formatCode>
                <c:ptCount val="8"/>
                <c:pt idx="0">
                  <c:v>5.9</c:v>
                </c:pt>
                <c:pt idx="1">
                  <c:v>7.7</c:v>
                </c:pt>
                <c:pt idx="2">
                  <c:v>7.6</c:v>
                </c:pt>
                <c:pt idx="3">
                  <c:v>9.9</c:v>
                </c:pt>
                <c:pt idx="4">
                  <c:v>7.5</c:v>
                </c:pt>
                <c:pt idx="5">
                  <c:v>7.5</c:v>
                </c:pt>
                <c:pt idx="6">
                  <c:v>7.5</c:v>
                </c:pt>
                <c:pt idx="7">
                  <c:v>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Interest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4933730688158069E-3"/>
                  <c:y val="1.9444444444444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933730688158069E-3"/>
                  <c:y val="1.6666666666666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9602384128948422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Sheet1!$D$2:$D$9</c:f>
              <c:numCache>
                <c:formatCode>0.0</c:formatCode>
                <c:ptCount val="8"/>
                <c:pt idx="0">
                  <c:v>2.1</c:v>
                </c:pt>
                <c:pt idx="1">
                  <c:v>0.6</c:v>
                </c:pt>
                <c:pt idx="2">
                  <c:v>0.4</c:v>
                </c:pt>
                <c:pt idx="3">
                  <c:v>0.5</c:v>
                </c:pt>
                <c:pt idx="4">
                  <c:v>0.6</c:v>
                </c:pt>
                <c:pt idx="5">
                  <c:v>0.6</c:v>
                </c:pt>
                <c:pt idx="6">
                  <c:v>0.7</c:v>
                </c:pt>
                <c:pt idx="7">
                  <c:v>0.7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Casino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1.4933730688158069E-3"/>
                  <c:y val="2.2222222222222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933730688158617E-3"/>
                  <c:y val="-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Sheet1!$E$2:$E$9</c:f>
              <c:numCache>
                <c:formatCode>0.0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0.8</c:v>
                </c:pt>
                <c:pt idx="3">
                  <c:v>2</c:v>
                </c:pt>
                <c:pt idx="4">
                  <c:v>1.8</c:v>
                </c:pt>
                <c:pt idx="5">
                  <c:v>1.8</c:v>
                </c:pt>
                <c:pt idx="6">
                  <c:v>1.7</c:v>
                </c:pt>
                <c:pt idx="7">
                  <c:v>1.7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933730688158069E-3"/>
                  <c:y val="-1.1111111111111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Sheet1!$F$2:$F$9</c:f>
              <c:numCache>
                <c:formatCode>0.0</c:formatCode>
                <c:ptCount val="8"/>
                <c:pt idx="0">
                  <c:v>1.9</c:v>
                </c:pt>
                <c:pt idx="1">
                  <c:v>2.2000000000000002</c:v>
                </c:pt>
                <c:pt idx="2">
                  <c:v>2</c:v>
                </c:pt>
                <c:pt idx="3">
                  <c:v>7.6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Advance In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933730688158069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Sheet1!$G$2:$G$9</c:f>
              <c:numCache>
                <c:formatCode>0.0</c:formatCode>
                <c:ptCount val="8"/>
                <c:pt idx="0">
                  <c:v>1.7</c:v>
                </c:pt>
                <c:pt idx="1">
                  <c:v>3.5</c:v>
                </c:pt>
                <c:pt idx="3">
                  <c:v>9.6999999999999993</c:v>
                </c:pt>
                <c:pt idx="4">
                  <c:v>2.5</c:v>
                </c:pt>
                <c:pt idx="5">
                  <c:v>2.5</c:v>
                </c:pt>
                <c:pt idx="6">
                  <c:v>2.5</c:v>
                </c:pt>
                <c:pt idx="7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177013504"/>
        <c:axId val="177067520"/>
        <c:axId val="0"/>
      </c:bar3DChart>
      <c:catAx>
        <c:axId val="17701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7067520"/>
        <c:crosses val="autoZero"/>
        <c:auto val="1"/>
        <c:lblAlgn val="ctr"/>
        <c:lblOffset val="100"/>
        <c:noMultiLvlLbl val="0"/>
      </c:catAx>
      <c:valAx>
        <c:axId val="177067520"/>
        <c:scaling>
          <c:orientation val="minMax"/>
          <c:max val="40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770135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0.41217</cdr:x>
      <cdr:y>0.86667</cdr:y>
    </cdr:from>
    <cdr:to>
      <cdr:x>0.59138</cdr:x>
      <cdr:y>0.93333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5200" y="39624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</cdr:x>
      <cdr:y>0.16597</cdr:y>
    </cdr:from>
    <cdr:to>
      <cdr:x>0.03619</cdr:x>
      <cdr:y>0.76597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519336" y="1976537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0.16667</cdr:y>
    </cdr:from>
    <cdr:to>
      <cdr:x>0.03619</cdr:x>
      <cdr:y>0.76667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217711" y="1979712"/>
          <a:ext cx="2743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0.42113</cdr:x>
      <cdr:y>0.83333</cdr:y>
    </cdr:from>
    <cdr:to>
      <cdr:x>0.61826</cdr:x>
      <cdr:y>0.88333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81400" y="3810000"/>
          <a:ext cx="1676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0.39425</cdr:x>
      <cdr:y>0.85</cdr:y>
    </cdr:from>
    <cdr:to>
      <cdr:x>0.6093</cdr:x>
      <cdr:y>0.91667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352800" y="3886200"/>
          <a:ext cx="1828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/>
            <a:t>Fiscal Year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0.13264</cdr:y>
    </cdr:from>
    <cdr:to>
      <cdr:x>0.03619</cdr:x>
      <cdr:y>0.73264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5193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Revenue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0.40358</cdr:x>
      <cdr:y>0.83264</cdr:y>
    </cdr:from>
    <cdr:to>
      <cdr:x>0.58279</cdr:x>
      <cdr:y>0.89931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32175" y="3806825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0.40321</cdr:x>
      <cdr:y>0.85</cdr:y>
    </cdr:from>
    <cdr:to>
      <cdr:x>0.58242</cdr:x>
      <cdr:y>0.91667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00" y="3886200"/>
          <a:ext cx="1524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0.60071</cdr:x>
      <cdr:y>0.13264</cdr:y>
    </cdr:from>
    <cdr:to>
      <cdr:x>0.86952</cdr:x>
      <cdr:y>0.36597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08575" y="606425"/>
          <a:ext cx="22860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0.59175</cdr:x>
      <cdr:y>0.14931</cdr:y>
    </cdr:from>
    <cdr:to>
      <cdr:x>0.96808</cdr:x>
      <cdr:y>0.39931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32383" y="682645"/>
          <a:ext cx="3200392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0.69927</cdr:x>
      <cdr:y>0.41597</cdr:y>
    </cdr:from>
    <cdr:to>
      <cdr:x>0.95016</cdr:x>
      <cdr:y>0.64931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6775" y="1901825"/>
          <a:ext cx="2133600" cy="1066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0.40358</cdr:x>
      <cdr:y>0.14931</cdr:y>
    </cdr:from>
    <cdr:to>
      <cdr:x>0.52007</cdr:x>
      <cdr:y>0.26597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32175" y="682625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0.08998</cdr:x>
      <cdr:y>0.13264</cdr:y>
    </cdr:from>
    <cdr:to>
      <cdr:x>0.19751</cdr:x>
      <cdr:y>0.28264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65175" y="606425"/>
          <a:ext cx="914461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0.07206</cdr:x>
      <cdr:y>0.54931</cdr:y>
    </cdr:from>
    <cdr:to>
      <cdr:x>0.18855</cdr:x>
      <cdr:y>0.71598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12775" y="2511425"/>
          <a:ext cx="990658" cy="762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0.84931</cdr:y>
    </cdr:from>
    <cdr:to>
      <cdr:x>0.59175</cdr:x>
      <cdr:y>0.91598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83025"/>
          <a:ext cx="1524044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  <cdr:relSizeAnchor xmlns:cdr="http://schemas.openxmlformats.org/drawingml/2006/chartDrawing">
    <cdr:from>
      <cdr:x>0.00037</cdr:x>
      <cdr:y>0.13264</cdr:y>
    </cdr:from>
    <cdr:to>
      <cdr:x>0.03656</cdr:x>
      <cdr:y>0.73264</cdr:y>
    </cdr:to>
    <cdr:sp macro="" textlink="">
      <cdr:nvSpPr>
        <cdr:cNvPr id="3" name="TextBox 4"/>
        <cdr:cNvSpPr txBox="1"/>
      </cdr:nvSpPr>
      <cdr:spPr>
        <a:xfrm xmlns:a="http://schemas.openxmlformats.org/drawingml/2006/main" rot="-5400000">
          <a:off x="-1214541" y="18241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0.41254</cdr:x>
      <cdr:y>0.83264</cdr:y>
    </cdr:from>
    <cdr:to>
      <cdr:x>0.59175</cdr:x>
      <cdr:y>0.89931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0.01829</cdr:x>
      <cdr:y>0.09931</cdr:y>
    </cdr:from>
    <cdr:to>
      <cdr:x>0.05448</cdr:x>
      <cdr:y>0.69931</cdr:y>
    </cdr:to>
    <cdr:sp macro="" textlink="">
      <cdr:nvSpPr>
        <cdr:cNvPr id="2" name="TextBox 4"/>
        <cdr:cNvSpPr txBox="1"/>
      </cdr:nvSpPr>
      <cdr:spPr>
        <a:xfrm xmlns:a="http://schemas.openxmlformats.org/drawingml/2006/main" rot="-5400000">
          <a:off x="-1062141" y="1671741"/>
          <a:ext cx="2743200" cy="3077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400" b="1" dirty="0" smtClean="0"/>
            <a:t>Expenditures (In Millions)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0.4215</cdr:x>
      <cdr:y>0.83264</cdr:y>
    </cdr:from>
    <cdr:to>
      <cdr:x>0.60071</cdr:x>
      <cdr:y>0.89931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84575" y="3806825"/>
          <a:ext cx="1524045" cy="304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Georgia"/>
            </a:defRPr>
          </a:lvl1pPr>
          <a:lvl2pPr marL="457200" indent="0">
            <a:defRPr sz="1100">
              <a:latin typeface="Georgia"/>
            </a:defRPr>
          </a:lvl2pPr>
          <a:lvl3pPr marL="914400" indent="0">
            <a:defRPr sz="1100">
              <a:latin typeface="Georgia"/>
            </a:defRPr>
          </a:lvl3pPr>
          <a:lvl4pPr marL="1371600" indent="0">
            <a:defRPr sz="1100">
              <a:latin typeface="Georgia"/>
            </a:defRPr>
          </a:lvl4pPr>
          <a:lvl5pPr marL="1828800" indent="0">
            <a:defRPr sz="1100">
              <a:latin typeface="Georgia"/>
            </a:defRPr>
          </a:lvl5pPr>
          <a:lvl6pPr marL="2286000" indent="0">
            <a:defRPr sz="1100">
              <a:latin typeface="Georgia"/>
            </a:defRPr>
          </a:lvl6pPr>
          <a:lvl7pPr marL="2743200" indent="0">
            <a:defRPr sz="1100">
              <a:latin typeface="Georgia"/>
            </a:defRPr>
          </a:lvl7pPr>
          <a:lvl8pPr marL="3200400" indent="0">
            <a:defRPr sz="1100">
              <a:latin typeface="Georgia"/>
            </a:defRPr>
          </a:lvl8pPr>
          <a:lvl9pPr marL="3657600" indent="0">
            <a:defRPr sz="1100">
              <a:latin typeface="Georgia"/>
            </a:defRPr>
          </a:lvl9pPr>
        </a:lstStyle>
        <a:p xmlns:a="http://schemas.openxmlformats.org/drawingml/2006/main">
          <a:pPr algn="ctr"/>
          <a:r>
            <a:rPr lang="en-US" sz="1600" b="1" dirty="0" smtClean="0"/>
            <a:t>Fiscal Year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2" y="4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r">
              <a:defRPr sz="1200"/>
            </a:lvl1pPr>
          </a:lstStyle>
          <a:p>
            <a:fld id="{AAE913F0-9426-4B54-9DA8-0C5E795C14F4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679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2" y="8829679"/>
            <a:ext cx="3038475" cy="46513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r">
              <a:defRPr sz="1200"/>
            </a:lvl1pPr>
          </a:lstStyle>
          <a:p>
            <a:fld id="{68D88B51-FB54-4566-94BD-92E43BBF69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2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/>
          <a:lstStyle>
            <a:lvl1pPr algn="r">
              <a:defRPr sz="1200"/>
            </a:lvl1pPr>
          </a:lstStyle>
          <a:p>
            <a:fld id="{F40F462F-B12F-484E-B7B1-D944CFD5EF7E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24" tIns="46513" rIns="93024" bIns="465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024" tIns="46513" rIns="93024" bIns="465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024" tIns="46513" rIns="93024" bIns="46513" rtlCol="0" anchor="b"/>
          <a:lstStyle>
            <a:lvl1pPr algn="r">
              <a:defRPr sz="1200"/>
            </a:lvl1pPr>
          </a:lstStyle>
          <a:p>
            <a:fld id="{9E577833-E5A0-4454-9288-EA7333692E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60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4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Good News!!!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district’s current collection rate in 2013 has increased to 82.6%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This represents the biggest increase in the last 25 years.</a:t>
            </a:r>
            <a:endParaRPr lang="en-US" sz="1400" dirty="0" smtClean="0"/>
          </a:p>
          <a:p>
            <a:r>
              <a:rPr lang="en-US" sz="1400" dirty="0" smtClean="0"/>
              <a:t>The 2012 current</a:t>
            </a:r>
            <a:r>
              <a:rPr lang="en-US" sz="1400" baseline="0" dirty="0" smtClean="0"/>
              <a:t> collect </a:t>
            </a:r>
            <a:r>
              <a:rPr lang="en-US" sz="1400" dirty="0" smtClean="0"/>
              <a:t>collection rate was 76.1</a:t>
            </a:r>
            <a:r>
              <a:rPr lang="en-US" sz="1400" baseline="0" dirty="0" smtClean="0"/>
              <a:t> %. The lowest collection rate in 25 years.</a:t>
            </a:r>
          </a:p>
          <a:p>
            <a:r>
              <a:rPr lang="en-US" sz="1400" baseline="0" dirty="0" smtClean="0"/>
              <a:t>The forecast assumes the same collection rate through 2018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average current collection rate in the last 25 years is 88.8%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average current collection rate in the last 10 years is 83.9%</a:t>
            </a:r>
          </a:p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30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29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2013 total collection rate increased to 89.3%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The 2012 total collection rate was 84.96</a:t>
            </a:r>
            <a:r>
              <a:rPr lang="en-US" sz="1400" baseline="0" dirty="0" smtClean="0"/>
              <a:t> %. The lowest total collection rate in 25 years.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average total collection rate in the last 25 years is 95.1%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average total collection rate in the last 10 years is 91.5%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Five Year Forecast assumes this same rate for all years – A 1% change in the collection rate is valued at $2.6 million</a:t>
            </a:r>
          </a:p>
          <a:p>
            <a:endParaRPr lang="en-US" sz="1400" baseline="0" dirty="0" smtClean="0"/>
          </a:p>
          <a:p>
            <a:pPr defTabSz="912933"/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6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This</a:t>
            </a:r>
            <a:r>
              <a:rPr lang="en-US" sz="1400" baseline="0" dirty="0" smtClean="0"/>
              <a:t> make up almost 60.2% of total revenue.</a:t>
            </a:r>
          </a:p>
          <a:p>
            <a:pPr defTabSz="912470"/>
            <a:r>
              <a:rPr lang="en-US" sz="1400" dirty="0" smtClean="0"/>
              <a:t>FY14 and FY15 estimates </a:t>
            </a:r>
            <a:r>
              <a:rPr lang="en-US" sz="1400" baseline="0" dirty="0" smtClean="0"/>
              <a:t>are based on the new bi-annual budget.</a:t>
            </a:r>
          </a:p>
          <a:p>
            <a:pPr defTabSz="912470"/>
            <a:r>
              <a:rPr lang="en-US" sz="1400" baseline="0" dirty="0" smtClean="0"/>
              <a:t>The district is a guaranteed district in FY14 and FY15</a:t>
            </a:r>
          </a:p>
          <a:p>
            <a:pPr defTabSz="912470"/>
            <a:r>
              <a:rPr lang="en-US" sz="1400" baseline="0" dirty="0" smtClean="0"/>
              <a:t>FY16-18 is just an estimate at this point – assuming loss based on enrollment decline</a:t>
            </a:r>
          </a:p>
          <a:p>
            <a:pPr defTabSz="912470"/>
            <a:r>
              <a:rPr lang="en-US" sz="1400" baseline="0" dirty="0" smtClean="0"/>
              <a:t>Straight A Fund - $6 million is not reflected in the General Fund</a:t>
            </a:r>
          </a:p>
          <a:p>
            <a:pPr defTabSz="912470"/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213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This chart</a:t>
            </a:r>
            <a:r>
              <a:rPr lang="en-US" sz="1400" baseline="0" dirty="0" smtClean="0"/>
              <a:t> looks at State Aid less the Charter School Tuition. </a:t>
            </a:r>
          </a:p>
          <a:p>
            <a:r>
              <a:rPr lang="en-US" sz="1400" baseline="0" dirty="0" smtClean="0"/>
              <a:t>If the district can maintain or increase their enrollment this chart would look much different</a:t>
            </a:r>
          </a:p>
          <a:p>
            <a:r>
              <a:rPr lang="en-US" sz="1400" baseline="0" dirty="0" smtClean="0"/>
              <a:t>$332.6 million in FY11 vs. $232.6 million in FY18 - $100.0 million difference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5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Education</a:t>
            </a:r>
            <a:r>
              <a:rPr lang="en-US" sz="1400" baseline="0" dirty="0" smtClean="0"/>
              <a:t> Jobs proceeds were one time dollars used to pay for 190 classroom teachers in FY12.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5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383">
              <a:defRPr/>
            </a:pPr>
            <a:r>
              <a:rPr lang="en-US" sz="1400" dirty="0" smtClean="0"/>
              <a:t>3 keys items on this chart.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dirty="0" smtClean="0"/>
              <a:t>Utility reimbursement was eliminated in FY12 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dirty="0" smtClean="0"/>
              <a:t>CAT tax reimbursement was</a:t>
            </a:r>
            <a:r>
              <a:rPr lang="en-US" sz="1400" baseline="0" dirty="0" smtClean="0"/>
              <a:t> </a:t>
            </a:r>
            <a:r>
              <a:rPr lang="en-US" sz="1400" dirty="0" smtClean="0"/>
              <a:t>reduced to </a:t>
            </a:r>
            <a:r>
              <a:rPr lang="en-US" sz="1400" baseline="0" dirty="0" smtClean="0"/>
              <a:t>$13 million in FY13 . It is assumed that this will not be phased out in the next bi-annual budget?????</a:t>
            </a:r>
          </a:p>
          <a:p>
            <a:pPr marL="228096" indent="-228096" defTabSz="913383">
              <a:buAutoNum type="arabicParenR"/>
              <a:defRPr/>
            </a:pPr>
            <a:r>
              <a:rPr lang="en-US" sz="1400" baseline="0" dirty="0" smtClean="0"/>
              <a:t>Property tax reimbursement includes the new tax levy was passed in FY13</a:t>
            </a:r>
            <a:endParaRPr lang="en-US" sz="1400" dirty="0" smtClean="0"/>
          </a:p>
          <a:p>
            <a:pPr defTabSz="913383">
              <a:defRPr/>
            </a:pPr>
            <a:endParaRPr lang="en-US" sz="1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365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The highlights on this page include: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Other </a:t>
            </a:r>
            <a:r>
              <a:rPr lang="en-US" sz="1400" b="0" dirty="0" smtClean="0"/>
              <a:t>revenue </a:t>
            </a:r>
            <a:r>
              <a:rPr lang="en-US" sz="1400" b="0" i="0" dirty="0" smtClean="0"/>
              <a:t>Include Casino receipts of $2.0 in FY14 and $1.8 million in FY15</a:t>
            </a:r>
            <a:r>
              <a:rPr lang="en-US" sz="1400" b="0" i="0" baseline="0" dirty="0" smtClean="0"/>
              <a:t> </a:t>
            </a:r>
            <a:r>
              <a:rPr lang="en-US" sz="1400" b="0" i="0" dirty="0" smtClean="0"/>
              <a:t> </a:t>
            </a:r>
          </a:p>
          <a:p>
            <a:r>
              <a:rPr lang="en-US" sz="1400" dirty="0" smtClean="0"/>
              <a:t>Other Taxes and Rebate includes</a:t>
            </a:r>
            <a:r>
              <a:rPr lang="en-US" sz="1400" baseline="0" dirty="0" smtClean="0"/>
              <a:t> a spike in 2014 because of a one time WC </a:t>
            </a:r>
            <a:r>
              <a:rPr lang="en-US" sz="1400" baseline="0" dirty="0" err="1" smtClean="0"/>
              <a:t>xxxxxxxxxxxxx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Interest rates continues</a:t>
            </a:r>
            <a:r>
              <a:rPr lang="en-US" sz="1400" baseline="0" dirty="0" smtClean="0"/>
              <a:t> to be historically low</a:t>
            </a:r>
          </a:p>
          <a:p>
            <a:r>
              <a:rPr lang="en-US" sz="1400" dirty="0" smtClean="0"/>
              <a:t> </a:t>
            </a:r>
            <a:r>
              <a:rPr lang="en-US" sz="1400" b="0" i="0" dirty="0" smtClean="0"/>
              <a:t>Casino receipts – The district is forecasting $2.0 in FY14 and $1.8 million in FY15</a:t>
            </a:r>
            <a:r>
              <a:rPr lang="en-US" sz="1400" b="0" i="0" baseline="0" dirty="0" smtClean="0"/>
              <a:t> </a:t>
            </a:r>
            <a:r>
              <a:rPr lang="en-US" sz="1400" b="0" i="0" dirty="0" smtClean="0"/>
              <a:t> </a:t>
            </a:r>
          </a:p>
          <a:p>
            <a:pPr algn="l" defTabSz="912378"/>
            <a:r>
              <a:rPr lang="en-US" sz="1400" dirty="0" smtClean="0"/>
              <a:t>Medicaid - The district is anticipating a spike in revenues in FY14 - $7.6 million reimbursement</a:t>
            </a:r>
            <a:r>
              <a:rPr lang="en-US" sz="1400" baseline="0" dirty="0" smtClean="0"/>
              <a:t> of old claims</a:t>
            </a:r>
            <a:r>
              <a:rPr lang="en-US" sz="1400" dirty="0" smtClean="0"/>
              <a:t>.</a:t>
            </a:r>
            <a:endParaRPr lang="en-US" sz="1400" b="0" i="0" dirty="0" smtClean="0"/>
          </a:p>
          <a:p>
            <a:pPr algn="l" defTabSz="912378"/>
            <a:r>
              <a:rPr lang="en-US" sz="1400" dirty="0" smtClean="0">
                <a:solidFill>
                  <a:srgbClr val="FF0000"/>
                </a:solidFill>
              </a:rPr>
              <a:t>Advances are not budgeted</a:t>
            </a:r>
            <a:endParaRPr lang="en-US" sz="1400" b="0" i="0" dirty="0" smtClean="0">
              <a:solidFill>
                <a:srgbClr val="FF0000"/>
              </a:solidFill>
            </a:endParaRPr>
          </a:p>
          <a:p>
            <a:pPr algn="l" defTabSz="912378"/>
            <a:endParaRPr lang="en-US" sz="1400" b="0" i="0" dirty="0" smtClean="0"/>
          </a:p>
          <a:p>
            <a:pPr algn="l" defTabSz="912378"/>
            <a:r>
              <a:rPr lang="en-US" sz="1400" b="0" i="0" dirty="0" smtClean="0">
                <a:solidFill>
                  <a:srgbClr val="FF0000"/>
                </a:solidFill>
              </a:rPr>
              <a:t>Bump in other revenue in fy14 is XXXXXXXXXXXXXXXXXXXXXX workers comp </a:t>
            </a:r>
          </a:p>
          <a:p>
            <a:pPr algn="l" defTabSz="912378"/>
            <a:r>
              <a:rPr lang="en-US" sz="1400" b="0" i="0" dirty="0" smtClean="0"/>
              <a:t>Note:</a:t>
            </a:r>
          </a:p>
          <a:p>
            <a:pPr algn="l" defTabSz="912378"/>
            <a:r>
              <a:rPr lang="en-US" sz="1400" b="1" i="0" u="sng" baseline="0" dirty="0" smtClean="0">
                <a:solidFill>
                  <a:srgbClr val="FF0000"/>
                </a:solidFill>
              </a:rPr>
              <a:t>FY12 included</a:t>
            </a:r>
            <a:r>
              <a:rPr lang="en-US" sz="1400" u="sng" baseline="0" dirty="0" smtClean="0">
                <a:solidFill>
                  <a:srgbClr val="FF0000"/>
                </a:solidFill>
              </a:rPr>
              <a:t> one-time </a:t>
            </a:r>
            <a:r>
              <a:rPr lang="en-US" sz="1400" u="sng" dirty="0" smtClean="0">
                <a:solidFill>
                  <a:srgbClr val="FF0000"/>
                </a:solidFill>
              </a:rPr>
              <a:t>e-rate reimbursement</a:t>
            </a:r>
            <a:r>
              <a:rPr lang="en-US" sz="1400" u="sng" baseline="0" dirty="0" smtClean="0">
                <a:solidFill>
                  <a:srgbClr val="FF0000"/>
                </a:solidFill>
              </a:rPr>
              <a:t> </a:t>
            </a:r>
            <a:r>
              <a:rPr lang="en-US" sz="1400" i="1" u="sng" baseline="0" dirty="0" smtClean="0">
                <a:solidFill>
                  <a:srgbClr val="FF0000"/>
                </a:solidFill>
              </a:rPr>
              <a:t>and 2 payments from the City of Cleveland. Large refund 1 mill</a:t>
            </a:r>
          </a:p>
          <a:p>
            <a:endParaRPr lang="en-US" sz="1400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03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008">
              <a:defRPr/>
            </a:pPr>
            <a:r>
              <a:rPr lang="en-US" sz="1400" dirty="0" smtClean="0"/>
              <a:t>The</a:t>
            </a:r>
            <a:r>
              <a:rPr lang="en-US" sz="1400" baseline="0" dirty="0" smtClean="0"/>
              <a:t> slide shows the total revenue in the General Fund – Excluded advances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FY13 to FY14 $35.7 increase</a:t>
            </a:r>
          </a:p>
          <a:p>
            <a:pPr defTabSz="912008">
              <a:defRPr/>
            </a:pPr>
            <a:r>
              <a:rPr lang="en-US" sz="1400" baseline="0" dirty="0" smtClean="0"/>
              <a:t>This represents:</a:t>
            </a:r>
          </a:p>
          <a:p>
            <a:pPr defTabSz="912008">
              <a:defRPr/>
            </a:pPr>
            <a:r>
              <a:rPr lang="en-US" sz="1400" baseline="0" dirty="0" smtClean="0"/>
              <a:t>- A full year of collecting the new levy – 30.0</a:t>
            </a:r>
          </a:p>
          <a:p>
            <a:pPr defTabSz="912008">
              <a:defRPr/>
            </a:pPr>
            <a:r>
              <a:rPr lang="en-US" sz="1400" baseline="0" dirty="0" smtClean="0"/>
              <a:t>Additional Casino dollars - $1.1</a:t>
            </a:r>
          </a:p>
          <a:p>
            <a:pPr defTabSz="912008">
              <a:defRPr/>
            </a:pPr>
            <a:r>
              <a:rPr lang="en-US" sz="1400" baseline="0" dirty="0" smtClean="0"/>
              <a:t>Additional Medicaid - $5.6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FY14 to FY15</a:t>
            </a:r>
          </a:p>
          <a:p>
            <a:pPr defTabSz="912008">
              <a:defRPr/>
            </a:pPr>
            <a:r>
              <a:rPr lang="en-US" sz="1400" baseline="0" dirty="0" smtClean="0"/>
              <a:t>Medicare – 5.6</a:t>
            </a:r>
          </a:p>
          <a:p>
            <a:pPr defTabSz="912008">
              <a:defRPr/>
            </a:pPr>
            <a:endParaRPr lang="en-US" sz="1400" baseline="0" dirty="0" smtClean="0"/>
          </a:p>
          <a:p>
            <a:pPr defTabSz="912008">
              <a:defRPr/>
            </a:pPr>
            <a:r>
              <a:rPr lang="en-US" sz="1400" baseline="0" dirty="0" smtClean="0"/>
              <a:t>FY16 – FY18 – Includes the anticipated State Aid decrease</a:t>
            </a:r>
          </a:p>
          <a:p>
            <a:pPr defTabSz="912008">
              <a:defRPr/>
            </a:pPr>
            <a:r>
              <a:rPr lang="en-US" sz="1400" baseline="0" dirty="0" smtClean="0"/>
              <a:t>FY17 – includes a half year of the levy</a:t>
            </a:r>
          </a:p>
          <a:p>
            <a:pPr defTabSz="912008">
              <a:defRPr/>
            </a:pPr>
            <a:r>
              <a:rPr lang="en-US" sz="1400" baseline="0" dirty="0" smtClean="0"/>
              <a:t>FY18 – includes a full year of the levy dropping 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239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Where the Money Goes</a:t>
            </a:r>
          </a:p>
          <a:p>
            <a:r>
              <a:rPr lang="en-US" sz="1400" dirty="0" smtClean="0"/>
              <a:t>Salaries</a:t>
            </a:r>
            <a:r>
              <a:rPr lang="en-US" sz="1400" baseline="0" dirty="0" smtClean="0"/>
              <a:t> and Benefits make up the largest piece of the Budget.  They account for 62% of the budget with the Charter School Pass-through.  If you back out the Charter school pass through, salaries and benefits make up close to  80% of the budget.</a:t>
            </a:r>
          </a:p>
          <a:p>
            <a:endParaRPr lang="en-US" sz="140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5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Ohio revised code requires a board of education to submit a 5 year forecast along with assumptions</a:t>
            </a:r>
            <a:r>
              <a:rPr lang="en-US" baseline="0" dirty="0" smtClean="0"/>
              <a:t> to the Ohio Department of Education prior to October 31</a:t>
            </a:r>
            <a:r>
              <a:rPr lang="en-US" baseline="30000" dirty="0" smtClean="0"/>
              <a:t>st</a:t>
            </a:r>
            <a:r>
              <a:rPr lang="en-US" baseline="0" dirty="0" smtClean="0"/>
              <a:t> of each fiscal year and to update this forecast between April 1 and May 31 of each fiscal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400" dirty="0" smtClean="0"/>
              <a:t>Salaries – page 20</a:t>
            </a:r>
          </a:p>
          <a:p>
            <a:r>
              <a:rPr lang="en-US" sz="1400" dirty="0" smtClean="0"/>
              <a:t>In FY13 the district paid $282.1 million</a:t>
            </a:r>
            <a:r>
              <a:rPr lang="en-US" sz="1400" baseline="0" dirty="0" smtClean="0"/>
              <a:t> in salaries</a:t>
            </a:r>
            <a:endParaRPr lang="en-US" sz="1400" dirty="0" smtClean="0"/>
          </a:p>
          <a:p>
            <a:r>
              <a:rPr lang="en-US" sz="1400" dirty="0" smtClean="0"/>
              <a:t>In Fy14 the district has budgeted $307 million</a:t>
            </a:r>
            <a:r>
              <a:rPr lang="en-US" sz="1400" baseline="0" dirty="0" smtClean="0"/>
              <a:t> in salaries. Estimate is $297.0.  Open positions over 200.  $4,900,000 of </a:t>
            </a:r>
            <a:r>
              <a:rPr lang="en-US" sz="1400" baseline="0" dirty="0" err="1" smtClean="0"/>
              <a:t>sal</a:t>
            </a:r>
            <a:r>
              <a:rPr lang="en-US" sz="1400" baseline="0" dirty="0" smtClean="0"/>
              <a:t> and benefits of new teachers were move to straight A Fund</a:t>
            </a:r>
          </a:p>
          <a:p>
            <a:r>
              <a:rPr lang="en-US" sz="1400" baseline="0" dirty="0" smtClean="0"/>
              <a:t>This is a $14.9 million increase.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As a result of the passage of the November levy we were able to add more educators to our schools.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Budgeted positions increased by 392 employees within in the General Fund.  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  These increase include: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193 teachers were added for the 50 minute restoration ($16.7M)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12 Nurses. ($.8M)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13 positions to support the English Second Language Program ($1M)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Increased allocation of 4 full time security officers and 14 part-time security officers ($.3M)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400" baseline="0" dirty="0" smtClean="0"/>
              <a:t>Created 4 positions for a Student and Family Recruiter ($.2 M)</a:t>
            </a:r>
          </a:p>
          <a:p>
            <a:pPr lvl="1">
              <a:buFont typeface="Arial" pitchFamily="34" charset="0"/>
              <a:buChar char="•"/>
            </a:pPr>
            <a:r>
              <a:rPr lang="en-US" sz="1400" baseline="0" dirty="0" smtClean="0"/>
              <a:t>Shifted 112 positions from grant funds to the general fund due to federal sequestration and due to less grant funding </a:t>
            </a:r>
          </a:p>
          <a:p>
            <a:pPr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(34 teaching positions and 42 paraprofessionals). ($3.4M)</a:t>
            </a:r>
          </a:p>
          <a:p>
            <a:pPr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($3.7M) (27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prek</a:t>
            </a:r>
            <a:r>
              <a:rPr lang="en-US" sz="1400" baseline="0" dirty="0" smtClean="0">
                <a:solidFill>
                  <a:srgbClr val="FF0000"/>
                </a:solidFill>
              </a:rPr>
              <a:t> teachers off title carry over, 9 teachers &amp; 3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para’s</a:t>
            </a:r>
            <a:r>
              <a:rPr lang="en-US" sz="1400" baseline="0" dirty="0" smtClean="0">
                <a:solidFill>
                  <a:srgbClr val="FF0000"/>
                </a:solidFill>
              </a:rPr>
              <a:t> off title due to 4% increase in salaries.)</a:t>
            </a:r>
          </a:p>
          <a:p>
            <a:pPr lvl="1">
              <a:buFont typeface="Arial" pitchFamily="34" charset="0"/>
              <a:buNone/>
            </a:pPr>
            <a:endParaRPr lang="en-US" sz="1400" baseline="0" dirty="0" smtClean="0"/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/>
              <a:t>All union negotiated changes to compensation has been included in these </a:t>
            </a:r>
            <a:r>
              <a:rPr lang="en-US" sz="1400" baseline="0" dirty="0" smtClean="0">
                <a:solidFill>
                  <a:srgbClr val="FF0000"/>
                </a:solidFill>
              </a:rPr>
              <a:t>estimates </a:t>
            </a:r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>
                <a:solidFill>
                  <a:srgbClr val="FF0000"/>
                </a:solidFill>
              </a:rPr>
              <a:t>including stipends in FY15 and FY16, a 1% increase in FY17 and shifting from the step and lane system into the new </a:t>
            </a:r>
            <a:r>
              <a:rPr lang="en-US" sz="1400" baseline="0" dirty="0" err="1" smtClean="0">
                <a:solidFill>
                  <a:srgbClr val="FF0000"/>
                </a:solidFill>
              </a:rPr>
              <a:t>diferenciated</a:t>
            </a:r>
            <a:r>
              <a:rPr lang="en-US" sz="1400" baseline="0" dirty="0" smtClean="0">
                <a:solidFill>
                  <a:srgbClr val="FF0000"/>
                </a:solidFill>
              </a:rPr>
              <a:t> compensation system.</a:t>
            </a:r>
          </a:p>
          <a:p>
            <a:pPr marL="0" lvl="1">
              <a:buFont typeface="Arial" pitchFamily="34" charset="0"/>
              <a:buNone/>
            </a:pPr>
            <a:endParaRPr lang="en-US" sz="1400" baseline="0" dirty="0" smtClean="0"/>
          </a:p>
          <a:p>
            <a:pPr marL="0" lvl="1">
              <a:buFont typeface="Arial" pitchFamily="34" charset="0"/>
              <a:buNone/>
            </a:pPr>
            <a:r>
              <a:rPr lang="en-US" sz="1400" baseline="0" dirty="0" smtClean="0"/>
              <a:t>Staffing is forecasted to decrease a total of 214 employees in next 2 years in then remains level for FY17 and FY18.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243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86">
              <a:defRPr/>
            </a:pPr>
            <a:r>
              <a:rPr lang="en-US" sz="1400" dirty="0" smtClean="0"/>
              <a:t>Fringe Benefits – page 21</a:t>
            </a:r>
          </a:p>
          <a:p>
            <a:r>
              <a:rPr lang="en-US" sz="1400" dirty="0" smtClean="0"/>
              <a:t>In FY13 the district paid $56.2 million</a:t>
            </a:r>
            <a:r>
              <a:rPr lang="en-US" sz="1400" baseline="0" dirty="0" smtClean="0"/>
              <a:t> in health care benefits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In FY14 estimate is $55.3 million</a:t>
            </a:r>
            <a:r>
              <a:rPr lang="en-US" sz="1400" baseline="0" dirty="0" smtClean="0"/>
              <a:t> in health care benefits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In FY18 the district has forecasted $80.9</a:t>
            </a:r>
            <a:r>
              <a:rPr lang="en-US" sz="1400" baseline="0" dirty="0" smtClean="0"/>
              <a:t> </a:t>
            </a:r>
            <a:r>
              <a:rPr lang="en-US" sz="1400" dirty="0" smtClean="0"/>
              <a:t> million</a:t>
            </a:r>
            <a:r>
              <a:rPr lang="en-US" sz="1400" baseline="0" dirty="0" smtClean="0"/>
              <a:t> in health care benefits</a:t>
            </a:r>
            <a:endParaRPr lang="en-US" sz="1400" dirty="0" smtClean="0"/>
          </a:p>
          <a:p>
            <a:r>
              <a:rPr lang="en-US" sz="1400" baseline="0" dirty="0" smtClean="0"/>
              <a:t>an average increase of 9% a year.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Other items were noting is other category. 2</a:t>
            </a:r>
            <a:r>
              <a:rPr lang="en-US" sz="1400" baseline="30000" dirty="0" smtClean="0"/>
              <a:t>nd</a:t>
            </a:r>
            <a:r>
              <a:rPr lang="en-US" sz="1400" baseline="0" dirty="0" smtClean="0"/>
              <a:t> year payment of the FY12 ESP program is budgeted here. (6.9mill) </a:t>
            </a:r>
            <a:endParaRPr lang="en-US" sz="1400" dirty="0" smtClean="0"/>
          </a:p>
          <a:p>
            <a:pPr defTabSz="914386">
              <a:defRPr/>
            </a:pPr>
            <a:endParaRPr lang="en-US" sz="1400" dirty="0"/>
          </a:p>
          <a:p>
            <a:pPr defTabSz="914386"/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39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Purchased Services – page 22</a:t>
            </a:r>
          </a:p>
          <a:p>
            <a:r>
              <a:rPr lang="en-US" sz="1400" dirty="0" smtClean="0"/>
              <a:t>The Charter</a:t>
            </a:r>
            <a:r>
              <a:rPr lang="en-US" sz="1400" baseline="0" dirty="0" smtClean="0"/>
              <a:t> school tuition is forecasted to increase to $172.8  million in FY18.</a:t>
            </a:r>
          </a:p>
          <a:p>
            <a:r>
              <a:rPr lang="en-US" sz="1400" dirty="0" smtClean="0"/>
              <a:t>Forecast assumes a 6% annual increase in Charter school enrollment.</a:t>
            </a:r>
            <a:endParaRPr lang="en-US" sz="1400" dirty="0"/>
          </a:p>
          <a:p>
            <a:pPr defTabSz="914032">
              <a:defRPr/>
            </a:pPr>
            <a:r>
              <a:rPr lang="en-US" sz="1400" baseline="0" dirty="0" smtClean="0"/>
              <a:t>Other Purchased Services</a:t>
            </a:r>
          </a:p>
          <a:p>
            <a:r>
              <a:rPr lang="en-US" sz="1400" baseline="0" dirty="0" smtClean="0"/>
              <a:t>- includes </a:t>
            </a:r>
            <a:r>
              <a:rPr lang="en-US" sz="1400" dirty="0" smtClean="0"/>
              <a:t>$3.6 </a:t>
            </a:r>
            <a:r>
              <a:rPr lang="en-US" sz="1400" dirty="0"/>
              <a:t>million of strategic investments per year.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baseline="0" dirty="0" smtClean="0"/>
              <a:t>Includes </a:t>
            </a:r>
            <a:r>
              <a:rPr lang="en-US" sz="1400" dirty="0" smtClean="0"/>
              <a:t>additional dollars for investment schools. $3.5 million FY14, $7.0 million FY15, $10.5 million FY16-FY18.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Other items included in this category include: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Professional</a:t>
            </a:r>
            <a:r>
              <a:rPr lang="en-US" sz="1400" baseline="0" dirty="0" smtClean="0"/>
              <a:t> Services – 12.2</a:t>
            </a:r>
            <a:endParaRPr lang="en-US" sz="1400" dirty="0" smtClean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Legal</a:t>
            </a:r>
            <a:r>
              <a:rPr lang="en-US" sz="1400" baseline="0" dirty="0" smtClean="0"/>
              <a:t> fees – 2.1</a:t>
            </a:r>
            <a:endParaRPr lang="en-US" sz="1400" dirty="0" smtClean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dirty="0" smtClean="0"/>
              <a:t>Tuition</a:t>
            </a:r>
            <a:r>
              <a:rPr lang="en-US" sz="1400" baseline="0" dirty="0" smtClean="0"/>
              <a:t> paid to other districts – 42.6</a:t>
            </a:r>
            <a:endParaRPr lang="en-US" sz="1400" dirty="0" smtClean="0"/>
          </a:p>
          <a:p>
            <a:endParaRPr lang="en-US" sz="1400" dirty="0"/>
          </a:p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5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Supplies</a:t>
            </a:r>
            <a:r>
              <a:rPr lang="en-US" sz="1400" baseline="0" dirty="0" smtClean="0"/>
              <a:t>, Textbook, Equipment and other Expenditures – page 23</a:t>
            </a:r>
            <a:endParaRPr lang="en-US" sz="1400" dirty="0" smtClean="0"/>
          </a:p>
          <a:p>
            <a:r>
              <a:rPr lang="en-US" sz="1400" dirty="0" smtClean="0"/>
              <a:t>Highlights include </a:t>
            </a:r>
          </a:p>
          <a:p>
            <a:r>
              <a:rPr lang="en-US" sz="1400" baseline="0" dirty="0" smtClean="0"/>
              <a:t> - $10 million supplies and  textbooks in years FY14-18.</a:t>
            </a:r>
          </a:p>
          <a:p>
            <a:r>
              <a:rPr lang="en-US" sz="1400" baseline="0" dirty="0" smtClean="0"/>
              <a:t>	Instructional supplies, office supplies, fuel textbooks</a:t>
            </a:r>
          </a:p>
          <a:p>
            <a:r>
              <a:rPr lang="en-US" sz="1400" baseline="0" dirty="0" smtClean="0"/>
              <a:t> - $0.5 million to repair buses</a:t>
            </a:r>
          </a:p>
          <a:p>
            <a:r>
              <a:rPr lang="en-US" sz="1400" baseline="0" dirty="0" smtClean="0"/>
              <a:t> - $2.3 Fuel</a:t>
            </a:r>
          </a:p>
          <a:p>
            <a:r>
              <a:rPr lang="en-US" sz="1400" baseline="0" dirty="0" smtClean="0"/>
              <a:t>Equipment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Other Expenses</a:t>
            </a:r>
          </a:p>
          <a:p>
            <a:r>
              <a:rPr lang="en-US" sz="1400" baseline="0" dirty="0" smtClean="0"/>
              <a:t> - $5.1 </a:t>
            </a:r>
            <a:r>
              <a:rPr lang="en-US" sz="1400" baseline="0" dirty="0" err="1" smtClean="0"/>
              <a:t>Cuy</a:t>
            </a:r>
            <a:r>
              <a:rPr lang="en-US" sz="1400" baseline="0" dirty="0" smtClean="0"/>
              <a:t> County to collect taxes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Transfers/Advances</a:t>
            </a:r>
          </a:p>
          <a:p>
            <a:r>
              <a:rPr lang="en-US" sz="1400" baseline="0" dirty="0" smtClean="0"/>
              <a:t>$1.4 to food service FY14-18– </a:t>
            </a:r>
          </a:p>
          <a:p>
            <a:r>
              <a:rPr lang="en-US" sz="1400" baseline="0" dirty="0" smtClean="0"/>
              <a:t>$.5 million for legal claims – FY14-18</a:t>
            </a:r>
          </a:p>
          <a:p>
            <a:r>
              <a:rPr lang="en-US" sz="1400" baseline="0" dirty="0" smtClean="0"/>
              <a:t>$.9 million for QZAB payment FY14 and FY15 – Dollars have been set aside each year since 2001 so that we can make a lump sum payment of $21,250,000 in FY15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804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2008">
              <a:defRPr/>
            </a:pPr>
            <a:r>
              <a:rPr lang="en-US" sz="1400" dirty="0" smtClean="0"/>
              <a:t>The</a:t>
            </a:r>
            <a:r>
              <a:rPr lang="en-US" sz="1400" baseline="0" dirty="0" smtClean="0"/>
              <a:t> top part of this slide shows the total expenditures in the General Fund</a:t>
            </a:r>
          </a:p>
          <a:p>
            <a:pPr defTabSz="912008">
              <a:defRPr/>
            </a:pPr>
            <a:r>
              <a:rPr lang="en-US" sz="1400" baseline="0" dirty="0" smtClean="0"/>
              <a:t>The bottom half of the slide eliminates the Charter School tuition</a:t>
            </a:r>
          </a:p>
          <a:p>
            <a:pPr defTabSz="912008">
              <a:defRPr/>
            </a:pPr>
            <a:r>
              <a:rPr lang="en-US" sz="1400" baseline="0" dirty="0" smtClean="0"/>
              <a:t>This chart shows rising expenditures – primarily caused by wage increases, health care increases and charter school tuition.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5463E-1921-41AF-8218-32AFF09DD80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98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88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Projecting the district to finish</a:t>
            </a:r>
            <a:r>
              <a:rPr lang="en-US" baseline="0" dirty="0" smtClean="0"/>
              <a:t> the year with $97.9 million in cash or 28.6 more than last year.</a:t>
            </a:r>
          </a:p>
          <a:p>
            <a:r>
              <a:rPr lang="en-US" baseline="0" dirty="0" smtClean="0"/>
              <a:t>A balanced budget in FY15 – a balanced budget in FY16 – </a:t>
            </a:r>
          </a:p>
          <a:p>
            <a:r>
              <a:rPr lang="en-US" baseline="0" dirty="0" smtClean="0"/>
              <a:t>FY17 is currently showing a $99.3 million deficit – note this only includes a half year of the levy. </a:t>
            </a:r>
          </a:p>
          <a:p>
            <a:r>
              <a:rPr lang="en-US" baseline="0" dirty="0" smtClean="0"/>
              <a:t>FY18 does not include any of the levy.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54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6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34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1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Charter </a:t>
            </a:r>
          </a:p>
          <a:p>
            <a:r>
              <a:rPr lang="en-US" dirty="0" smtClean="0"/>
              <a:t>FY14 – 19,328</a:t>
            </a:r>
          </a:p>
          <a:p>
            <a:r>
              <a:rPr lang="en-US" dirty="0" smtClean="0"/>
              <a:t>FY15 – 20,488</a:t>
            </a:r>
          </a:p>
          <a:p>
            <a:r>
              <a:rPr lang="en-US" dirty="0" smtClean="0"/>
              <a:t>FY16 – 21,718</a:t>
            </a:r>
          </a:p>
          <a:p>
            <a:r>
              <a:rPr lang="en-US" dirty="0" smtClean="0"/>
              <a:t>FY17 – 23,021</a:t>
            </a:r>
          </a:p>
          <a:p>
            <a:r>
              <a:rPr lang="en-US" dirty="0" smtClean="0"/>
              <a:t>FY18 – 24,402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92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43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400" dirty="0" smtClean="0"/>
              <a:t>Where the Money Comes From – page 8</a:t>
            </a:r>
          </a:p>
          <a:p>
            <a:r>
              <a:rPr lang="en-US" sz="1400" dirty="0" smtClean="0"/>
              <a:t>We rely</a:t>
            </a:r>
            <a:r>
              <a:rPr lang="en-US" sz="1400" baseline="0" dirty="0" smtClean="0"/>
              <a:t> on the State of Ohio for most of our funding. </a:t>
            </a:r>
          </a:p>
          <a:p>
            <a:r>
              <a:rPr lang="en-US" sz="1400" baseline="0" dirty="0" smtClean="0"/>
              <a:t>A slight shift has taken place since passage of the levy</a:t>
            </a:r>
            <a:endParaRPr lang="en-US" sz="1400" dirty="0" smtClean="0"/>
          </a:p>
          <a:p>
            <a:r>
              <a:rPr lang="en-US" sz="1400" dirty="0" smtClean="0"/>
              <a:t>1 year</a:t>
            </a:r>
            <a:r>
              <a:rPr lang="en-US" sz="1400" baseline="0" dirty="0" smtClean="0"/>
              <a:t> ago local taxes was 23.7% and State was 67.7% - so a little less reliant on the state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FF0000"/>
                </a:solidFill>
              </a:rPr>
              <a:t>From October 2013 5 year forecast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Columbus FY14</a:t>
            </a:r>
            <a:r>
              <a:rPr lang="en-US" sz="1400" baseline="0" dirty="0" smtClean="0">
                <a:solidFill>
                  <a:srgbClr val="FF0000"/>
                </a:solidFill>
              </a:rPr>
              <a:t> – FY15</a:t>
            </a: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State 35% - 37%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54% - 52%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Cincinnati FY14 – FY15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35% - 37%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48% - 48%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Toledo FY14 – FY15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68% - 70%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25% - 22%</a:t>
            </a:r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Akron FY14 – FY15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State – 53% - 56%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Property Tax – 34% - 32%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99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400" dirty="0" smtClean="0"/>
              <a:t>Local Property</a:t>
            </a:r>
            <a:r>
              <a:rPr lang="en-US" sz="1400" baseline="0" dirty="0" smtClean="0"/>
              <a:t> Taxes</a:t>
            </a:r>
            <a:endParaRPr lang="en-US" sz="1400" dirty="0" smtClean="0"/>
          </a:p>
          <a:p>
            <a:r>
              <a:rPr lang="en-US" sz="1400" dirty="0" smtClean="0"/>
              <a:t>Each chart shows 3 years of history and 5 years of projections.</a:t>
            </a:r>
          </a:p>
          <a:p>
            <a:r>
              <a:rPr lang="en-US" sz="1400" dirty="0" smtClean="0"/>
              <a:t>This forecast includes 14</a:t>
            </a:r>
            <a:r>
              <a:rPr lang="en-US" sz="1400" baseline="0" dirty="0" smtClean="0"/>
              <a:t> of the </a:t>
            </a:r>
            <a:r>
              <a:rPr lang="en-US" sz="1400" dirty="0" smtClean="0"/>
              <a:t>15 mill levy recently passed by taxpayers  – a portion of the 14 mill</a:t>
            </a:r>
            <a:r>
              <a:rPr lang="en-US" sz="1400" baseline="0" dirty="0" smtClean="0"/>
              <a:t>s is also shown on slide # 16 under property tax reimbursements</a:t>
            </a:r>
          </a:p>
          <a:p>
            <a:r>
              <a:rPr lang="en-US" sz="1400" dirty="0" smtClean="0"/>
              <a:t>In FY13 the district received $174.6 million</a:t>
            </a:r>
            <a:r>
              <a:rPr lang="en-US" sz="1400" baseline="0" dirty="0" smtClean="0"/>
              <a:t> in real property taxes which included a half year of the new levy.</a:t>
            </a:r>
            <a:endParaRPr lang="en-US" sz="1400" dirty="0" smtClean="0"/>
          </a:p>
          <a:p>
            <a:r>
              <a:rPr lang="en-US" sz="1400" dirty="0" smtClean="0"/>
              <a:t>In Fy14 the district is forecasting $201.6 million</a:t>
            </a:r>
            <a:r>
              <a:rPr lang="en-US" sz="1400" baseline="0" dirty="0" smtClean="0"/>
              <a:t> in in real property taxes which includes a full year of the new levy. </a:t>
            </a:r>
          </a:p>
          <a:p>
            <a:r>
              <a:rPr lang="en-US" sz="1400" baseline="0" dirty="0" smtClean="0"/>
              <a:t>In FY15 and FY16 the district is forecasting an increase in valuation. On Jan 2015 valuation will  increase $131 million (which represents a 2% increase) from $4,956,948,660 to $5,087,065,921 or  due to new construction and property abatement expiring.</a:t>
            </a:r>
          </a:p>
          <a:p>
            <a:r>
              <a:rPr lang="en-US" sz="1400" baseline="0" dirty="0" smtClean="0"/>
              <a:t>FY17 – FY18 – assuming worst case scenario – that the current levy would not be renewed</a:t>
            </a:r>
          </a:p>
          <a:p>
            <a:r>
              <a:rPr lang="en-US" sz="1400" baseline="0" dirty="0" smtClean="0"/>
              <a:t>FY14-FY18 assumes same collection rate as 2013.</a:t>
            </a:r>
          </a:p>
          <a:p>
            <a:pPr defTabSz="913026">
              <a:defRPr/>
            </a:pPr>
            <a:endParaRPr lang="en-US" sz="1400" baseline="0" dirty="0" smtClean="0"/>
          </a:p>
          <a:p>
            <a:pPr defTabSz="913026">
              <a:defRPr/>
            </a:pPr>
            <a:r>
              <a:rPr lang="en-US" sz="1400" baseline="0" dirty="0" smtClean="0"/>
              <a:t>County’s 6 year reappraisal was completed in 2012. Property value decreased $800 million which had a very negative impact on the levy and the remaining property taxes.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Note</a:t>
            </a:r>
          </a:p>
          <a:p>
            <a:r>
              <a:rPr lang="en-US" sz="1400" baseline="0" dirty="0" smtClean="0"/>
              <a:t>15 mill levy at the current collection rate of 76.10% would increase collections by $56.2 million per year of which $3.7 million will go to Charter schools. </a:t>
            </a:r>
          </a:p>
          <a:p>
            <a:r>
              <a:rPr lang="en-US" sz="1400" baseline="0" dirty="0" smtClean="0"/>
              <a:t>15 mill levy at the total collection rate of 84.96 would increase collections by $62.8 million per year of which $4.2 million will go to Charter Schools.  </a:t>
            </a:r>
          </a:p>
          <a:p>
            <a:r>
              <a:rPr lang="en-US" sz="1400" baseline="0" dirty="0" smtClean="0"/>
              <a:t>The district has paid Charter schools $2.0 for the 1</a:t>
            </a:r>
            <a:r>
              <a:rPr lang="en-US" sz="1400" baseline="30000" dirty="0" smtClean="0"/>
              <a:t>st</a:t>
            </a:r>
            <a:r>
              <a:rPr lang="en-US" sz="1400" baseline="0" dirty="0" smtClean="0"/>
              <a:t> half of 2013 and $1.9 million for the 2</a:t>
            </a:r>
            <a:r>
              <a:rPr lang="en-US" sz="1400" baseline="30000" dirty="0" smtClean="0"/>
              <a:t>nd</a:t>
            </a:r>
            <a:r>
              <a:rPr lang="en-US" sz="1400" baseline="0" dirty="0" smtClean="0"/>
              <a:t> half of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77833-E5A0-4454-9288-EA7333692EF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5A4B0-8522-4E7D-B207-DF306B239BEB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B65C-5286-46FA-83E2-EDD7474637F0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40FE0-8F46-4237-922A-004728DEF085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9F832-F4F8-47A5-9B4C-2BD2D018D42B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A389-9652-45D8-A6A2-3A30CBEC684B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D69B6A2-E85D-4BBB-AAB9-A875A6D5AEF2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AA295-01F5-463A-9206-2E6AC088BFB9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8A8-706F-4BC6-9BC2-2ADFE040D632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C9F-8306-4011-BB82-024E4D013251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C9EA-0793-47A9-9C84-E1F8B45B4246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333693-C488-4B05-B8EB-4F0BC2691183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3FED68-0C8E-43AF-A4BA-046A308D8E10}" type="datetime1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4220B1-E385-4C5F-8FAC-E103C61D6C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7.xlsx"/><Relationship Id="rId4" Type="http://schemas.openxmlformats.org/officeDocument/2006/relationships/oleObject" Target="../embeddings/oleObject1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Five Year Financial Forecast</a:t>
            </a:r>
          </a:p>
          <a:p>
            <a:r>
              <a:rPr lang="en-US" dirty="0" smtClean="0"/>
              <a:t>May 2014</a:t>
            </a:r>
          </a:p>
          <a:p>
            <a:endParaRPr lang="en-US" dirty="0" smtClean="0"/>
          </a:p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Property Taxes – Current Collection Rate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459686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Property Taxes – Total Collection Rate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14287699"/>
              </p:ext>
            </p:extLst>
          </p:nvPr>
        </p:nvGraphicFramePr>
        <p:xfrm>
          <a:off x="301625" y="1527174"/>
          <a:ext cx="8504238" cy="4645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775900" y="3366701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Collection Rate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09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001000" y="2971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89.3%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4409243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State Foundation Revenue – Excluding Charter School Portion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4769569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89111" y="335131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486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Year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Education Jobs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7338331"/>
              </p:ext>
            </p:extLst>
          </p:nvPr>
        </p:nvGraphicFramePr>
        <p:xfrm>
          <a:off x="3810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000" dirty="0" smtClean="0"/>
              <a:t>Property Tax Allocation – State Hold Harmless Reimbursements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34917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Other Revenue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73756215"/>
              </p:ext>
            </p:extLst>
          </p:nvPr>
        </p:nvGraphicFramePr>
        <p:xfrm>
          <a:off x="304800" y="1524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Revenue (In Millions)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Revenue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79526709"/>
              </p:ext>
            </p:extLst>
          </p:nvPr>
        </p:nvGraphicFramePr>
        <p:xfrm>
          <a:off x="411162" y="1406611"/>
          <a:ext cx="8504238" cy="518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 – Excluding Advances</a:t>
            </a:r>
          </a:p>
        </p:txBody>
      </p:sp>
    </p:spTree>
    <p:extLst>
      <p:ext uri="{BB962C8B-B14F-4D97-AF65-F5344CB8AC3E}">
        <p14:creationId xmlns:p14="http://schemas.microsoft.com/office/powerpoint/2010/main" val="238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Expenditures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Where the Money Goes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0485919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Five Year Forecast -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Major Assumptions</a:t>
            </a:r>
          </a:p>
          <a:p>
            <a:r>
              <a:rPr lang="en-US" dirty="0" smtClean="0"/>
              <a:t>General Fund Revenues</a:t>
            </a:r>
          </a:p>
          <a:p>
            <a:r>
              <a:rPr lang="en-US" dirty="0" smtClean="0"/>
              <a:t>General Fund Expenditures</a:t>
            </a:r>
          </a:p>
          <a:p>
            <a:r>
              <a:rPr lang="en-US" dirty="0" smtClean="0"/>
              <a:t>Five Year Forecast Summary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Salaries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1808640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br>
              <a:rPr lang="en-US" sz="2800" dirty="0" smtClean="0"/>
            </a:br>
            <a:r>
              <a:rPr lang="en-US" sz="1800" dirty="0" smtClean="0"/>
              <a:t>Fringe Benefits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6908318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Purchased Services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020443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-5400000">
            <a:off x="-912916" y="3351316"/>
            <a:ext cx="2743200" cy="30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Expenditures (In Millions)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Cleveland Municipal School District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Supplies, Textbooks, Equipment, and Other Expenditures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075228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Expenditures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FC88-5924-455D-A0C0-85AB3C00A5CC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97167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*Projected – Excluding Advances</a:t>
            </a:r>
          </a:p>
        </p:txBody>
      </p:sp>
    </p:spTree>
    <p:extLst>
      <p:ext uri="{BB962C8B-B14F-4D97-AF65-F5344CB8AC3E}">
        <p14:creationId xmlns:p14="http://schemas.microsoft.com/office/powerpoint/2010/main" val="26026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Five-Year Forecast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 smtClean="0"/>
              <a:t>May </a:t>
            </a:r>
            <a:r>
              <a:rPr lang="en-US" sz="2000" dirty="0" smtClean="0"/>
              <a:t>2014 Five-Year Forecast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200" dirty="0" smtClean="0"/>
              <a:t>(in millions of dollars)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045446"/>
              </p:ext>
            </p:extLst>
          </p:nvPr>
        </p:nvGraphicFramePr>
        <p:xfrm>
          <a:off x="236538" y="1828800"/>
          <a:ext cx="8631237" cy="417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1" name="Worksheet" r:id="rId5" imgW="8715288" imgH="4229177" progId="Excel.Sheet.12">
                  <p:embed/>
                </p:oleObj>
              </mc:Choice>
              <mc:Fallback>
                <p:oleObj name="Worksheet" r:id="rId5" imgW="8715288" imgH="4229177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1828800"/>
                        <a:ext cx="8631237" cy="417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6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8001000" cy="3429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/>
              <a:t>QUESTIONS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endParaRPr lang="en-US" sz="12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Cleveland Municipal School District</a:t>
            </a:r>
            <a:br>
              <a:rPr lang="en-US" dirty="0" smtClean="0"/>
            </a:br>
            <a:r>
              <a:rPr lang="en-US" sz="2200" dirty="0" smtClean="0"/>
              <a:t>Five-Year Financial Forecast – May 2014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Major  Assumptions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Revenue:</a:t>
            </a:r>
          </a:p>
          <a:p>
            <a:r>
              <a:rPr lang="en-US" sz="1800" dirty="0" smtClean="0"/>
              <a:t>Property </a:t>
            </a:r>
            <a:r>
              <a:rPr lang="en-US" sz="1800" dirty="0"/>
              <a:t>T</a:t>
            </a:r>
            <a:r>
              <a:rPr lang="en-US" sz="1800" dirty="0" smtClean="0"/>
              <a:t>ax </a:t>
            </a:r>
            <a:r>
              <a:rPr lang="en-US" sz="1800" dirty="0"/>
              <a:t>C</a:t>
            </a:r>
            <a:r>
              <a:rPr lang="en-US" sz="1800" dirty="0" smtClean="0"/>
              <a:t>ollection </a:t>
            </a:r>
            <a:r>
              <a:rPr lang="en-US" sz="1800" dirty="0"/>
              <a:t>R</a:t>
            </a:r>
            <a:r>
              <a:rPr lang="en-US" sz="1800" dirty="0" smtClean="0"/>
              <a:t>ate  -  The forecast assumes the collection rate will remain at same level as 2013.   A 1% change in the collection rate represents $2.6 million</a:t>
            </a:r>
            <a:r>
              <a:rPr lang="en-US" sz="1800" dirty="0"/>
              <a:t>. 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Assessed valuation will increase 2.6% to $5.1 billion in 2015.</a:t>
            </a:r>
          </a:p>
          <a:p>
            <a:r>
              <a:rPr lang="en-US" sz="1800" dirty="0" smtClean="0"/>
              <a:t>On </a:t>
            </a:r>
            <a:r>
              <a:rPr lang="en-US" sz="1800" dirty="0"/>
              <a:t>11/6/12  residents passed a 4 year 15 mill levy with collection beginning January 2013</a:t>
            </a:r>
            <a:r>
              <a:rPr lang="en-US" sz="1800" dirty="0" smtClean="0"/>
              <a:t>.  The forecast assumes the levy </a:t>
            </a:r>
            <a:r>
              <a:rPr lang="en-US" sz="1800" dirty="0"/>
              <a:t>will expire December 31, 2016. </a:t>
            </a:r>
            <a:endParaRPr lang="en-US" sz="1800" dirty="0" smtClean="0"/>
          </a:p>
          <a:p>
            <a:r>
              <a:rPr lang="en-US" sz="1800" dirty="0" smtClean="0"/>
              <a:t>State Funding–Cleveland is on the guarantee for FY14 and FY15. </a:t>
            </a:r>
            <a:r>
              <a:rPr lang="en-US" sz="1800" dirty="0"/>
              <a:t> </a:t>
            </a:r>
            <a:r>
              <a:rPr lang="en-US" sz="1800" dirty="0" smtClean="0"/>
              <a:t>Assumes decrease in FY16-FY18  based on enrollment </a:t>
            </a:r>
            <a:r>
              <a:rPr lang="en-US" sz="1800" dirty="0"/>
              <a:t>d</a:t>
            </a:r>
            <a:r>
              <a:rPr lang="en-US" sz="1800" dirty="0" smtClean="0"/>
              <a:t>ecline. </a:t>
            </a:r>
          </a:p>
          <a:p>
            <a:r>
              <a:rPr lang="en-US" sz="1800" dirty="0" smtClean="0"/>
              <a:t>Assumes no change in State reimbursement of Tangible Personal Property Taxes.</a:t>
            </a:r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8842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pPr>
              <a:spcAft>
                <a:spcPts val="4800"/>
              </a:spcAft>
            </a:pPr>
            <a:r>
              <a:rPr lang="en-US" sz="1800" dirty="0" smtClean="0"/>
              <a:t>Staffing assumptions:</a:t>
            </a:r>
          </a:p>
          <a:p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district restored  50 minutes to the classroom in January 2013– 193 teachers were added – Estimated cost </a:t>
            </a:r>
            <a:r>
              <a:rPr lang="en-US" sz="1800" dirty="0" smtClean="0"/>
              <a:t>$</a:t>
            </a:r>
            <a:r>
              <a:rPr lang="en-US" sz="1800" dirty="0"/>
              <a:t>16.7 million in </a:t>
            </a:r>
            <a:r>
              <a:rPr lang="en-US" sz="1800" dirty="0" smtClean="0"/>
              <a:t>FY14-18.</a:t>
            </a:r>
          </a:p>
          <a:p>
            <a:r>
              <a:rPr lang="en-US" sz="1800" dirty="0"/>
              <a:t>Forecast shifts </a:t>
            </a:r>
            <a:r>
              <a:rPr lang="en-US" sz="1800" dirty="0" smtClean="0"/>
              <a:t>$7.1 </a:t>
            </a:r>
            <a:r>
              <a:rPr lang="en-US" sz="1800" dirty="0"/>
              <a:t>million of personnel cost to the General Fund in FY14 due </a:t>
            </a:r>
            <a:r>
              <a:rPr lang="en-US" sz="1800" dirty="0" smtClean="0"/>
              <a:t>to federal sequestration and a decline </a:t>
            </a:r>
            <a:r>
              <a:rPr lang="en-US" sz="1800" dirty="0"/>
              <a:t>in federal </a:t>
            </a:r>
            <a:r>
              <a:rPr lang="en-US" sz="1800" dirty="0" smtClean="0"/>
              <a:t>funding.</a:t>
            </a:r>
            <a:endParaRPr lang="en-US" sz="1800" dirty="0"/>
          </a:p>
          <a:p>
            <a:r>
              <a:rPr lang="en-US" sz="1800" dirty="0" smtClean="0"/>
              <a:t>Healthcare rates are forecasted to increase an average of 9.4% in FY15 - FY18.</a:t>
            </a:r>
            <a:endParaRPr lang="en-US" sz="1300" dirty="0" smtClean="0"/>
          </a:p>
          <a:p>
            <a:r>
              <a:rPr lang="en-US" sz="1800" dirty="0" smtClean="0"/>
              <a:t>Forecast assumes all union agreements as currently defined.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41819"/>
              </p:ext>
            </p:extLst>
          </p:nvPr>
        </p:nvGraphicFramePr>
        <p:xfrm>
          <a:off x="1143000" y="2362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FY18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r>
                        <a:rPr lang="en-US" baseline="0" dirty="0" smtClean="0"/>
                        <a:t>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5,059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5,017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4,905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4,905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4,905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4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Assumptions 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Expenditures</a:t>
            </a:r>
            <a:r>
              <a:rPr lang="en-US" sz="1800" b="1" dirty="0" smtClean="0"/>
              <a:t>:</a:t>
            </a:r>
            <a:endParaRPr lang="en-US" sz="1800" dirty="0" smtClean="0"/>
          </a:p>
          <a:p>
            <a:r>
              <a:rPr lang="en-US" sz="1800" dirty="0" smtClean="0"/>
              <a:t>Forecast assumes $3.6 million of strategic investments per year.</a:t>
            </a:r>
          </a:p>
          <a:p>
            <a:pPr lvl="1"/>
            <a:r>
              <a:rPr lang="en-US" sz="1300" dirty="0" smtClean="0"/>
              <a:t>Improve IT Infrastructure</a:t>
            </a:r>
          </a:p>
          <a:p>
            <a:pPr lvl="1"/>
            <a:r>
              <a:rPr lang="en-US" sz="1300" dirty="0" smtClean="0"/>
              <a:t>Improve IT support</a:t>
            </a:r>
          </a:p>
          <a:p>
            <a:pPr lvl="1"/>
            <a:r>
              <a:rPr lang="en-US" sz="1300" dirty="0" smtClean="0"/>
              <a:t>Community Wrap Around</a:t>
            </a:r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additional dollars for investment schools. $3.5 million FY14, $7.0 million FY15, $10.5 million FY16-FY18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dirty="0" smtClean="0"/>
              <a:t>Forecast </a:t>
            </a:r>
            <a:r>
              <a:rPr lang="en-US" sz="1800" dirty="0"/>
              <a:t>assumes </a:t>
            </a:r>
            <a:r>
              <a:rPr lang="en-US" sz="1800" dirty="0" smtClean="0"/>
              <a:t>$16 </a:t>
            </a:r>
            <a:r>
              <a:rPr lang="en-US" sz="1800" dirty="0"/>
              <a:t>million of </a:t>
            </a:r>
            <a:r>
              <a:rPr lang="en-US" sz="1800" dirty="0" smtClean="0">
                <a:solidFill>
                  <a:srgbClr val="FF0000"/>
                </a:solidFill>
              </a:rPr>
              <a:t>continued aggressive fiscal management to gain efficiencies </a:t>
            </a:r>
            <a:r>
              <a:rPr lang="en-US" sz="1800" dirty="0" smtClean="0"/>
              <a:t>per </a:t>
            </a:r>
            <a:r>
              <a:rPr lang="en-US" sz="1800" dirty="0"/>
              <a:t>year in </a:t>
            </a:r>
            <a:r>
              <a:rPr lang="en-US" sz="1800" dirty="0" smtClean="0"/>
              <a:t>FY15-18 .</a:t>
            </a:r>
            <a:endParaRPr lang="en-US" sz="1800" dirty="0"/>
          </a:p>
          <a:p>
            <a:r>
              <a:rPr lang="en-US" sz="1800" dirty="0"/>
              <a:t>Forecast assumes </a:t>
            </a:r>
            <a:r>
              <a:rPr lang="en-US" sz="1800" dirty="0" smtClean="0"/>
              <a:t>an annual 6% annual  increase in charter enrollment in FY15-18. 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320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Cleveland Municipal School District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4C9F-2808-4433-AF62-6D1F8DE48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503920" cy="9144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Fund Revenues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br>
              <a:rPr lang="en-US" sz="3100" dirty="0" smtClean="0"/>
            </a:br>
            <a:r>
              <a:rPr lang="en-US" sz="2000" dirty="0" smtClean="0"/>
              <a:t>FY 2013-2014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0190944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Cleveland Municipal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Local Taxes – Property Tax Revenue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220B1-E385-4C5F-8FAC-E103C61D6CE6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3652429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ivic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ivic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44809</TotalTime>
  <Words>2259</Words>
  <Application>Microsoft Office PowerPoint</Application>
  <PresentationFormat>On-screen Show (4:3)</PresentationFormat>
  <Paragraphs>362</Paragraphs>
  <Slides>27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Civic</vt:lpstr>
      <vt:lpstr>Worksheet</vt:lpstr>
      <vt:lpstr>Cleveland Municipal School District</vt:lpstr>
      <vt:lpstr>Five Year Forecast - Contents</vt:lpstr>
      <vt:lpstr>Cleveland Municipal School District</vt:lpstr>
      <vt:lpstr>Major Assumptions</vt:lpstr>
      <vt:lpstr>Major Assumptions continued</vt:lpstr>
      <vt:lpstr>Major Assumptions continued</vt:lpstr>
      <vt:lpstr>Cleveland Municipal School District</vt:lpstr>
      <vt:lpstr>Cleveland Municipal School District FY 2013-2014</vt:lpstr>
      <vt:lpstr>Cleveland Municipal School District Local Taxes – Property Tax Revenue</vt:lpstr>
      <vt:lpstr>Cleveland Municipal School District Property Taxes – Current Collection Rate</vt:lpstr>
      <vt:lpstr>Cleveland Municipal School District Property Taxes – Total Collection Rate</vt:lpstr>
      <vt:lpstr>Cleveland Municipal School District State Foundation Revenue</vt:lpstr>
      <vt:lpstr>Cleveland Municipal School District State Foundation Revenue – Excluding Charter School Portion</vt:lpstr>
      <vt:lpstr>Cleveland Municipal School District Education Jobs</vt:lpstr>
      <vt:lpstr>Cleveland Municipal School District Property Tax Allocation – State Hold Harmless Reimbursements</vt:lpstr>
      <vt:lpstr>Cleveland Municipal School District Other Revenue</vt:lpstr>
      <vt:lpstr>General Fund Revenue</vt:lpstr>
      <vt:lpstr>Cleveland Municipal School District</vt:lpstr>
      <vt:lpstr>Cleveland Municipal School District Where the Money Goes</vt:lpstr>
      <vt:lpstr>Cleveland Municipal School District Salaries</vt:lpstr>
      <vt:lpstr>Cleveland Municipal School District Fringe Benefits</vt:lpstr>
      <vt:lpstr>Cleveland Municipal School District Purchased Services</vt:lpstr>
      <vt:lpstr>Cleveland Municipal School District Supplies, Textbooks, Equipment, and Other Expenditures</vt:lpstr>
      <vt:lpstr>General Fund Expenditures</vt:lpstr>
      <vt:lpstr>Cleveland Municipal School District</vt:lpstr>
      <vt:lpstr>Cleveland Municipal School District May 2014 Five-Year Forecast (in millions of dollars)</vt:lpstr>
      <vt:lpstr>Cleveland Municipal School District Five-Year Financial Forecast – May 2014</vt:lpstr>
    </vt:vector>
  </TitlesOfParts>
  <Company>CMSD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Cleveland Municipal School District</dc:title>
  <dc:creator>bowemi02</dc:creator>
  <cp:lastModifiedBy>Fieldtech</cp:lastModifiedBy>
  <cp:revision>890</cp:revision>
  <cp:lastPrinted>2014-05-13T16:19:09Z</cp:lastPrinted>
  <dcterms:created xsi:type="dcterms:W3CDTF">2011-09-21T12:22:10Z</dcterms:created>
  <dcterms:modified xsi:type="dcterms:W3CDTF">2014-05-20T14:40:04Z</dcterms:modified>
</cp:coreProperties>
</file>