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394" r:id="rId3"/>
    <p:sldId id="395" r:id="rId4"/>
    <p:sldId id="396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22" r:id="rId27"/>
    <p:sldId id="423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A4E4"/>
    <a:srgbClr val="FF8000"/>
    <a:srgbClr val="EBEBEB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2060" autoAdjust="0"/>
  </p:normalViewPr>
  <p:slideViewPr>
    <p:cSldViewPr snapToGrid="0" snapToObjects="1" showGuides="1">
      <p:cViewPr>
        <p:scale>
          <a:sx n="100" d="100"/>
          <a:sy n="100" d="100"/>
        </p:scale>
        <p:origin x="-61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21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/>
            </a:pPr>
            <a:r>
              <a:rPr lang="en-US" sz="2000" baseline="0" dirty="0"/>
              <a:t>Where the Money </a:t>
            </a:r>
            <a:r>
              <a:rPr lang="en-US" sz="2000" baseline="0" dirty="0" smtClean="0"/>
              <a:t>Comes </a:t>
            </a:r>
            <a:r>
              <a:rPr lang="en-US" sz="2000" baseline="0" dirty="0"/>
              <a:t>From</a:t>
            </a:r>
          </a:p>
        </c:rich>
      </c:tx>
      <c:layout/>
      <c:overlay val="0"/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0.25686016783631876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3628891853685175E-2"/>
                  <c:y val="3.333333333333332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638888888888888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0" dirty="0"/>
                      <a:t>State of Ohio Reimbursements, </a:t>
                    </a:r>
                    <a:r>
                      <a:rPr lang="en-US" sz="1600" dirty="0" smtClean="0"/>
                      <a:t>4.6%</a:t>
                    </a:r>
                    <a:endParaRPr lang="en-US" sz="1600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529136884456902E-2"/>
                  <c:y val="-8.055555555555556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9413849894605491E-2"/>
                  <c:y val="-2.22222222222222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Local Taxes</c:v>
                </c:pt>
                <c:pt idx="1">
                  <c:v>State</c:v>
                </c:pt>
                <c:pt idx="2">
                  <c:v>State of Ohio Reimbursements</c:v>
                </c:pt>
                <c:pt idx="3">
                  <c:v>Advance In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206709687</c:v>
                </c:pt>
                <c:pt idx="1">
                  <c:v>420619716</c:v>
                </c:pt>
                <c:pt idx="2">
                  <c:v>32200940</c:v>
                </c:pt>
                <c:pt idx="3">
                  <c:v>3722250</c:v>
                </c:pt>
                <c:pt idx="4">
                  <c:v>35389641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Where the Money Come From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Local Taxes</c:v>
                </c:pt>
                <c:pt idx="1">
                  <c:v>State</c:v>
                </c:pt>
                <c:pt idx="2">
                  <c:v>State of Ohio Reimbursements</c:v>
                </c:pt>
                <c:pt idx="3">
                  <c:v>Advance In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0.29587344844085106</c:v>
                </c:pt>
                <c:pt idx="1">
                  <c:v>0.60205309030888043</c:v>
                </c:pt>
                <c:pt idx="2">
                  <c:v>4.6090743492040308E-2</c:v>
                </c:pt>
                <c:pt idx="3">
                  <c:v>5.327834217362817E-3</c:v>
                </c:pt>
                <c:pt idx="4">
                  <c:v>5.065488354086535E-2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03039496307607"/>
          <c:y val="4.9642606878370583E-2"/>
          <c:w val="0.88203587434876585"/>
          <c:h val="0.673165354330708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650.70000000000005</c:v>
                </c:pt>
                <c:pt idx="1">
                  <c:v>656.3</c:v>
                </c:pt>
                <c:pt idx="2">
                  <c:v>687.6</c:v>
                </c:pt>
                <c:pt idx="3">
                  <c:v>693.7</c:v>
                </c:pt>
                <c:pt idx="4">
                  <c:v>688.2</c:v>
                </c:pt>
                <c:pt idx="5">
                  <c:v>657.3</c:v>
                </c:pt>
                <c:pt idx="6">
                  <c:v>624.6</c:v>
                </c:pt>
                <c:pt idx="7">
                  <c:v>623.5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Revenue - Levy Extended</c:v>
                </c:pt>
              </c:strCache>
            </c:strRef>
          </c:tx>
          <c:marker>
            <c:symbol val="square"/>
            <c:size val="7"/>
            <c:spPr>
              <a:solidFill>
                <a:sysClr val="windowText" lastClr="000000"/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650.70000000000005</c:v>
                </c:pt>
                <c:pt idx="1">
                  <c:v>656.3</c:v>
                </c:pt>
                <c:pt idx="2">
                  <c:v>687.6</c:v>
                </c:pt>
                <c:pt idx="3">
                  <c:v>693.7</c:v>
                </c:pt>
                <c:pt idx="4">
                  <c:v>688.2</c:v>
                </c:pt>
                <c:pt idx="5">
                  <c:v>688</c:v>
                </c:pt>
                <c:pt idx="6">
                  <c:v>688.6</c:v>
                </c:pt>
                <c:pt idx="7">
                  <c:v>687.5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Revenue without Charter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533.70000000000005</c:v>
                </c:pt>
                <c:pt idx="1">
                  <c:v>529.19999999999993</c:v>
                </c:pt>
                <c:pt idx="2">
                  <c:v>546.5</c:v>
                </c:pt>
                <c:pt idx="3">
                  <c:v>547.90000000000009</c:v>
                </c:pt>
                <c:pt idx="4">
                  <c:v>534.80000000000007</c:v>
                </c:pt>
                <c:pt idx="5">
                  <c:v>496.59999999999997</c:v>
                </c:pt>
                <c:pt idx="6">
                  <c:v>457.3</c:v>
                </c:pt>
                <c:pt idx="7">
                  <c:v>450.8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67136"/>
        <c:axId val="120668928"/>
      </c:lineChart>
      <c:catAx>
        <c:axId val="1206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668928"/>
        <c:crosses val="autoZero"/>
        <c:auto val="1"/>
        <c:lblAlgn val="ctr"/>
        <c:lblOffset val="100"/>
        <c:noMultiLvlLbl val="0"/>
      </c:catAx>
      <c:valAx>
        <c:axId val="120668928"/>
        <c:scaling>
          <c:orientation val="minMax"/>
          <c:max val="700"/>
          <c:min val="4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66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224409288639383E-2"/>
          <c:y val="0.81810542432195976"/>
          <c:w val="0.95747790689771384"/>
          <c:h val="0.11514101246206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 </a:t>
            </a:r>
            <a:r>
              <a:rPr lang="en-US" dirty="0" smtClean="0"/>
              <a:t>2014-2015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420373935912892E-2"/>
          <c:y val="0.16651027996500434"/>
          <c:w val="0.84214599826580583"/>
          <c:h val="0.732368328958880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0"/>
          </c:dPt>
          <c:dPt>
            <c:idx val="1"/>
            <c:bubble3D val="0"/>
            <c:explosion val="22"/>
          </c:dPt>
          <c:dPt>
            <c:idx val="2"/>
            <c:bubble3D val="0"/>
            <c:explosion val="22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Salaries </a:t>
                    </a:r>
                    <a:r>
                      <a:rPr lang="en-US" dirty="0" smtClean="0"/>
                      <a:t>$311,754,306, 43.0%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Benefits, $</a:t>
                    </a:r>
                    <a:r>
                      <a:rPr lang="en-US" smtClean="0"/>
                      <a:t>124,028,169, </a:t>
                    </a:r>
                    <a:r>
                      <a:rPr lang="en-US"/>
                      <a:t>17.1%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All Other, $</a:t>
                    </a:r>
                    <a:r>
                      <a:rPr lang="en-US" dirty="0" smtClean="0"/>
                      <a:t>143,121,656, 19.8%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Benefits</c:v>
                </c:pt>
                <c:pt idx="2">
                  <c:v>Charter School Pass-Through</c:v>
                </c:pt>
                <c:pt idx="3">
                  <c:v>All Other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311754306</c:v>
                </c:pt>
                <c:pt idx="1">
                  <c:v>124028166</c:v>
                </c:pt>
                <c:pt idx="2">
                  <c:v>145802023</c:v>
                </c:pt>
                <c:pt idx="3">
                  <c:v>143121656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2013-2014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Benefits</c:v>
                </c:pt>
                <c:pt idx="2">
                  <c:v>Charter School Pass-Through</c:v>
                </c:pt>
                <c:pt idx="3">
                  <c:v>All Other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0.43018029524079476</c:v>
                </c:pt>
                <c:pt idx="1">
                  <c:v>0.17114269808370924</c:v>
                </c:pt>
                <c:pt idx="2">
                  <c:v>0.20118778183241887</c:v>
                </c:pt>
                <c:pt idx="3">
                  <c:v>0.19648922484307713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8317154341169"/>
          <c:y val="3.5986001749781275E-2"/>
          <c:w val="0.87218972469961464"/>
          <c:h val="0.734448600174983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309.3</c:v>
                </c:pt>
                <c:pt idx="1">
                  <c:v>282.10000000000002</c:v>
                </c:pt>
                <c:pt idx="2">
                  <c:v>295.3</c:v>
                </c:pt>
                <c:pt idx="3">
                  <c:v>311.8</c:v>
                </c:pt>
                <c:pt idx="4">
                  <c:v>302.8</c:v>
                </c:pt>
                <c:pt idx="5">
                  <c:v>302.2</c:v>
                </c:pt>
                <c:pt idx="6">
                  <c:v>307</c:v>
                </c:pt>
                <c:pt idx="7">
                  <c:v>308.2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shape val="box"/>
        <c:axId val="173988480"/>
        <c:axId val="174068096"/>
        <c:axId val="0"/>
      </c:bar3DChart>
      <c:catAx>
        <c:axId val="1739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4068096"/>
        <c:crosses val="autoZero"/>
        <c:auto val="1"/>
        <c:lblAlgn val="ctr"/>
        <c:lblOffset val="100"/>
        <c:noMultiLvlLbl val="0"/>
      </c:catAx>
      <c:valAx>
        <c:axId val="174068096"/>
        <c:scaling>
          <c:orientation val="minMax"/>
          <c:min val="25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73988480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82631977137956E-2"/>
          <c:y val="3.5986001749781275E-2"/>
          <c:w val="0.90249026426588763"/>
          <c:h val="0.734448600174983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STRS/SERS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44.7</c:v>
                </c:pt>
                <c:pt idx="1">
                  <c:v>41.1</c:v>
                </c:pt>
                <c:pt idx="2">
                  <c:v>42.5</c:v>
                </c:pt>
                <c:pt idx="3">
                  <c:v>46.3</c:v>
                </c:pt>
                <c:pt idx="4">
                  <c:v>44.8</c:v>
                </c:pt>
                <c:pt idx="5">
                  <c:v>44.7</c:v>
                </c:pt>
                <c:pt idx="6">
                  <c:v>45.4</c:v>
                </c:pt>
                <c:pt idx="7">
                  <c:v>45.6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Employee Insurance Benefits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57.7</c:v>
                </c:pt>
                <c:pt idx="1">
                  <c:v>56.2</c:v>
                </c:pt>
                <c:pt idx="2">
                  <c:v>55.4</c:v>
                </c:pt>
                <c:pt idx="3">
                  <c:v>62.2</c:v>
                </c:pt>
                <c:pt idx="4">
                  <c:v>68</c:v>
                </c:pt>
                <c:pt idx="5">
                  <c:v>75</c:v>
                </c:pt>
                <c:pt idx="6">
                  <c:v>82.5</c:v>
                </c:pt>
                <c:pt idx="7">
                  <c:v>90.9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Medicare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867461376316138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801192064474211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4</c:v>
                </c:pt>
                <c:pt idx="1">
                  <c:v>3.8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4.2</c:v>
                </c:pt>
                <c:pt idx="7">
                  <c:v>4.2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Workers Compensation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427103756973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4.5</c:v>
                </c:pt>
                <c:pt idx="1">
                  <c:v>3.2</c:v>
                </c:pt>
                <c:pt idx="2">
                  <c:v>3.7</c:v>
                </c:pt>
                <c:pt idx="3">
                  <c:v>4.5999999999999996</c:v>
                </c:pt>
                <c:pt idx="4">
                  <c:v>3.8</c:v>
                </c:pt>
                <c:pt idx="5">
                  <c:v>3.9</c:v>
                </c:pt>
                <c:pt idx="6">
                  <c:v>3.9</c:v>
                </c:pt>
                <c:pt idx="7">
                  <c:v>3.9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8.2999999999999972</c:v>
                </c:pt>
                <c:pt idx="1">
                  <c:v>8.2000000000000028</c:v>
                </c:pt>
                <c:pt idx="2">
                  <c:v>9.0000000000000036</c:v>
                </c:pt>
                <c:pt idx="3">
                  <c:v>6.8000000000000007</c:v>
                </c:pt>
                <c:pt idx="4">
                  <c:v>4.6000000000000005</c:v>
                </c:pt>
                <c:pt idx="5">
                  <c:v>3.7999999999999976</c:v>
                </c:pt>
                <c:pt idx="6">
                  <c:v>3.9</c:v>
                </c:pt>
                <c:pt idx="7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shape val="box"/>
        <c:axId val="197452160"/>
        <c:axId val="197453696"/>
        <c:axId val="0"/>
      </c:bar3DChart>
      <c:catAx>
        <c:axId val="1974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7453696"/>
        <c:crosses val="autoZero"/>
        <c:auto val="1"/>
        <c:lblAlgn val="ctr"/>
        <c:lblOffset val="100"/>
        <c:noMultiLvlLbl val="0"/>
      </c:catAx>
      <c:valAx>
        <c:axId val="19745369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97452160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01130918490508E-2"/>
          <c:y val="3.5986001749781275E-2"/>
          <c:w val="0.89877176532453584"/>
          <c:h val="0.70111526684164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Utilities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12</c:v>
                </c:pt>
                <c:pt idx="1">
                  <c:v>11.7</c:v>
                </c:pt>
                <c:pt idx="2">
                  <c:v>12.3</c:v>
                </c:pt>
                <c:pt idx="3">
                  <c:v>12.5</c:v>
                </c:pt>
                <c:pt idx="4">
                  <c:v>12.7</c:v>
                </c:pt>
                <c:pt idx="5">
                  <c:v>12.9</c:v>
                </c:pt>
                <c:pt idx="6">
                  <c:v>13.1</c:v>
                </c:pt>
                <c:pt idx="7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 Transportation (Contract)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10.3</c:v>
                </c:pt>
                <c:pt idx="1">
                  <c:v>10.1</c:v>
                </c:pt>
                <c:pt idx="2">
                  <c:v>13.1</c:v>
                </c:pt>
                <c:pt idx="3">
                  <c:v>11.4</c:v>
                </c:pt>
                <c:pt idx="4">
                  <c:v>11.6</c:v>
                </c:pt>
                <c:pt idx="5">
                  <c:v>11.8</c:v>
                </c:pt>
                <c:pt idx="6">
                  <c:v>12</c:v>
                </c:pt>
                <c:pt idx="7">
                  <c:v>12.2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Purchased Services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57.699999999999989</c:v>
                </c:pt>
                <c:pt idx="1">
                  <c:v>59.300000000000011</c:v>
                </c:pt>
                <c:pt idx="2">
                  <c:v>65.699999999999989</c:v>
                </c:pt>
                <c:pt idx="3">
                  <c:v>91.299999999999983</c:v>
                </c:pt>
                <c:pt idx="4">
                  <c:v>99.800000000000011</c:v>
                </c:pt>
                <c:pt idx="5">
                  <c:v>99.600000000000023</c:v>
                </c:pt>
                <c:pt idx="6">
                  <c:v>101.09999999999997</c:v>
                </c:pt>
                <c:pt idx="7">
                  <c:v>102.60000000000002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Charter School Pass-Through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117</c:v>
                </c:pt>
                <c:pt idx="1">
                  <c:v>127.1</c:v>
                </c:pt>
                <c:pt idx="2">
                  <c:v>141.1</c:v>
                </c:pt>
                <c:pt idx="3">
                  <c:v>145.80000000000001</c:v>
                </c:pt>
                <c:pt idx="4">
                  <c:v>153.4</c:v>
                </c:pt>
                <c:pt idx="5">
                  <c:v>160.69999999999999</c:v>
                </c:pt>
                <c:pt idx="6">
                  <c:v>167.3</c:v>
                </c:pt>
                <c:pt idx="7">
                  <c:v>172.7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box"/>
        <c:axId val="220824704"/>
        <c:axId val="220826240"/>
        <c:axId val="0"/>
      </c:bar3DChart>
      <c:catAx>
        <c:axId val="22082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0826240"/>
        <c:crosses val="autoZero"/>
        <c:auto val="1"/>
        <c:lblAlgn val="ctr"/>
        <c:lblOffset val="100"/>
        <c:noMultiLvlLbl val="0"/>
      </c:catAx>
      <c:valAx>
        <c:axId val="22082624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0824704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46451310511316E-2"/>
          <c:y val="3.5986001749781275E-2"/>
          <c:w val="0.88702644493251459"/>
          <c:h val="0.70111526684164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Supplies and Textbooks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10</c:v>
                </c:pt>
                <c:pt idx="1">
                  <c:v>10.7</c:v>
                </c:pt>
                <c:pt idx="2">
                  <c:v>11.2</c:v>
                </c:pt>
                <c:pt idx="3">
                  <c:v>10.8</c:v>
                </c:pt>
                <c:pt idx="4">
                  <c:v>10.8</c:v>
                </c:pt>
                <c:pt idx="5">
                  <c:v>10.8</c:v>
                </c:pt>
                <c:pt idx="6">
                  <c:v>10.8</c:v>
                </c:pt>
                <c:pt idx="7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Equipment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Expense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1.7</c:v>
                </c:pt>
                <c:pt idx="1">
                  <c:v>8.4</c:v>
                </c:pt>
                <c:pt idx="2">
                  <c:v>7.5</c:v>
                </c:pt>
                <c:pt idx="3">
                  <c:v>8.1</c:v>
                </c:pt>
                <c:pt idx="4">
                  <c:v>8</c:v>
                </c:pt>
                <c:pt idx="5">
                  <c:v>7.4</c:v>
                </c:pt>
                <c:pt idx="6">
                  <c:v>6.5</c:v>
                </c:pt>
                <c:pt idx="7">
                  <c:v>6.5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Transfers/Advances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4.2</c:v>
                </c:pt>
                <c:pt idx="1">
                  <c:v>10.6</c:v>
                </c:pt>
                <c:pt idx="2">
                  <c:v>6</c:v>
                </c:pt>
                <c:pt idx="3">
                  <c:v>6.8</c:v>
                </c:pt>
                <c:pt idx="4">
                  <c:v>5.9</c:v>
                </c:pt>
                <c:pt idx="5">
                  <c:v>5.9</c:v>
                </c:pt>
                <c:pt idx="6">
                  <c:v>5.9</c:v>
                </c:pt>
                <c:pt idx="7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shape val="box"/>
        <c:axId val="223229824"/>
        <c:axId val="223231360"/>
        <c:axId val="0"/>
      </c:bar3DChart>
      <c:catAx>
        <c:axId val="22322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3231360"/>
        <c:crosses val="autoZero"/>
        <c:auto val="1"/>
        <c:lblAlgn val="ctr"/>
        <c:lblOffset val="100"/>
        <c:noMultiLvlLbl val="0"/>
      </c:catAx>
      <c:valAx>
        <c:axId val="2232313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3229824"/>
        <c:crosses val="autoZero"/>
        <c:crossBetween val="between"/>
      </c:valAx>
    </c:plotArea>
    <c:legend>
      <c:legendPos val="b"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Expenditures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642.5</c:v>
                </c:pt>
                <c:pt idx="1">
                  <c:v>623.9</c:v>
                </c:pt>
                <c:pt idx="2">
                  <c:v>664.5</c:v>
                </c:pt>
                <c:pt idx="3">
                  <c:v>720.7</c:v>
                </c:pt>
                <c:pt idx="4">
                  <c:v>728.4</c:v>
                </c:pt>
                <c:pt idx="5">
                  <c:v>741.1</c:v>
                </c:pt>
                <c:pt idx="6">
                  <c:v>761.7</c:v>
                </c:pt>
                <c:pt idx="7">
                  <c:v>778.7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Expenditures Excluding Charter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  <c:pt idx="4">
                  <c:v>2016*</c:v>
                </c:pt>
                <c:pt idx="5">
                  <c:v>2017*</c:v>
                </c:pt>
                <c:pt idx="6">
                  <c:v>2018*</c:v>
                </c:pt>
                <c:pt idx="7">
                  <c:v>2019*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525.5</c:v>
                </c:pt>
                <c:pt idx="1">
                  <c:v>496.79999999999995</c:v>
                </c:pt>
                <c:pt idx="2">
                  <c:v>523.4</c:v>
                </c:pt>
                <c:pt idx="3">
                  <c:v>574.90000000000009</c:v>
                </c:pt>
                <c:pt idx="4">
                  <c:v>575</c:v>
                </c:pt>
                <c:pt idx="5">
                  <c:v>580.40000000000009</c:v>
                </c:pt>
                <c:pt idx="6">
                  <c:v>594.40000000000009</c:v>
                </c:pt>
                <c:pt idx="7">
                  <c:v>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95392"/>
        <c:axId val="46396928"/>
      </c:lineChart>
      <c:catAx>
        <c:axId val="463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396928"/>
        <c:crosses val="autoZero"/>
        <c:auto val="1"/>
        <c:lblAlgn val="ctr"/>
        <c:lblOffset val="100"/>
        <c:noMultiLvlLbl val="0"/>
      </c:catAx>
      <c:valAx>
        <c:axId val="46396928"/>
        <c:scaling>
          <c:orientation val="minMax"/>
          <c:max val="800"/>
          <c:min val="4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6395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0586046627607"/>
          <c:y val="4.2291557305336833E-2"/>
          <c:w val="0.87766040884556662"/>
          <c:h val="0.743333989501311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Estate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144.1</c:v>
                </c:pt>
                <c:pt idx="1">
                  <c:v>174.6</c:v>
                </c:pt>
                <c:pt idx="2">
                  <c:v>198.2</c:v>
                </c:pt>
                <c:pt idx="3">
                  <c:v>205.5</c:v>
                </c:pt>
                <c:pt idx="4">
                  <c:v>209.5</c:v>
                </c:pt>
                <c:pt idx="5">
                  <c:v>184.3</c:v>
                </c:pt>
                <c:pt idx="6">
                  <c:v>156.9</c:v>
                </c:pt>
                <c:pt idx="7">
                  <c:v>157.69999999999999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 Tangible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ln>
                <a:solidFill>
                  <a:srgbClr val="00B0F0"/>
                </a:solidFill>
              </a:ln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0.3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76"/>
        <c:shape val="box"/>
        <c:axId val="41918464"/>
        <c:axId val="41920000"/>
        <c:axId val="0"/>
      </c:bar3DChart>
      <c:catAx>
        <c:axId val="4191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20000"/>
        <c:crosses val="autoZero"/>
        <c:auto val="1"/>
        <c:lblAlgn val="ctr"/>
        <c:lblOffset val="100"/>
        <c:noMultiLvlLbl val="0"/>
      </c:catAx>
      <c:valAx>
        <c:axId val="41920000"/>
        <c:scaling>
          <c:orientation val="minMax"/>
          <c:max val="225"/>
          <c:min val="10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41918464"/>
        <c:crosses val="autoZero"/>
        <c:crossBetween val="between"/>
        <c:majorUnit val="25"/>
        <c:minorUnit val="5"/>
      </c:valAx>
    </c:plotArea>
    <c:legend>
      <c:legendPos val="b"/>
      <c:layout>
        <c:manualLayout>
          <c:xMode val="edge"/>
          <c:yMode val="edge"/>
          <c:x val="0.28540769907897923"/>
          <c:y val="0.93056080489938753"/>
          <c:w val="0.42918460184205276"/>
          <c:h val="6.6661417322834704E-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Collection Rate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854207513947777E-2"/>
                  <c:y val="-0.1138888888888888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Sheet1!$B$2:$B$26</c:f>
              <c:numCache>
                <c:formatCode>0.0</c:formatCode>
                <c:ptCount val="25"/>
                <c:pt idx="0">
                  <c:v>95.9</c:v>
                </c:pt>
                <c:pt idx="1">
                  <c:v>96</c:v>
                </c:pt>
                <c:pt idx="2">
                  <c:v>95.9</c:v>
                </c:pt>
                <c:pt idx="3">
                  <c:v>92.8</c:v>
                </c:pt>
                <c:pt idx="4">
                  <c:v>96.4</c:v>
                </c:pt>
                <c:pt idx="5">
                  <c:v>92.4</c:v>
                </c:pt>
                <c:pt idx="6">
                  <c:v>92.8</c:v>
                </c:pt>
                <c:pt idx="7">
                  <c:v>92.6</c:v>
                </c:pt>
                <c:pt idx="8">
                  <c:v>92.1</c:v>
                </c:pt>
                <c:pt idx="9">
                  <c:v>92.1</c:v>
                </c:pt>
                <c:pt idx="10">
                  <c:v>91.6</c:v>
                </c:pt>
                <c:pt idx="11">
                  <c:v>89.8</c:v>
                </c:pt>
                <c:pt idx="12">
                  <c:v>87.2</c:v>
                </c:pt>
                <c:pt idx="13">
                  <c:v>86.2</c:v>
                </c:pt>
                <c:pt idx="14">
                  <c:v>88.4</c:v>
                </c:pt>
                <c:pt idx="15">
                  <c:v>89.1</c:v>
                </c:pt>
                <c:pt idx="16">
                  <c:v>88</c:v>
                </c:pt>
                <c:pt idx="17">
                  <c:v>88.1</c:v>
                </c:pt>
                <c:pt idx="18">
                  <c:v>86.8</c:v>
                </c:pt>
                <c:pt idx="19">
                  <c:v>84.28</c:v>
                </c:pt>
                <c:pt idx="20">
                  <c:v>84.04</c:v>
                </c:pt>
                <c:pt idx="21">
                  <c:v>80.900000000000006</c:v>
                </c:pt>
                <c:pt idx="22">
                  <c:v>78.87</c:v>
                </c:pt>
                <c:pt idx="23">
                  <c:v>76.099999999999994</c:v>
                </c:pt>
                <c:pt idx="24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256"/>
        <c:shape val="box"/>
        <c:axId val="41981440"/>
        <c:axId val="41982976"/>
        <c:axId val="0"/>
      </c:bar3DChart>
      <c:catAx>
        <c:axId val="4198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1982976"/>
        <c:crosses val="autoZero"/>
        <c:auto val="1"/>
        <c:lblAlgn val="ctr"/>
        <c:lblOffset val="100"/>
        <c:noMultiLvlLbl val="0"/>
      </c:catAx>
      <c:valAx>
        <c:axId val="41982976"/>
        <c:scaling>
          <c:orientation val="minMax"/>
          <c:min val="75"/>
        </c:scaling>
        <c:delete val="0"/>
        <c:axPos val="l"/>
        <c:majorGridlines/>
        <c:min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198144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Collection Rate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95.9</c:v>
                </c:pt>
                <c:pt idx="1">
                  <c:v>96</c:v>
                </c:pt>
                <c:pt idx="2">
                  <c:v>95.9</c:v>
                </c:pt>
                <c:pt idx="3">
                  <c:v>92.8</c:v>
                </c:pt>
                <c:pt idx="4">
                  <c:v>96.4</c:v>
                </c:pt>
                <c:pt idx="5">
                  <c:v>92.4</c:v>
                </c:pt>
                <c:pt idx="6">
                  <c:v>92.8</c:v>
                </c:pt>
                <c:pt idx="7">
                  <c:v>92.6</c:v>
                </c:pt>
                <c:pt idx="8">
                  <c:v>92.1</c:v>
                </c:pt>
                <c:pt idx="9">
                  <c:v>92.1</c:v>
                </c:pt>
                <c:pt idx="10">
                  <c:v>91.6</c:v>
                </c:pt>
                <c:pt idx="11">
                  <c:v>89.8</c:v>
                </c:pt>
                <c:pt idx="12">
                  <c:v>87.2</c:v>
                </c:pt>
                <c:pt idx="13">
                  <c:v>86.2</c:v>
                </c:pt>
                <c:pt idx="14">
                  <c:v>88.4</c:v>
                </c:pt>
                <c:pt idx="15">
                  <c:v>89.1</c:v>
                </c:pt>
                <c:pt idx="16">
                  <c:v>88</c:v>
                </c:pt>
                <c:pt idx="17">
                  <c:v>88.1</c:v>
                </c:pt>
                <c:pt idx="18">
                  <c:v>86.8</c:v>
                </c:pt>
                <c:pt idx="19">
                  <c:v>84.28</c:v>
                </c:pt>
                <c:pt idx="20">
                  <c:v>84.04</c:v>
                </c:pt>
                <c:pt idx="21">
                  <c:v>80.900000000000006</c:v>
                </c:pt>
                <c:pt idx="22">
                  <c:v>78.900000000000006</c:v>
                </c:pt>
                <c:pt idx="23">
                  <c:v>76.099999999999994</c:v>
                </c:pt>
                <c:pt idx="24">
                  <c:v>82.6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Delinquencies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9.9</c:v>
                </c:pt>
                <c:pt idx="1">
                  <c:v>4.5</c:v>
                </c:pt>
                <c:pt idx="2">
                  <c:v>4.8</c:v>
                </c:pt>
                <c:pt idx="3">
                  <c:v>4.7</c:v>
                </c:pt>
                <c:pt idx="4">
                  <c:v>3</c:v>
                </c:pt>
                <c:pt idx="5">
                  <c:v>3.9</c:v>
                </c:pt>
                <c:pt idx="6">
                  <c:v>3.5</c:v>
                </c:pt>
                <c:pt idx="7">
                  <c:v>4.3</c:v>
                </c:pt>
                <c:pt idx="8">
                  <c:v>5.3</c:v>
                </c:pt>
                <c:pt idx="9">
                  <c:v>6</c:v>
                </c:pt>
                <c:pt idx="10">
                  <c:v>5.7</c:v>
                </c:pt>
                <c:pt idx="11">
                  <c:v>5.6</c:v>
                </c:pt>
                <c:pt idx="12">
                  <c:v>5.8</c:v>
                </c:pt>
                <c:pt idx="13">
                  <c:v>7.6</c:v>
                </c:pt>
                <c:pt idx="14">
                  <c:v>6.5</c:v>
                </c:pt>
                <c:pt idx="15">
                  <c:v>9.1</c:v>
                </c:pt>
                <c:pt idx="16">
                  <c:v>6.6</c:v>
                </c:pt>
                <c:pt idx="17">
                  <c:v>7.2</c:v>
                </c:pt>
                <c:pt idx="18">
                  <c:v>6.6</c:v>
                </c:pt>
                <c:pt idx="19">
                  <c:v>8.02</c:v>
                </c:pt>
                <c:pt idx="20">
                  <c:v>7.06</c:v>
                </c:pt>
                <c:pt idx="21">
                  <c:v>9.1</c:v>
                </c:pt>
                <c:pt idx="22">
                  <c:v>6.5</c:v>
                </c:pt>
                <c:pt idx="23">
                  <c:v>8.86</c:v>
                </c:pt>
                <c:pt idx="24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gapDepth val="256"/>
        <c:shape val="box"/>
        <c:axId val="44528768"/>
        <c:axId val="44530304"/>
        <c:axId val="0"/>
      </c:bar3DChart>
      <c:catAx>
        <c:axId val="4452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4530304"/>
        <c:crosses val="autoZero"/>
        <c:auto val="1"/>
        <c:lblAlgn val="ctr"/>
        <c:lblOffset val="100"/>
        <c:noMultiLvlLbl val="0"/>
      </c:catAx>
      <c:valAx>
        <c:axId val="44530304"/>
        <c:scaling>
          <c:orientation val="minMax"/>
          <c:min val="75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4528768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33673704804589E-2"/>
          <c:y val="1.893744531933526E-2"/>
          <c:w val="0.90843259560703116"/>
          <c:h val="0.781351924759405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Foundation</c:v>
                </c:pt>
              </c:strCache>
            </c:strRef>
          </c:tx>
          <c:spPr>
            <a:ln w="12700"/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422.8</c:v>
                </c:pt>
                <c:pt idx="1">
                  <c:v>427</c:v>
                </c:pt>
                <c:pt idx="2">
                  <c:v>422.6</c:v>
                </c:pt>
                <c:pt idx="3">
                  <c:v>420.6</c:v>
                </c:pt>
                <c:pt idx="4">
                  <c:v>416.2</c:v>
                </c:pt>
                <c:pt idx="5">
                  <c:v>413.7</c:v>
                </c:pt>
                <c:pt idx="6">
                  <c:v>411.4</c:v>
                </c:pt>
                <c:pt idx="7">
                  <c:v>409.5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shape val="box"/>
        <c:axId val="44761472"/>
        <c:axId val="44763008"/>
        <c:axId val="0"/>
      </c:bar3DChart>
      <c:catAx>
        <c:axId val="4476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44763008"/>
        <c:crosses val="autoZero"/>
        <c:auto val="1"/>
        <c:lblAlgn val="ctr"/>
        <c:lblOffset val="100"/>
        <c:noMultiLvlLbl val="0"/>
      </c:catAx>
      <c:valAx>
        <c:axId val="44763008"/>
        <c:scaling>
          <c:orientation val="minMax"/>
          <c:min val="375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4761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98439154689905"/>
          <c:y val="0.92987357830271211"/>
          <c:w val="0.51743213207344352"/>
          <c:h val="6.0419072615923032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33673704804589E-2"/>
          <c:y val="1.8937445319335264E-2"/>
          <c:w val="0.90843259560703105"/>
          <c:h val="0.781351924759405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Foundation</c:v>
                </c:pt>
              </c:strCache>
            </c:strRef>
          </c:tx>
          <c:spPr>
            <a:ln w="12700"/>
          </c:spPr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305.8</c:v>
                </c:pt>
                <c:pt idx="1">
                  <c:v>299.89999999999998</c:v>
                </c:pt>
                <c:pt idx="2">
                  <c:v>281.5</c:v>
                </c:pt>
                <c:pt idx="3">
                  <c:v>274.8</c:v>
                </c:pt>
                <c:pt idx="4">
                  <c:v>262.79999999999995</c:v>
                </c:pt>
                <c:pt idx="5">
                  <c:v>253</c:v>
                </c:pt>
                <c:pt idx="6">
                  <c:v>244.09999999999997</c:v>
                </c:pt>
                <c:pt idx="7">
                  <c:v>236.8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shape val="box"/>
        <c:axId val="44882176"/>
        <c:axId val="44883968"/>
        <c:axId val="0"/>
      </c:bar3DChart>
      <c:catAx>
        <c:axId val="4488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44883968"/>
        <c:crosses val="autoZero"/>
        <c:auto val="1"/>
        <c:lblAlgn val="ctr"/>
        <c:lblOffset val="100"/>
        <c:noMultiLvlLbl val="0"/>
      </c:catAx>
      <c:valAx>
        <c:axId val="44883968"/>
        <c:scaling>
          <c:orientation val="minMax"/>
          <c:max val="325"/>
          <c:min val="2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488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98439154689911"/>
          <c:y val="0.92987357830271211"/>
          <c:w val="0.51743213207344352"/>
          <c:h val="6.0419072615923032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3955973480517"/>
          <c:y val="0.14379155730533691"/>
          <c:w val="0.8683267095770365"/>
          <c:h val="0.571702318460197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Jobs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box"/>
        <c:axId val="44552960"/>
        <c:axId val="44971520"/>
        <c:axId val="0"/>
      </c:bar3DChart>
      <c:catAx>
        <c:axId val="445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971520"/>
        <c:crosses val="autoZero"/>
        <c:auto val="1"/>
        <c:lblAlgn val="ctr"/>
        <c:lblOffset val="100"/>
        <c:noMultiLvlLbl val="0"/>
      </c:catAx>
      <c:valAx>
        <c:axId val="4497152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44552960"/>
        <c:crosses val="autoZero"/>
        <c:crossBetween val="between"/>
      </c:valAx>
    </c:plotArea>
    <c:legend>
      <c:legendPos val="b"/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22393564244089E-2"/>
          <c:y val="3.5986001749781275E-2"/>
          <c:w val="0.91145050267878724"/>
          <c:h val="0.667781933508320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Tax Reimbursements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12.2</c:v>
                </c:pt>
                <c:pt idx="1">
                  <c:v>15.2</c:v>
                </c:pt>
                <c:pt idx="2">
                  <c:v>18.3</c:v>
                </c:pt>
                <c:pt idx="3">
                  <c:v>18.3</c:v>
                </c:pt>
                <c:pt idx="4">
                  <c:v>18.2</c:v>
                </c:pt>
                <c:pt idx="5">
                  <c:v>15.2</c:v>
                </c:pt>
                <c:pt idx="6">
                  <c:v>12.3</c:v>
                </c:pt>
                <c:pt idx="7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HB 66 CAT Reimbursements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26.9</c:v>
                </c:pt>
                <c:pt idx="1">
                  <c:v>13.9</c:v>
                </c:pt>
                <c:pt idx="2">
                  <c:v>13.9</c:v>
                </c:pt>
                <c:pt idx="3">
                  <c:v>13.9</c:v>
                </c:pt>
                <c:pt idx="4">
                  <c:v>13.9</c:v>
                </c:pt>
                <c:pt idx="5">
                  <c:v>13.9</c:v>
                </c:pt>
                <c:pt idx="6">
                  <c:v>13.9</c:v>
                </c:pt>
                <c:pt idx="7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shape val="box"/>
        <c:axId val="50358144"/>
        <c:axId val="50557312"/>
        <c:axId val="0"/>
      </c:bar3DChart>
      <c:catAx>
        <c:axId val="5035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0557312"/>
        <c:crosses val="autoZero"/>
        <c:auto val="1"/>
        <c:lblAlgn val="ctr"/>
        <c:lblOffset val="100"/>
        <c:noMultiLvlLbl val="0"/>
      </c:catAx>
      <c:valAx>
        <c:axId val="5055731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0358144"/>
        <c:crosses val="autoZero"/>
        <c:crossBetween val="between"/>
      </c:valAx>
    </c:plotArea>
    <c:legend>
      <c:legendPos val="b"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23718950480925E-2"/>
          <c:y val="3.5986001749781275E-2"/>
          <c:w val="0.91174917729254989"/>
          <c:h val="0.717781933508318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16.3</c:v>
                </c:pt>
                <c:pt idx="1">
                  <c:v>13.8</c:v>
                </c:pt>
                <c:pt idx="2">
                  <c:v>14.100000000000001</c:v>
                </c:pt>
                <c:pt idx="3">
                  <c:v>22.700000000000003</c:v>
                </c:pt>
                <c:pt idx="4">
                  <c:v>17.599999999999998</c:v>
                </c:pt>
                <c:pt idx="5">
                  <c:v>17.500000000000004</c:v>
                </c:pt>
                <c:pt idx="6">
                  <c:v>17.400000000000002</c:v>
                </c:pt>
                <c:pt idx="7">
                  <c:v>17.400000000000006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Taxes/Rebate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4933730688157522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33730688158069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67461376316138E-3"/>
                  <c:y val="3.611111111111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867461376316138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867461376315045E-3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7.7</c:v>
                </c:pt>
                <c:pt idx="1">
                  <c:v>7.6</c:v>
                </c:pt>
                <c:pt idx="2">
                  <c:v>9.9</c:v>
                </c:pt>
                <c:pt idx="3">
                  <c:v>8.1999999999999993</c:v>
                </c:pt>
                <c:pt idx="4">
                  <c:v>8.1999999999999993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8.1999999999999993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Interest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9734922752632275E-3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33730688158069E-3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33730688158069E-3"/>
                  <c:y val="1.66666666666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602384128948422E-3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0.6</c:v>
                </c:pt>
                <c:pt idx="1">
                  <c:v>0.4</c:v>
                </c:pt>
                <c:pt idx="2">
                  <c:v>0.6</c:v>
                </c:pt>
                <c:pt idx="3">
                  <c:v>0.7</c:v>
                </c:pt>
                <c:pt idx="4">
                  <c:v>0.7</c:v>
                </c:pt>
                <c:pt idx="5">
                  <c:v>0.8</c:v>
                </c:pt>
                <c:pt idx="6">
                  <c:v>0.8</c:v>
                </c:pt>
                <c:pt idx="7">
                  <c:v>0.9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Casino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33730688158617E-3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0</c:v>
                </c:pt>
                <c:pt idx="1">
                  <c:v>0.8</c:v>
                </c:pt>
                <c:pt idx="2">
                  <c:v>2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Medicaid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33730688158069E-3"/>
                  <c:y val="-1.111111111111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0.0</c:formatCode>
                <c:ptCount val="8"/>
                <c:pt idx="0">
                  <c:v>2.2000000000000002</c:v>
                </c:pt>
                <c:pt idx="1">
                  <c:v>2</c:v>
                </c:pt>
                <c:pt idx="2">
                  <c:v>7.6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Advance 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933730688158069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 formatCode="0.0">
                  <c:v>3.5</c:v>
                </c:pt>
                <c:pt idx="2" formatCode="0.0">
                  <c:v>10</c:v>
                </c:pt>
                <c:pt idx="3" formatCode="0.0">
                  <c:v>3.7</c:v>
                </c:pt>
                <c:pt idx="4" formatCode="0.0">
                  <c:v>4</c:v>
                </c:pt>
                <c:pt idx="5" formatCode="0.0">
                  <c:v>4</c:v>
                </c:pt>
                <c:pt idx="6" formatCode="0.0">
                  <c:v>4</c:v>
                </c:pt>
                <c:pt idx="7" formatCode="0.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box"/>
        <c:axId val="50589696"/>
        <c:axId val="50591232"/>
        <c:axId val="0"/>
      </c:bar3DChart>
      <c:catAx>
        <c:axId val="5058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0591232"/>
        <c:crosses val="autoZero"/>
        <c:auto val="1"/>
        <c:lblAlgn val="ctr"/>
        <c:lblOffset val="100"/>
        <c:noMultiLvlLbl val="0"/>
      </c:catAx>
      <c:valAx>
        <c:axId val="50591232"/>
        <c:scaling>
          <c:orientation val="minMax"/>
          <c:max val="4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50589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0.41217</cdr:x>
      <cdr:y>0.86667</cdr:y>
    </cdr:from>
    <cdr:to>
      <cdr:x>0.59138</cdr:x>
      <cdr:y>0.93333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200" y="3962400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Fiscal Year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</cdr:x>
      <cdr:y>0.16597</cdr:y>
    </cdr:from>
    <cdr:to>
      <cdr:x>0.03619</cdr:x>
      <cdr:y>0.76597</cdr:y>
    </cdr:to>
    <cdr:sp macro="" textlink="">
      <cdr:nvSpPr>
        <cdr:cNvPr id="3" name="TextBox 4"/>
        <cdr:cNvSpPr txBox="1"/>
      </cdr:nvSpPr>
      <cdr:spPr>
        <a:xfrm xmlns:a="http://schemas.openxmlformats.org/drawingml/2006/main" rot="-5400000">
          <a:off x="-1519336" y="1976537"/>
          <a:ext cx="2743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Revenue (In Millions)</a:t>
          </a:r>
          <a:endParaRPr lang="en-US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0.60071</cdr:x>
      <cdr:y>0.13264</cdr:y>
    </cdr:from>
    <cdr:to>
      <cdr:x>0.86952</cdr:x>
      <cdr:y>0.36597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8575" y="606425"/>
          <a:ext cx="2286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0.59175</cdr:x>
      <cdr:y>0.14931</cdr:y>
    </cdr:from>
    <cdr:to>
      <cdr:x>0.96808</cdr:x>
      <cdr:y>0.39931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32383" y="682645"/>
          <a:ext cx="3200392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0.69927</cdr:x>
      <cdr:y>0.41597</cdr:y>
    </cdr:from>
    <cdr:to>
      <cdr:x>0.95016</cdr:x>
      <cdr:y>0.64931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6775" y="1901825"/>
          <a:ext cx="2133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0.40358</cdr:x>
      <cdr:y>0.14931</cdr:y>
    </cdr:from>
    <cdr:to>
      <cdr:x>0.52007</cdr:x>
      <cdr:y>0.26597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32175" y="682625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0.08998</cdr:x>
      <cdr:y>0.13264</cdr:y>
    </cdr:from>
    <cdr:to>
      <cdr:x>0.19751</cdr:x>
      <cdr:y>0.28264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5175" y="606425"/>
          <a:ext cx="914461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0.07206</cdr:x>
      <cdr:y>0.54931</cdr:y>
    </cdr:from>
    <cdr:to>
      <cdr:x>0.18855</cdr:x>
      <cdr:y>0.71598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2775" y="2511425"/>
          <a:ext cx="990658" cy="762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0.16667</cdr:y>
    </cdr:from>
    <cdr:to>
      <cdr:x>0.03619</cdr:x>
      <cdr:y>0.76667</cdr:y>
    </cdr:to>
    <cdr:sp macro="" textlink="">
      <cdr:nvSpPr>
        <cdr:cNvPr id="2" name="TextBox 4"/>
        <cdr:cNvSpPr txBox="1"/>
      </cdr:nvSpPr>
      <cdr:spPr>
        <a:xfrm xmlns:a="http://schemas.openxmlformats.org/drawingml/2006/main" rot="-5400000">
          <a:off x="-1217711" y="1979712"/>
          <a:ext cx="27432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Revenue (In Millions)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0.42113</cdr:x>
      <cdr:y>0.83333</cdr:y>
    </cdr:from>
    <cdr:to>
      <cdr:x>0.61826</cdr:x>
      <cdr:y>0.88333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1400" y="3810000"/>
          <a:ext cx="1676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0.39425</cdr:x>
      <cdr:y>0.85</cdr:y>
    </cdr:from>
    <cdr:to>
      <cdr:x>0.6093</cdr:x>
      <cdr:y>0.91667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3886200"/>
          <a:ext cx="1828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Fiscal Year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0.13264</cdr:y>
    </cdr:from>
    <cdr:to>
      <cdr:x>0.03619</cdr:x>
      <cdr:y>0.73264</cdr:y>
    </cdr:to>
    <cdr:sp macro="" textlink="">
      <cdr:nvSpPr>
        <cdr:cNvPr id="2" name="TextBox 4"/>
        <cdr:cNvSpPr txBox="1"/>
      </cdr:nvSpPr>
      <cdr:spPr>
        <a:xfrm xmlns:a="http://schemas.openxmlformats.org/drawingml/2006/main" rot="-5400000">
          <a:off x="-1519341" y="18241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Revenue (In Millions)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0.40358</cdr:x>
      <cdr:y>0.83264</cdr:y>
    </cdr:from>
    <cdr:to>
      <cdr:x>0.58279</cdr:x>
      <cdr:y>0.89931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32175" y="3806825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0.40321</cdr:x>
      <cdr:y>0.85</cdr:y>
    </cdr:from>
    <cdr:to>
      <cdr:x>0.58242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3886200"/>
          <a:ext cx="1524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0.60071</cdr:x>
      <cdr:y>0.13264</cdr:y>
    </cdr:from>
    <cdr:to>
      <cdr:x>0.86952</cdr:x>
      <cdr:y>0.36597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08575" y="606425"/>
          <a:ext cx="2286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0.59175</cdr:x>
      <cdr:y>0.14931</cdr:y>
    </cdr:from>
    <cdr:to>
      <cdr:x>0.96808</cdr:x>
      <cdr:y>0.39931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32383" y="682645"/>
          <a:ext cx="3200392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0.69927</cdr:x>
      <cdr:y>0.41597</cdr:y>
    </cdr:from>
    <cdr:to>
      <cdr:x>0.95016</cdr:x>
      <cdr:y>0.64931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6775" y="1901825"/>
          <a:ext cx="21336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0.40358</cdr:x>
      <cdr:y>0.14931</cdr:y>
    </cdr:from>
    <cdr:to>
      <cdr:x>0.52007</cdr:x>
      <cdr:y>0.26597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32175" y="682625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0.08998</cdr:x>
      <cdr:y>0.13264</cdr:y>
    </cdr:from>
    <cdr:to>
      <cdr:x>0.19751</cdr:x>
      <cdr:y>0.28264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5175" y="606425"/>
          <a:ext cx="914461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0.07206</cdr:x>
      <cdr:y>0.54931</cdr:y>
    </cdr:from>
    <cdr:to>
      <cdr:x>0.18855</cdr:x>
      <cdr:y>0.71598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2775" y="2511425"/>
          <a:ext cx="990658" cy="762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0.41254</cdr:x>
      <cdr:y>0.84931</cdr:y>
    </cdr:from>
    <cdr:to>
      <cdr:x>0.59175</cdr:x>
      <cdr:y>0.91598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75" y="3883025"/>
          <a:ext cx="1524044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  <cdr:relSizeAnchor xmlns:cdr="http://schemas.openxmlformats.org/drawingml/2006/chartDrawing">
    <cdr:from>
      <cdr:x>0.00037</cdr:x>
      <cdr:y>0.13264</cdr:y>
    </cdr:from>
    <cdr:to>
      <cdr:x>0.03656</cdr:x>
      <cdr:y>0.73264</cdr:y>
    </cdr:to>
    <cdr:sp macro="" textlink="">
      <cdr:nvSpPr>
        <cdr:cNvPr id="3" name="TextBox 4"/>
        <cdr:cNvSpPr txBox="1"/>
      </cdr:nvSpPr>
      <cdr:spPr>
        <a:xfrm xmlns:a="http://schemas.openxmlformats.org/drawingml/2006/main" rot="-5400000">
          <a:off x="-1214541" y="18241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Expenditures (In Millions)</a:t>
          </a:r>
          <a:endParaRPr lang="en-US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0.41254</cdr:x>
      <cdr:y>0.84931</cdr:y>
    </cdr:from>
    <cdr:to>
      <cdr:x>0.59175</cdr:x>
      <cdr:y>0.91598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75" y="3883025"/>
          <a:ext cx="1524044" cy="304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  <cdr:relSizeAnchor xmlns:cdr="http://schemas.openxmlformats.org/drawingml/2006/chartDrawing">
    <cdr:from>
      <cdr:x>0.00037</cdr:x>
      <cdr:y>0.13264</cdr:y>
    </cdr:from>
    <cdr:to>
      <cdr:x>0.03656</cdr:x>
      <cdr:y>0.73264</cdr:y>
    </cdr:to>
    <cdr:sp macro="" textlink="">
      <cdr:nvSpPr>
        <cdr:cNvPr id="3" name="TextBox 4"/>
        <cdr:cNvSpPr txBox="1"/>
      </cdr:nvSpPr>
      <cdr:spPr>
        <a:xfrm xmlns:a="http://schemas.openxmlformats.org/drawingml/2006/main" rot="-5400000">
          <a:off x="-1214541" y="18241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Expenditures (In Millions)</a:t>
          </a:r>
          <a:endParaRPr lang="en-US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0.41254</cdr:x>
      <cdr:y>0.83264</cdr:y>
    </cdr:from>
    <cdr:to>
      <cdr:x>0.59175</cdr:x>
      <cdr:y>0.89931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8375" y="3806825"/>
          <a:ext cx="1524045" cy="304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0.01829</cdr:x>
      <cdr:y>0.09931</cdr:y>
    </cdr:from>
    <cdr:to>
      <cdr:x>0.05448</cdr:x>
      <cdr:y>0.69931</cdr:y>
    </cdr:to>
    <cdr:sp macro="" textlink="">
      <cdr:nvSpPr>
        <cdr:cNvPr id="2" name="TextBox 4"/>
        <cdr:cNvSpPr txBox="1"/>
      </cdr:nvSpPr>
      <cdr:spPr>
        <a:xfrm xmlns:a="http://schemas.openxmlformats.org/drawingml/2006/main" rot="-5400000">
          <a:off x="-1062141" y="1671741"/>
          <a:ext cx="2743200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Expenditures (In Millions)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0.4215</cdr:x>
      <cdr:y>0.83264</cdr:y>
    </cdr:from>
    <cdr:to>
      <cdr:x>0.60071</cdr:x>
      <cdr:y>0.89931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84575" y="3806825"/>
          <a:ext cx="1524045" cy="304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Fiscal Year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BDE76C0D-3789-BA45-87C4-CE4685BF620B}" type="datetime1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807BED20-022F-FE4B-9508-49229D223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60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47" tIns="46574" rIns="93147" bIns="465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9CC742FB-0449-B243-91D2-EBACF4B75531}" type="datetime1">
              <a:rPr lang="en-US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4" rIns="93147" bIns="465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4" rIns="93147" bIns="465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47" tIns="46574" rIns="93147" bIns="465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391CF105-50E1-304F-ABD8-728DF42D4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97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ＭＳ Ｐゴシック" pitchFamily="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1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6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2013 total collection rate increased to 89.3%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2012 total collection rate was 84.96 %. The lowest total collection rate in 25 years. 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2014 information will be released in Nov-Dec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total collection rate in the last 25 years is 95.1%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total collection rate in the last 10 years is 91.5%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Five Year Forecast assumes this same rate for all years – A 1% change in the collection rate is valued at $2.5 million</a:t>
            </a:r>
          </a:p>
          <a:p>
            <a:endParaRPr lang="en-US" sz="1400" dirty="0"/>
          </a:p>
          <a:p>
            <a:pPr defTabSz="912654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9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This make up almost 60.2% of total revenue</a:t>
            </a:r>
            <a:r>
              <a:rPr lang="en-US" sz="1400" dirty="0" smtClean="0"/>
              <a:t>.</a:t>
            </a:r>
            <a:endParaRPr lang="en-US" sz="1400" dirty="0"/>
          </a:p>
          <a:p>
            <a:pPr defTabSz="912194"/>
            <a:r>
              <a:rPr lang="en-US" sz="1400" dirty="0"/>
              <a:t>FY14 and FY15 estimates are based on the new bi-annual budget.</a:t>
            </a:r>
          </a:p>
          <a:p>
            <a:pPr defTabSz="912194"/>
            <a:r>
              <a:rPr lang="en-US" sz="1400" dirty="0"/>
              <a:t>The district is a guaranteed district in FY14 and FY15. </a:t>
            </a:r>
            <a:r>
              <a:rPr lang="en-US" dirty="0"/>
              <a:t>The foundation formula provides for a transitional guarantee which guarantees that no district will receive less in total FY15 funding than it received in FY13</a:t>
            </a:r>
            <a:endParaRPr lang="en-US" sz="1400" dirty="0"/>
          </a:p>
          <a:p>
            <a:pPr defTabSz="912194"/>
            <a:r>
              <a:rPr lang="en-US" sz="1400" dirty="0"/>
              <a:t>The district would have received the same amount in FY14 and FY15 but  we received $2 million from prior years in FY14</a:t>
            </a:r>
          </a:p>
          <a:p>
            <a:pPr defTabSz="912194"/>
            <a:r>
              <a:rPr lang="en-US" sz="1400" dirty="0"/>
              <a:t>FY16-18 is just an estimate at this point – assuming loss based on enrollment decline – assumes the districts ADM drops </a:t>
            </a:r>
            <a:r>
              <a:rPr lang="en-US" sz="1400" dirty="0" smtClean="0"/>
              <a:t>3,513  </a:t>
            </a:r>
            <a:r>
              <a:rPr lang="en-US" sz="1400" dirty="0"/>
              <a:t>from Fy13 to FY16 and charter increases 3,298 from Fy13 to FY16 and </a:t>
            </a:r>
            <a:r>
              <a:rPr lang="en-US" sz="1400" dirty="0" err="1"/>
              <a:t>cleve</a:t>
            </a:r>
            <a:r>
              <a:rPr lang="en-US" sz="1400" dirty="0"/>
              <a:t> </a:t>
            </a:r>
            <a:r>
              <a:rPr lang="en-US" sz="1400" dirty="0" err="1"/>
              <a:t>scholoship</a:t>
            </a:r>
            <a:r>
              <a:rPr lang="en-US" sz="1400" dirty="0"/>
              <a:t> decreases 372 this is a net decrease of </a:t>
            </a:r>
            <a:r>
              <a:rPr lang="en-US" sz="1400" dirty="0" smtClean="0"/>
              <a:t>587 </a:t>
            </a:r>
            <a:r>
              <a:rPr lang="en-US" sz="1400" dirty="0"/>
              <a:t>* 7461 = </a:t>
            </a:r>
            <a:r>
              <a:rPr lang="en-US" sz="1400" dirty="0" smtClean="0"/>
              <a:t>$4.4 </a:t>
            </a:r>
            <a:r>
              <a:rPr lang="en-US" sz="1400" dirty="0"/>
              <a:t>million</a:t>
            </a:r>
          </a:p>
          <a:p>
            <a:pPr defTabSz="912194"/>
            <a:r>
              <a:rPr lang="en-US" sz="1400" dirty="0"/>
              <a:t>So far district ADM decreased </a:t>
            </a:r>
            <a:r>
              <a:rPr lang="en-US" sz="1400" dirty="0" smtClean="0"/>
              <a:t>561 </a:t>
            </a:r>
            <a:r>
              <a:rPr lang="en-US" sz="1400" dirty="0"/>
              <a:t>from 13 to 14, charter increased 1,086 from 13 to 14 and </a:t>
            </a:r>
            <a:r>
              <a:rPr lang="en-US" sz="1400" dirty="0" err="1"/>
              <a:t>cleve</a:t>
            </a:r>
            <a:r>
              <a:rPr lang="en-US" sz="1400" dirty="0"/>
              <a:t> </a:t>
            </a:r>
            <a:r>
              <a:rPr lang="en-US" sz="1400" dirty="0" err="1"/>
              <a:t>schol</a:t>
            </a:r>
            <a:r>
              <a:rPr lang="en-US" sz="1400" dirty="0"/>
              <a:t> decreased 372 from 13 to 14</a:t>
            </a:r>
          </a:p>
          <a:p>
            <a:pPr defTabSz="912194"/>
            <a:r>
              <a:rPr lang="en-US" sz="1400" dirty="0"/>
              <a:t>Assumes we will continue to be a guarantee school district in FY16-FY19 – the current </a:t>
            </a:r>
            <a:r>
              <a:rPr lang="en-US" sz="1400" dirty="0">
                <a:solidFill>
                  <a:srgbClr val="FF0000"/>
                </a:solidFill>
              </a:rPr>
              <a:t>transitional aid is $34.1 million</a:t>
            </a:r>
            <a:endParaRPr lang="en-US" sz="1400" dirty="0"/>
          </a:p>
          <a:p>
            <a:pPr defTabSz="912194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2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This chart looks at State Aid less the Charter School Tuition. </a:t>
            </a:r>
          </a:p>
          <a:p>
            <a:r>
              <a:rPr lang="en-US" sz="1400" dirty="0"/>
              <a:t>If the district can maintain or increase their enrollment this chart would look much different</a:t>
            </a:r>
          </a:p>
          <a:p>
            <a:r>
              <a:rPr lang="en-US" sz="1400" dirty="0"/>
              <a:t>$305.8 million in FY12 vs. $</a:t>
            </a:r>
            <a:r>
              <a:rPr lang="en-US" sz="1400" dirty="0" smtClean="0"/>
              <a:t>236.8 </a:t>
            </a:r>
            <a:r>
              <a:rPr lang="en-US" sz="1400" dirty="0"/>
              <a:t>million in FY19 - </a:t>
            </a:r>
            <a:r>
              <a:rPr lang="en-US" sz="1400" dirty="0" smtClean="0"/>
              <a:t>$69.0 </a:t>
            </a:r>
            <a:r>
              <a:rPr lang="en-US" sz="1400" dirty="0"/>
              <a:t>million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8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Education Jobs proceeds were one time dollars used to pay for 190 classroom teachers in FY12.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07">
              <a:defRPr/>
            </a:pPr>
            <a:r>
              <a:rPr lang="en-US" sz="1400" dirty="0"/>
              <a:t>3 keys items on this chart.</a:t>
            </a:r>
          </a:p>
          <a:p>
            <a:pPr marL="228027" indent="-228027" defTabSz="913107">
              <a:buAutoNum type="arabicParenR"/>
              <a:defRPr/>
            </a:pPr>
            <a:r>
              <a:rPr lang="en-US" sz="1400" dirty="0"/>
              <a:t>Utility reimbursement was eliminated in FY12 </a:t>
            </a:r>
          </a:p>
          <a:p>
            <a:pPr marL="228027" indent="-228027" defTabSz="913107">
              <a:buAutoNum type="arabicParenR"/>
              <a:defRPr/>
            </a:pPr>
            <a:r>
              <a:rPr lang="en-US" sz="1400" dirty="0"/>
              <a:t>CAT tax reimbursement was reduced to $13 million in FY13 . It is assumed that this will not be phased out in the next bi-annual budget?????</a:t>
            </a:r>
          </a:p>
          <a:p>
            <a:pPr marL="228027" indent="-228027" defTabSz="913107">
              <a:buAutoNum type="arabicParenR"/>
              <a:defRPr/>
            </a:pPr>
            <a:r>
              <a:rPr lang="en-US" sz="1400" dirty="0"/>
              <a:t>Property tax reimbursement includes the new tax levy was passed in FY13</a:t>
            </a:r>
          </a:p>
          <a:p>
            <a:pPr defTabSz="913107">
              <a:defRPr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6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The highlights on this page include: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Other revenue Includes Casino receipts of $2.0 in FY14 and $1.7 – 1.8  million in FY15 -19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Other Taxes and Rebate includes a spike in 2015 because of a one time WC xxxxxxxxxxxxx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Interest rates continues to be historically low</a:t>
            </a:r>
          </a:p>
          <a:p>
            <a:r>
              <a:rPr lang="en-US" sz="1400" dirty="0"/>
              <a:t>Casino receipts – The district is forecasting $2.0 in FY14 and $1.8 million in FY15  </a:t>
            </a:r>
          </a:p>
          <a:p>
            <a:pPr defTabSz="912101"/>
            <a:r>
              <a:rPr lang="en-US" sz="1400" dirty="0"/>
              <a:t>Medicaid - spike in revenues in FY14 - $5.6 million reimbursement of old claims.</a:t>
            </a:r>
          </a:p>
          <a:p>
            <a:pPr defTabSz="912101"/>
            <a:r>
              <a:rPr lang="en-US" sz="1400" dirty="0">
                <a:solidFill>
                  <a:srgbClr val="FF0000"/>
                </a:solidFill>
              </a:rPr>
              <a:t>Advances estimated at $4 mill per year</a:t>
            </a:r>
          </a:p>
          <a:p>
            <a:pPr defTabSz="912101"/>
            <a:r>
              <a:rPr lang="en-US" sz="1400" dirty="0"/>
              <a:t>Other – spike from FY14 to FY15 of 8.6 million is </a:t>
            </a:r>
            <a:r>
              <a:rPr lang="en-US" sz="1400" dirty="0" err="1"/>
              <a:t>Catastrofic</a:t>
            </a:r>
            <a:r>
              <a:rPr lang="en-US" sz="1400" dirty="0"/>
              <a:t> aid – payment did not come in FY14 - double payment in FY15 – this may come in a </a:t>
            </a:r>
            <a:r>
              <a:rPr lang="en-US" sz="1400" dirty="0" err="1"/>
              <a:t>a</a:t>
            </a:r>
            <a:r>
              <a:rPr lang="en-US" sz="1400" dirty="0"/>
              <a:t> grant instead of gen fund</a:t>
            </a:r>
          </a:p>
          <a:p>
            <a:endParaRPr lang="en-US" sz="1400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730">
              <a:defRPr/>
            </a:pPr>
            <a:r>
              <a:rPr lang="en-US" sz="1400" dirty="0"/>
              <a:t>The slide shows the total revenue in the General Fund – Excluding advances</a:t>
            </a:r>
          </a:p>
          <a:p>
            <a:pPr defTabSz="911730">
              <a:defRPr/>
            </a:pPr>
            <a:endParaRPr lang="en-US" sz="1400" dirty="0"/>
          </a:p>
          <a:p>
            <a:pPr defTabSz="911730">
              <a:defRPr/>
            </a:pPr>
            <a:r>
              <a:rPr lang="en-US" sz="1400" dirty="0"/>
              <a:t>FY13 to FY14 $35.7 increase</a:t>
            </a:r>
          </a:p>
          <a:p>
            <a:pPr defTabSz="911730">
              <a:defRPr/>
            </a:pPr>
            <a:r>
              <a:rPr lang="en-US" sz="1400" dirty="0"/>
              <a:t>This represents:</a:t>
            </a:r>
          </a:p>
          <a:p>
            <a:pPr defTabSz="911730">
              <a:defRPr/>
            </a:pPr>
            <a:r>
              <a:rPr lang="en-US" sz="1400" dirty="0"/>
              <a:t>- A full year of collecting the new levy – 30.0</a:t>
            </a:r>
          </a:p>
          <a:p>
            <a:pPr defTabSz="911730">
              <a:defRPr/>
            </a:pPr>
            <a:r>
              <a:rPr lang="en-US" sz="1400" dirty="0"/>
              <a:t>Additional Casino dollars - $1.1</a:t>
            </a:r>
          </a:p>
          <a:p>
            <a:pPr defTabSz="911730">
              <a:defRPr/>
            </a:pPr>
            <a:r>
              <a:rPr lang="en-US" sz="1400" dirty="0"/>
              <a:t>Additional Medicaid - $5.6</a:t>
            </a:r>
          </a:p>
          <a:p>
            <a:pPr defTabSz="911730">
              <a:defRPr/>
            </a:pPr>
            <a:endParaRPr lang="en-US" sz="1400" dirty="0"/>
          </a:p>
          <a:p>
            <a:pPr defTabSz="911730">
              <a:defRPr/>
            </a:pPr>
            <a:r>
              <a:rPr lang="en-US" sz="1400" dirty="0"/>
              <a:t>FY14 to FY15</a:t>
            </a:r>
          </a:p>
          <a:p>
            <a:pPr defTabSz="911730">
              <a:defRPr/>
            </a:pPr>
            <a:r>
              <a:rPr lang="en-US" sz="1400" dirty="0"/>
              <a:t>Medicare – 5.6</a:t>
            </a:r>
          </a:p>
          <a:p>
            <a:pPr defTabSz="911730">
              <a:defRPr/>
            </a:pPr>
            <a:endParaRPr lang="en-US" sz="1400" dirty="0"/>
          </a:p>
          <a:p>
            <a:pPr defTabSz="911730">
              <a:defRPr/>
            </a:pPr>
            <a:r>
              <a:rPr lang="en-US" sz="1400" dirty="0"/>
              <a:t>FY16 – Includes anticipated State Aid decrease</a:t>
            </a:r>
          </a:p>
          <a:p>
            <a:pPr defTabSz="911730">
              <a:defRPr/>
            </a:pPr>
            <a:r>
              <a:rPr lang="en-US" sz="1400" dirty="0"/>
              <a:t>FY17 – includes a half year of the levy</a:t>
            </a:r>
          </a:p>
          <a:p>
            <a:pPr defTabSz="911730">
              <a:defRPr/>
            </a:pPr>
            <a:r>
              <a:rPr lang="en-US" sz="1400" dirty="0"/>
              <a:t>FY18 – includes a full year of the levy dropping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23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Where the Money Goes</a:t>
            </a:r>
          </a:p>
          <a:p>
            <a:r>
              <a:rPr lang="en-US" sz="1400" dirty="0"/>
              <a:t>Salaries and Benefits make up the largest piece of the Budget.  They account for </a:t>
            </a:r>
            <a:r>
              <a:rPr lang="en-US" sz="1400" dirty="0" smtClean="0"/>
              <a:t>60.1% </a:t>
            </a:r>
            <a:r>
              <a:rPr lang="en-US" sz="1400" dirty="0"/>
              <a:t>of the budget </a:t>
            </a:r>
            <a:r>
              <a:rPr lang="en-US" sz="1400" dirty="0" smtClean="0"/>
              <a:t>including </a:t>
            </a:r>
            <a:r>
              <a:rPr lang="en-US" sz="1400" dirty="0"/>
              <a:t>the Charter School Pass-through.  If you back out the Charter school pass through, salaries and benefits make up close to  80% of the budget.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5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Salaries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 FY14 the district paid $295.3 million in salaries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 FY15 the district’s staffing increased 55 employees within in the General Fund. 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36 additional aides due to Pre-K expansion</a:t>
            </a:r>
            <a:endParaRPr lang="en-US" dirty="0" smtClean="0">
              <a:effectLst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10 aspiring principals</a:t>
            </a:r>
            <a:endParaRPr lang="en-US" dirty="0" smtClean="0">
              <a:effectLst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8 additional position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in the Talent Office</a:t>
            </a:r>
            <a:endParaRPr lang="en-US" dirty="0" smtClean="0">
              <a:effectLst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11 Cleaners</a:t>
            </a:r>
            <a:endParaRPr lang="en-US" dirty="0" smtClean="0">
              <a:effectLst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8 additional bus drivers</a:t>
            </a:r>
            <a:endParaRPr lang="en-US" dirty="0" smtClean="0">
              <a:effectLst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The district budgeted $311.8 million for salaries in FY15 The primary reason for the increase: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Diff Comp 6.5 million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+mn-cs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Pre-K expansion 1.1 mill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+mn-cs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Aspiring Principals .8 mill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+mn-cs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+mn-cs"/>
              </a:rPr>
              <a:t>Dean of Culture .8 mill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All union negotiated changes to compensation has been included in these estimates including: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1% increase in FY17	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Estimates for the new differentiated compensation system.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Staffing is forecasted to decrease a total of 112 employees in  FY16 and slightly less in FY17-19. (27,25,20)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2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Ohio revised code requires a board of education to submit a 5 year forecast along with assumptions</a:t>
            </a:r>
            <a:r>
              <a:rPr lang="en-US" baseline="0" dirty="0" smtClean="0"/>
              <a:t> to the Ohio Department of Education prior to October 31</a:t>
            </a:r>
            <a:r>
              <a:rPr lang="en-US" baseline="30000" dirty="0" smtClean="0"/>
              <a:t>st</a:t>
            </a:r>
            <a:r>
              <a:rPr lang="en-US" baseline="0" dirty="0" smtClean="0"/>
              <a:t> of each fiscal year and to update this forecast between April 1 and May 31 of each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0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Fringe Benefits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Fringe benefits are made up of the following: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Pension Benefits – The employer contribution rate is 14% to STRS and SERS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Medical Benefits – The district pays premiums to Kaiser and is self-insured for Aetna and Medical Mutual.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Medicare benefits – The district pays 1.45% of for all employees starting after April 1986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Workers Compensation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Unemployment Compensation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Severance Payments – The district is responsible to pay any outstanding vacation benefits and a portion of the sick balance if an employee retires.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The health care rate has been forecasted to increase an average of 9.6% in FY15-FY19. These estimates were provided to us from the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Hylant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group. Note Healthcare was flat in FY14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 total it is estimated that the district will spend $18 million on Kaiser premiums. It is also estimated that the district will spend $14 million on Aetna, $47 million on Medical Mutual and $3.0 on Met Life claims of which the General Fund will pay for 83%.  </a:t>
            </a:r>
          </a:p>
          <a:p>
            <a:pPr defTabSz="914110">
              <a:defRPr/>
            </a:pPr>
            <a:endParaRPr lang="en-US" sz="1400" dirty="0"/>
          </a:p>
          <a:p>
            <a:pPr defTabSz="91411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39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Purchased Services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Charter School Pass-through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- Charter school tuition is for students who reside in the District and attend a charter school. This cost is estimated to be $145.8 million in FY15 and rise an average of 4% each year to $172.7 million in FY19. Charter ADM is currently 19,393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Utilities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- The utility forecast for FY15 totals $12.5 million and increases to $13.3 million in FY19.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Student Transportation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- Student transportation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$11.4 million in FY 15,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includes RTA costs ($4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m)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, Cabs and vans, and payments to parents in lieu of transportation ($1m).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Other Purchased Services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-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	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This category includes: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Funding for repairs and maintenance of buildings ($2.0 million)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Outside legal fees ($2.2 million)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Tuition expenditures ($34.5 million) (students who reside in the District and are educated by other agencies) (Special Education and court placed)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Cleveland Scholarship program ($13.7 million)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Open enrollment costs ($2.8 million)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Other professional and the technical services ($16.1 million –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Rentals ($4.9 million)  ($1.7 1111 lease;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$502k CSU campus international; 900k school/opening closing movers; $346k copiers)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Postage $.4 million)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Garbage removal ($.2 million)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Telephone services ($.9 million)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Printing services ($.4 million)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Increase in other purchased services are due to: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Investment school Dollars for second set of schools – $4.6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HRIS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System  - $2.5 million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CTAG due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RttT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ending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- $1.3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Additional staffing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/ personnel holding - $2.1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Bus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Lease (shifted dollars from Materials and Supplies) - $2.7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1111 Lease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Yr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2 increase due to Yr1 credits - $1.1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E-rate increase - $1.3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SBB principal autonomy shifted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and benefits for 66 teachers to title and increased GF non personnel $2.3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FY 14 savings, add back to FY 15 budget - $5.3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5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Supplies – Textbooks – Equipment and Other Expenditures page 23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Supplies and Textbooks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The current budget estimate for supplies and textbooks total $10.8 million.  This includes items such as Instructional supplies, office supplies, library books, new textbooks, parts for bus repairs and fuel. The forecast includes $3 million per year for textbooks for FY15-19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Other expenses include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instructional supplies - $ 1.8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office supplies - $.8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library books - $.2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fuel $2.0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Equipment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Equipment purchases are projected to be at $2.1 million for FY15-19.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Other Expense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This category of expenditures includes paying the county $5.1 million to collect taxes, debt payments and insurance premiums (liability/property) ($1.2 million).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Transfers and Advances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Food $1.4 mill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QZAB .9 mill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Insurance .5 mill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4.0 million - advances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80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1730">
              <a:defRPr/>
            </a:pPr>
            <a:r>
              <a:rPr lang="en-US" sz="1400" dirty="0"/>
              <a:t>The top part of this slide shows the total </a:t>
            </a:r>
            <a:r>
              <a:rPr lang="en-US" sz="1400" dirty="0" smtClean="0"/>
              <a:t>expenditures excluding</a:t>
            </a:r>
            <a:r>
              <a:rPr lang="en-US" sz="1400" baseline="0" dirty="0" smtClean="0"/>
              <a:t> advances </a:t>
            </a:r>
            <a:r>
              <a:rPr lang="en-US" sz="1400" dirty="0" smtClean="0"/>
              <a:t>in </a:t>
            </a:r>
            <a:r>
              <a:rPr lang="en-US" sz="1400" dirty="0"/>
              <a:t>the General Fund</a:t>
            </a:r>
          </a:p>
          <a:p>
            <a:pPr defTabSz="911730">
              <a:defRPr/>
            </a:pPr>
            <a:r>
              <a:rPr lang="en-US" sz="1400" dirty="0"/>
              <a:t>The bottom half of the slide eliminates the Charter School tuition</a:t>
            </a:r>
          </a:p>
          <a:p>
            <a:pPr defTabSz="911730">
              <a:defRPr/>
            </a:pPr>
            <a:r>
              <a:rPr lang="en-US" sz="1400" dirty="0"/>
              <a:t>This chart shows rising expenditures – primarily caused by wage increases, health care increases and charter school tuition.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463E-1921-41AF-8218-32AFF09DD80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9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88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Five Year Forecast Summary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The district started the year with $98.5 million in cash – we are estimating that we will end the year with $71.2 million in cash and 59.2 million in unencumbered cash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The forecast shows a balance budget through FY16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FY17 – half year levy comes off ($30million)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FY18 – FY19 – full year levy ($60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pitchFamily="8" charset="-128"/>
                <a:cs typeface="ＭＳ Ｐゴシック" pitchFamily="8" charset="-128"/>
              </a:rPr>
              <a:t> million)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8" charset="-128"/>
              <a:cs typeface="ＭＳ Ｐゴシック" pitchFamily="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25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1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district’s current transitional aid is </a:t>
            </a:r>
            <a:r>
              <a:rPr lang="en-US" baseline="0" dirty="0" smtClean="0">
                <a:solidFill>
                  <a:srgbClr val="FF0000"/>
                </a:solidFill>
              </a:rPr>
              <a:t>$34.1 million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Charter </a:t>
            </a:r>
          </a:p>
          <a:p>
            <a:r>
              <a:rPr lang="en-US" dirty="0" smtClean="0"/>
              <a:t>FY14 – 19,394</a:t>
            </a:r>
          </a:p>
          <a:p>
            <a:r>
              <a:rPr lang="en-US" dirty="0" smtClean="0"/>
              <a:t>FY15 – 20,557</a:t>
            </a:r>
          </a:p>
          <a:p>
            <a:r>
              <a:rPr lang="en-US" dirty="0" smtClean="0"/>
              <a:t>FY16 – 21,605</a:t>
            </a:r>
          </a:p>
          <a:p>
            <a:r>
              <a:rPr lang="en-US" dirty="0" smtClean="0"/>
              <a:t>FY17 – 22,599</a:t>
            </a:r>
          </a:p>
          <a:p>
            <a:r>
              <a:rPr lang="en-US" dirty="0" smtClean="0"/>
              <a:t>FY18 – 23.515</a:t>
            </a:r>
          </a:p>
          <a:p>
            <a:r>
              <a:rPr lang="en-US" dirty="0" smtClean="0"/>
              <a:t>FY19</a:t>
            </a:r>
            <a:r>
              <a:rPr lang="en-US" baseline="0" dirty="0" smtClean="0"/>
              <a:t> – 24,255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4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400" dirty="0"/>
              <a:t>Where the Money Comes From </a:t>
            </a:r>
          </a:p>
          <a:p>
            <a:r>
              <a:rPr lang="en-US" sz="1400" dirty="0"/>
              <a:t>We rely on the State of Ohio for most of our funding. </a:t>
            </a:r>
          </a:p>
          <a:p>
            <a:r>
              <a:rPr lang="en-US" sz="1400" dirty="0"/>
              <a:t>A slight shift has taken place since passage of the levy</a:t>
            </a:r>
          </a:p>
          <a:p>
            <a:endParaRPr lang="en-US" sz="1400" dirty="0"/>
          </a:p>
          <a:p>
            <a:r>
              <a:rPr lang="en-US" sz="1400" dirty="0"/>
              <a:t>Notes: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From October 2013 5 year forecast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Columbus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35% - 37%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54% - 52%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Cincinnati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35% - 37%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48% - 48%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Toledo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68% - 70%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25% - 22%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Akron FY14 – FY15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State – 53% - 56%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Property Tax – 34% - 32%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9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400" dirty="0"/>
              <a:t>Local Property Taxes</a:t>
            </a:r>
          </a:p>
          <a:p>
            <a:r>
              <a:rPr lang="en-US" sz="1400" dirty="0"/>
              <a:t>Each chart shows 3 years of history and 5 years of projections.</a:t>
            </a:r>
          </a:p>
          <a:p>
            <a:r>
              <a:rPr lang="en-US" sz="1400" dirty="0"/>
              <a:t>This forecast includes 14 of the 15 mill levy recently passed by taxpayers  – a portion of the 14 mills is also shown on slide # 16 under property tax reimbursements</a:t>
            </a:r>
          </a:p>
          <a:p>
            <a:r>
              <a:rPr lang="en-US" sz="1400" dirty="0"/>
              <a:t>In FY13 the district received $174.6 million in real property taxes which included a half year of the new levy.</a:t>
            </a:r>
          </a:p>
          <a:p>
            <a:r>
              <a:rPr lang="en-US" sz="1400" dirty="0"/>
              <a:t>In Fy14 the district received $198.2  million in in real property taxes which includes a full year of the new levy. </a:t>
            </a:r>
          </a:p>
          <a:p>
            <a:r>
              <a:rPr lang="en-US" sz="1400" dirty="0"/>
              <a:t>In FY15 and FY16 the district is forecasting an increase in valuation. On Jan 2015 valuation will  increase $131 million (which represents a 2% increase) from $4,956,948,660 to $5,087,065,921 or  due to new construction and property abatement expiring.</a:t>
            </a:r>
          </a:p>
          <a:p>
            <a:r>
              <a:rPr lang="en-US" sz="1400" dirty="0"/>
              <a:t>FY17 – FY19 – assuming worst case scenario – that the current levy would not be renewed</a:t>
            </a:r>
          </a:p>
          <a:p>
            <a:r>
              <a:rPr lang="en-US" sz="1400" dirty="0"/>
              <a:t>FY15-FY19 assumes same collection rate as 2013.</a:t>
            </a:r>
          </a:p>
          <a:p>
            <a:r>
              <a:rPr lang="en-US" sz="1400" dirty="0"/>
              <a:t>FY19 slight increase is for property tax abatements coming off the books</a:t>
            </a:r>
          </a:p>
          <a:p>
            <a:pPr defTabSz="912747">
              <a:defRPr/>
            </a:pPr>
            <a:endParaRPr lang="en-US" sz="1400" dirty="0"/>
          </a:p>
          <a:p>
            <a:pPr defTabSz="912747">
              <a:defRPr/>
            </a:pPr>
            <a:r>
              <a:rPr lang="en-US" sz="1400" dirty="0"/>
              <a:t>County’s 6 year reappraisal was completed in 2012. Property value decreased $800 million which had a very negative impact on the levy and the remaining property taxes.</a:t>
            </a:r>
          </a:p>
          <a:p>
            <a:pPr defTabSz="912747">
              <a:defRPr/>
            </a:pPr>
            <a:r>
              <a:rPr lang="en-US" sz="1400" dirty="0"/>
              <a:t>The county’s property tax will be updated by Jan 2016 – per Cuyahoga County we are projecting flat property valuations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3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Good News!!!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district’s current collection rate in 2013 has increased to 82.6%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This represents the biggest increase in the last 25 years. 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2014 information will be released in Nov-Dec</a:t>
            </a:r>
          </a:p>
          <a:p>
            <a:r>
              <a:rPr lang="en-US" sz="1400" dirty="0"/>
              <a:t>The 2012 current collect collection rate was 76.1 %. The lowest collection rate in 25 years.</a:t>
            </a:r>
          </a:p>
          <a:p>
            <a:r>
              <a:rPr lang="en-US" sz="1400" dirty="0"/>
              <a:t>The forecast assumes the same collection rate through 2018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current collection rate in the last 25 years is 88.8%</a:t>
            </a:r>
          </a:p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 average current collection rate in the last 10 years is 83.9%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77833-E5A0-4454-9288-EA7333692E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C867-B454-40EE-820A-18920EDD85F5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C92A-BCB6-BF44-A2DC-969871D65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C1F9-340B-4BD6-9105-1D7BC81F5832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D976-924C-8B41-96AA-F18ADD050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34B9-99C9-4DDF-A148-E0756BF17784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A9E3-66F4-CB4C-BE07-2BCFE7C17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3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5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750"/>
            <a:ext cx="7772400" cy="480060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 b="0"/>
            </a:lvl1pPr>
            <a:lvl2pPr marL="914400" indent="-457200">
              <a:buClr>
                <a:srgbClr val="333333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333333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333333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33333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Click to add text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Click to add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1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874" y="312714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3032956"/>
            <a:ext cx="8686800" cy="278766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268760"/>
            <a:ext cx="8686800" cy="1764196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1592796"/>
            <a:ext cx="7772400" cy="47348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01400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4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highlight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2"/>
          <a:stretch/>
        </p:blipFill>
        <p:spPr bwMode="auto">
          <a:xfrm>
            <a:off x="15159" y="5771705"/>
            <a:ext cx="9144000" cy="6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1592796"/>
            <a:ext cx="7772400" cy="4102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01400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5848022"/>
            <a:ext cx="7772400" cy="5381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Click to add highlighted point</a:t>
            </a:r>
          </a:p>
        </p:txBody>
      </p:sp>
    </p:spTree>
    <p:extLst>
      <p:ext uri="{BB962C8B-B14F-4D97-AF65-F5344CB8AC3E}">
        <p14:creationId xmlns:p14="http://schemas.microsoft.com/office/powerpoint/2010/main" val="166094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370528"/>
            <a:ext cx="777240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85800" y="1775780"/>
            <a:ext cx="77724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E452-4426-4363-BFEE-60CA0FBAA68B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F8F0-2500-304F-8844-5CC1ADF96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160"/>
            <a:ext cx="9143575" cy="6857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18793" y="1016732"/>
            <a:ext cx="4645868" cy="43564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quote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16275" y="5373216"/>
            <a:ext cx="4644516" cy="756084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-- Click to add name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52693" y="3805297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3800" b="1" dirty="0" smtClean="0">
                <a:solidFill>
                  <a:srgbClr val="D3E056"/>
                </a:solidFill>
                <a:latin typeface="Arial Narrow"/>
              </a:rPr>
              <a:t>”</a:t>
            </a:r>
            <a:endParaRPr lang="en-US" sz="13800" b="1" dirty="0">
              <a:solidFill>
                <a:srgbClr val="D3E056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5776" y="368660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3800" b="1" dirty="0" smtClean="0">
                <a:solidFill>
                  <a:srgbClr val="D3E056"/>
                </a:solidFill>
                <a:latin typeface="Arial Narrow"/>
              </a:rPr>
              <a:t>“</a:t>
            </a:r>
            <a:endParaRPr lang="en-US" sz="13800" b="1" dirty="0">
              <a:solidFill>
                <a:srgbClr val="D3E056"/>
              </a:solidFill>
              <a:latin typeface="Arial Narrow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1560" y="3424297"/>
            <a:ext cx="2448272" cy="27179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226116"/>
            <a:ext cx="8686800" cy="1069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3119" y="1693761"/>
            <a:ext cx="48006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/>
          <a:stretch/>
        </p:blipFill>
        <p:spPr bwMode="auto">
          <a:xfrm>
            <a:off x="5493719" y="3109341"/>
            <a:ext cx="3033995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8"/>
          <a:stretch/>
        </p:blipFill>
        <p:spPr bwMode="auto">
          <a:xfrm>
            <a:off x="5503659" y="1679394"/>
            <a:ext cx="3024056" cy="17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devaul.ERS\Pictures\2020 light grey block.t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/>
          <a:stretch/>
        </p:blipFill>
        <p:spPr bwMode="auto">
          <a:xfrm>
            <a:off x="5503658" y="4837566"/>
            <a:ext cx="3024055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608935" y="1871418"/>
            <a:ext cx="2803565" cy="449338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 baseline="0">
                <a:solidFill>
                  <a:schemeClr val="tx1"/>
                </a:solidFill>
                <a:latin typeface="Arial Narrow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enter highlighted point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312714"/>
            <a:ext cx="7842251" cy="1042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226116"/>
            <a:ext cx="8686800" cy="1069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kdevaul.ERS\Pictures\2020 light grey bloc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520"/>
            <a:ext cx="91440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973270"/>
            <a:ext cx="8686800" cy="1981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 Narrow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enter highlighted point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312714"/>
            <a:ext cx="7842251" cy="10424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73893" y="1623965"/>
            <a:ext cx="7796215" cy="99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73893" y="5349250"/>
            <a:ext cx="7796215" cy="99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0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algn="ctr" defTabSz="914400" eaLnBrk="0" hangingPunct="0"/>
            <a:endParaRPr lang="en-US" sz="2000" dirty="0">
              <a:solidFill>
                <a:srgbClr val="5656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89"/>
            <a:ext cx="9144000" cy="60738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4334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38" y="4122204"/>
            <a:ext cx="9138062" cy="1611052"/>
          </a:xfrm>
          <a:prstGeom prst="rect">
            <a:avLst/>
          </a:prstGeom>
          <a:solidFill>
            <a:srgbClr val="1C1C1C">
              <a:alpha val="30196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33356"/>
            <a:ext cx="1835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800" dirty="0" smtClean="0">
                <a:solidFill>
                  <a:srgbClr val="FFFFFF"/>
                </a:solidFill>
                <a:latin typeface="Arial Narrow" pitchFamily="34" charset="0"/>
              </a:rPr>
              <a:t>© Education Resource Strategies, Inc., 2013</a:t>
            </a:r>
            <a:endParaRPr lang="en-US" sz="8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7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+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6810" y="1752600"/>
            <a:ext cx="7772400" cy="418623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spcAft>
                <a:spcPts val="600"/>
              </a:spcAft>
              <a:defRPr sz="1600" b="1">
                <a:solidFill>
                  <a:schemeClr val="tx1"/>
                </a:solidFill>
              </a:defRPr>
            </a:lvl1pPr>
            <a:lvl2pPr>
              <a:spcAft>
                <a:spcPts val="700"/>
              </a:spcAft>
              <a:defRPr sz="15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6810" y="358812"/>
            <a:ext cx="7772400" cy="945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US" sz="3200" b="1" kern="1200" baseline="0" dirty="0">
                <a:solidFill>
                  <a:schemeClr val="tx1"/>
                </a:solidFill>
                <a:latin typeface="Garamon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9152" y="138705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400" eaLnBrk="0" hangingPunct="0">
              <a:spcAft>
                <a:spcPts val="300"/>
              </a:spcAft>
            </a:pPr>
            <a:endParaRPr lang="en-US" sz="1600" dirty="0" smtClean="0">
              <a:solidFill>
                <a:srgbClr val="106AA8"/>
              </a:solidFill>
              <a:latin typeface="Century Gothic" pitchFamily="34" charset="0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995410" y="1752600"/>
            <a:ext cx="2463800" cy="1828800"/>
          </a:xfrm>
          <a:prstGeom prst="rect">
            <a:avLst/>
          </a:prstGeom>
          <a:effectLst>
            <a:outerShdw blurRad="63500" dist="63500" dir="2700000">
              <a:srgbClr val="000000">
                <a:alpha val="50000"/>
              </a:srgbClr>
            </a:outerShdw>
          </a:effectLst>
        </p:spPr>
        <p:txBody>
          <a:bodyPr vert="horz" anchor="t" anchorCtr="1"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90425" y="6401306"/>
            <a:ext cx="7768785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0"/>
              </a:spcAft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7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5E93-A78A-4415-9971-80ECE72FD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0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RS Content 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585913"/>
            <a:ext cx="8301038" cy="4838700"/>
          </a:xfrm>
          <a:prstGeom prst="rect">
            <a:avLst/>
          </a:prstGeom>
        </p:spPr>
        <p:txBody>
          <a:bodyPr/>
          <a:lstStyle>
            <a:lvl2pPr>
              <a:defRPr>
                <a:latin typeface="Century Gothic" pitchFamily="34" charset="0"/>
              </a:defRPr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81076" y="6234113"/>
            <a:ext cx="7796213" cy="19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1"/>
            </a:lvl1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3"/>
          </p:nvPr>
        </p:nvSpPr>
        <p:spPr>
          <a:xfrm>
            <a:off x="114300" y="6515100"/>
            <a:ext cx="245745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hangingPunct="0">
              <a:defRPr/>
            </a:pPr>
            <a:r>
              <a:rPr lang="en-US" dirty="0">
                <a:solidFill>
                  <a:srgbClr val="005CA9"/>
                </a:solidFill>
                <a:latin typeface="Tahoma" charset="0"/>
              </a:rPr>
              <a:t>Education Resource Strategies, Inc.</a:t>
            </a:r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4"/>
          </p:nvPr>
        </p:nvSpPr>
        <p:spPr>
          <a:xfrm>
            <a:off x="8777288" y="6400800"/>
            <a:ext cx="246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D6B9-929D-41FE-B05B-96086197D8A6}" type="slidenum">
              <a:rPr lang="en-US">
                <a:solidFill>
                  <a:srgbClr val="005CA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7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F667-E54D-4FED-AA66-3E92B9D17916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0437-6B61-C846-B6A6-6EE636660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D183-25B9-4738-8835-66B11279955F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0B0C-38A5-C34A-81BB-4934DCAF2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2162-4E76-4795-870A-B0A04E797822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272A-ACA7-BD46-8047-FC595AEFE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E5F4-A4AF-4D4C-8DB8-41186C471E98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FFFE-E7F7-F240-B926-28FF199FB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F99B-209D-4C57-BF1F-58950E987F92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C764-F3C6-C04B-9FB7-5821A6B38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3F49-13BC-4D40-AE46-998C3E371DBD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9174-D509-E34B-AEE1-615DF13D9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590C-1E4D-4C55-88F2-8601F8DA207D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8309-7F72-D447-BEFE-08E750F42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" charset="0"/>
              </a:defRPr>
            </a:lvl1pPr>
          </a:lstStyle>
          <a:p>
            <a:pPr>
              <a:defRPr/>
            </a:pPr>
            <a:fld id="{89D78B13-42AE-4156-8BD4-D5A43EBD8EF3}" type="datetime1">
              <a:rPr lang="en-US" smtClean="0"/>
              <a:pPr>
                <a:defRPr/>
              </a:pPr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" charset="0"/>
              </a:defRPr>
            </a:lvl1pPr>
          </a:lstStyle>
          <a:p>
            <a:pPr>
              <a:defRPr/>
            </a:pPr>
            <a:fld id="{2AB9DB8B-FFC4-3D43-BE94-09B143F56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51119"/>
            <a:ext cx="7842251" cy="104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0875" y="1382712"/>
            <a:ext cx="784225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62"/>
          <a:stretch/>
        </p:blipFill>
        <p:spPr>
          <a:xfrm>
            <a:off x="213" y="0"/>
            <a:ext cx="9143575" cy="31803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62995"/>
            <a:ext cx="608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eaLnBrk="0" hangingPunct="0"/>
            <a:fld id="{8E265E93-A78A-4415-9971-80ECE72FD72D}" type="slidenum">
              <a:rPr lang="en-US" smtClean="0"/>
              <a:pPr defTabSz="914400" eaLnBrk="0" hangingPunct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baseline="0">
          <a:solidFill>
            <a:srgbClr val="565658"/>
          </a:solidFill>
          <a:latin typeface="Arial Narrow" pitchFamily="34" charset="0"/>
          <a:ea typeface="Segoe UI" pitchFamily="34" charset="0"/>
          <a:cs typeface="Segoe UI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1pPr>
      <a:lvl2pPr marL="684213" indent="-22701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4pPr>
      <a:lvl5pPr marL="20034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rgbClr val="565658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7.xlsx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Five Year Financial Forecast</a:t>
            </a:r>
          </a:p>
          <a:p>
            <a:r>
              <a:rPr lang="en-US" dirty="0" smtClean="0"/>
              <a:t>October 2014</a:t>
            </a:r>
          </a:p>
          <a:p>
            <a:endParaRPr lang="en-US" dirty="0" smtClean="0"/>
          </a:p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Property Taxes – Total Collection Rate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9626689"/>
              </p:ext>
            </p:extLst>
          </p:nvPr>
        </p:nvGraphicFramePr>
        <p:xfrm>
          <a:off x="301625" y="1527174"/>
          <a:ext cx="8504238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775900" y="33667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Current Collection Rate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Calendar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10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State Foundation Revenue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235846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89111" y="335131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486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Fiscal Year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417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State Foundation Revenue – Excluding Charter School Portion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823082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89111" y="335131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486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Fiscal Year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131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Education Jobs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8114104"/>
              </p:ext>
            </p:extLst>
          </p:nvPr>
        </p:nvGraphicFramePr>
        <p:xfrm>
          <a:off x="3810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8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000" dirty="0" smtClean="0"/>
              <a:t>Property Tax Allocation – State Hold Harmless Reimbursements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716325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4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br>
              <a:rPr lang="en-US" sz="2800" dirty="0" smtClean="0"/>
            </a:br>
            <a:r>
              <a:rPr lang="en-US" sz="1800" dirty="0" smtClean="0"/>
              <a:t>Other Revenue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5422777"/>
              </p:ext>
            </p:extLst>
          </p:nvPr>
        </p:nvGraphicFramePr>
        <p:xfrm>
          <a:off x="3048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12916" y="3351316"/>
            <a:ext cx="2743200" cy="3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Revenue (In Millions)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1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Revenue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4168138"/>
              </p:ext>
            </p:extLst>
          </p:nvPr>
        </p:nvGraphicFramePr>
        <p:xfrm>
          <a:off x="411162" y="1406611"/>
          <a:ext cx="8504238" cy="51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 – Excluding Advances</a:t>
            </a:r>
          </a:p>
        </p:txBody>
      </p:sp>
    </p:spTree>
    <p:extLst>
      <p:ext uri="{BB962C8B-B14F-4D97-AF65-F5344CB8AC3E}">
        <p14:creationId xmlns:p14="http://schemas.microsoft.com/office/powerpoint/2010/main" val="12719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Expenditures</a:t>
            </a:r>
          </a:p>
        </p:txBody>
      </p:sp>
    </p:spTree>
    <p:extLst>
      <p:ext uri="{BB962C8B-B14F-4D97-AF65-F5344CB8AC3E}">
        <p14:creationId xmlns:p14="http://schemas.microsoft.com/office/powerpoint/2010/main" val="26833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Where the Money Goes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583492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93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Salaries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007471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Year Forecast - 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 Assumptions</a:t>
            </a:r>
          </a:p>
          <a:p>
            <a:r>
              <a:rPr lang="en-US" dirty="0" smtClean="0"/>
              <a:t>General Fund Revenues</a:t>
            </a:r>
          </a:p>
          <a:p>
            <a:r>
              <a:rPr lang="en-US" dirty="0" smtClean="0"/>
              <a:t>General Fund Expenditures</a:t>
            </a:r>
          </a:p>
          <a:p>
            <a:r>
              <a:rPr lang="en-US" dirty="0" smtClean="0"/>
              <a:t>Five Year Forecast Summary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br>
              <a:rPr lang="en-US" sz="2800" dirty="0" smtClean="0"/>
            </a:br>
            <a:r>
              <a:rPr lang="en-US" sz="1800" dirty="0" smtClean="0"/>
              <a:t>Fringe Benefits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115470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33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Purchased Services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941345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912916" y="3351316"/>
            <a:ext cx="2743200" cy="3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Expenditures (In Millions)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37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Supplies, Textbooks, Equipment, and Other Expenditures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110550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1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FC88-5924-455D-A0C0-85AB3C00A5CC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20488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*Projected – Excluding Advances</a:t>
            </a:r>
          </a:p>
        </p:txBody>
      </p:sp>
    </p:spTree>
    <p:extLst>
      <p:ext uri="{BB962C8B-B14F-4D97-AF65-F5344CB8AC3E}">
        <p14:creationId xmlns:p14="http://schemas.microsoft.com/office/powerpoint/2010/main" val="10659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Five-Year Forecast Summary</a:t>
            </a:r>
          </a:p>
        </p:txBody>
      </p:sp>
    </p:spTree>
    <p:extLst>
      <p:ext uri="{BB962C8B-B14F-4D97-AF65-F5344CB8AC3E}">
        <p14:creationId xmlns:p14="http://schemas.microsoft.com/office/powerpoint/2010/main" val="15509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>October </a:t>
            </a:r>
            <a:r>
              <a:rPr lang="en-US" sz="2000" dirty="0" smtClean="0"/>
              <a:t>2014 Five-Year Forecast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200" dirty="0" smtClean="0"/>
              <a:t>(in millions of dollars)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677582"/>
              </p:ext>
            </p:extLst>
          </p:nvPr>
        </p:nvGraphicFramePr>
        <p:xfrm>
          <a:off x="236538" y="1828800"/>
          <a:ext cx="86312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5" imgW="8715288" imgH="4229177" progId="Excel.Sheet.12">
                  <p:embed/>
                </p:oleObj>
              </mc:Choice>
              <mc:Fallback>
                <p:oleObj name="Worksheet" r:id="rId5" imgW="8715288" imgH="422917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828800"/>
                        <a:ext cx="8631237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5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/>
              <a:t>Questions</a:t>
            </a:r>
          </a:p>
          <a:p>
            <a:endParaRPr lang="en-US" dirty="0" smtClean="0"/>
          </a:p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 Assumptions</a:t>
            </a:r>
          </a:p>
        </p:txBody>
      </p:sp>
    </p:spTree>
    <p:extLst>
      <p:ext uri="{BB962C8B-B14F-4D97-AF65-F5344CB8AC3E}">
        <p14:creationId xmlns:p14="http://schemas.microsoft.com/office/powerpoint/2010/main" val="4243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Revenue:</a:t>
            </a:r>
          </a:p>
          <a:p>
            <a:r>
              <a:rPr lang="en-US" sz="1800" dirty="0" smtClean="0"/>
              <a:t>Property </a:t>
            </a:r>
            <a:r>
              <a:rPr lang="en-US" sz="1800" dirty="0"/>
              <a:t>T</a:t>
            </a:r>
            <a:r>
              <a:rPr lang="en-US" sz="1800" dirty="0" smtClean="0"/>
              <a:t>ax </a:t>
            </a:r>
            <a:r>
              <a:rPr lang="en-US" sz="1800" dirty="0"/>
              <a:t>C</a:t>
            </a:r>
            <a:r>
              <a:rPr lang="en-US" sz="1800" dirty="0" smtClean="0"/>
              <a:t>ollection </a:t>
            </a:r>
            <a:r>
              <a:rPr lang="en-US" sz="1800" dirty="0"/>
              <a:t>R</a:t>
            </a:r>
            <a:r>
              <a:rPr lang="en-US" sz="1800" dirty="0" smtClean="0"/>
              <a:t>ate  -  The forecast assumes the collection rate will remain at same level as 2013 (2014 has not yet been released).  A 1% change in the collection rate represents $2.5 million</a:t>
            </a:r>
            <a:r>
              <a:rPr lang="en-US" sz="1800" dirty="0"/>
              <a:t>. 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Assessed valuation will increase 2.6% to $5.1 billion in 2015.</a:t>
            </a:r>
          </a:p>
          <a:p>
            <a:r>
              <a:rPr lang="en-US" sz="1800" dirty="0" smtClean="0"/>
              <a:t>All property values will be updated for the 2016 collection year. No change is anticipated.</a:t>
            </a:r>
          </a:p>
          <a:p>
            <a:r>
              <a:rPr lang="en-US" sz="1800" dirty="0" smtClean="0"/>
              <a:t>On </a:t>
            </a:r>
            <a:r>
              <a:rPr lang="en-US" sz="1800" dirty="0"/>
              <a:t>11/6/12  residents passed a 4 year 15 mill levy with collection beginning January 2013</a:t>
            </a:r>
            <a:r>
              <a:rPr lang="en-US" sz="1800" dirty="0" smtClean="0"/>
              <a:t>.  The forecast assumes the levy </a:t>
            </a:r>
            <a:r>
              <a:rPr lang="en-US" sz="1800" dirty="0"/>
              <a:t>will expire December 31, 2016. </a:t>
            </a:r>
            <a:endParaRPr lang="en-US" sz="1800" dirty="0" smtClean="0"/>
          </a:p>
          <a:p>
            <a:r>
              <a:rPr lang="en-US" sz="1800" dirty="0" smtClean="0"/>
              <a:t>State Funding–Cleveland is on the guarantee for FY14 and FY15. </a:t>
            </a:r>
            <a:r>
              <a:rPr lang="en-US" sz="1800" dirty="0"/>
              <a:t> </a:t>
            </a:r>
            <a:r>
              <a:rPr lang="en-US" sz="1800" dirty="0" smtClean="0"/>
              <a:t>Assumes slight decrease in FY16-FY19  based on enrollment </a:t>
            </a:r>
            <a:r>
              <a:rPr lang="en-US" sz="1800" dirty="0"/>
              <a:t>d</a:t>
            </a:r>
            <a:r>
              <a:rPr lang="en-US" sz="1800" dirty="0" smtClean="0"/>
              <a:t>ecline. Assumes the district will be on the guarantee for FY16-FY19.</a:t>
            </a:r>
          </a:p>
          <a:p>
            <a:r>
              <a:rPr lang="en-US" sz="1800" dirty="0" smtClean="0"/>
              <a:t>Assumes no change in State reimbursement of Tangible Personal Property Taxes.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561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Assumptions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dirty="0" smtClean="0"/>
              <a:t>Expenditures</a:t>
            </a:r>
            <a:r>
              <a:rPr lang="en-US" sz="1800" b="1" dirty="0" smtClean="0"/>
              <a:t>:</a:t>
            </a:r>
            <a:endParaRPr lang="en-US" sz="1800" dirty="0" smtClean="0"/>
          </a:p>
          <a:p>
            <a:pPr>
              <a:spcAft>
                <a:spcPts val="4800"/>
              </a:spcAft>
            </a:pPr>
            <a:r>
              <a:rPr lang="en-US" sz="1800" dirty="0" smtClean="0"/>
              <a:t>Staffing assumptions:</a:t>
            </a:r>
          </a:p>
          <a:p>
            <a:endParaRPr lang="en-US" sz="1800" dirty="0" smtClean="0"/>
          </a:p>
          <a:p>
            <a:r>
              <a:rPr lang="en-US" sz="1800" dirty="0" smtClean="0"/>
              <a:t>Healthcare rates are forecasted to increase an average of 10% in FY15 - FY19.</a:t>
            </a:r>
            <a:endParaRPr lang="en-US" sz="1300" dirty="0" smtClean="0"/>
          </a:p>
          <a:p>
            <a:r>
              <a:rPr lang="en-US" sz="1800" dirty="0" smtClean="0"/>
              <a:t>Forecast assumes all union agreements as currently defined. </a:t>
            </a:r>
          </a:p>
          <a:p>
            <a:r>
              <a:rPr lang="en-US" sz="1800" dirty="0" smtClean="0"/>
              <a:t>Forecast </a:t>
            </a:r>
            <a:r>
              <a:rPr lang="en-US" sz="1800" dirty="0"/>
              <a:t>assumes $3.6 million of strategic investments per year.</a:t>
            </a:r>
          </a:p>
          <a:p>
            <a:pPr lvl="1"/>
            <a:r>
              <a:rPr lang="en-US" sz="1300" dirty="0"/>
              <a:t>Improve IT Infrastructure</a:t>
            </a:r>
          </a:p>
          <a:p>
            <a:pPr lvl="1"/>
            <a:r>
              <a:rPr lang="en-US" sz="1300" dirty="0"/>
              <a:t>Improve IT support</a:t>
            </a:r>
          </a:p>
          <a:p>
            <a:pPr lvl="1"/>
            <a:r>
              <a:rPr lang="en-US" sz="1300" dirty="0"/>
              <a:t>Community Wrap Around</a:t>
            </a:r>
          </a:p>
          <a:p>
            <a:r>
              <a:rPr lang="en-US" sz="1800" dirty="0"/>
              <a:t>Forecast assumes additional dollars for investment schools. </a:t>
            </a:r>
            <a:r>
              <a:rPr lang="en-US" sz="1800" dirty="0" smtClean="0"/>
              <a:t>$</a:t>
            </a:r>
            <a:r>
              <a:rPr lang="en-US" sz="1800" dirty="0"/>
              <a:t>7.0 million FY15, $10.5 million </a:t>
            </a:r>
            <a:r>
              <a:rPr lang="en-US" sz="1800" dirty="0" smtClean="0"/>
              <a:t>FY16-FY19. </a:t>
            </a:r>
            <a:endParaRPr lang="en-US" sz="1800" dirty="0"/>
          </a:p>
          <a:p>
            <a:r>
              <a:rPr lang="en-US" sz="1800" dirty="0"/>
              <a:t>Forecast assumes $16 million of continued aggressive fiscal management to gain efficiencies per year in </a:t>
            </a:r>
            <a:r>
              <a:rPr lang="en-US" sz="1800" dirty="0" smtClean="0"/>
              <a:t>FY15-19.</a:t>
            </a:r>
            <a:endParaRPr lang="en-US" sz="1800" dirty="0"/>
          </a:p>
          <a:p>
            <a:r>
              <a:rPr lang="en-US" sz="1800" dirty="0"/>
              <a:t>Forecast assumes </a:t>
            </a:r>
            <a:r>
              <a:rPr lang="en-US" sz="1800" dirty="0" smtClean="0"/>
              <a:t>an average 4% </a:t>
            </a:r>
            <a:r>
              <a:rPr lang="en-US" sz="1800" dirty="0"/>
              <a:t>annual </a:t>
            </a:r>
            <a:r>
              <a:rPr lang="en-US" sz="1800" dirty="0" smtClean="0"/>
              <a:t>increase </a:t>
            </a:r>
            <a:r>
              <a:rPr lang="en-US" sz="1800" dirty="0"/>
              <a:t>in charter enrollment in </a:t>
            </a:r>
            <a:r>
              <a:rPr lang="en-US" sz="1800" dirty="0" smtClean="0"/>
              <a:t>FY15-19. </a:t>
            </a:r>
          </a:p>
          <a:p>
            <a:r>
              <a:rPr lang="en-US" sz="1800" dirty="0" smtClean="0"/>
              <a:t>Forecast assumes a reduction of 20% each year for e-rate discount.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57016"/>
              </p:ext>
            </p:extLst>
          </p:nvPr>
        </p:nvGraphicFramePr>
        <p:xfrm>
          <a:off x="1143000" y="225742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r>
                        <a:rPr lang="en-US" baseline="0" dirty="0" smtClean="0"/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5,116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5,037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5,003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4,990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Municipal School District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4C9F-2808-4433-AF62-6D1F8DE48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2971800"/>
            <a:ext cx="8503920" cy="9144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Fund Revenues</a:t>
            </a:r>
          </a:p>
        </p:txBody>
      </p:sp>
    </p:spTree>
    <p:extLst>
      <p:ext uri="{BB962C8B-B14F-4D97-AF65-F5344CB8AC3E}">
        <p14:creationId xmlns:p14="http://schemas.microsoft.com/office/powerpoint/2010/main" val="27532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br>
              <a:rPr lang="en-US" sz="3100" dirty="0" smtClean="0"/>
            </a:br>
            <a:r>
              <a:rPr lang="en-US" sz="2000" dirty="0" smtClean="0"/>
              <a:t>FY 2014-2015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4351920"/>
              </p:ext>
            </p:extLst>
          </p:nvPr>
        </p:nvGraphicFramePr>
        <p:xfrm>
          <a:off x="301625" y="1417638"/>
          <a:ext cx="8504238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5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Local Taxes – Property Tax Revenue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372524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2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Cleveland Municipal School District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Property Taxes – Current Collection Rate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20B1-E385-4C5F-8FAC-E103C61D6CE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8111941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775900" y="33667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Current Collection Rate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Calendar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New Presentations Format METR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 Layouts">
  <a:themeElements>
    <a:clrScheme name="ERS">
      <a:dk1>
        <a:srgbClr val="333333"/>
      </a:dk1>
      <a:lt1>
        <a:srgbClr val="FFFFFF"/>
      </a:lt1>
      <a:dk2>
        <a:srgbClr val="FFFFFF"/>
      </a:dk2>
      <a:lt2>
        <a:srgbClr val="333333"/>
      </a:lt2>
      <a:accent1>
        <a:srgbClr val="106AA8"/>
      </a:accent1>
      <a:accent2>
        <a:srgbClr val="D3E056"/>
      </a:accent2>
      <a:accent3>
        <a:srgbClr val="26B2CE"/>
      </a:accent3>
      <a:accent4>
        <a:srgbClr val="BAD8F8"/>
      </a:accent4>
      <a:accent5>
        <a:srgbClr val="924391"/>
      </a:accent5>
      <a:accent6>
        <a:srgbClr val="AFEBE8"/>
      </a:accent6>
      <a:hlink>
        <a:srgbClr val="0000FF"/>
      </a:hlink>
      <a:folHlink>
        <a:srgbClr val="800080"/>
      </a:folHlink>
    </a:clrScheme>
    <a:fontScheme name="ER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noFill/>
        </a:ln>
      </a:spPr>
      <a:bodyPr lIns="73152" rIns="73152" rtlCol="0" anchor="ctr"/>
      <a:lstStyle>
        <a:defPPr algn="ctr">
          <a:defRPr sz="2000" dirty="0">
            <a:solidFill>
              <a:srgbClr val="56565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sz="2000" b="1" dirty="0" smtClean="0">
            <a:solidFill>
              <a:srgbClr val="565658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Presentations Format METRICS</Template>
  <TotalTime>15418</TotalTime>
  <Words>1902</Words>
  <Application>Microsoft Office PowerPoint</Application>
  <PresentationFormat>On-screen Show (4:3)</PresentationFormat>
  <Paragraphs>372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New Presentations Format METRICS</vt:lpstr>
      <vt:lpstr>Slide Layouts</vt:lpstr>
      <vt:lpstr>Worksheet</vt:lpstr>
      <vt:lpstr>Cleveland Municipal School District</vt:lpstr>
      <vt:lpstr>Five Year Forecast - Contents</vt:lpstr>
      <vt:lpstr>Cleveland Municipal School District</vt:lpstr>
      <vt:lpstr>Major Assumptions</vt:lpstr>
      <vt:lpstr>Major Assumptions continued</vt:lpstr>
      <vt:lpstr>Cleveland Municipal School District</vt:lpstr>
      <vt:lpstr>Cleveland Municipal School District FY 2014-2015</vt:lpstr>
      <vt:lpstr>Cleveland Municipal School District Local Taxes – Property Tax Revenue</vt:lpstr>
      <vt:lpstr>Cleveland Municipal School District Property Taxes – Current Collection Rate</vt:lpstr>
      <vt:lpstr>Cleveland Municipal School District Property Taxes – Total Collection Rate</vt:lpstr>
      <vt:lpstr>Cleveland Municipal School District State Foundation Revenue</vt:lpstr>
      <vt:lpstr>Cleveland Municipal School District State Foundation Revenue – Excluding Charter School Portion</vt:lpstr>
      <vt:lpstr>Cleveland Municipal School District Education Jobs</vt:lpstr>
      <vt:lpstr>Cleveland Municipal School District Property Tax Allocation – State Hold Harmless Reimbursements</vt:lpstr>
      <vt:lpstr>Cleveland Municipal School District Other Revenue</vt:lpstr>
      <vt:lpstr>General Fund Revenue</vt:lpstr>
      <vt:lpstr>Cleveland Municipal School District</vt:lpstr>
      <vt:lpstr>Cleveland Municipal School District Where the Money Goes</vt:lpstr>
      <vt:lpstr>Cleveland Municipal School District Salaries</vt:lpstr>
      <vt:lpstr>Cleveland Municipal School District Fringe Benefits</vt:lpstr>
      <vt:lpstr>Cleveland Municipal School District Purchased Services</vt:lpstr>
      <vt:lpstr>Cleveland Municipal School District Supplies, Textbooks, Equipment, and Other Expenditures</vt:lpstr>
      <vt:lpstr>General Fund Expenditures</vt:lpstr>
      <vt:lpstr>Cleveland Municipal School District</vt:lpstr>
      <vt:lpstr>Cleveland Municipal School District October 2014 Five-Year Forecast (in millions of dollars)</vt:lpstr>
      <vt:lpstr>Cleveland Municipal School District</vt:lpstr>
    </vt:vector>
  </TitlesOfParts>
  <Company>CMSD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Metrics Name</dc:title>
  <dc:creator>Scanlan, John W</dc:creator>
  <cp:lastModifiedBy>Kubick, Dennis</cp:lastModifiedBy>
  <cp:revision>155</cp:revision>
  <cp:lastPrinted>2015-05-11T11:52:25Z</cp:lastPrinted>
  <dcterms:created xsi:type="dcterms:W3CDTF">2014-02-18T13:02:31Z</dcterms:created>
  <dcterms:modified xsi:type="dcterms:W3CDTF">2015-05-11T11:52:25Z</dcterms:modified>
</cp:coreProperties>
</file>