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tiff" ContentType="image/tif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7.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4.xml" ContentType="application/vnd.openxmlformats-officedocument.drawingml.chart+xml"/>
  <Override PartName="/ppt/notesSlides/notesSlide9.xml" ContentType="application/vnd.openxmlformats-officedocument.presentationml.notesSlide+xml"/>
  <Override PartName="/ppt/charts/chart5.xml" ContentType="application/vnd.openxmlformats-officedocument.drawingml.chart+xml"/>
  <Override PartName="/ppt/notesSlides/notesSlide10.xml" ContentType="application/vnd.openxmlformats-officedocument.presentationml.notesSlide+xml"/>
  <Override PartName="/ppt/charts/chart6.xml" ContentType="application/vnd.openxmlformats-officedocument.drawingml.chart+xml"/>
  <Override PartName="/ppt/drawings/drawing2.xml" ContentType="application/vnd.openxmlformats-officedocument.drawingml.chartshapes+xml"/>
  <Override PartName="/ppt/notesSlides/notesSlide11.xml" ContentType="application/vnd.openxmlformats-officedocument.presentationml.notesSlide+xml"/>
  <Override PartName="/ppt/charts/chart7.xml" ContentType="application/vnd.openxmlformats-officedocument.drawingml.chart+xml"/>
  <Override PartName="/ppt/drawings/drawing3.xml" ContentType="application/vnd.openxmlformats-officedocument.drawingml.chartshapes+xml"/>
  <Override PartName="/ppt/notesSlides/notesSlide12.xml" ContentType="application/vnd.openxmlformats-officedocument.presentationml.notesSlide+xml"/>
  <Override PartName="/ppt/charts/chart8.xml" ContentType="application/vnd.openxmlformats-officedocument.drawingml.chart+xml"/>
  <Override PartName="/ppt/theme/themeOverride1.xml" ContentType="application/vnd.openxmlformats-officedocument.themeOverride+xml"/>
  <Override PartName="/ppt/drawings/drawing4.xml" ContentType="application/vnd.openxmlformats-officedocument.drawingml.chartshap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9.xml" ContentType="application/vnd.openxmlformats-officedocument.drawingml.chart+xml"/>
  <Override PartName="/ppt/notesSlides/notesSlide16.xml" ContentType="application/vnd.openxmlformats-officedocument.presentationml.notesSlide+xml"/>
  <Override PartName="/ppt/charts/chart10.xml" ContentType="application/vnd.openxmlformats-officedocument.drawingml.chart+xml"/>
  <Override PartName="/ppt/drawings/drawing5.xml" ContentType="application/vnd.openxmlformats-officedocument.drawingml.chartshapes+xml"/>
  <Override PartName="/ppt/notesSlides/notesSlide17.xml" ContentType="application/vnd.openxmlformats-officedocument.presentationml.notesSlide+xml"/>
  <Override PartName="/ppt/charts/chart11.xml" ContentType="application/vnd.openxmlformats-officedocument.drawingml.chart+xml"/>
  <Override PartName="/ppt/drawings/drawing6.xml" ContentType="application/vnd.openxmlformats-officedocument.drawingml.chartshapes+xml"/>
  <Override PartName="/ppt/notesSlides/notesSlide18.xml" ContentType="application/vnd.openxmlformats-officedocument.presentationml.notesSlide+xml"/>
  <Override PartName="/ppt/charts/chart12.xml" ContentType="application/vnd.openxmlformats-officedocument.drawingml.chart+xml"/>
  <Override PartName="/ppt/drawings/drawing7.xml" ContentType="application/vnd.openxmlformats-officedocument.drawingml.chartshapes+xml"/>
  <Override PartName="/ppt/notesSlides/notesSlide19.xml" ContentType="application/vnd.openxmlformats-officedocument.presentationml.notesSlide+xml"/>
  <Override PartName="/ppt/charts/chart13.xml" ContentType="application/vnd.openxmlformats-officedocument.drawingml.chart+xml"/>
  <Override PartName="/ppt/drawings/drawing8.xml" ContentType="application/vnd.openxmlformats-officedocument.drawingml.chartshapes+xml"/>
  <Override PartName="/ppt/notesSlides/notesSlide20.xml" ContentType="application/vnd.openxmlformats-officedocument.presentationml.notesSlide+xml"/>
  <Override PartName="/ppt/charts/chart14.xml" ContentType="application/vnd.openxmlformats-officedocument.drawingml.chart+xml"/>
  <Override PartName="/ppt/theme/themeOverride2.xml" ContentType="application/vnd.openxmlformats-officedocument.themeOverride+xml"/>
  <Override PartName="/ppt/drawings/drawing9.xml" ContentType="application/vnd.openxmlformats-officedocument.drawingml.chartshape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2" r:id="rId2"/>
  </p:sldMasterIdLst>
  <p:notesMasterIdLst>
    <p:notesMasterId r:id="rId26"/>
  </p:notesMasterIdLst>
  <p:handoutMasterIdLst>
    <p:handoutMasterId r:id="rId27"/>
  </p:handoutMasterIdLst>
  <p:sldIdLst>
    <p:sldId id="394" r:id="rId3"/>
    <p:sldId id="395" r:id="rId4"/>
    <p:sldId id="400" r:id="rId5"/>
    <p:sldId id="431" r:id="rId6"/>
    <p:sldId id="401" r:id="rId7"/>
    <p:sldId id="402" r:id="rId8"/>
    <p:sldId id="403" r:id="rId9"/>
    <p:sldId id="436" r:id="rId10"/>
    <p:sldId id="405" r:id="rId11"/>
    <p:sldId id="408" r:id="rId12"/>
    <p:sldId id="409" r:id="rId13"/>
    <p:sldId id="410" r:id="rId14"/>
    <p:sldId id="411" r:id="rId15"/>
    <p:sldId id="445" r:id="rId16"/>
    <p:sldId id="412" r:id="rId17"/>
    <p:sldId id="413" r:id="rId18"/>
    <p:sldId id="414" r:id="rId19"/>
    <p:sldId id="415" r:id="rId20"/>
    <p:sldId id="416" r:id="rId21"/>
    <p:sldId id="417" r:id="rId22"/>
    <p:sldId id="418" r:id="rId23"/>
    <p:sldId id="434" r:id="rId24"/>
    <p:sldId id="423" r:id="rId25"/>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pitchFamily="8" charset="0"/>
        <a:ea typeface="+mn-ea"/>
        <a:cs typeface="+mn-cs"/>
      </a:defRPr>
    </a:lvl1pPr>
    <a:lvl2pPr marL="457200" algn="l" defTabSz="457200" rtl="0" fontAlgn="base">
      <a:spcBef>
        <a:spcPct val="0"/>
      </a:spcBef>
      <a:spcAft>
        <a:spcPct val="0"/>
      </a:spcAft>
      <a:defRPr kern="1200">
        <a:solidFill>
          <a:schemeClr val="tx1"/>
        </a:solidFill>
        <a:latin typeface="Arial" pitchFamily="8" charset="0"/>
        <a:ea typeface="+mn-ea"/>
        <a:cs typeface="+mn-cs"/>
      </a:defRPr>
    </a:lvl2pPr>
    <a:lvl3pPr marL="914400" algn="l" defTabSz="457200" rtl="0" fontAlgn="base">
      <a:spcBef>
        <a:spcPct val="0"/>
      </a:spcBef>
      <a:spcAft>
        <a:spcPct val="0"/>
      </a:spcAft>
      <a:defRPr kern="1200">
        <a:solidFill>
          <a:schemeClr val="tx1"/>
        </a:solidFill>
        <a:latin typeface="Arial" pitchFamily="8" charset="0"/>
        <a:ea typeface="+mn-ea"/>
        <a:cs typeface="+mn-cs"/>
      </a:defRPr>
    </a:lvl3pPr>
    <a:lvl4pPr marL="1371600" algn="l" defTabSz="457200" rtl="0" fontAlgn="base">
      <a:spcBef>
        <a:spcPct val="0"/>
      </a:spcBef>
      <a:spcAft>
        <a:spcPct val="0"/>
      </a:spcAft>
      <a:defRPr kern="1200">
        <a:solidFill>
          <a:schemeClr val="tx1"/>
        </a:solidFill>
        <a:latin typeface="Arial" pitchFamily="8" charset="0"/>
        <a:ea typeface="+mn-ea"/>
        <a:cs typeface="+mn-cs"/>
      </a:defRPr>
    </a:lvl4pPr>
    <a:lvl5pPr marL="1828800" algn="l" defTabSz="457200" rtl="0" fontAlgn="base">
      <a:spcBef>
        <a:spcPct val="0"/>
      </a:spcBef>
      <a:spcAft>
        <a:spcPct val="0"/>
      </a:spcAft>
      <a:defRPr kern="1200">
        <a:solidFill>
          <a:schemeClr val="tx1"/>
        </a:solidFill>
        <a:latin typeface="Arial" pitchFamily="8" charset="0"/>
        <a:ea typeface="+mn-ea"/>
        <a:cs typeface="+mn-cs"/>
      </a:defRPr>
    </a:lvl5pPr>
    <a:lvl6pPr marL="2286000" algn="l" defTabSz="457200" rtl="0" eaLnBrk="1" latinLnBrk="0" hangingPunct="1">
      <a:defRPr kern="1200">
        <a:solidFill>
          <a:schemeClr val="tx1"/>
        </a:solidFill>
        <a:latin typeface="Arial" pitchFamily="8" charset="0"/>
        <a:ea typeface="+mn-ea"/>
        <a:cs typeface="+mn-cs"/>
      </a:defRPr>
    </a:lvl6pPr>
    <a:lvl7pPr marL="2743200" algn="l" defTabSz="457200" rtl="0" eaLnBrk="1" latinLnBrk="0" hangingPunct="1">
      <a:defRPr kern="1200">
        <a:solidFill>
          <a:schemeClr val="tx1"/>
        </a:solidFill>
        <a:latin typeface="Arial" pitchFamily="8" charset="0"/>
        <a:ea typeface="+mn-ea"/>
        <a:cs typeface="+mn-cs"/>
      </a:defRPr>
    </a:lvl7pPr>
    <a:lvl8pPr marL="3200400" algn="l" defTabSz="457200" rtl="0" eaLnBrk="1" latinLnBrk="0" hangingPunct="1">
      <a:defRPr kern="1200">
        <a:solidFill>
          <a:schemeClr val="tx1"/>
        </a:solidFill>
        <a:latin typeface="Arial" pitchFamily="8" charset="0"/>
        <a:ea typeface="+mn-ea"/>
        <a:cs typeface="+mn-cs"/>
      </a:defRPr>
    </a:lvl8pPr>
    <a:lvl9pPr marL="3657600" algn="l" defTabSz="457200" rtl="0" eaLnBrk="1" latinLnBrk="0" hangingPunct="1">
      <a:defRPr kern="1200">
        <a:solidFill>
          <a:schemeClr val="tx1"/>
        </a:solidFill>
        <a:latin typeface="Arial" pitchFamily="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urtney" initials="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00A4E4"/>
    <a:srgbClr val="FF8000"/>
    <a:srgbClr val="EBEBEB"/>
    <a:srgbClr val="008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83" autoAdjust="0"/>
    <p:restoredTop sz="66119" autoAdjust="0"/>
  </p:normalViewPr>
  <p:slideViewPr>
    <p:cSldViewPr snapToGrid="0" snapToObjects="1" showGuides="1">
      <p:cViewPr varScale="1">
        <p:scale>
          <a:sx n="70" d="100"/>
          <a:sy n="70" d="100"/>
        </p:scale>
        <p:origin x="1968" y="60"/>
      </p:cViewPr>
      <p:guideLst>
        <p:guide orient="horz" pos="2160"/>
        <p:guide pos="2880"/>
      </p:guideLst>
    </p:cSldViewPr>
  </p:slideViewPr>
  <p:outlineViewPr>
    <p:cViewPr>
      <p:scale>
        <a:sx n="33" d="100"/>
        <a:sy n="33" d="100"/>
      </p:scale>
      <p:origin x="0" y="-1218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52" d="100"/>
          <a:sy n="52" d="100"/>
        </p:scale>
        <p:origin x="2652"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3" Type="http://schemas.openxmlformats.org/officeDocument/2006/relationships/chartUserShapes" Target="../drawings/drawing9.xml"/><Relationship Id="rId2" Type="http://schemas.openxmlformats.org/officeDocument/2006/relationships/package" Target="../embeddings/Microsoft_Excel_Worksheet14.xlsx"/><Relationship Id="rId1" Type="http://schemas.openxmlformats.org/officeDocument/2006/relationships/themeOverride" Target="../theme/themeOverride2.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8.xlsx"/><Relationship Id="rId1" Type="http://schemas.openxmlformats.org/officeDocument/2006/relationships/themeOverride" Target="../theme/themeOverride1.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baseline="0"/>
            </a:pPr>
            <a:r>
              <a:rPr lang="en-US" sz="2000" baseline="0" dirty="0"/>
              <a:t>Where the Money </a:t>
            </a:r>
            <a:r>
              <a:rPr lang="en-US" sz="2000" baseline="0" dirty="0" smtClean="0"/>
              <a:t>Comes </a:t>
            </a:r>
            <a:r>
              <a:rPr lang="en-US" sz="2000" baseline="0" dirty="0"/>
              <a:t>From</a:t>
            </a:r>
          </a:p>
        </c:rich>
      </c:tx>
      <c:overlay val="0"/>
    </c:title>
    <c:autoTitleDeleted val="0"/>
    <c:view3D>
      <c:rotX val="30"/>
      <c:rotY val="130"/>
      <c:rAngAx val="0"/>
    </c:view3D>
    <c:floor>
      <c:thickness val="0"/>
    </c:floor>
    <c:sideWall>
      <c:thickness val="0"/>
    </c:sideWall>
    <c:backWall>
      <c:thickness val="0"/>
    </c:backWall>
    <c:plotArea>
      <c:layout>
        <c:manualLayout>
          <c:layoutTarget val="inner"/>
          <c:xMode val="edge"/>
          <c:yMode val="edge"/>
          <c:x val="7.5940254729465473E-2"/>
          <c:y val="0.17421637038958276"/>
          <c:w val="0.84214599826580583"/>
          <c:h val="0.7397626873761356"/>
        </c:manualLayout>
      </c:layout>
      <c:pie3DChart>
        <c:varyColors val="1"/>
        <c:ser>
          <c:idx val="0"/>
          <c:order val="0"/>
          <c:tx>
            <c:strRef>
              <c:f>Sheet1!$B$1</c:f>
              <c:strCache>
                <c:ptCount val="1"/>
                <c:pt idx="0">
                  <c:v>Column2</c:v>
                </c:pt>
              </c:strCache>
            </c:strRef>
          </c:tx>
          <c:explosion val="9"/>
          <c:dLbls>
            <c:dLbl>
              <c:idx val="0"/>
              <c:layout>
                <c:manualLayout>
                  <c:x val="0.15979091836329135"/>
                  <c:y val="0"/>
                </c:manualLayout>
              </c:layout>
              <c:numFmt formatCode="0.0%" sourceLinked="0"/>
              <c:spPr/>
              <c:txPr>
                <a:bodyPr/>
                <a:lstStyle/>
                <a:p>
                  <a:pPr>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Lst>
            </c:dLbl>
            <c:dLbl>
              <c:idx val="1"/>
              <c:layout>
                <c:manualLayout>
                  <c:x val="-8.3628891853685175E-2"/>
                  <c:y val="3.3333333333333326E-2"/>
                </c:manualLayout>
              </c:layout>
              <c:numFmt formatCode="0.0%" sourceLinked="0"/>
              <c:spPr/>
              <c:txPr>
                <a:bodyPr/>
                <a:lstStyle/>
                <a:p>
                  <a:pPr>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Lst>
            </c:dLbl>
            <c:dLbl>
              <c:idx val="2"/>
              <c:layout>
                <c:manualLayout>
                  <c:x val="0"/>
                  <c:y val="-0.16388888888888883"/>
                </c:manualLayout>
              </c:layout>
              <c:tx>
                <c:rich>
                  <a:bodyPr/>
                  <a:lstStyle/>
                  <a:p>
                    <a:pPr>
                      <a:defRPr/>
                    </a:pPr>
                    <a:r>
                      <a:rPr lang="en-US" sz="1600" dirty="0"/>
                      <a:t>State of Ohio Reimbursements, </a:t>
                    </a:r>
                    <a:r>
                      <a:rPr lang="en-US" sz="1600" dirty="0" smtClean="0"/>
                      <a:t>2.1%</a:t>
                    </a:r>
                    <a:endParaRPr lang="en-US" sz="1600" dirty="0"/>
                  </a:p>
                </c:rich>
              </c:tx>
              <c:numFmt formatCode="0.0%" sourceLinked="0"/>
              <c:spPr/>
              <c:dLblPos val="bestFit"/>
              <c:showLegendKey val="0"/>
              <c:showVal val="0"/>
              <c:showCatName val="1"/>
              <c:showSerName val="0"/>
              <c:showPercent val="1"/>
              <c:showBubbleSize val="0"/>
              <c:extLst>
                <c:ext xmlns:c15="http://schemas.microsoft.com/office/drawing/2012/chart" uri="{CE6537A1-D6FC-4f65-9D91-7224C49458BB}"/>
              </c:extLst>
            </c:dLbl>
            <c:dLbl>
              <c:idx val="3"/>
              <c:layout>
                <c:manualLayout>
                  <c:x val="1.3529136884456902E-2"/>
                  <c:y val="-8.0555555555555561E-2"/>
                </c:manualLayout>
              </c:layout>
              <c:numFmt formatCode="0.0%" sourceLinked="0"/>
              <c:spPr/>
              <c:txPr>
                <a:bodyPr/>
                <a:lstStyle/>
                <a:p>
                  <a:pPr>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Lst>
            </c:dLbl>
            <c:dLbl>
              <c:idx val="4"/>
              <c:layout>
                <c:manualLayout>
                  <c:x val="1.9413849894605491E-2"/>
                  <c:y val="-2.2222222222222223E-2"/>
                </c:manualLayout>
              </c:layout>
              <c:numFmt formatCode="0.0%" sourceLinked="0"/>
              <c:spPr/>
              <c:txPr>
                <a:bodyPr/>
                <a:lstStyle/>
                <a:p>
                  <a:pPr>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Lst>
            </c:dLbl>
            <c:spPr>
              <a:noFill/>
              <a:ln>
                <a:noFill/>
              </a:ln>
              <a:effectLst/>
            </c:spPr>
            <c:dLblPos val="outEnd"/>
            <c:showLegendKey val="0"/>
            <c:showVal val="0"/>
            <c:showCatName val="1"/>
            <c:showSerName val="0"/>
            <c:showPercent val="0"/>
            <c:showBubbleSize val="0"/>
            <c:showLeaderLines val="0"/>
            <c:extLst>
              <c:ext xmlns:c15="http://schemas.microsoft.com/office/drawing/2012/chart" uri="{CE6537A1-D6FC-4f65-9D91-7224C49458BB}"/>
            </c:extLst>
          </c:dLbls>
          <c:cat>
            <c:strRef>
              <c:f>Sheet1!$A$2:$A$6</c:f>
              <c:strCache>
                <c:ptCount val="5"/>
                <c:pt idx="0">
                  <c:v>Local Taxes</c:v>
                </c:pt>
                <c:pt idx="1">
                  <c:v>State</c:v>
                </c:pt>
                <c:pt idx="2">
                  <c:v>State of Ohio Reimbursements</c:v>
                </c:pt>
                <c:pt idx="3">
                  <c:v>Advance In</c:v>
                </c:pt>
                <c:pt idx="4">
                  <c:v>Other</c:v>
                </c:pt>
              </c:strCache>
            </c:strRef>
          </c:cat>
          <c:val>
            <c:numRef>
              <c:f>Sheet1!$B$2:$B$6</c:f>
              <c:numCache>
                <c:formatCode>_("$"* #,##0_);_("$"* \(#,##0\);_("$"* "-"??_);_(@_)</c:formatCode>
                <c:ptCount val="5"/>
                <c:pt idx="0">
                  <c:v>177607962</c:v>
                </c:pt>
                <c:pt idx="1">
                  <c:v>471540680</c:v>
                </c:pt>
                <c:pt idx="2">
                  <c:v>14800088</c:v>
                </c:pt>
                <c:pt idx="3">
                  <c:v>4557000</c:v>
                </c:pt>
                <c:pt idx="4">
                  <c:v>32748834</c:v>
                </c:pt>
              </c:numCache>
            </c:numRef>
          </c:val>
        </c:ser>
        <c:ser>
          <c:idx val="1"/>
          <c:order val="1"/>
          <c:tx>
            <c:strRef>
              <c:f>Sheet1!$C$1</c:f>
              <c:strCache>
                <c:ptCount val="1"/>
                <c:pt idx="0">
                  <c:v>Where the Money Come From</c:v>
                </c:pt>
              </c:strCache>
            </c:strRef>
          </c:tx>
          <c:cat>
            <c:strRef>
              <c:f>Sheet1!$A$2:$A$6</c:f>
              <c:strCache>
                <c:ptCount val="5"/>
                <c:pt idx="0">
                  <c:v>Local Taxes</c:v>
                </c:pt>
                <c:pt idx="1">
                  <c:v>State</c:v>
                </c:pt>
                <c:pt idx="2">
                  <c:v>State of Ohio Reimbursements</c:v>
                </c:pt>
                <c:pt idx="3">
                  <c:v>Advance In</c:v>
                </c:pt>
                <c:pt idx="4">
                  <c:v>Other</c:v>
                </c:pt>
              </c:strCache>
            </c:strRef>
          </c:cat>
          <c:val>
            <c:numRef>
              <c:f>Sheet1!$C$2:$C$6</c:f>
              <c:numCache>
                <c:formatCode>0.0%</c:formatCode>
                <c:ptCount val="5"/>
                <c:pt idx="0">
                  <c:v>0.25327173770807715</c:v>
                </c:pt>
                <c:pt idx="1">
                  <c:v>0.67242440079149346</c:v>
                </c:pt>
                <c:pt idx="2">
                  <c:v>2.1105157470319151E-2</c:v>
                </c:pt>
                <c:pt idx="3">
                  <c:v>6.4983534281853172E-3</c:v>
                </c:pt>
                <c:pt idx="4">
                  <c:v>4.6700350601924921E-2</c:v>
                </c:pt>
              </c:numCache>
            </c:numRef>
          </c:val>
        </c:ser>
        <c:dLbls>
          <c:showLegendKey val="0"/>
          <c:showVal val="0"/>
          <c:showCatName val="0"/>
          <c:showSerName val="0"/>
          <c:showPercent val="0"/>
          <c:showBubbleSize val="0"/>
          <c:showLeaderLines val="0"/>
        </c:dLbls>
      </c:pie3DChart>
    </c:plotArea>
    <c:plotVisOnly val="1"/>
    <c:dispBlanksAs val="zero"/>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0.11138317154341169"/>
          <c:y val="3.5986001749781275E-2"/>
          <c:w val="0.87218972469961464"/>
          <c:h val="0.73444860017498348"/>
        </c:manualLayout>
      </c:layout>
      <c:bar3DChart>
        <c:barDir val="col"/>
        <c:grouping val="stacked"/>
        <c:varyColors val="0"/>
        <c:ser>
          <c:idx val="0"/>
          <c:order val="0"/>
          <c:tx>
            <c:strRef>
              <c:f>Sheet1!$B$1</c:f>
              <c:strCache>
                <c:ptCount val="1"/>
                <c:pt idx="0">
                  <c:v>Salaries</c:v>
                </c:pt>
              </c:strCache>
            </c:strRef>
          </c:tx>
          <c:invertIfNegative val="0"/>
          <c:dLbls>
            <c:spPr>
              <a:noFill/>
              <a:ln>
                <a:noFill/>
              </a:ln>
              <a:effectLst/>
            </c:spPr>
            <c:txPr>
              <a:bodyPr/>
              <a:lstStyle/>
              <a:p>
                <a:pPr>
                  <a:defRPr sz="12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8"/>
                <c:pt idx="0">
                  <c:v>2014</c:v>
                </c:pt>
                <c:pt idx="1">
                  <c:v>2015</c:v>
                </c:pt>
                <c:pt idx="2">
                  <c:v>2016</c:v>
                </c:pt>
                <c:pt idx="3">
                  <c:v>2017</c:v>
                </c:pt>
                <c:pt idx="4">
                  <c:v>2018</c:v>
                </c:pt>
                <c:pt idx="5">
                  <c:v>2019</c:v>
                </c:pt>
                <c:pt idx="6">
                  <c:v>2020</c:v>
                </c:pt>
                <c:pt idx="7">
                  <c:v>2021</c:v>
                </c:pt>
              </c:numCache>
            </c:numRef>
          </c:cat>
          <c:val>
            <c:numRef>
              <c:f>Sheet1!$B$2:$B$9</c:f>
              <c:numCache>
                <c:formatCode>0.0</c:formatCode>
                <c:ptCount val="8"/>
                <c:pt idx="0">
                  <c:v>295.3</c:v>
                </c:pt>
                <c:pt idx="1">
                  <c:v>303.39999999999998</c:v>
                </c:pt>
                <c:pt idx="2">
                  <c:v>304.2</c:v>
                </c:pt>
                <c:pt idx="3">
                  <c:v>317.60000000000002</c:v>
                </c:pt>
                <c:pt idx="4">
                  <c:v>323.89999999999998</c:v>
                </c:pt>
                <c:pt idx="5">
                  <c:v>323.10000000000002</c:v>
                </c:pt>
                <c:pt idx="6">
                  <c:v>322.39999999999998</c:v>
                </c:pt>
                <c:pt idx="7">
                  <c:v>321.7</c:v>
                </c:pt>
              </c:numCache>
            </c:numRef>
          </c:val>
        </c:ser>
        <c:dLbls>
          <c:showLegendKey val="0"/>
          <c:showVal val="0"/>
          <c:showCatName val="0"/>
          <c:showSerName val="0"/>
          <c:showPercent val="0"/>
          <c:showBubbleSize val="0"/>
        </c:dLbls>
        <c:gapWidth val="46"/>
        <c:shape val="box"/>
        <c:axId val="251086912"/>
        <c:axId val="251087304"/>
        <c:axId val="0"/>
      </c:bar3DChart>
      <c:catAx>
        <c:axId val="251086912"/>
        <c:scaling>
          <c:orientation val="minMax"/>
        </c:scaling>
        <c:delete val="0"/>
        <c:axPos val="b"/>
        <c:numFmt formatCode="General" sourceLinked="1"/>
        <c:majorTickMark val="out"/>
        <c:minorTickMark val="none"/>
        <c:tickLblPos val="nextTo"/>
        <c:txPr>
          <a:bodyPr/>
          <a:lstStyle/>
          <a:p>
            <a:pPr>
              <a:defRPr sz="1400" baseline="0"/>
            </a:pPr>
            <a:endParaRPr lang="en-US"/>
          </a:p>
        </c:txPr>
        <c:crossAx val="251087304"/>
        <c:crosses val="autoZero"/>
        <c:auto val="1"/>
        <c:lblAlgn val="ctr"/>
        <c:lblOffset val="100"/>
        <c:noMultiLvlLbl val="0"/>
      </c:catAx>
      <c:valAx>
        <c:axId val="251087304"/>
        <c:scaling>
          <c:orientation val="minMax"/>
          <c:min val="250"/>
        </c:scaling>
        <c:delete val="0"/>
        <c:axPos val="l"/>
        <c:majorGridlines/>
        <c:numFmt formatCode="&quot;$&quot;#,##0" sourceLinked="0"/>
        <c:majorTickMark val="out"/>
        <c:minorTickMark val="none"/>
        <c:tickLblPos val="nextTo"/>
        <c:txPr>
          <a:bodyPr/>
          <a:lstStyle/>
          <a:p>
            <a:pPr>
              <a:defRPr sz="1400" baseline="0"/>
            </a:pPr>
            <a:endParaRPr lang="en-US"/>
          </a:p>
        </c:txPr>
        <c:crossAx val="251086912"/>
        <c:crosses val="autoZero"/>
        <c:crossBetween val="between"/>
      </c:valAx>
    </c:plotArea>
    <c:legend>
      <c:legendPos val="b"/>
      <c:overlay val="0"/>
      <c:spPr>
        <a:ln>
          <a:solidFill>
            <a:prstClr val="black"/>
          </a:solidFill>
        </a:ln>
      </c:spPr>
      <c:txPr>
        <a:bodyPr/>
        <a:lstStyle/>
        <a:p>
          <a:pPr>
            <a:defRPr sz="1200" baseline="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9.7509735734112812E-2"/>
          <c:y val="2.4874890638670166E-2"/>
          <c:w val="0.90249026426588763"/>
          <c:h val="0.73444860017498348"/>
        </c:manualLayout>
      </c:layout>
      <c:bar3DChart>
        <c:barDir val="col"/>
        <c:grouping val="stacked"/>
        <c:varyColors val="0"/>
        <c:ser>
          <c:idx val="0"/>
          <c:order val="0"/>
          <c:tx>
            <c:strRef>
              <c:f>Sheet1!$B$1</c:f>
              <c:strCache>
                <c:ptCount val="1"/>
                <c:pt idx="0">
                  <c:v>STRS/SERS</c:v>
                </c:pt>
              </c:strCache>
            </c:strRef>
          </c:tx>
          <c:invertIfNegative val="0"/>
          <c:dLbls>
            <c:spPr>
              <a:noFill/>
              <a:ln>
                <a:noFill/>
              </a:ln>
              <a:effectLst/>
            </c:spPr>
            <c:txPr>
              <a:bodyPr/>
              <a:lstStyle/>
              <a:p>
                <a:pPr>
                  <a:defRPr sz="12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8"/>
                <c:pt idx="0">
                  <c:v>2014</c:v>
                </c:pt>
                <c:pt idx="1">
                  <c:v>2015</c:v>
                </c:pt>
                <c:pt idx="2">
                  <c:v>2016</c:v>
                </c:pt>
                <c:pt idx="3">
                  <c:v>2017</c:v>
                </c:pt>
                <c:pt idx="4">
                  <c:v>2018</c:v>
                </c:pt>
                <c:pt idx="5">
                  <c:v>2019</c:v>
                </c:pt>
                <c:pt idx="6">
                  <c:v>2020</c:v>
                </c:pt>
                <c:pt idx="7">
                  <c:v>2021</c:v>
                </c:pt>
              </c:numCache>
            </c:numRef>
          </c:cat>
          <c:val>
            <c:numRef>
              <c:f>Sheet1!$B$2:$B$9</c:f>
              <c:numCache>
                <c:formatCode>0.0</c:formatCode>
                <c:ptCount val="8"/>
                <c:pt idx="0">
                  <c:v>42.5</c:v>
                </c:pt>
                <c:pt idx="1">
                  <c:v>44.3</c:v>
                </c:pt>
                <c:pt idx="2">
                  <c:v>44.1</c:v>
                </c:pt>
                <c:pt idx="3">
                  <c:v>44.3</c:v>
                </c:pt>
                <c:pt idx="4">
                  <c:v>45.2</c:v>
                </c:pt>
                <c:pt idx="5">
                  <c:v>45.1</c:v>
                </c:pt>
                <c:pt idx="6">
                  <c:v>45</c:v>
                </c:pt>
                <c:pt idx="7">
                  <c:v>44.9</c:v>
                </c:pt>
              </c:numCache>
            </c:numRef>
          </c:val>
        </c:ser>
        <c:ser>
          <c:idx val="1"/>
          <c:order val="1"/>
          <c:tx>
            <c:strRef>
              <c:f>Sheet1!$C$1</c:f>
              <c:strCache>
                <c:ptCount val="1"/>
                <c:pt idx="0">
                  <c:v>Employee Insurance Benefits</c:v>
                </c:pt>
              </c:strCache>
            </c:strRef>
          </c:tx>
          <c:invertIfNegative val="0"/>
          <c:dLbls>
            <c:spPr>
              <a:noFill/>
              <a:ln>
                <a:noFill/>
              </a:ln>
              <a:effectLst/>
            </c:spPr>
            <c:txPr>
              <a:bodyPr/>
              <a:lstStyle/>
              <a:p>
                <a:pPr>
                  <a:defRPr sz="12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8"/>
                <c:pt idx="0">
                  <c:v>2014</c:v>
                </c:pt>
                <c:pt idx="1">
                  <c:v>2015</c:v>
                </c:pt>
                <c:pt idx="2">
                  <c:v>2016</c:v>
                </c:pt>
                <c:pt idx="3">
                  <c:v>2017</c:v>
                </c:pt>
                <c:pt idx="4">
                  <c:v>2018</c:v>
                </c:pt>
                <c:pt idx="5">
                  <c:v>2019</c:v>
                </c:pt>
                <c:pt idx="6">
                  <c:v>2020</c:v>
                </c:pt>
                <c:pt idx="7">
                  <c:v>2021</c:v>
                </c:pt>
              </c:numCache>
            </c:numRef>
          </c:cat>
          <c:val>
            <c:numRef>
              <c:f>Sheet1!$C$2:$C$9</c:f>
              <c:numCache>
                <c:formatCode>0.0</c:formatCode>
                <c:ptCount val="8"/>
                <c:pt idx="0">
                  <c:v>55.4</c:v>
                </c:pt>
                <c:pt idx="1">
                  <c:v>64.3</c:v>
                </c:pt>
                <c:pt idx="2">
                  <c:v>68.2</c:v>
                </c:pt>
                <c:pt idx="3">
                  <c:v>76.400000000000006</c:v>
                </c:pt>
                <c:pt idx="4">
                  <c:v>86.1</c:v>
                </c:pt>
                <c:pt idx="5">
                  <c:v>95</c:v>
                </c:pt>
                <c:pt idx="6">
                  <c:v>104.9</c:v>
                </c:pt>
                <c:pt idx="7">
                  <c:v>115.6</c:v>
                </c:pt>
              </c:numCache>
            </c:numRef>
          </c:val>
        </c:ser>
        <c:ser>
          <c:idx val="2"/>
          <c:order val="2"/>
          <c:tx>
            <c:strRef>
              <c:f>Sheet1!$D$1</c:f>
              <c:strCache>
                <c:ptCount val="1"/>
                <c:pt idx="0">
                  <c:v>Medicare</c:v>
                </c:pt>
              </c:strCache>
            </c:strRef>
          </c:tx>
          <c:invertIfNegative val="0"/>
          <c:dLbls>
            <c:dLbl>
              <c:idx val="2"/>
              <c:layout>
                <c:manualLayout>
                  <c:x val="2.9867461376316138E-3"/>
                  <c:y val="8.3333333333333332E-3"/>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4.4801192064474211E-3"/>
                  <c:y val="1.3888888888888888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8"/>
                <c:pt idx="0">
                  <c:v>2014</c:v>
                </c:pt>
                <c:pt idx="1">
                  <c:v>2015</c:v>
                </c:pt>
                <c:pt idx="2">
                  <c:v>2016</c:v>
                </c:pt>
                <c:pt idx="3">
                  <c:v>2017</c:v>
                </c:pt>
                <c:pt idx="4">
                  <c:v>2018</c:v>
                </c:pt>
                <c:pt idx="5">
                  <c:v>2019</c:v>
                </c:pt>
                <c:pt idx="6">
                  <c:v>2020</c:v>
                </c:pt>
                <c:pt idx="7">
                  <c:v>2021</c:v>
                </c:pt>
              </c:numCache>
            </c:numRef>
          </c:cat>
          <c:val>
            <c:numRef>
              <c:f>Sheet1!$D$2:$D$9</c:f>
              <c:numCache>
                <c:formatCode>0.0</c:formatCode>
                <c:ptCount val="8"/>
                <c:pt idx="0">
                  <c:v>4.0999999999999996</c:v>
                </c:pt>
                <c:pt idx="1">
                  <c:v>4.0999999999999996</c:v>
                </c:pt>
                <c:pt idx="2">
                  <c:v>4.5</c:v>
                </c:pt>
                <c:pt idx="3">
                  <c:v>4.5999999999999996</c:v>
                </c:pt>
                <c:pt idx="4">
                  <c:v>4.7</c:v>
                </c:pt>
                <c:pt idx="5">
                  <c:v>4.7</c:v>
                </c:pt>
                <c:pt idx="6">
                  <c:v>4.7</c:v>
                </c:pt>
                <c:pt idx="7">
                  <c:v>4.7</c:v>
                </c:pt>
              </c:numCache>
            </c:numRef>
          </c:val>
        </c:ser>
        <c:ser>
          <c:idx val="3"/>
          <c:order val="3"/>
          <c:tx>
            <c:strRef>
              <c:f>Sheet1!$E$1</c:f>
              <c:strCache>
                <c:ptCount val="1"/>
                <c:pt idx="0">
                  <c:v>Workers Compensation</c:v>
                </c:pt>
              </c:strCache>
            </c:strRef>
          </c:tx>
          <c:invertIfNegative val="0"/>
          <c:dLbls>
            <c:dLbl>
              <c:idx val="2"/>
              <c:layout>
                <c:manualLayout>
                  <c:x val="-2.0907222963421297E-2"/>
                  <c:y val="5.5555555555556061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8"/>
                <c:pt idx="0">
                  <c:v>2014</c:v>
                </c:pt>
                <c:pt idx="1">
                  <c:v>2015</c:v>
                </c:pt>
                <c:pt idx="2">
                  <c:v>2016</c:v>
                </c:pt>
                <c:pt idx="3">
                  <c:v>2017</c:v>
                </c:pt>
                <c:pt idx="4">
                  <c:v>2018</c:v>
                </c:pt>
                <c:pt idx="5">
                  <c:v>2019</c:v>
                </c:pt>
                <c:pt idx="6">
                  <c:v>2020</c:v>
                </c:pt>
                <c:pt idx="7">
                  <c:v>2021</c:v>
                </c:pt>
              </c:numCache>
            </c:numRef>
          </c:cat>
          <c:val>
            <c:numRef>
              <c:f>Sheet1!$E$2:$E$9</c:f>
              <c:numCache>
                <c:formatCode>0.0</c:formatCode>
                <c:ptCount val="8"/>
                <c:pt idx="0">
                  <c:v>3.7</c:v>
                </c:pt>
                <c:pt idx="1">
                  <c:v>4.4000000000000004</c:v>
                </c:pt>
                <c:pt idx="2">
                  <c:v>4.2</c:v>
                </c:pt>
                <c:pt idx="3">
                  <c:v>4.2</c:v>
                </c:pt>
                <c:pt idx="4">
                  <c:v>4.2</c:v>
                </c:pt>
                <c:pt idx="5">
                  <c:v>4.2</c:v>
                </c:pt>
                <c:pt idx="6">
                  <c:v>4.2</c:v>
                </c:pt>
                <c:pt idx="7">
                  <c:v>4.2</c:v>
                </c:pt>
              </c:numCache>
            </c:numRef>
          </c:val>
        </c:ser>
        <c:ser>
          <c:idx val="4"/>
          <c:order val="4"/>
          <c:tx>
            <c:strRef>
              <c:f>Sheet1!$F$1</c:f>
              <c:strCache>
                <c:ptCount val="1"/>
                <c:pt idx="0">
                  <c:v>Other</c:v>
                </c:pt>
              </c:strCache>
            </c:strRef>
          </c:tx>
          <c:invertIfNegative val="0"/>
          <c:dLbls>
            <c:spPr>
              <a:noFill/>
              <a:ln>
                <a:noFill/>
              </a:ln>
              <a:effectLst/>
            </c:spPr>
            <c:txPr>
              <a:bodyPr/>
              <a:lstStyle/>
              <a:p>
                <a:pPr>
                  <a:defRPr sz="12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8"/>
                <c:pt idx="0">
                  <c:v>2014</c:v>
                </c:pt>
                <c:pt idx="1">
                  <c:v>2015</c:v>
                </c:pt>
                <c:pt idx="2">
                  <c:v>2016</c:v>
                </c:pt>
                <c:pt idx="3">
                  <c:v>2017</c:v>
                </c:pt>
                <c:pt idx="4">
                  <c:v>2018</c:v>
                </c:pt>
                <c:pt idx="5">
                  <c:v>2019</c:v>
                </c:pt>
                <c:pt idx="6">
                  <c:v>2020</c:v>
                </c:pt>
                <c:pt idx="7">
                  <c:v>2021</c:v>
                </c:pt>
              </c:numCache>
            </c:numRef>
          </c:cat>
          <c:val>
            <c:numRef>
              <c:f>Sheet1!$F$2:$F$9</c:f>
              <c:numCache>
                <c:formatCode>0.0</c:formatCode>
                <c:ptCount val="8"/>
                <c:pt idx="0">
                  <c:v>9.0000000000000036</c:v>
                </c:pt>
                <c:pt idx="1">
                  <c:v>7.6000000000000085</c:v>
                </c:pt>
                <c:pt idx="2">
                  <c:v>5.099999999999997</c:v>
                </c:pt>
                <c:pt idx="3">
                  <c:v>5.199999999999986</c:v>
                </c:pt>
                <c:pt idx="4">
                  <c:v>5.2000000000000091</c:v>
                </c:pt>
                <c:pt idx="5">
                  <c:v>5.1999999999999948</c:v>
                </c:pt>
                <c:pt idx="6">
                  <c:v>5.1000000000000005</c:v>
                </c:pt>
                <c:pt idx="7">
                  <c:v>5.1000000000000005</c:v>
                </c:pt>
              </c:numCache>
            </c:numRef>
          </c:val>
        </c:ser>
        <c:dLbls>
          <c:showLegendKey val="0"/>
          <c:showVal val="0"/>
          <c:showCatName val="0"/>
          <c:showSerName val="0"/>
          <c:showPercent val="0"/>
          <c:showBubbleSize val="0"/>
        </c:dLbls>
        <c:gapWidth val="37"/>
        <c:shape val="box"/>
        <c:axId val="251088088"/>
        <c:axId val="252311552"/>
        <c:axId val="0"/>
      </c:bar3DChart>
      <c:catAx>
        <c:axId val="251088088"/>
        <c:scaling>
          <c:orientation val="minMax"/>
        </c:scaling>
        <c:delete val="0"/>
        <c:axPos val="b"/>
        <c:numFmt formatCode="General" sourceLinked="1"/>
        <c:majorTickMark val="out"/>
        <c:minorTickMark val="none"/>
        <c:tickLblPos val="nextTo"/>
        <c:txPr>
          <a:bodyPr/>
          <a:lstStyle/>
          <a:p>
            <a:pPr>
              <a:defRPr sz="1400" baseline="0"/>
            </a:pPr>
            <a:endParaRPr lang="en-US"/>
          </a:p>
        </c:txPr>
        <c:crossAx val="252311552"/>
        <c:crosses val="autoZero"/>
        <c:auto val="1"/>
        <c:lblAlgn val="ctr"/>
        <c:lblOffset val="100"/>
        <c:noMultiLvlLbl val="0"/>
      </c:catAx>
      <c:valAx>
        <c:axId val="252311552"/>
        <c:scaling>
          <c:orientation val="minMax"/>
        </c:scaling>
        <c:delete val="0"/>
        <c:axPos val="l"/>
        <c:majorGridlines/>
        <c:numFmt formatCode="&quot;$&quot;#,##0" sourceLinked="0"/>
        <c:majorTickMark val="out"/>
        <c:minorTickMark val="none"/>
        <c:tickLblPos val="nextTo"/>
        <c:txPr>
          <a:bodyPr/>
          <a:lstStyle/>
          <a:p>
            <a:pPr>
              <a:defRPr sz="1400" baseline="0"/>
            </a:pPr>
            <a:endParaRPr lang="en-US"/>
          </a:p>
        </c:txPr>
        <c:crossAx val="251088088"/>
        <c:crosses val="autoZero"/>
        <c:crossBetween val="between"/>
      </c:valAx>
    </c:plotArea>
    <c:legend>
      <c:legendPos val="b"/>
      <c:overlay val="0"/>
      <c:spPr>
        <a:ln>
          <a:solidFill>
            <a:prstClr val="black"/>
          </a:solidFill>
        </a:ln>
      </c:spPr>
      <c:txPr>
        <a:bodyPr/>
        <a:lstStyle/>
        <a:p>
          <a:pPr>
            <a:defRPr sz="1200" baseline="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9.8241488537832544E-2"/>
          <c:y val="5.543044619422572E-2"/>
          <c:w val="0.89877176532453584"/>
          <c:h val="0.70111526684164449"/>
        </c:manualLayout>
      </c:layout>
      <c:bar3DChart>
        <c:barDir val="col"/>
        <c:grouping val="stacked"/>
        <c:varyColors val="0"/>
        <c:ser>
          <c:idx val="0"/>
          <c:order val="0"/>
          <c:tx>
            <c:strRef>
              <c:f>Sheet1!$B$1</c:f>
              <c:strCache>
                <c:ptCount val="1"/>
                <c:pt idx="0">
                  <c:v>Utilities</c:v>
                </c:pt>
              </c:strCache>
            </c:strRef>
          </c:tx>
          <c:invertIfNegative val="0"/>
          <c:dLbls>
            <c:numFmt formatCode="#,##0.0" sourceLinked="0"/>
            <c:spPr>
              <a:noFill/>
              <a:ln>
                <a:noFill/>
              </a:ln>
              <a:effectLst/>
            </c:spPr>
            <c:txPr>
              <a:bodyPr/>
              <a:lstStyle/>
              <a:p>
                <a:pPr>
                  <a:defRPr sz="12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8"/>
                <c:pt idx="0">
                  <c:v>2014</c:v>
                </c:pt>
                <c:pt idx="1">
                  <c:v>2015</c:v>
                </c:pt>
                <c:pt idx="2">
                  <c:v>2016</c:v>
                </c:pt>
                <c:pt idx="3">
                  <c:v>2017</c:v>
                </c:pt>
                <c:pt idx="4">
                  <c:v>2018</c:v>
                </c:pt>
                <c:pt idx="5">
                  <c:v>2019</c:v>
                </c:pt>
                <c:pt idx="6">
                  <c:v>2020</c:v>
                </c:pt>
                <c:pt idx="7">
                  <c:v>2021</c:v>
                </c:pt>
              </c:numCache>
            </c:numRef>
          </c:cat>
          <c:val>
            <c:numRef>
              <c:f>Sheet1!$B$2:$B$9</c:f>
              <c:numCache>
                <c:formatCode>0.0</c:formatCode>
                <c:ptCount val="8"/>
                <c:pt idx="0">
                  <c:v>12.9</c:v>
                </c:pt>
                <c:pt idx="1">
                  <c:v>12.6</c:v>
                </c:pt>
                <c:pt idx="2">
                  <c:v>12.8</c:v>
                </c:pt>
                <c:pt idx="3">
                  <c:v>14</c:v>
                </c:pt>
                <c:pt idx="4">
                  <c:v>14.1</c:v>
                </c:pt>
                <c:pt idx="5">
                  <c:v>14.2</c:v>
                </c:pt>
                <c:pt idx="6">
                  <c:v>14.3</c:v>
                </c:pt>
                <c:pt idx="7">
                  <c:v>14.5</c:v>
                </c:pt>
              </c:numCache>
            </c:numRef>
          </c:val>
        </c:ser>
        <c:ser>
          <c:idx val="1"/>
          <c:order val="1"/>
          <c:tx>
            <c:strRef>
              <c:f>Sheet1!$C$1</c:f>
              <c:strCache>
                <c:ptCount val="1"/>
                <c:pt idx="0">
                  <c:v>Student Transportation (Contract)</c:v>
                </c:pt>
              </c:strCache>
            </c:strRef>
          </c:tx>
          <c:invertIfNegative val="0"/>
          <c:dLbls>
            <c:numFmt formatCode="#,##0.0" sourceLinked="0"/>
            <c:spPr>
              <a:noFill/>
              <a:ln>
                <a:noFill/>
              </a:ln>
              <a:effectLst/>
            </c:spPr>
            <c:txPr>
              <a:bodyPr/>
              <a:lstStyle/>
              <a:p>
                <a:pPr>
                  <a:defRPr sz="12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8"/>
                <c:pt idx="0">
                  <c:v>2014</c:v>
                </c:pt>
                <c:pt idx="1">
                  <c:v>2015</c:v>
                </c:pt>
                <c:pt idx="2">
                  <c:v>2016</c:v>
                </c:pt>
                <c:pt idx="3">
                  <c:v>2017</c:v>
                </c:pt>
                <c:pt idx="4">
                  <c:v>2018</c:v>
                </c:pt>
                <c:pt idx="5">
                  <c:v>2019</c:v>
                </c:pt>
                <c:pt idx="6">
                  <c:v>2020</c:v>
                </c:pt>
                <c:pt idx="7">
                  <c:v>2021</c:v>
                </c:pt>
              </c:numCache>
            </c:numRef>
          </c:cat>
          <c:val>
            <c:numRef>
              <c:f>Sheet1!$C$2:$C$9</c:f>
              <c:numCache>
                <c:formatCode>0.0</c:formatCode>
                <c:ptCount val="8"/>
                <c:pt idx="0">
                  <c:v>13.1</c:v>
                </c:pt>
                <c:pt idx="1">
                  <c:v>14.7</c:v>
                </c:pt>
                <c:pt idx="2">
                  <c:v>12.7</c:v>
                </c:pt>
                <c:pt idx="3">
                  <c:v>12.1</c:v>
                </c:pt>
                <c:pt idx="4">
                  <c:v>12.1</c:v>
                </c:pt>
                <c:pt idx="5">
                  <c:v>12.1</c:v>
                </c:pt>
                <c:pt idx="6">
                  <c:v>12.1</c:v>
                </c:pt>
                <c:pt idx="7">
                  <c:v>12.1</c:v>
                </c:pt>
              </c:numCache>
            </c:numRef>
          </c:val>
        </c:ser>
        <c:ser>
          <c:idx val="2"/>
          <c:order val="2"/>
          <c:tx>
            <c:strRef>
              <c:f>Sheet1!$D$1</c:f>
              <c:strCache>
                <c:ptCount val="1"/>
                <c:pt idx="0">
                  <c:v>Other Purchased Services</c:v>
                </c:pt>
              </c:strCache>
            </c:strRef>
          </c:tx>
          <c:invertIfNegative val="0"/>
          <c:dLbls>
            <c:numFmt formatCode="#,##0.0" sourceLinked="0"/>
            <c:spPr>
              <a:noFill/>
              <a:ln>
                <a:noFill/>
              </a:ln>
              <a:effectLst/>
            </c:spPr>
            <c:txPr>
              <a:bodyPr/>
              <a:lstStyle/>
              <a:p>
                <a:pPr>
                  <a:defRPr sz="12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8"/>
                <c:pt idx="0">
                  <c:v>2014</c:v>
                </c:pt>
                <c:pt idx="1">
                  <c:v>2015</c:v>
                </c:pt>
                <c:pt idx="2">
                  <c:v>2016</c:v>
                </c:pt>
                <c:pt idx="3">
                  <c:v>2017</c:v>
                </c:pt>
                <c:pt idx="4">
                  <c:v>2018</c:v>
                </c:pt>
                <c:pt idx="5">
                  <c:v>2019</c:v>
                </c:pt>
                <c:pt idx="6">
                  <c:v>2020</c:v>
                </c:pt>
                <c:pt idx="7">
                  <c:v>2021</c:v>
                </c:pt>
              </c:numCache>
            </c:numRef>
          </c:cat>
          <c:val>
            <c:numRef>
              <c:f>Sheet1!$D$2:$D$9</c:f>
              <c:numCache>
                <c:formatCode>0.0</c:formatCode>
                <c:ptCount val="8"/>
                <c:pt idx="0">
                  <c:v>65.099999999999994</c:v>
                </c:pt>
                <c:pt idx="1">
                  <c:v>73.200000000000017</c:v>
                </c:pt>
                <c:pt idx="2">
                  <c:v>79.400000000000006</c:v>
                </c:pt>
                <c:pt idx="3">
                  <c:v>84.4</c:v>
                </c:pt>
                <c:pt idx="4">
                  <c:v>90.700000000000017</c:v>
                </c:pt>
                <c:pt idx="5">
                  <c:v>91.900000000000034</c:v>
                </c:pt>
                <c:pt idx="6">
                  <c:v>93.19999999999996</c:v>
                </c:pt>
                <c:pt idx="7">
                  <c:v>94.500000000000028</c:v>
                </c:pt>
              </c:numCache>
            </c:numRef>
          </c:val>
        </c:ser>
        <c:ser>
          <c:idx val="3"/>
          <c:order val="3"/>
          <c:tx>
            <c:strRef>
              <c:f>Sheet1!$E$1</c:f>
              <c:strCache>
                <c:ptCount val="1"/>
                <c:pt idx="0">
                  <c:v>Charter School Pass-Through</c:v>
                </c:pt>
              </c:strCache>
            </c:strRef>
          </c:tx>
          <c:invertIfNegative val="0"/>
          <c:dLbls>
            <c:spPr>
              <a:noFill/>
              <a:ln>
                <a:noFill/>
              </a:ln>
              <a:effectLst/>
            </c:spPr>
            <c:txPr>
              <a:bodyPr/>
              <a:lstStyle/>
              <a:p>
                <a:pPr>
                  <a:defRPr sz="12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8"/>
                <c:pt idx="0">
                  <c:v>2014</c:v>
                </c:pt>
                <c:pt idx="1">
                  <c:v>2015</c:v>
                </c:pt>
                <c:pt idx="2">
                  <c:v>2016</c:v>
                </c:pt>
                <c:pt idx="3">
                  <c:v>2017</c:v>
                </c:pt>
                <c:pt idx="4">
                  <c:v>2018</c:v>
                </c:pt>
                <c:pt idx="5">
                  <c:v>2019</c:v>
                </c:pt>
                <c:pt idx="6">
                  <c:v>2020</c:v>
                </c:pt>
                <c:pt idx="7">
                  <c:v>2021</c:v>
                </c:pt>
              </c:numCache>
            </c:numRef>
          </c:cat>
          <c:val>
            <c:numRef>
              <c:f>Sheet1!$E$2:$E$9</c:f>
              <c:numCache>
                <c:formatCode>0.0</c:formatCode>
                <c:ptCount val="8"/>
                <c:pt idx="0">
                  <c:v>141.1</c:v>
                </c:pt>
                <c:pt idx="1">
                  <c:v>143.1</c:v>
                </c:pt>
                <c:pt idx="2">
                  <c:v>135.9</c:v>
                </c:pt>
                <c:pt idx="3">
                  <c:v>137.80000000000001</c:v>
                </c:pt>
                <c:pt idx="4">
                  <c:v>139.4</c:v>
                </c:pt>
                <c:pt idx="5">
                  <c:v>141.1</c:v>
                </c:pt>
                <c:pt idx="6">
                  <c:v>142.80000000000001</c:v>
                </c:pt>
                <c:pt idx="7">
                  <c:v>144.5</c:v>
                </c:pt>
              </c:numCache>
            </c:numRef>
          </c:val>
        </c:ser>
        <c:dLbls>
          <c:showLegendKey val="0"/>
          <c:showVal val="0"/>
          <c:showCatName val="0"/>
          <c:showSerName val="0"/>
          <c:showPercent val="0"/>
          <c:showBubbleSize val="0"/>
        </c:dLbls>
        <c:gapWidth val="36"/>
        <c:shape val="box"/>
        <c:axId val="252312336"/>
        <c:axId val="252312728"/>
        <c:axId val="0"/>
      </c:bar3DChart>
      <c:catAx>
        <c:axId val="252312336"/>
        <c:scaling>
          <c:orientation val="minMax"/>
        </c:scaling>
        <c:delete val="0"/>
        <c:axPos val="b"/>
        <c:numFmt formatCode="General" sourceLinked="1"/>
        <c:majorTickMark val="out"/>
        <c:minorTickMark val="none"/>
        <c:tickLblPos val="nextTo"/>
        <c:txPr>
          <a:bodyPr/>
          <a:lstStyle/>
          <a:p>
            <a:pPr>
              <a:defRPr sz="1400" baseline="0"/>
            </a:pPr>
            <a:endParaRPr lang="en-US"/>
          </a:p>
        </c:txPr>
        <c:crossAx val="252312728"/>
        <c:crosses val="autoZero"/>
        <c:auto val="1"/>
        <c:lblAlgn val="ctr"/>
        <c:lblOffset val="100"/>
        <c:noMultiLvlLbl val="0"/>
      </c:catAx>
      <c:valAx>
        <c:axId val="252312728"/>
        <c:scaling>
          <c:orientation val="minMax"/>
        </c:scaling>
        <c:delete val="0"/>
        <c:axPos val="l"/>
        <c:majorGridlines/>
        <c:numFmt formatCode="&quot;$&quot;#,##0" sourceLinked="0"/>
        <c:majorTickMark val="out"/>
        <c:minorTickMark val="none"/>
        <c:tickLblPos val="nextTo"/>
        <c:txPr>
          <a:bodyPr/>
          <a:lstStyle/>
          <a:p>
            <a:pPr>
              <a:defRPr sz="1400" baseline="0"/>
            </a:pPr>
            <a:endParaRPr lang="en-US"/>
          </a:p>
        </c:txPr>
        <c:crossAx val="252312336"/>
        <c:crosses val="autoZero"/>
        <c:crossBetween val="between"/>
      </c:valAx>
    </c:plotArea>
    <c:legend>
      <c:legendPos val="b"/>
      <c:overlay val="0"/>
      <c:spPr>
        <a:ln>
          <a:solidFill>
            <a:prstClr val="black"/>
          </a:solidFill>
        </a:ln>
      </c:spPr>
      <c:txPr>
        <a:bodyPr/>
        <a:lstStyle/>
        <a:p>
          <a:pPr>
            <a:defRPr sz="1200" baseline="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9.8039824379327109E-2"/>
          <c:y val="4.9874890638670163E-2"/>
          <c:w val="0.88702644493251459"/>
          <c:h val="0.70111526684164449"/>
        </c:manualLayout>
      </c:layout>
      <c:bar3DChart>
        <c:barDir val="col"/>
        <c:grouping val="stacked"/>
        <c:varyColors val="0"/>
        <c:ser>
          <c:idx val="0"/>
          <c:order val="0"/>
          <c:tx>
            <c:strRef>
              <c:f>Sheet1!$B$1</c:f>
              <c:strCache>
                <c:ptCount val="1"/>
                <c:pt idx="0">
                  <c:v>Supplies and Textbooks</c:v>
                </c:pt>
              </c:strCache>
            </c:strRef>
          </c:tx>
          <c:invertIfNegative val="0"/>
          <c:dLbls>
            <c:spPr>
              <a:noFill/>
              <a:ln>
                <a:noFill/>
              </a:ln>
              <a:effectLst/>
            </c:spPr>
            <c:txPr>
              <a:bodyPr/>
              <a:lstStyle/>
              <a:p>
                <a:pPr>
                  <a:defRPr sz="14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8"/>
                <c:pt idx="0">
                  <c:v>2014</c:v>
                </c:pt>
                <c:pt idx="1">
                  <c:v>2015</c:v>
                </c:pt>
                <c:pt idx="2">
                  <c:v>2016</c:v>
                </c:pt>
                <c:pt idx="3">
                  <c:v>2017</c:v>
                </c:pt>
                <c:pt idx="4">
                  <c:v>2018</c:v>
                </c:pt>
                <c:pt idx="5">
                  <c:v>2019</c:v>
                </c:pt>
                <c:pt idx="6">
                  <c:v>2020</c:v>
                </c:pt>
                <c:pt idx="7">
                  <c:v>2021</c:v>
                </c:pt>
              </c:numCache>
            </c:numRef>
          </c:cat>
          <c:val>
            <c:numRef>
              <c:f>Sheet1!$B$2:$B$9</c:f>
              <c:numCache>
                <c:formatCode>0.0</c:formatCode>
                <c:ptCount val="8"/>
                <c:pt idx="0">
                  <c:v>11.2</c:v>
                </c:pt>
                <c:pt idx="1">
                  <c:v>11.8</c:v>
                </c:pt>
                <c:pt idx="2">
                  <c:v>13.2</c:v>
                </c:pt>
                <c:pt idx="3">
                  <c:v>14.9</c:v>
                </c:pt>
                <c:pt idx="4">
                  <c:v>15</c:v>
                </c:pt>
                <c:pt idx="5">
                  <c:v>15.2</c:v>
                </c:pt>
                <c:pt idx="6">
                  <c:v>15.3</c:v>
                </c:pt>
                <c:pt idx="7">
                  <c:v>15.5</c:v>
                </c:pt>
              </c:numCache>
            </c:numRef>
          </c:val>
        </c:ser>
        <c:ser>
          <c:idx val="1"/>
          <c:order val="1"/>
          <c:tx>
            <c:strRef>
              <c:f>Sheet1!$C$1</c:f>
              <c:strCache>
                <c:ptCount val="1"/>
                <c:pt idx="0">
                  <c:v>Equipment</c:v>
                </c:pt>
              </c:strCache>
            </c:strRef>
          </c:tx>
          <c:invertIfNegative val="0"/>
          <c:dLbls>
            <c:spPr>
              <a:noFill/>
              <a:ln>
                <a:noFill/>
              </a:ln>
              <a:effectLst/>
            </c:spPr>
            <c:txPr>
              <a:bodyPr/>
              <a:lstStyle/>
              <a:p>
                <a:pPr>
                  <a:defRPr sz="14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8"/>
                <c:pt idx="0">
                  <c:v>2014</c:v>
                </c:pt>
                <c:pt idx="1">
                  <c:v>2015</c:v>
                </c:pt>
                <c:pt idx="2">
                  <c:v>2016</c:v>
                </c:pt>
                <c:pt idx="3">
                  <c:v>2017</c:v>
                </c:pt>
                <c:pt idx="4">
                  <c:v>2018</c:v>
                </c:pt>
                <c:pt idx="5">
                  <c:v>2019</c:v>
                </c:pt>
                <c:pt idx="6">
                  <c:v>2020</c:v>
                </c:pt>
                <c:pt idx="7">
                  <c:v>2021</c:v>
                </c:pt>
              </c:numCache>
            </c:numRef>
          </c:cat>
          <c:val>
            <c:numRef>
              <c:f>Sheet1!$C$2:$C$9</c:f>
              <c:numCache>
                <c:formatCode>0.0</c:formatCode>
                <c:ptCount val="8"/>
                <c:pt idx="0">
                  <c:v>1.2</c:v>
                </c:pt>
                <c:pt idx="1">
                  <c:v>4.5</c:v>
                </c:pt>
                <c:pt idx="2">
                  <c:v>3.9</c:v>
                </c:pt>
                <c:pt idx="3">
                  <c:v>4.2</c:v>
                </c:pt>
                <c:pt idx="4">
                  <c:v>4.0999999999999996</c:v>
                </c:pt>
                <c:pt idx="5">
                  <c:v>4.0999999999999996</c:v>
                </c:pt>
                <c:pt idx="6">
                  <c:v>4.0999999999999996</c:v>
                </c:pt>
                <c:pt idx="7">
                  <c:v>4.0999999999999996</c:v>
                </c:pt>
              </c:numCache>
            </c:numRef>
          </c:val>
        </c:ser>
        <c:ser>
          <c:idx val="2"/>
          <c:order val="2"/>
          <c:tx>
            <c:strRef>
              <c:f>Sheet1!$D$1</c:f>
              <c:strCache>
                <c:ptCount val="1"/>
                <c:pt idx="0">
                  <c:v>Other Expense</c:v>
                </c:pt>
              </c:strCache>
            </c:strRef>
          </c:tx>
          <c:invertIfNegative val="0"/>
          <c:dLbls>
            <c:spPr>
              <a:noFill/>
              <a:ln>
                <a:noFill/>
              </a:ln>
              <a:effectLst/>
            </c:spPr>
            <c:txPr>
              <a:bodyPr/>
              <a:lstStyle/>
              <a:p>
                <a:pPr>
                  <a:defRPr sz="14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8"/>
                <c:pt idx="0">
                  <c:v>2014</c:v>
                </c:pt>
                <c:pt idx="1">
                  <c:v>2015</c:v>
                </c:pt>
                <c:pt idx="2">
                  <c:v>2016</c:v>
                </c:pt>
                <c:pt idx="3">
                  <c:v>2017</c:v>
                </c:pt>
                <c:pt idx="4">
                  <c:v>2018</c:v>
                </c:pt>
                <c:pt idx="5">
                  <c:v>2019</c:v>
                </c:pt>
                <c:pt idx="6">
                  <c:v>2020</c:v>
                </c:pt>
                <c:pt idx="7">
                  <c:v>2021</c:v>
                </c:pt>
              </c:numCache>
            </c:numRef>
          </c:cat>
          <c:val>
            <c:numRef>
              <c:f>Sheet1!$D$2:$D$9</c:f>
              <c:numCache>
                <c:formatCode>0.0</c:formatCode>
                <c:ptCount val="8"/>
                <c:pt idx="0">
                  <c:v>7.5</c:v>
                </c:pt>
                <c:pt idx="1">
                  <c:v>8.1</c:v>
                </c:pt>
                <c:pt idx="2">
                  <c:v>8.1</c:v>
                </c:pt>
                <c:pt idx="3">
                  <c:v>7.6</c:v>
                </c:pt>
                <c:pt idx="4">
                  <c:v>7</c:v>
                </c:pt>
                <c:pt idx="5">
                  <c:v>7</c:v>
                </c:pt>
                <c:pt idx="6">
                  <c:v>7</c:v>
                </c:pt>
                <c:pt idx="7">
                  <c:v>7</c:v>
                </c:pt>
              </c:numCache>
            </c:numRef>
          </c:val>
        </c:ser>
        <c:ser>
          <c:idx val="3"/>
          <c:order val="3"/>
          <c:tx>
            <c:strRef>
              <c:f>Sheet1!$E$1</c:f>
              <c:strCache>
                <c:ptCount val="1"/>
                <c:pt idx="0">
                  <c:v>Transfers/Advances</c:v>
                </c:pt>
              </c:strCache>
            </c:strRef>
          </c:tx>
          <c:invertIfNegative val="0"/>
          <c:dLbls>
            <c:spPr>
              <a:noFill/>
              <a:ln>
                <a:noFill/>
              </a:ln>
              <a:effectLst/>
            </c:spPr>
            <c:txPr>
              <a:bodyPr/>
              <a:lstStyle/>
              <a:p>
                <a:pPr>
                  <a:defRPr sz="14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8"/>
                <c:pt idx="0">
                  <c:v>2014</c:v>
                </c:pt>
                <c:pt idx="1">
                  <c:v>2015</c:v>
                </c:pt>
                <c:pt idx="2">
                  <c:v>2016</c:v>
                </c:pt>
                <c:pt idx="3">
                  <c:v>2017</c:v>
                </c:pt>
                <c:pt idx="4">
                  <c:v>2018</c:v>
                </c:pt>
                <c:pt idx="5">
                  <c:v>2019</c:v>
                </c:pt>
                <c:pt idx="6">
                  <c:v>2020</c:v>
                </c:pt>
                <c:pt idx="7">
                  <c:v>2021</c:v>
                </c:pt>
              </c:numCache>
            </c:numRef>
          </c:cat>
          <c:val>
            <c:numRef>
              <c:f>Sheet1!$E$2:$E$9</c:f>
              <c:numCache>
                <c:formatCode>0.0</c:formatCode>
                <c:ptCount val="8"/>
                <c:pt idx="0">
                  <c:v>6</c:v>
                </c:pt>
                <c:pt idx="1">
                  <c:v>5</c:v>
                </c:pt>
                <c:pt idx="2">
                  <c:v>5.6</c:v>
                </c:pt>
                <c:pt idx="3">
                  <c:v>5</c:v>
                </c:pt>
                <c:pt idx="4">
                  <c:v>5</c:v>
                </c:pt>
                <c:pt idx="5">
                  <c:v>5</c:v>
                </c:pt>
                <c:pt idx="6">
                  <c:v>5</c:v>
                </c:pt>
                <c:pt idx="7">
                  <c:v>5</c:v>
                </c:pt>
              </c:numCache>
            </c:numRef>
          </c:val>
        </c:ser>
        <c:dLbls>
          <c:showLegendKey val="0"/>
          <c:showVal val="0"/>
          <c:showCatName val="0"/>
          <c:showSerName val="0"/>
          <c:showPercent val="0"/>
          <c:showBubbleSize val="0"/>
        </c:dLbls>
        <c:gapWidth val="39"/>
        <c:shape val="box"/>
        <c:axId val="252313120"/>
        <c:axId val="252313512"/>
        <c:axId val="0"/>
      </c:bar3DChart>
      <c:catAx>
        <c:axId val="252313120"/>
        <c:scaling>
          <c:orientation val="minMax"/>
        </c:scaling>
        <c:delete val="0"/>
        <c:axPos val="b"/>
        <c:numFmt formatCode="General" sourceLinked="1"/>
        <c:majorTickMark val="out"/>
        <c:minorTickMark val="none"/>
        <c:tickLblPos val="nextTo"/>
        <c:txPr>
          <a:bodyPr/>
          <a:lstStyle/>
          <a:p>
            <a:pPr>
              <a:defRPr sz="1400" baseline="0"/>
            </a:pPr>
            <a:endParaRPr lang="en-US"/>
          </a:p>
        </c:txPr>
        <c:crossAx val="252313512"/>
        <c:crosses val="autoZero"/>
        <c:auto val="1"/>
        <c:lblAlgn val="ctr"/>
        <c:lblOffset val="100"/>
        <c:noMultiLvlLbl val="0"/>
      </c:catAx>
      <c:valAx>
        <c:axId val="252313512"/>
        <c:scaling>
          <c:orientation val="minMax"/>
        </c:scaling>
        <c:delete val="0"/>
        <c:axPos val="l"/>
        <c:majorGridlines/>
        <c:numFmt formatCode="0.0" sourceLinked="1"/>
        <c:majorTickMark val="out"/>
        <c:minorTickMark val="none"/>
        <c:tickLblPos val="nextTo"/>
        <c:txPr>
          <a:bodyPr/>
          <a:lstStyle/>
          <a:p>
            <a:pPr>
              <a:defRPr sz="1400" baseline="0"/>
            </a:pPr>
            <a:endParaRPr lang="en-US"/>
          </a:p>
        </c:txPr>
        <c:crossAx val="252313120"/>
        <c:crosses val="autoZero"/>
        <c:crossBetween val="between"/>
      </c:valAx>
    </c:plotArea>
    <c:legend>
      <c:legendPos val="b"/>
      <c:overlay val="0"/>
      <c:spPr>
        <a:ln>
          <a:solidFill>
            <a:schemeClr val="tx1"/>
          </a:solidFill>
        </a:ln>
      </c:spPr>
      <c:txPr>
        <a:bodyPr/>
        <a:lstStyle/>
        <a:p>
          <a:pPr>
            <a:defRPr sz="1200" baseline="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Sheet1!$B$1</c:f>
              <c:strCache>
                <c:ptCount val="1"/>
                <c:pt idx="0">
                  <c:v>Total Expenditures</c:v>
                </c:pt>
              </c:strCache>
            </c:strRef>
          </c:tx>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2014</c:v>
                </c:pt>
                <c:pt idx="1">
                  <c:v>2015</c:v>
                </c:pt>
                <c:pt idx="2">
                  <c:v>2016</c:v>
                </c:pt>
                <c:pt idx="3">
                  <c:v>2017*</c:v>
                </c:pt>
                <c:pt idx="4">
                  <c:v>2018*</c:v>
                </c:pt>
                <c:pt idx="5">
                  <c:v>2019*</c:v>
                </c:pt>
                <c:pt idx="6">
                  <c:v>2020*</c:v>
                </c:pt>
                <c:pt idx="7">
                  <c:v>2021*</c:v>
                </c:pt>
              </c:strCache>
            </c:strRef>
          </c:cat>
          <c:val>
            <c:numRef>
              <c:f>Sheet1!$B$2:$B$9</c:f>
              <c:numCache>
                <c:formatCode>0.0</c:formatCode>
                <c:ptCount val="8"/>
                <c:pt idx="0">
                  <c:v>668.2</c:v>
                </c:pt>
                <c:pt idx="1">
                  <c:v>701.2</c:v>
                </c:pt>
                <c:pt idx="2">
                  <c:v>701.8</c:v>
                </c:pt>
                <c:pt idx="3">
                  <c:v>732.3</c:v>
                </c:pt>
                <c:pt idx="4">
                  <c:v>756.6</c:v>
                </c:pt>
                <c:pt idx="5">
                  <c:v>767.9</c:v>
                </c:pt>
                <c:pt idx="6">
                  <c:v>780.1</c:v>
                </c:pt>
                <c:pt idx="7">
                  <c:v>793.4</c:v>
                </c:pt>
              </c:numCache>
            </c:numRef>
          </c:val>
          <c:smooth val="0"/>
        </c:ser>
        <c:dLbls>
          <c:showLegendKey val="0"/>
          <c:showVal val="0"/>
          <c:showCatName val="0"/>
          <c:showSerName val="0"/>
          <c:showPercent val="0"/>
          <c:showBubbleSize val="0"/>
        </c:dLbls>
        <c:marker val="1"/>
        <c:smooth val="0"/>
        <c:axId val="252314688"/>
        <c:axId val="252315080"/>
      </c:lineChart>
      <c:catAx>
        <c:axId val="252314688"/>
        <c:scaling>
          <c:orientation val="minMax"/>
        </c:scaling>
        <c:delete val="0"/>
        <c:axPos val="b"/>
        <c:numFmt formatCode="General" sourceLinked="1"/>
        <c:majorTickMark val="out"/>
        <c:minorTickMark val="none"/>
        <c:tickLblPos val="nextTo"/>
        <c:crossAx val="252315080"/>
        <c:crosses val="autoZero"/>
        <c:auto val="1"/>
        <c:lblAlgn val="ctr"/>
        <c:lblOffset val="100"/>
        <c:noMultiLvlLbl val="0"/>
      </c:catAx>
      <c:valAx>
        <c:axId val="252315080"/>
        <c:scaling>
          <c:orientation val="minMax"/>
          <c:max val="800"/>
          <c:min val="600"/>
        </c:scaling>
        <c:delete val="0"/>
        <c:axPos val="l"/>
        <c:majorGridlines/>
        <c:numFmt formatCode="0.0" sourceLinked="1"/>
        <c:majorTickMark val="out"/>
        <c:minorTickMark val="none"/>
        <c:tickLblPos val="nextTo"/>
        <c:crossAx val="252314688"/>
        <c:crosses val="autoZero"/>
        <c:crossBetween val="between"/>
      </c:valAx>
    </c:plotArea>
    <c:legend>
      <c:legendPos val="b"/>
      <c:overlay val="0"/>
    </c:legend>
    <c:plotVisOnly val="1"/>
    <c:dispBlanksAs val="gap"/>
    <c:showDLblsOverMax val="0"/>
  </c:chart>
  <c:txPr>
    <a:bodyPr/>
    <a:lstStyle/>
    <a:p>
      <a:pPr>
        <a:defRPr sz="1800"/>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view3D>
      <c:rotX val="0"/>
      <c:rotY val="0"/>
      <c:depthPercent val="100"/>
      <c:rAngAx val="0"/>
    </c:view3D>
    <c:floor>
      <c:thickness val="0"/>
    </c:floor>
    <c:sideWall>
      <c:thickness val="0"/>
    </c:sideWall>
    <c:backWall>
      <c:thickness val="0"/>
    </c:backWall>
    <c:plotArea>
      <c:layout>
        <c:manualLayout>
          <c:layoutTarget val="inner"/>
          <c:xMode val="edge"/>
          <c:yMode val="edge"/>
          <c:x val="0.10740586046627607"/>
          <c:y val="4.2291557305336833E-2"/>
          <c:w val="0.87766040884556662"/>
          <c:h val="0.74333398950131158"/>
        </c:manualLayout>
      </c:layout>
      <c:bar3DChart>
        <c:barDir val="col"/>
        <c:grouping val="stacked"/>
        <c:varyColors val="0"/>
        <c:ser>
          <c:idx val="0"/>
          <c:order val="0"/>
          <c:tx>
            <c:strRef>
              <c:f>Sheet1!$B$1</c:f>
              <c:strCache>
                <c:ptCount val="1"/>
                <c:pt idx="0">
                  <c:v>Property Taxes</c:v>
                </c:pt>
              </c:strCache>
            </c:strRef>
          </c:tx>
          <c:spPr>
            <a:solidFill>
              <a:schemeClr val="accent2">
                <a:lumMod val="40000"/>
                <a:lumOff val="60000"/>
              </a:schemeClr>
            </a:solidFill>
            <a:ln>
              <a:noFill/>
            </a:ln>
          </c:spPr>
          <c:invertIfNegative val="0"/>
          <c:dLbls>
            <c:spPr>
              <a:noFill/>
              <a:ln>
                <a:noFill/>
              </a:ln>
              <a:effectLst/>
            </c:spPr>
            <c:txPr>
              <a:bodyPr/>
              <a:lstStyle/>
              <a:p>
                <a:pPr>
                  <a:defRPr sz="14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8"/>
                <c:pt idx="0">
                  <c:v>2014</c:v>
                </c:pt>
                <c:pt idx="1">
                  <c:v>2015</c:v>
                </c:pt>
                <c:pt idx="2">
                  <c:v>2016</c:v>
                </c:pt>
                <c:pt idx="3">
                  <c:v>2017</c:v>
                </c:pt>
                <c:pt idx="4">
                  <c:v>2018</c:v>
                </c:pt>
                <c:pt idx="5">
                  <c:v>2019</c:v>
                </c:pt>
                <c:pt idx="6">
                  <c:v>2020</c:v>
                </c:pt>
                <c:pt idx="7">
                  <c:v>2021</c:v>
                </c:pt>
              </c:numCache>
            </c:numRef>
          </c:cat>
          <c:val>
            <c:numRef>
              <c:f>Sheet1!$B$2:$B$9</c:f>
              <c:numCache>
                <c:formatCode>0.0</c:formatCode>
                <c:ptCount val="8"/>
                <c:pt idx="0">
                  <c:v>198.3</c:v>
                </c:pt>
                <c:pt idx="1">
                  <c:v>204</c:v>
                </c:pt>
                <c:pt idx="2">
                  <c:v>200.6</c:v>
                </c:pt>
                <c:pt idx="3">
                  <c:v>177.6</c:v>
                </c:pt>
                <c:pt idx="4">
                  <c:v>149.4</c:v>
                </c:pt>
                <c:pt idx="5">
                  <c:v>150.9</c:v>
                </c:pt>
                <c:pt idx="6">
                  <c:v>152.69999999999999</c:v>
                </c:pt>
                <c:pt idx="7">
                  <c:v>154.30000000000001</c:v>
                </c:pt>
              </c:numCache>
            </c:numRef>
          </c:val>
        </c:ser>
        <c:dLbls>
          <c:showLegendKey val="0"/>
          <c:showVal val="0"/>
          <c:showCatName val="0"/>
          <c:showSerName val="0"/>
          <c:showPercent val="0"/>
          <c:showBubbleSize val="0"/>
        </c:dLbls>
        <c:gapWidth val="33"/>
        <c:gapDepth val="76"/>
        <c:shape val="box"/>
        <c:axId val="166771344"/>
        <c:axId val="166689376"/>
        <c:axId val="0"/>
      </c:bar3DChart>
      <c:catAx>
        <c:axId val="166771344"/>
        <c:scaling>
          <c:orientation val="minMax"/>
        </c:scaling>
        <c:delete val="0"/>
        <c:axPos val="b"/>
        <c:numFmt formatCode="General" sourceLinked="1"/>
        <c:majorTickMark val="out"/>
        <c:minorTickMark val="none"/>
        <c:tickLblPos val="nextTo"/>
        <c:crossAx val="166689376"/>
        <c:crosses val="autoZero"/>
        <c:auto val="1"/>
        <c:lblAlgn val="ctr"/>
        <c:lblOffset val="100"/>
        <c:noMultiLvlLbl val="0"/>
      </c:catAx>
      <c:valAx>
        <c:axId val="166689376"/>
        <c:scaling>
          <c:orientation val="minMax"/>
          <c:max val="225"/>
          <c:min val="100"/>
        </c:scaling>
        <c:delete val="0"/>
        <c:axPos val="l"/>
        <c:majorGridlines/>
        <c:numFmt formatCode="#,##0.0" sourceLinked="0"/>
        <c:majorTickMark val="out"/>
        <c:minorTickMark val="none"/>
        <c:tickLblPos val="nextTo"/>
        <c:crossAx val="166771344"/>
        <c:crosses val="autoZero"/>
        <c:crossBetween val="between"/>
        <c:majorUnit val="25"/>
        <c:minorUnit val="5"/>
      </c:valAx>
    </c:plotArea>
    <c:legend>
      <c:legendPos val="b"/>
      <c:layout>
        <c:manualLayout>
          <c:xMode val="edge"/>
          <c:yMode val="edge"/>
          <c:x val="0.28540769907897923"/>
          <c:y val="0.93056080489938753"/>
          <c:w val="0.42918460184205276"/>
          <c:h val="6.6661417322834704E-2"/>
        </c:manualLayout>
      </c:layout>
      <c:overlay val="0"/>
      <c:txPr>
        <a:bodyPr/>
        <a:lstStyle/>
        <a:p>
          <a:pPr>
            <a:defRPr sz="1600" baseline="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Residential</c:v>
                </c:pt>
              </c:strCache>
            </c:strRef>
          </c:tx>
          <c:spPr>
            <a:ln w="31750" cap="rnd">
              <a:solidFill>
                <a:schemeClr val="accent1"/>
              </a:solidFill>
              <a:round/>
            </a:ln>
            <a:effectLst>
              <a:outerShdw blurRad="40000" dist="23000" dir="5400000" rotWithShape="0">
                <a:srgbClr val="000000">
                  <a:alpha val="35000"/>
                </a:srgbClr>
              </a:outerShdw>
            </a:effectLst>
          </c:spPr>
          <c:marker>
            <c:symbol val="none"/>
          </c:marker>
          <c:cat>
            <c:numRef>
              <c:f>Sheet1!$A$2:$A$11</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Sheet1!$B$2:$B$11</c:f>
              <c:numCache>
                <c:formatCode>_(* #,##0_);_(* \(#,##0\);_(* "-"??_);_(@_)</c:formatCode>
                <c:ptCount val="10"/>
                <c:pt idx="0">
                  <c:v>3165233960</c:v>
                </c:pt>
                <c:pt idx="1">
                  <c:v>3151380470</c:v>
                </c:pt>
                <c:pt idx="2">
                  <c:v>3172514560</c:v>
                </c:pt>
                <c:pt idx="3">
                  <c:v>2796094950</c:v>
                </c:pt>
                <c:pt idx="4">
                  <c:v>2778537270</c:v>
                </c:pt>
                <c:pt idx="5">
                  <c:v>2744283400</c:v>
                </c:pt>
                <c:pt idx="6">
                  <c:v>2169817680</c:v>
                </c:pt>
                <c:pt idx="7">
                  <c:v>2145454810</c:v>
                </c:pt>
                <c:pt idx="8">
                  <c:v>2127960040</c:v>
                </c:pt>
                <c:pt idx="9">
                  <c:v>2091147610</c:v>
                </c:pt>
              </c:numCache>
            </c:numRef>
          </c:val>
          <c:smooth val="0"/>
        </c:ser>
        <c:ser>
          <c:idx val="1"/>
          <c:order val="1"/>
          <c:tx>
            <c:strRef>
              <c:f>Sheet1!$C$1</c:f>
              <c:strCache>
                <c:ptCount val="1"/>
                <c:pt idx="0">
                  <c:v>Commercial</c:v>
                </c:pt>
              </c:strCache>
            </c:strRef>
          </c:tx>
          <c:spPr>
            <a:ln w="31750" cap="rnd">
              <a:solidFill>
                <a:schemeClr val="accent2"/>
              </a:solidFill>
              <a:round/>
            </a:ln>
            <a:effectLst>
              <a:outerShdw blurRad="40000" dist="23000" dir="5400000" rotWithShape="0">
                <a:srgbClr val="000000">
                  <a:alpha val="35000"/>
                </a:srgbClr>
              </a:outerShdw>
            </a:effectLst>
          </c:spPr>
          <c:marker>
            <c:symbol val="none"/>
          </c:marker>
          <c:cat>
            <c:numRef>
              <c:f>Sheet1!$A$2:$A$11</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Sheet1!$C$2:$C$11</c:f>
              <c:numCache>
                <c:formatCode>_(* #,##0_);_(* \(#,##0\);_(* "-"??_);_(@_)</c:formatCode>
                <c:ptCount val="10"/>
                <c:pt idx="0">
                  <c:v>2464446020</c:v>
                </c:pt>
                <c:pt idx="1">
                  <c:v>2375125200</c:v>
                </c:pt>
                <c:pt idx="2">
                  <c:v>2371683330</c:v>
                </c:pt>
                <c:pt idx="3">
                  <c:v>2540255530</c:v>
                </c:pt>
                <c:pt idx="4">
                  <c:v>2678374700</c:v>
                </c:pt>
                <c:pt idx="5">
                  <c:v>2705037350</c:v>
                </c:pt>
                <c:pt idx="6">
                  <c:v>2489812600</c:v>
                </c:pt>
                <c:pt idx="7">
                  <c:v>2511033840</c:v>
                </c:pt>
                <c:pt idx="8">
                  <c:v>2558059330</c:v>
                </c:pt>
                <c:pt idx="9">
                  <c:v>2224577210</c:v>
                </c:pt>
              </c:numCache>
            </c:numRef>
          </c:val>
          <c:smooth val="0"/>
        </c:ser>
        <c:ser>
          <c:idx val="2"/>
          <c:order val="2"/>
          <c:tx>
            <c:strRef>
              <c:f>Sheet1!$D$1</c:f>
              <c:strCache>
                <c:ptCount val="1"/>
                <c:pt idx="0">
                  <c:v>TPP</c:v>
                </c:pt>
              </c:strCache>
            </c:strRef>
          </c:tx>
          <c:spPr>
            <a:ln w="31750" cap="rnd">
              <a:solidFill>
                <a:schemeClr val="accent3"/>
              </a:solidFill>
              <a:round/>
            </a:ln>
            <a:effectLst>
              <a:outerShdw blurRad="40000" dist="23000" dir="5400000" rotWithShape="0">
                <a:srgbClr val="000000">
                  <a:alpha val="35000"/>
                </a:srgbClr>
              </a:outerShdw>
            </a:effectLst>
          </c:spPr>
          <c:marker>
            <c:symbol val="none"/>
          </c:marker>
          <c:cat>
            <c:numRef>
              <c:f>Sheet1!$A$2:$A$11</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Sheet1!$D$2:$D$11</c:f>
              <c:numCache>
                <c:formatCode>_(* #,##0_);_(* \(#,##0\);_(* "-"??_);_(@_)</c:formatCode>
                <c:ptCount val="10"/>
                <c:pt idx="0">
                  <c:v>549870395</c:v>
                </c:pt>
                <c:pt idx="1">
                  <c:v>414606217</c:v>
                </c:pt>
                <c:pt idx="2">
                  <c:v>209115382</c:v>
                </c:pt>
                <c:pt idx="3">
                  <c:v>34805070</c:v>
                </c:pt>
                <c:pt idx="4">
                  <c:v>16627120</c:v>
                </c:pt>
                <c:pt idx="5">
                  <c:v>0</c:v>
                </c:pt>
                <c:pt idx="6">
                  <c:v>0</c:v>
                </c:pt>
                <c:pt idx="7">
                  <c:v>0</c:v>
                </c:pt>
                <c:pt idx="8">
                  <c:v>0</c:v>
                </c:pt>
                <c:pt idx="9">
                  <c:v>0</c:v>
                </c:pt>
              </c:numCache>
            </c:numRef>
          </c:val>
          <c:smooth val="0"/>
        </c:ser>
        <c:ser>
          <c:idx val="3"/>
          <c:order val="3"/>
          <c:tx>
            <c:strRef>
              <c:f>Sheet1!$E$1</c:f>
              <c:strCache>
                <c:ptCount val="1"/>
                <c:pt idx="0">
                  <c:v>Public Utility</c:v>
                </c:pt>
              </c:strCache>
            </c:strRef>
          </c:tx>
          <c:spPr>
            <a:ln w="31750" cap="rnd">
              <a:solidFill>
                <a:schemeClr val="accent4"/>
              </a:solidFill>
              <a:round/>
            </a:ln>
            <a:effectLst>
              <a:outerShdw blurRad="40000" dist="23000" dir="5400000" rotWithShape="0">
                <a:srgbClr val="000000">
                  <a:alpha val="35000"/>
                </a:srgbClr>
              </a:outerShdw>
            </a:effectLst>
          </c:spPr>
          <c:marker>
            <c:symbol val="none"/>
          </c:marker>
          <c:cat>
            <c:numRef>
              <c:f>Sheet1!$A$2:$A$11</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Sheet1!$E$2:$E$11</c:f>
              <c:numCache>
                <c:formatCode>_(* #,##0_);_(* \(#,##0\);_(* "-"??_);_(@_)</c:formatCode>
                <c:ptCount val="10"/>
                <c:pt idx="0">
                  <c:v>318144770</c:v>
                </c:pt>
                <c:pt idx="1">
                  <c:v>212297240</c:v>
                </c:pt>
                <c:pt idx="2">
                  <c:v>222204080</c:v>
                </c:pt>
                <c:pt idx="3">
                  <c:v>235305430</c:v>
                </c:pt>
                <c:pt idx="4">
                  <c:v>243660000</c:v>
                </c:pt>
                <c:pt idx="5">
                  <c:v>247613470</c:v>
                </c:pt>
                <c:pt idx="6">
                  <c:v>268250450</c:v>
                </c:pt>
                <c:pt idx="7">
                  <c:v>300460010</c:v>
                </c:pt>
                <c:pt idx="8">
                  <c:v>320762670</c:v>
                </c:pt>
                <c:pt idx="9">
                  <c:v>333942400</c:v>
                </c:pt>
              </c:numCache>
            </c:numRef>
          </c:val>
          <c:smooth val="0"/>
        </c:ser>
        <c:dLbls>
          <c:showLegendKey val="0"/>
          <c:showVal val="0"/>
          <c:showCatName val="0"/>
          <c:showSerName val="0"/>
          <c:showPercent val="0"/>
          <c:showBubbleSize val="0"/>
        </c:dLbls>
        <c:smooth val="0"/>
        <c:axId val="166207432"/>
        <c:axId val="166207824"/>
      </c:lineChart>
      <c:catAx>
        <c:axId val="166207432"/>
        <c:scaling>
          <c:orientation val="minMax"/>
        </c:scaling>
        <c:delete val="0"/>
        <c:axPos val="b"/>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66207824"/>
        <c:crosses val="autoZero"/>
        <c:auto val="1"/>
        <c:lblAlgn val="ctr"/>
        <c:lblOffset val="100"/>
        <c:noMultiLvlLbl val="0"/>
      </c:catAx>
      <c:valAx>
        <c:axId val="166207824"/>
        <c:scaling>
          <c:orientation val="minMax"/>
        </c:scaling>
        <c:delete val="0"/>
        <c:axPos val="l"/>
        <c:majorGridlines>
          <c:spPr>
            <a:ln w="9525" cap="flat" cmpd="sng" algn="ctr">
              <a:solidFill>
                <a:schemeClr val="tx2">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66207432"/>
        <c:crosses val="autoZero"/>
        <c:crossBetween val="between"/>
        <c:dispUnits>
          <c:builtInUnit val="billions"/>
          <c:dispUnitsLbl>
            <c:layout/>
            <c:spPr>
              <a:noFill/>
              <a:ln>
                <a:noFill/>
              </a:ln>
              <a:effectLst/>
            </c:spPr>
            <c:txPr>
              <a:bodyPr rot="-54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dispUnitsLbl>
        </c:dispUnits>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Current Collection Rate</c:v>
                </c:pt>
              </c:strCache>
            </c:strRef>
          </c:tx>
          <c:spPr>
            <a:effectLst/>
            <a:scene3d>
              <a:camera prst="orthographicFront"/>
              <a:lightRig rig="threePt" dir="t"/>
            </a:scene3d>
            <a:sp3d/>
          </c:spPr>
          <c:invertIfNegative val="0"/>
          <c:dLbls>
            <c:dLbl>
              <c:idx val="0"/>
              <c:showLegendKey val="0"/>
              <c:showVal val="1"/>
              <c:showCatName val="0"/>
              <c:showSerName val="0"/>
              <c:showPercent val="0"/>
              <c:showBubbleSize val="0"/>
              <c:extLst>
                <c:ext xmlns:c15="http://schemas.microsoft.com/office/drawing/2012/chart" uri="{CE6537A1-D6FC-4f65-9D91-7224C49458BB}"/>
              </c:extLst>
            </c:dLbl>
            <c:dLbl>
              <c:idx val="1"/>
              <c:layout>
                <c:manualLayout>
                  <c:x val="-3.2854207513947777E-2"/>
                  <c:y val="-0.11388888888888887"/>
                </c:manualLayout>
              </c:layout>
              <c:tx>
                <c:rich>
                  <a:bodyPr/>
                  <a:lstStyle/>
                  <a:p>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3"/>
              <c:layout>
                <c:manualLayout>
                  <c:x val="2.9867461376315045E-3"/>
                  <c:y val="-4.7222222222222221E-2"/>
                </c:manualLayout>
              </c:layout>
              <c:showLegendKey val="0"/>
              <c:showVal val="1"/>
              <c:showCatName val="0"/>
              <c:showSerName val="0"/>
              <c:showPercent val="0"/>
              <c:showBubbleSize val="0"/>
              <c:extLst>
                <c:ext xmlns:c15="http://schemas.microsoft.com/office/drawing/2012/chart" uri="{CE6537A1-D6FC-4f65-9D91-7224C49458BB}"/>
              </c:extLst>
            </c:dLbl>
            <c:dLbl>
              <c:idx val="24"/>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Sheet1!$A$2:$A$26</c:f>
              <c:numCache>
                <c:formatCode>General</c:formatCode>
                <c:ptCount val="25"/>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numCache>
            </c:numRef>
          </c:cat>
          <c:val>
            <c:numRef>
              <c:f>Sheet1!$B$2:$B$26</c:f>
              <c:numCache>
                <c:formatCode>0.0</c:formatCode>
                <c:ptCount val="25"/>
                <c:pt idx="0">
                  <c:v>92.8</c:v>
                </c:pt>
                <c:pt idx="1">
                  <c:v>96.4</c:v>
                </c:pt>
                <c:pt idx="2">
                  <c:v>92.4</c:v>
                </c:pt>
                <c:pt idx="3">
                  <c:v>92.8</c:v>
                </c:pt>
                <c:pt idx="4">
                  <c:v>92.6</c:v>
                </c:pt>
                <c:pt idx="5">
                  <c:v>92.1</c:v>
                </c:pt>
                <c:pt idx="6">
                  <c:v>92.1</c:v>
                </c:pt>
                <c:pt idx="7">
                  <c:v>91.6</c:v>
                </c:pt>
                <c:pt idx="8">
                  <c:v>89.8</c:v>
                </c:pt>
                <c:pt idx="9">
                  <c:v>87.2</c:v>
                </c:pt>
                <c:pt idx="10">
                  <c:v>86.2</c:v>
                </c:pt>
                <c:pt idx="11">
                  <c:v>88.4</c:v>
                </c:pt>
                <c:pt idx="12">
                  <c:v>89.1</c:v>
                </c:pt>
                <c:pt idx="13">
                  <c:v>88</c:v>
                </c:pt>
                <c:pt idx="14">
                  <c:v>88.1</c:v>
                </c:pt>
                <c:pt idx="15">
                  <c:v>86.8</c:v>
                </c:pt>
                <c:pt idx="16">
                  <c:v>84.28</c:v>
                </c:pt>
                <c:pt idx="17">
                  <c:v>84.04</c:v>
                </c:pt>
                <c:pt idx="18">
                  <c:v>80.900000000000006</c:v>
                </c:pt>
                <c:pt idx="19">
                  <c:v>78.87</c:v>
                </c:pt>
                <c:pt idx="20">
                  <c:v>76.099999999999994</c:v>
                </c:pt>
                <c:pt idx="21">
                  <c:v>82.6</c:v>
                </c:pt>
                <c:pt idx="22">
                  <c:v>80.3</c:v>
                </c:pt>
                <c:pt idx="23">
                  <c:v>79.599999999999994</c:v>
                </c:pt>
                <c:pt idx="24">
                  <c:v>86.9</c:v>
                </c:pt>
              </c:numCache>
            </c:numRef>
          </c:val>
        </c:ser>
        <c:dLbls>
          <c:showLegendKey val="0"/>
          <c:showVal val="0"/>
          <c:showCatName val="0"/>
          <c:showSerName val="0"/>
          <c:showPercent val="0"/>
          <c:showBubbleSize val="0"/>
        </c:dLbls>
        <c:gapWidth val="98"/>
        <c:gapDepth val="256"/>
        <c:shape val="box"/>
        <c:axId val="166208608"/>
        <c:axId val="166209000"/>
        <c:axId val="0"/>
      </c:bar3DChart>
      <c:catAx>
        <c:axId val="166208608"/>
        <c:scaling>
          <c:orientation val="minMax"/>
        </c:scaling>
        <c:delete val="0"/>
        <c:axPos val="b"/>
        <c:numFmt formatCode="General" sourceLinked="1"/>
        <c:majorTickMark val="out"/>
        <c:minorTickMark val="none"/>
        <c:tickLblPos val="nextTo"/>
        <c:txPr>
          <a:bodyPr/>
          <a:lstStyle/>
          <a:p>
            <a:pPr>
              <a:defRPr sz="1600" baseline="0"/>
            </a:pPr>
            <a:endParaRPr lang="en-US"/>
          </a:p>
        </c:txPr>
        <c:crossAx val="166209000"/>
        <c:crosses val="autoZero"/>
        <c:auto val="1"/>
        <c:lblAlgn val="ctr"/>
        <c:lblOffset val="100"/>
        <c:noMultiLvlLbl val="0"/>
      </c:catAx>
      <c:valAx>
        <c:axId val="166209000"/>
        <c:scaling>
          <c:orientation val="minMax"/>
          <c:min val="75"/>
        </c:scaling>
        <c:delete val="0"/>
        <c:axPos val="l"/>
        <c:majorGridlines/>
        <c:minorGridlines/>
        <c:numFmt formatCode="#,##0.0" sourceLinked="0"/>
        <c:majorTickMark val="out"/>
        <c:minorTickMark val="none"/>
        <c:tickLblPos val="nextTo"/>
        <c:txPr>
          <a:bodyPr/>
          <a:lstStyle/>
          <a:p>
            <a:pPr>
              <a:defRPr sz="1200" baseline="0"/>
            </a:pPr>
            <a:endParaRPr lang="en-US"/>
          </a:p>
        </c:txPr>
        <c:crossAx val="166208608"/>
        <c:crosses val="autoZero"/>
        <c:crossBetween val="between"/>
        <c:majorUnit val="1"/>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7.6633673704804589E-2"/>
          <c:y val="1.893744531933526E-2"/>
          <c:w val="0.90843259560703116"/>
          <c:h val="0.78135192475940507"/>
        </c:manualLayout>
      </c:layout>
      <c:bar3DChart>
        <c:barDir val="col"/>
        <c:grouping val="stacked"/>
        <c:varyColors val="0"/>
        <c:ser>
          <c:idx val="0"/>
          <c:order val="0"/>
          <c:tx>
            <c:strRef>
              <c:f>Sheet1!$B$1</c:f>
              <c:strCache>
                <c:ptCount val="1"/>
                <c:pt idx="0">
                  <c:v>State Aid</c:v>
                </c:pt>
              </c:strCache>
            </c:strRef>
          </c:tx>
          <c:spPr>
            <a:ln w="12700"/>
          </c:spPr>
          <c:invertIfNegative val="0"/>
          <c:dLbls>
            <c:spPr>
              <a:noFill/>
              <a:ln>
                <a:noFill/>
              </a:ln>
              <a:effectLst/>
            </c:spPr>
            <c:txPr>
              <a:bodyPr/>
              <a:lstStyle/>
              <a:p>
                <a:pPr>
                  <a:defRPr sz="16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8"/>
                <c:pt idx="0">
                  <c:v>2014</c:v>
                </c:pt>
                <c:pt idx="1">
                  <c:v>2015</c:v>
                </c:pt>
                <c:pt idx="2">
                  <c:v>2016</c:v>
                </c:pt>
                <c:pt idx="3">
                  <c:v>2017</c:v>
                </c:pt>
                <c:pt idx="4">
                  <c:v>2018</c:v>
                </c:pt>
                <c:pt idx="5">
                  <c:v>2019</c:v>
                </c:pt>
                <c:pt idx="6">
                  <c:v>2020</c:v>
                </c:pt>
                <c:pt idx="7">
                  <c:v>2021</c:v>
                </c:pt>
              </c:numCache>
            </c:numRef>
          </c:cat>
          <c:val>
            <c:numRef>
              <c:f>Sheet1!$B$2:$B$9</c:f>
              <c:numCache>
                <c:formatCode>0.0</c:formatCode>
                <c:ptCount val="8"/>
                <c:pt idx="0">
                  <c:v>422.6</c:v>
                </c:pt>
                <c:pt idx="1">
                  <c:v>422.70000000000005</c:v>
                </c:pt>
                <c:pt idx="2">
                  <c:v>425.9</c:v>
                </c:pt>
                <c:pt idx="3">
                  <c:v>469.6</c:v>
                </c:pt>
                <c:pt idx="4">
                  <c:v>475.6</c:v>
                </c:pt>
                <c:pt idx="5">
                  <c:v>475.6</c:v>
                </c:pt>
                <c:pt idx="6">
                  <c:v>475.6</c:v>
                </c:pt>
                <c:pt idx="7">
                  <c:v>475.6</c:v>
                </c:pt>
              </c:numCache>
            </c:numRef>
          </c:val>
        </c:ser>
        <c:ser>
          <c:idx val="1"/>
          <c:order val="1"/>
          <c:tx>
            <c:strRef>
              <c:f>Sheet1!$C$1</c:f>
              <c:strCache>
                <c:ptCount val="1"/>
                <c:pt idx="0">
                  <c:v>Casino</c:v>
                </c:pt>
              </c:strCache>
            </c:strRef>
          </c:tx>
          <c:invertIfNegative val="0"/>
          <c:dLbls>
            <c:dLbl>
              <c:idx val="1"/>
              <c:numFmt formatCode="#,##0.0" sourceLinked="0"/>
              <c:spPr/>
              <c:txPr>
                <a:bodyPr/>
                <a:lstStyle/>
                <a:p>
                  <a:pPr>
                    <a:defRPr/>
                  </a:pPr>
                  <a:endParaRPr lang="en-US"/>
                </a:p>
              </c:txPr>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8"/>
                <c:pt idx="0">
                  <c:v>2014</c:v>
                </c:pt>
                <c:pt idx="1">
                  <c:v>2015</c:v>
                </c:pt>
                <c:pt idx="2">
                  <c:v>2016</c:v>
                </c:pt>
                <c:pt idx="3">
                  <c:v>2017</c:v>
                </c:pt>
                <c:pt idx="4">
                  <c:v>2018</c:v>
                </c:pt>
                <c:pt idx="5">
                  <c:v>2019</c:v>
                </c:pt>
                <c:pt idx="6">
                  <c:v>2020</c:v>
                </c:pt>
                <c:pt idx="7">
                  <c:v>2021</c:v>
                </c:pt>
              </c:numCache>
            </c:numRef>
          </c:cat>
          <c:val>
            <c:numRef>
              <c:f>Sheet1!$C$2:$C$9</c:f>
              <c:numCache>
                <c:formatCode>General</c:formatCode>
                <c:ptCount val="8"/>
                <c:pt idx="0">
                  <c:v>2</c:v>
                </c:pt>
                <c:pt idx="1">
                  <c:v>1.9</c:v>
                </c:pt>
                <c:pt idx="2">
                  <c:v>1.9</c:v>
                </c:pt>
                <c:pt idx="3">
                  <c:v>1.9</c:v>
                </c:pt>
                <c:pt idx="4">
                  <c:v>1.9</c:v>
                </c:pt>
                <c:pt idx="5">
                  <c:v>1.9</c:v>
                </c:pt>
                <c:pt idx="6">
                  <c:v>1.9</c:v>
                </c:pt>
                <c:pt idx="7">
                  <c:v>1.9</c:v>
                </c:pt>
              </c:numCache>
            </c:numRef>
          </c:val>
        </c:ser>
        <c:dLbls>
          <c:showLegendKey val="0"/>
          <c:showVal val="0"/>
          <c:showCatName val="0"/>
          <c:showSerName val="0"/>
          <c:showPercent val="0"/>
          <c:showBubbleSize val="0"/>
        </c:dLbls>
        <c:gapWidth val="35"/>
        <c:shape val="box"/>
        <c:axId val="166209784"/>
        <c:axId val="166210176"/>
        <c:axId val="0"/>
      </c:bar3DChart>
      <c:catAx>
        <c:axId val="166209784"/>
        <c:scaling>
          <c:orientation val="minMax"/>
        </c:scaling>
        <c:delete val="0"/>
        <c:axPos val="b"/>
        <c:numFmt formatCode="General" sourceLinked="1"/>
        <c:majorTickMark val="out"/>
        <c:minorTickMark val="none"/>
        <c:tickLblPos val="nextTo"/>
        <c:txPr>
          <a:bodyPr/>
          <a:lstStyle/>
          <a:p>
            <a:pPr>
              <a:defRPr sz="1400" baseline="0"/>
            </a:pPr>
            <a:endParaRPr lang="en-US"/>
          </a:p>
        </c:txPr>
        <c:crossAx val="166210176"/>
        <c:crosses val="autoZero"/>
        <c:auto val="1"/>
        <c:lblAlgn val="ctr"/>
        <c:lblOffset val="100"/>
        <c:noMultiLvlLbl val="0"/>
      </c:catAx>
      <c:valAx>
        <c:axId val="166210176"/>
        <c:scaling>
          <c:orientation val="minMax"/>
          <c:min val="400"/>
        </c:scaling>
        <c:delete val="0"/>
        <c:axPos val="l"/>
        <c:majorGridlines/>
        <c:minorGridlines>
          <c:spPr>
            <a:ln>
              <a:noFill/>
            </a:ln>
          </c:spPr>
        </c:minorGridlines>
        <c:numFmt formatCode="&quot;$&quot;#,##0" sourceLinked="0"/>
        <c:majorTickMark val="out"/>
        <c:minorTickMark val="none"/>
        <c:tickLblPos val="nextTo"/>
        <c:txPr>
          <a:bodyPr/>
          <a:lstStyle/>
          <a:p>
            <a:pPr>
              <a:defRPr sz="1200" baseline="0"/>
            </a:pPr>
            <a:endParaRPr lang="en-US"/>
          </a:p>
        </c:txPr>
        <c:crossAx val="166209784"/>
        <c:crosses val="autoZero"/>
        <c:crossBetween val="between"/>
      </c:valAx>
    </c:plotArea>
    <c:legend>
      <c:legendPos val="b"/>
      <c:layout>
        <c:manualLayout>
          <c:xMode val="edge"/>
          <c:yMode val="edge"/>
          <c:x val="0.37344098318979313"/>
          <c:y val="0.92987357830271211"/>
          <c:w val="0.21447647631686695"/>
          <c:h val="6.3663823272090983E-2"/>
        </c:manualLayout>
      </c:layout>
      <c:overlay val="0"/>
      <c:spPr>
        <a:ln>
          <a:solidFill>
            <a:schemeClr val="tx1"/>
          </a:solidFill>
        </a:ln>
      </c:spPr>
      <c:txPr>
        <a:bodyPr/>
        <a:lstStyle/>
        <a:p>
          <a:pPr>
            <a:defRPr sz="1400" baseline="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7.2122393564244089E-2"/>
          <c:y val="3.5986001749781275E-2"/>
          <c:w val="0.91145050267878724"/>
          <c:h val="0.66778193350832082"/>
        </c:manualLayout>
      </c:layout>
      <c:bar3DChart>
        <c:barDir val="col"/>
        <c:grouping val="stacked"/>
        <c:varyColors val="0"/>
        <c:ser>
          <c:idx val="0"/>
          <c:order val="0"/>
          <c:tx>
            <c:strRef>
              <c:f>Sheet1!$B$1</c:f>
              <c:strCache>
                <c:ptCount val="1"/>
                <c:pt idx="0">
                  <c:v>Property Tax Reimbursements</c:v>
                </c:pt>
              </c:strCache>
            </c:strRef>
          </c:tx>
          <c:invertIfNegative val="0"/>
          <c:dLbls>
            <c:numFmt formatCode="#,##0.0" sourceLinked="0"/>
            <c:spPr>
              <a:noFill/>
              <a:ln>
                <a:noFill/>
              </a:ln>
              <a:effectLst/>
            </c:spPr>
            <c:txPr>
              <a:bodyPr/>
              <a:lstStyle/>
              <a:p>
                <a:pPr>
                  <a:defRPr sz="14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Sheet1!$A$2:$A$9</c:f>
              <c:numCache>
                <c:formatCode>General</c:formatCode>
                <c:ptCount val="8"/>
                <c:pt idx="0">
                  <c:v>2014</c:v>
                </c:pt>
                <c:pt idx="1">
                  <c:v>2015</c:v>
                </c:pt>
                <c:pt idx="2">
                  <c:v>2016</c:v>
                </c:pt>
                <c:pt idx="3">
                  <c:v>2017</c:v>
                </c:pt>
                <c:pt idx="4">
                  <c:v>2018</c:v>
                </c:pt>
                <c:pt idx="5">
                  <c:v>2019</c:v>
                </c:pt>
                <c:pt idx="6">
                  <c:v>2020</c:v>
                </c:pt>
                <c:pt idx="7">
                  <c:v>2021</c:v>
                </c:pt>
              </c:numCache>
            </c:numRef>
          </c:cat>
          <c:val>
            <c:numRef>
              <c:f>Sheet1!$B$2:$B$9</c:f>
              <c:numCache>
                <c:formatCode>General</c:formatCode>
                <c:ptCount val="8"/>
                <c:pt idx="0">
                  <c:v>18.3</c:v>
                </c:pt>
                <c:pt idx="1">
                  <c:v>18</c:v>
                </c:pt>
                <c:pt idx="2">
                  <c:v>17.8</c:v>
                </c:pt>
                <c:pt idx="3">
                  <c:v>14.7</c:v>
                </c:pt>
                <c:pt idx="4">
                  <c:v>12.2</c:v>
                </c:pt>
                <c:pt idx="5">
                  <c:v>12.2</c:v>
                </c:pt>
                <c:pt idx="6">
                  <c:v>12.3</c:v>
                </c:pt>
                <c:pt idx="7">
                  <c:v>12.3</c:v>
                </c:pt>
              </c:numCache>
            </c:numRef>
          </c:val>
        </c:ser>
        <c:ser>
          <c:idx val="1"/>
          <c:order val="1"/>
          <c:tx>
            <c:strRef>
              <c:f>Sheet1!$C$1</c:f>
              <c:strCache>
                <c:ptCount val="1"/>
                <c:pt idx="0">
                  <c:v>TPP Reimbursements</c:v>
                </c:pt>
              </c:strCache>
            </c:strRef>
          </c:tx>
          <c:invertIfNegative val="0"/>
          <c:dLbls>
            <c:dLbl>
              <c:idx val="6"/>
              <c:layout>
                <c:manualLayout>
                  <c:x val="-4.4801192064474211E-3"/>
                  <c:y val="-1.666666666666666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0"/>
                  <c:y val="-2.5000000000000001E-2"/>
                </c:manualLayout>
              </c:layout>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a:ln>
                <a:noFill/>
              </a:ln>
              <a:effectLst/>
            </c:spPr>
            <c:txPr>
              <a:bodyPr/>
              <a:lstStyle/>
              <a:p>
                <a:pPr>
                  <a:defRPr sz="14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Sheet1!$A$2:$A$9</c:f>
              <c:numCache>
                <c:formatCode>General</c:formatCode>
                <c:ptCount val="8"/>
                <c:pt idx="0">
                  <c:v>2014</c:v>
                </c:pt>
                <c:pt idx="1">
                  <c:v>2015</c:v>
                </c:pt>
                <c:pt idx="2">
                  <c:v>2016</c:v>
                </c:pt>
                <c:pt idx="3">
                  <c:v>2017</c:v>
                </c:pt>
                <c:pt idx="4">
                  <c:v>2018</c:v>
                </c:pt>
                <c:pt idx="5">
                  <c:v>2019</c:v>
                </c:pt>
                <c:pt idx="6">
                  <c:v>2020</c:v>
                </c:pt>
                <c:pt idx="7">
                  <c:v>2021</c:v>
                </c:pt>
              </c:numCache>
            </c:numRef>
          </c:cat>
          <c:val>
            <c:numRef>
              <c:f>Sheet1!$C$2:$C$9</c:f>
              <c:numCache>
                <c:formatCode>General</c:formatCode>
                <c:ptCount val="8"/>
                <c:pt idx="0">
                  <c:v>13.9</c:v>
                </c:pt>
                <c:pt idx="1">
                  <c:v>13.9</c:v>
                </c:pt>
                <c:pt idx="2">
                  <c:v>7</c:v>
                </c:pt>
                <c:pt idx="3">
                  <c:v>0.1</c:v>
                </c:pt>
                <c:pt idx="4">
                  <c:v>0</c:v>
                </c:pt>
                <c:pt idx="5">
                  <c:v>0</c:v>
                </c:pt>
                <c:pt idx="6">
                  <c:v>0</c:v>
                </c:pt>
                <c:pt idx="7">
                  <c:v>0</c:v>
                </c:pt>
              </c:numCache>
            </c:numRef>
          </c:val>
        </c:ser>
        <c:dLbls>
          <c:showLegendKey val="0"/>
          <c:showVal val="0"/>
          <c:showCatName val="0"/>
          <c:showSerName val="0"/>
          <c:showPercent val="0"/>
          <c:showBubbleSize val="0"/>
        </c:dLbls>
        <c:gapWidth val="37"/>
        <c:shape val="box"/>
        <c:axId val="248918816"/>
        <c:axId val="248919208"/>
        <c:axId val="0"/>
      </c:bar3DChart>
      <c:catAx>
        <c:axId val="248918816"/>
        <c:scaling>
          <c:orientation val="minMax"/>
        </c:scaling>
        <c:delete val="0"/>
        <c:axPos val="b"/>
        <c:numFmt formatCode="General" sourceLinked="1"/>
        <c:majorTickMark val="out"/>
        <c:minorTickMark val="none"/>
        <c:tickLblPos val="nextTo"/>
        <c:txPr>
          <a:bodyPr/>
          <a:lstStyle/>
          <a:p>
            <a:pPr>
              <a:defRPr sz="1400" baseline="0"/>
            </a:pPr>
            <a:endParaRPr lang="en-US"/>
          </a:p>
        </c:txPr>
        <c:crossAx val="248919208"/>
        <c:crosses val="autoZero"/>
        <c:auto val="1"/>
        <c:lblAlgn val="ctr"/>
        <c:lblOffset val="100"/>
        <c:noMultiLvlLbl val="0"/>
      </c:catAx>
      <c:valAx>
        <c:axId val="248919208"/>
        <c:scaling>
          <c:orientation val="minMax"/>
          <c:min val="10"/>
        </c:scaling>
        <c:delete val="0"/>
        <c:axPos val="l"/>
        <c:majorGridlines/>
        <c:numFmt formatCode="&quot;$&quot;#,##0" sourceLinked="0"/>
        <c:majorTickMark val="out"/>
        <c:minorTickMark val="none"/>
        <c:tickLblPos val="nextTo"/>
        <c:txPr>
          <a:bodyPr/>
          <a:lstStyle/>
          <a:p>
            <a:pPr>
              <a:defRPr sz="1400" baseline="0"/>
            </a:pPr>
            <a:endParaRPr lang="en-US"/>
          </a:p>
        </c:txPr>
        <c:crossAx val="248918816"/>
        <c:crosses val="autoZero"/>
        <c:crossBetween val="between"/>
      </c:valAx>
    </c:plotArea>
    <c:legend>
      <c:legendPos val="b"/>
      <c:layout/>
      <c:overlay val="0"/>
      <c:spPr>
        <a:ln>
          <a:solidFill>
            <a:schemeClr val="tx1"/>
          </a:solidFill>
        </a:ln>
      </c:spPr>
      <c:txPr>
        <a:bodyPr/>
        <a:lstStyle/>
        <a:p>
          <a:pPr>
            <a:defRPr sz="1200" baseline="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7.3317092019296731E-2"/>
          <c:y val="4.7097112860892389E-2"/>
          <c:w val="0.91174917729254989"/>
          <c:h val="0.71778193350831876"/>
        </c:manualLayout>
      </c:layout>
      <c:bar3DChart>
        <c:barDir val="col"/>
        <c:grouping val="stacked"/>
        <c:varyColors val="0"/>
        <c:ser>
          <c:idx val="0"/>
          <c:order val="0"/>
          <c:tx>
            <c:strRef>
              <c:f>Sheet1!$B$1</c:f>
              <c:strCache>
                <c:ptCount val="1"/>
                <c:pt idx="0">
                  <c:v>Other</c:v>
                </c:pt>
              </c:strCache>
            </c:strRef>
          </c:tx>
          <c:invertIfNegative val="0"/>
          <c:dLbls>
            <c:spPr>
              <a:noFill/>
              <a:ln>
                <a:noFill/>
              </a:ln>
              <a:effectLst/>
            </c:spPr>
            <c:txPr>
              <a:bodyPr/>
              <a:lstStyle/>
              <a:p>
                <a:pPr>
                  <a:defRPr sz="14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8"/>
                <c:pt idx="0">
                  <c:v>2014</c:v>
                </c:pt>
                <c:pt idx="1">
                  <c:v>2015</c:v>
                </c:pt>
                <c:pt idx="2">
                  <c:v>2016</c:v>
                </c:pt>
                <c:pt idx="3">
                  <c:v>2017</c:v>
                </c:pt>
                <c:pt idx="4">
                  <c:v>2018</c:v>
                </c:pt>
                <c:pt idx="5">
                  <c:v>2019</c:v>
                </c:pt>
                <c:pt idx="6">
                  <c:v>2020</c:v>
                </c:pt>
                <c:pt idx="7">
                  <c:v>2021</c:v>
                </c:pt>
              </c:numCache>
            </c:numRef>
          </c:cat>
          <c:val>
            <c:numRef>
              <c:f>Sheet1!$B$2:$B$9</c:f>
              <c:numCache>
                <c:formatCode>0.0</c:formatCode>
                <c:ptCount val="8"/>
                <c:pt idx="0">
                  <c:v>13.899999999999991</c:v>
                </c:pt>
                <c:pt idx="1">
                  <c:v>12.500000000000004</c:v>
                </c:pt>
                <c:pt idx="2">
                  <c:v>11.100000000000001</c:v>
                </c:pt>
                <c:pt idx="3">
                  <c:v>12.099999999999996</c:v>
                </c:pt>
                <c:pt idx="4">
                  <c:v>12.099999999999994</c:v>
                </c:pt>
                <c:pt idx="5">
                  <c:v>12.099999999999994</c:v>
                </c:pt>
                <c:pt idx="6">
                  <c:v>12.099999999999998</c:v>
                </c:pt>
                <c:pt idx="7">
                  <c:v>12.099999999999998</c:v>
                </c:pt>
              </c:numCache>
            </c:numRef>
          </c:val>
        </c:ser>
        <c:ser>
          <c:idx val="1"/>
          <c:order val="1"/>
          <c:tx>
            <c:strRef>
              <c:f>Sheet1!$C$1</c:f>
              <c:strCache>
                <c:ptCount val="1"/>
                <c:pt idx="0">
                  <c:v>Other Taxes/Rebate</c:v>
                </c:pt>
              </c:strCache>
            </c:strRef>
          </c:tx>
          <c:invertIfNegative val="0"/>
          <c:dLbls>
            <c:dLbl>
              <c:idx val="3"/>
              <c:layout>
                <c:manualLayout>
                  <c:x val="1.4933730688157522E-3"/>
                  <c:y val="1.6666666666666666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1.4933730688158069E-3"/>
                  <c:y val="2.5000000000000001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2.9867461376316138E-3"/>
                  <c:y val="3.6111111111111108E-2"/>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2.9867461376316138E-3"/>
                  <c:y val="1.6666666666666666E-2"/>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2.9867461376315045E-3"/>
                  <c:y val="1.6666666666666666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4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8"/>
                <c:pt idx="0">
                  <c:v>2014</c:v>
                </c:pt>
                <c:pt idx="1">
                  <c:v>2015</c:v>
                </c:pt>
                <c:pt idx="2">
                  <c:v>2016</c:v>
                </c:pt>
                <c:pt idx="3">
                  <c:v>2017</c:v>
                </c:pt>
                <c:pt idx="4">
                  <c:v>2018</c:v>
                </c:pt>
                <c:pt idx="5">
                  <c:v>2019</c:v>
                </c:pt>
                <c:pt idx="6">
                  <c:v>2020</c:v>
                </c:pt>
                <c:pt idx="7">
                  <c:v>2021</c:v>
                </c:pt>
              </c:numCache>
            </c:numRef>
          </c:cat>
          <c:val>
            <c:numRef>
              <c:f>Sheet1!$C$2:$C$9</c:f>
              <c:numCache>
                <c:formatCode>0.0</c:formatCode>
                <c:ptCount val="8"/>
                <c:pt idx="0">
                  <c:v>10.199999999999999</c:v>
                </c:pt>
                <c:pt idx="1">
                  <c:v>12.7</c:v>
                </c:pt>
                <c:pt idx="2">
                  <c:v>19.100000000000001</c:v>
                </c:pt>
                <c:pt idx="3">
                  <c:v>14.1</c:v>
                </c:pt>
                <c:pt idx="4">
                  <c:v>14.1</c:v>
                </c:pt>
                <c:pt idx="5">
                  <c:v>14.1</c:v>
                </c:pt>
                <c:pt idx="6">
                  <c:v>14.1</c:v>
                </c:pt>
                <c:pt idx="7">
                  <c:v>14.1</c:v>
                </c:pt>
              </c:numCache>
            </c:numRef>
          </c:val>
        </c:ser>
        <c:ser>
          <c:idx val="2"/>
          <c:order val="2"/>
          <c:tx>
            <c:strRef>
              <c:f>Sheet1!$D$1</c:f>
              <c:strCache>
                <c:ptCount val="1"/>
                <c:pt idx="0">
                  <c:v>Interest</c:v>
                </c:pt>
              </c:strCache>
            </c:strRef>
          </c:tx>
          <c:invertIfNegative val="0"/>
          <c:dLbls>
            <c:dLbl>
              <c:idx val="1"/>
              <c:layout>
                <c:manualLayout>
                  <c:x val="5.9734922752632275E-3"/>
                  <c:y val="2.7777777777777779E-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4933730688158069E-3"/>
                  <c:y val="-8.3333333333333332E-3"/>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1.4933730688158069E-3"/>
                  <c:y val="-5.5557742782152229E-3"/>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8.9602384128948422E-3"/>
                  <c:y val="8.3333333333333332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4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8"/>
                <c:pt idx="0">
                  <c:v>2014</c:v>
                </c:pt>
                <c:pt idx="1">
                  <c:v>2015</c:v>
                </c:pt>
                <c:pt idx="2">
                  <c:v>2016</c:v>
                </c:pt>
                <c:pt idx="3">
                  <c:v>2017</c:v>
                </c:pt>
                <c:pt idx="4">
                  <c:v>2018</c:v>
                </c:pt>
                <c:pt idx="5">
                  <c:v>2019</c:v>
                </c:pt>
                <c:pt idx="6">
                  <c:v>2020</c:v>
                </c:pt>
                <c:pt idx="7">
                  <c:v>2021</c:v>
                </c:pt>
              </c:numCache>
            </c:numRef>
          </c:cat>
          <c:val>
            <c:numRef>
              <c:f>Sheet1!$D$2:$D$9</c:f>
              <c:numCache>
                <c:formatCode>0.0</c:formatCode>
                <c:ptCount val="8"/>
                <c:pt idx="0">
                  <c:v>0.6</c:v>
                </c:pt>
                <c:pt idx="1">
                  <c:v>0.7</c:v>
                </c:pt>
                <c:pt idx="2">
                  <c:v>1</c:v>
                </c:pt>
                <c:pt idx="3">
                  <c:v>1</c:v>
                </c:pt>
                <c:pt idx="4">
                  <c:v>1.1000000000000001</c:v>
                </c:pt>
                <c:pt idx="5">
                  <c:v>1.1000000000000001</c:v>
                </c:pt>
                <c:pt idx="6">
                  <c:v>1.2</c:v>
                </c:pt>
                <c:pt idx="7">
                  <c:v>1.3</c:v>
                </c:pt>
              </c:numCache>
            </c:numRef>
          </c:val>
        </c:ser>
        <c:ser>
          <c:idx val="3"/>
          <c:order val="3"/>
          <c:tx>
            <c:strRef>
              <c:f>Sheet1!$E$1</c:f>
              <c:strCache>
                <c:ptCount val="1"/>
                <c:pt idx="0">
                  <c:v>Medicaid</c:v>
                </c:pt>
              </c:strCache>
            </c:strRef>
          </c:tx>
          <c:invertIfNegative val="0"/>
          <c:dLbls>
            <c:dLbl>
              <c:idx val="2"/>
              <c:layout>
                <c:manualLayout>
                  <c:x val="0"/>
                  <c:y val="-1.1111111111111112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1.4933730688158617E-3"/>
                  <c:y val="-8.3333333333333332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4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Sheet1!$A$2:$A$9</c:f>
              <c:numCache>
                <c:formatCode>General</c:formatCode>
                <c:ptCount val="8"/>
                <c:pt idx="0">
                  <c:v>2014</c:v>
                </c:pt>
                <c:pt idx="1">
                  <c:v>2015</c:v>
                </c:pt>
                <c:pt idx="2">
                  <c:v>2016</c:v>
                </c:pt>
                <c:pt idx="3">
                  <c:v>2017</c:v>
                </c:pt>
                <c:pt idx="4">
                  <c:v>2018</c:v>
                </c:pt>
                <c:pt idx="5">
                  <c:v>2019</c:v>
                </c:pt>
                <c:pt idx="6">
                  <c:v>2020</c:v>
                </c:pt>
                <c:pt idx="7">
                  <c:v>2021</c:v>
                </c:pt>
              </c:numCache>
            </c:numRef>
          </c:cat>
          <c:val>
            <c:numRef>
              <c:f>Sheet1!$E$2:$E$9</c:f>
              <c:numCache>
                <c:formatCode>0.0</c:formatCode>
                <c:ptCount val="8"/>
                <c:pt idx="0">
                  <c:v>7.6</c:v>
                </c:pt>
                <c:pt idx="1">
                  <c:v>1.4</c:v>
                </c:pt>
                <c:pt idx="2">
                  <c:v>24.7</c:v>
                </c:pt>
                <c:pt idx="3">
                  <c:v>5.5</c:v>
                </c:pt>
                <c:pt idx="4">
                  <c:v>3.5</c:v>
                </c:pt>
                <c:pt idx="5">
                  <c:v>3.5</c:v>
                </c:pt>
                <c:pt idx="6">
                  <c:v>3.5</c:v>
                </c:pt>
                <c:pt idx="7">
                  <c:v>3.5</c:v>
                </c:pt>
              </c:numCache>
            </c:numRef>
          </c:val>
        </c:ser>
        <c:ser>
          <c:idx val="4"/>
          <c:order val="4"/>
          <c:tx>
            <c:strRef>
              <c:f>Sheet1!$F$1</c:f>
              <c:strCache>
                <c:ptCount val="1"/>
                <c:pt idx="0">
                  <c:v>Advance In</c:v>
                </c:pt>
              </c:strCache>
            </c:strRef>
          </c:tx>
          <c:invertIfNegative val="0"/>
          <c:dLbls>
            <c:dLbl>
              <c:idx val="0"/>
              <c:layout>
                <c:manualLayout>
                  <c:x val="-1.4933730688158069E-3"/>
                  <c:y val="-1.1111111111111059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0"/>
                  <c:y val="-5.5555555555555558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4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8"/>
                <c:pt idx="0">
                  <c:v>2014</c:v>
                </c:pt>
                <c:pt idx="1">
                  <c:v>2015</c:v>
                </c:pt>
                <c:pt idx="2">
                  <c:v>2016</c:v>
                </c:pt>
                <c:pt idx="3">
                  <c:v>2017</c:v>
                </c:pt>
                <c:pt idx="4">
                  <c:v>2018</c:v>
                </c:pt>
                <c:pt idx="5">
                  <c:v>2019</c:v>
                </c:pt>
                <c:pt idx="6">
                  <c:v>2020</c:v>
                </c:pt>
                <c:pt idx="7">
                  <c:v>2021</c:v>
                </c:pt>
              </c:numCache>
            </c:numRef>
          </c:cat>
          <c:val>
            <c:numRef>
              <c:f>Sheet1!$F$2:$F$9</c:f>
              <c:numCache>
                <c:formatCode>0.0</c:formatCode>
                <c:ptCount val="8"/>
                <c:pt idx="0">
                  <c:v>10</c:v>
                </c:pt>
                <c:pt idx="1">
                  <c:v>3.7</c:v>
                </c:pt>
                <c:pt idx="2">
                  <c:v>2.7</c:v>
                </c:pt>
                <c:pt idx="3">
                  <c:v>4.5999999999999996</c:v>
                </c:pt>
                <c:pt idx="4">
                  <c:v>4</c:v>
                </c:pt>
                <c:pt idx="5">
                  <c:v>4</c:v>
                </c:pt>
                <c:pt idx="6">
                  <c:v>4</c:v>
                </c:pt>
                <c:pt idx="7">
                  <c:v>4</c:v>
                </c:pt>
              </c:numCache>
            </c:numRef>
          </c:val>
        </c:ser>
        <c:dLbls>
          <c:showLegendKey val="0"/>
          <c:showVal val="0"/>
          <c:showCatName val="0"/>
          <c:showSerName val="0"/>
          <c:showPercent val="0"/>
          <c:showBubbleSize val="0"/>
        </c:dLbls>
        <c:gapWidth val="36"/>
        <c:shape val="box"/>
        <c:axId val="248919992"/>
        <c:axId val="248920384"/>
        <c:axId val="0"/>
      </c:bar3DChart>
      <c:catAx>
        <c:axId val="248919992"/>
        <c:scaling>
          <c:orientation val="minMax"/>
        </c:scaling>
        <c:delete val="0"/>
        <c:axPos val="b"/>
        <c:numFmt formatCode="General" sourceLinked="1"/>
        <c:majorTickMark val="out"/>
        <c:minorTickMark val="none"/>
        <c:tickLblPos val="nextTo"/>
        <c:txPr>
          <a:bodyPr/>
          <a:lstStyle/>
          <a:p>
            <a:pPr>
              <a:defRPr sz="1400" baseline="0"/>
            </a:pPr>
            <a:endParaRPr lang="en-US"/>
          </a:p>
        </c:txPr>
        <c:crossAx val="248920384"/>
        <c:crosses val="autoZero"/>
        <c:auto val="1"/>
        <c:lblAlgn val="ctr"/>
        <c:lblOffset val="100"/>
        <c:noMultiLvlLbl val="0"/>
      </c:catAx>
      <c:valAx>
        <c:axId val="248920384"/>
        <c:scaling>
          <c:orientation val="minMax"/>
          <c:max val="60"/>
        </c:scaling>
        <c:delete val="0"/>
        <c:axPos val="l"/>
        <c:majorGridlines/>
        <c:numFmt formatCode="&quot;$&quot;#,##0" sourceLinked="0"/>
        <c:majorTickMark val="out"/>
        <c:minorTickMark val="none"/>
        <c:tickLblPos val="nextTo"/>
        <c:txPr>
          <a:bodyPr/>
          <a:lstStyle/>
          <a:p>
            <a:pPr>
              <a:defRPr sz="1400" baseline="0"/>
            </a:pPr>
            <a:endParaRPr lang="en-US"/>
          </a:p>
        </c:txPr>
        <c:crossAx val="248919992"/>
        <c:crosses val="autoZero"/>
        <c:crossBetween val="between"/>
      </c:valAx>
    </c:plotArea>
    <c:legend>
      <c:legendPos val="b"/>
      <c:overlay val="0"/>
      <c:txPr>
        <a:bodyPr/>
        <a:lstStyle/>
        <a:p>
          <a:pPr>
            <a:defRPr sz="1200" baseline="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303039496307607"/>
          <c:y val="4.9642606878370583E-2"/>
          <c:w val="0.88203587434876585"/>
          <c:h val="0.67316535433070868"/>
        </c:manualLayout>
      </c:layout>
      <c:lineChart>
        <c:grouping val="standard"/>
        <c:varyColors val="0"/>
        <c:ser>
          <c:idx val="0"/>
          <c:order val="0"/>
          <c:tx>
            <c:strRef>
              <c:f>Sheet1!$B$1</c:f>
              <c:strCache>
                <c:ptCount val="1"/>
                <c:pt idx="0">
                  <c:v>Total Revenue</c:v>
                </c:pt>
              </c:strCache>
            </c:strRef>
          </c:tx>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2014</c:v>
                </c:pt>
                <c:pt idx="1">
                  <c:v>2015</c:v>
                </c:pt>
                <c:pt idx="2">
                  <c:v>2016</c:v>
                </c:pt>
                <c:pt idx="3">
                  <c:v>2017*</c:v>
                </c:pt>
                <c:pt idx="4">
                  <c:v>2018*</c:v>
                </c:pt>
                <c:pt idx="5">
                  <c:v>2019*</c:v>
                </c:pt>
                <c:pt idx="6">
                  <c:v>2020*</c:v>
                </c:pt>
                <c:pt idx="7">
                  <c:v>2021*</c:v>
                </c:pt>
              </c:strCache>
            </c:strRef>
          </c:cat>
          <c:val>
            <c:numRef>
              <c:f>Sheet1!$B$2:$B$9</c:f>
              <c:numCache>
                <c:formatCode>0.0</c:formatCode>
                <c:ptCount val="8"/>
                <c:pt idx="0">
                  <c:v>697.3</c:v>
                </c:pt>
                <c:pt idx="1">
                  <c:v>691.6</c:v>
                </c:pt>
                <c:pt idx="2">
                  <c:v>711.8</c:v>
                </c:pt>
                <c:pt idx="3">
                  <c:v>701.2</c:v>
                </c:pt>
                <c:pt idx="4">
                  <c:v>673.8</c:v>
                </c:pt>
                <c:pt idx="5">
                  <c:v>675.4</c:v>
                </c:pt>
                <c:pt idx="6">
                  <c:v>677.3</c:v>
                </c:pt>
                <c:pt idx="7">
                  <c:v>679.1</c:v>
                </c:pt>
              </c:numCache>
            </c:numRef>
          </c:val>
          <c:smooth val="0"/>
        </c:ser>
        <c:ser>
          <c:idx val="1"/>
          <c:order val="1"/>
          <c:tx>
            <c:strRef>
              <c:f>Sheet1!$C$1</c:f>
              <c:strCache>
                <c:ptCount val="1"/>
                <c:pt idx="0">
                  <c:v>Total Revenue - Levy Extended</c:v>
                </c:pt>
              </c:strCache>
            </c:strRef>
          </c:tx>
          <c:marker>
            <c:symbol val="square"/>
            <c:size val="7"/>
            <c:spPr>
              <a:solidFill>
                <a:sysClr val="windowText" lastClr="000000"/>
              </a:solidFill>
            </c:spPr>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2014</c:v>
                </c:pt>
                <c:pt idx="1">
                  <c:v>2015</c:v>
                </c:pt>
                <c:pt idx="2">
                  <c:v>2016</c:v>
                </c:pt>
                <c:pt idx="3">
                  <c:v>2017*</c:v>
                </c:pt>
                <c:pt idx="4">
                  <c:v>2018*</c:v>
                </c:pt>
                <c:pt idx="5">
                  <c:v>2019*</c:v>
                </c:pt>
                <c:pt idx="6">
                  <c:v>2020*</c:v>
                </c:pt>
                <c:pt idx="7">
                  <c:v>2021*</c:v>
                </c:pt>
              </c:strCache>
            </c:strRef>
          </c:cat>
          <c:val>
            <c:numRef>
              <c:f>Sheet1!$C$2:$C$9</c:f>
              <c:numCache>
                <c:formatCode>0.0</c:formatCode>
                <c:ptCount val="8"/>
                <c:pt idx="0">
                  <c:v>697.3</c:v>
                </c:pt>
                <c:pt idx="1">
                  <c:v>691.2</c:v>
                </c:pt>
                <c:pt idx="2">
                  <c:v>711.8</c:v>
                </c:pt>
                <c:pt idx="3">
                  <c:v>732.30000000000007</c:v>
                </c:pt>
                <c:pt idx="4">
                  <c:v>736.09999999999991</c:v>
                </c:pt>
                <c:pt idx="5">
                  <c:v>738.1</c:v>
                </c:pt>
                <c:pt idx="6">
                  <c:v>740.5</c:v>
                </c:pt>
                <c:pt idx="7">
                  <c:v>742.9</c:v>
                </c:pt>
              </c:numCache>
            </c:numRef>
          </c:val>
          <c:smooth val="0"/>
        </c:ser>
        <c:dLbls>
          <c:showLegendKey val="0"/>
          <c:showVal val="0"/>
          <c:showCatName val="0"/>
          <c:showSerName val="0"/>
          <c:showPercent val="0"/>
          <c:showBubbleSize val="0"/>
        </c:dLbls>
        <c:marker val="1"/>
        <c:smooth val="0"/>
        <c:axId val="248921560"/>
        <c:axId val="248921952"/>
      </c:lineChart>
      <c:catAx>
        <c:axId val="248921560"/>
        <c:scaling>
          <c:orientation val="minMax"/>
        </c:scaling>
        <c:delete val="0"/>
        <c:axPos val="b"/>
        <c:numFmt formatCode="General" sourceLinked="1"/>
        <c:majorTickMark val="out"/>
        <c:minorTickMark val="none"/>
        <c:tickLblPos val="nextTo"/>
        <c:crossAx val="248921952"/>
        <c:crosses val="autoZero"/>
        <c:auto val="1"/>
        <c:lblAlgn val="ctr"/>
        <c:lblOffset val="100"/>
        <c:noMultiLvlLbl val="0"/>
      </c:catAx>
      <c:valAx>
        <c:axId val="248921952"/>
        <c:scaling>
          <c:orientation val="minMax"/>
          <c:min val="650"/>
        </c:scaling>
        <c:delete val="0"/>
        <c:axPos val="l"/>
        <c:majorGridlines/>
        <c:minorGridlines>
          <c:spPr>
            <a:ln>
              <a:noFill/>
            </a:ln>
          </c:spPr>
        </c:minorGridlines>
        <c:numFmt formatCode="0.0" sourceLinked="1"/>
        <c:majorTickMark val="out"/>
        <c:minorTickMark val="none"/>
        <c:tickLblPos val="nextTo"/>
        <c:crossAx val="248921560"/>
        <c:crosses val="autoZero"/>
        <c:crossBetween val="between"/>
      </c:valAx>
    </c:plotArea>
    <c:legend>
      <c:legendPos val="b"/>
      <c:layout>
        <c:manualLayout>
          <c:xMode val="edge"/>
          <c:yMode val="edge"/>
          <c:x val="1.5224409288639383E-2"/>
          <c:y val="0.81810542432195976"/>
          <c:w val="0.95747790689771384"/>
          <c:h val="0.11514101246206894"/>
        </c:manualLayout>
      </c:layout>
      <c:overlay val="0"/>
    </c:legend>
    <c:plotVisOnly val="1"/>
    <c:dispBlanksAs val="gap"/>
    <c:showDLblsOverMax val="0"/>
  </c:chart>
  <c:txPr>
    <a:bodyPr/>
    <a:lstStyle/>
    <a:p>
      <a:pPr>
        <a:defRPr sz="1800"/>
      </a:pPr>
      <a:endParaRPr lang="en-US"/>
    </a:p>
  </c:txPr>
  <c:externalData r:id="rId2">
    <c:autoUpdate val="0"/>
  </c:externalData>
  <c:userShapes r:id="rId3"/>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FY </a:t>
            </a:r>
            <a:r>
              <a:rPr lang="en-US" dirty="0" smtClean="0"/>
              <a:t>2016</a:t>
            </a:r>
            <a:r>
              <a:rPr lang="en-US" baseline="0" dirty="0" smtClean="0"/>
              <a:t> </a:t>
            </a:r>
            <a:r>
              <a:rPr lang="en-US" dirty="0" smtClean="0"/>
              <a:t>- 2017</a:t>
            </a:r>
          </a:p>
        </c:rich>
      </c:tx>
      <c:overlay val="0"/>
    </c:title>
    <c:autoTitleDeleted val="0"/>
    <c:view3D>
      <c:rotX val="30"/>
      <c:rotY val="0"/>
      <c:rAngAx val="0"/>
    </c:view3D>
    <c:floor>
      <c:thickness val="0"/>
    </c:floor>
    <c:sideWall>
      <c:thickness val="0"/>
    </c:sideWall>
    <c:backWall>
      <c:thickness val="0"/>
    </c:backWall>
    <c:plotArea>
      <c:layout>
        <c:manualLayout>
          <c:layoutTarget val="inner"/>
          <c:xMode val="edge"/>
          <c:yMode val="edge"/>
          <c:x val="8.3407120073544505E-2"/>
          <c:y val="0.16651027996500437"/>
          <c:w val="0.84214599826580583"/>
          <c:h val="0.73236832895888015"/>
        </c:manualLayout>
      </c:layout>
      <c:pie3DChart>
        <c:varyColors val="1"/>
        <c:ser>
          <c:idx val="0"/>
          <c:order val="0"/>
          <c:tx>
            <c:strRef>
              <c:f>Sheet1!$B$1</c:f>
              <c:strCache>
                <c:ptCount val="1"/>
                <c:pt idx="0">
                  <c:v>Column1</c:v>
                </c:pt>
              </c:strCache>
            </c:strRef>
          </c:tx>
          <c:explosion val="26"/>
          <c:dPt>
            <c:idx val="0"/>
            <c:bubble3D val="0"/>
            <c:explosion val="0"/>
          </c:dPt>
          <c:dPt>
            <c:idx val="1"/>
            <c:bubble3D val="0"/>
            <c:explosion val="22"/>
          </c:dPt>
          <c:dPt>
            <c:idx val="2"/>
            <c:bubble3D val="0"/>
            <c:explosion val="22"/>
          </c:dPt>
          <c:dLbls>
            <c:dLbl>
              <c:idx val="0"/>
              <c:tx>
                <c:rich>
                  <a:bodyPr/>
                  <a:lstStyle/>
                  <a:p>
                    <a:r>
                      <a:rPr lang="en-US" dirty="0"/>
                      <a:t>Salaries </a:t>
                    </a:r>
                    <a:r>
                      <a:rPr lang="en-US" dirty="0" smtClean="0"/>
                      <a:t>$309,245,580, 43.4%</a:t>
                    </a:r>
                    <a:endParaRPr lang="en-US" dirty="0"/>
                  </a:p>
                </c:rich>
              </c:tx>
              <c:dLblPos val="outEnd"/>
              <c:showLegendKey val="0"/>
              <c:showVal val="1"/>
              <c:showCatName val="1"/>
              <c:showSerName val="0"/>
              <c:showPercent val="1"/>
              <c:showBubbleSize val="0"/>
              <c:extLst>
                <c:ext xmlns:c15="http://schemas.microsoft.com/office/drawing/2012/chart" uri="{CE6537A1-D6FC-4f65-9D91-7224C49458BB}"/>
              </c:extLst>
            </c:dLbl>
            <c:dLbl>
              <c:idx val="1"/>
              <c:layout>
                <c:manualLayout>
                  <c:x val="-2.9867461376316138E-3"/>
                  <c:y val="-1.0185067526415994E-16"/>
                </c:manualLayout>
              </c:layout>
              <c:tx>
                <c:rich>
                  <a:bodyPr/>
                  <a:lstStyle/>
                  <a:p>
                    <a:r>
                      <a:rPr lang="en-US" dirty="0"/>
                      <a:t>Benefits, </a:t>
                    </a:r>
                    <a:r>
                      <a:rPr lang="en-US" dirty="0" smtClean="0"/>
                      <a:t>$126,127,135, 18.4%</a:t>
                    </a:r>
                    <a:endParaRPr lang="en-US" dirty="0"/>
                  </a:p>
                </c:rich>
              </c:tx>
              <c:dLblPos val="bestFit"/>
              <c:showLegendKey val="0"/>
              <c:showVal val="1"/>
              <c:showCatName val="1"/>
              <c:showSerName val="0"/>
              <c:showPercent val="1"/>
              <c:showBubbleSize val="0"/>
              <c:extLst>
                <c:ext xmlns:c15="http://schemas.microsoft.com/office/drawing/2012/chart" uri="{CE6537A1-D6FC-4f65-9D91-7224C49458BB}"/>
              </c:extLst>
            </c:dLbl>
            <c:dLbl>
              <c:idx val="3"/>
              <c:layout>
                <c:manualLayout>
                  <c:x val="4.4801192064474211E-3"/>
                  <c:y val="2.7777777777777779E-3"/>
                </c:manualLayout>
              </c:layout>
              <c:tx>
                <c:rich>
                  <a:bodyPr/>
                  <a:lstStyle/>
                  <a:p>
                    <a:r>
                      <a:rPr lang="en-US" dirty="0"/>
                      <a:t>All Other, $</a:t>
                    </a:r>
                    <a:r>
                      <a:rPr lang="en-US" dirty="0" smtClean="0"/>
                      <a:t>142,695,427 19.4%</a:t>
                    </a:r>
                    <a:endParaRPr lang="en-US" dirty="0"/>
                  </a:p>
                </c:rich>
              </c:tx>
              <c:dLblPos val="bestFit"/>
              <c:showLegendKey val="0"/>
              <c:showVal val="1"/>
              <c:showCatName val="1"/>
              <c:showSerName val="0"/>
              <c:showPercent val="1"/>
              <c:showBubbleSize val="0"/>
              <c:extLst>
                <c:ext xmlns:c15="http://schemas.microsoft.com/office/drawing/2012/chart" uri="{CE6537A1-D6FC-4f65-9D91-7224C49458BB}"/>
              </c:extLst>
            </c:dLbl>
            <c:numFmt formatCode="0.0%" sourceLinked="0"/>
            <c:spPr>
              <a:noFill/>
              <a:ln>
                <a:noFill/>
              </a:ln>
              <a:effectLst/>
            </c:spPr>
            <c:dLblPos val="outEnd"/>
            <c:showLegendKey val="0"/>
            <c:showVal val="1"/>
            <c:showCatName val="1"/>
            <c:showSerName val="0"/>
            <c:showPercent val="1"/>
            <c:showBubbleSize val="0"/>
            <c:showLeaderLines val="1"/>
            <c:extLst>
              <c:ext xmlns:c15="http://schemas.microsoft.com/office/drawing/2012/chart" uri="{CE6537A1-D6FC-4f65-9D91-7224C49458BB}"/>
            </c:extLst>
          </c:dLbls>
          <c:cat>
            <c:strRef>
              <c:f>Sheet1!$A$2:$A$5</c:f>
              <c:strCache>
                <c:ptCount val="4"/>
                <c:pt idx="0">
                  <c:v>Salaries &amp; Benefits</c:v>
                </c:pt>
                <c:pt idx="1">
                  <c:v>Benefits</c:v>
                </c:pt>
                <c:pt idx="2">
                  <c:v>Charter School Pass-Through</c:v>
                </c:pt>
                <c:pt idx="3">
                  <c:v>All Other</c:v>
                </c:pt>
              </c:strCache>
            </c:strRef>
          </c:cat>
          <c:val>
            <c:numRef>
              <c:f>Sheet1!$B$2:$B$5</c:f>
              <c:numCache>
                <c:formatCode>"$"#,##0</c:formatCode>
                <c:ptCount val="4"/>
                <c:pt idx="0">
                  <c:v>317608025</c:v>
                </c:pt>
                <c:pt idx="1">
                  <c:v>134729960</c:v>
                </c:pt>
                <c:pt idx="2">
                  <c:v>137700557</c:v>
                </c:pt>
                <c:pt idx="3">
                  <c:v>142247034</c:v>
                </c:pt>
              </c:numCache>
            </c:numRef>
          </c:val>
        </c:ser>
        <c:ser>
          <c:idx val="1"/>
          <c:order val="1"/>
          <c:tx>
            <c:strRef>
              <c:f>Sheet1!$C$1</c:f>
              <c:strCache>
                <c:ptCount val="1"/>
                <c:pt idx="0">
                  <c:v>FY 2013-2014</c:v>
                </c:pt>
              </c:strCache>
            </c:strRef>
          </c:tx>
          <c:cat>
            <c:strRef>
              <c:f>Sheet1!$A$2:$A$5</c:f>
              <c:strCache>
                <c:ptCount val="4"/>
                <c:pt idx="0">
                  <c:v>Salaries &amp; Benefits</c:v>
                </c:pt>
                <c:pt idx="1">
                  <c:v>Benefits</c:v>
                </c:pt>
                <c:pt idx="2">
                  <c:v>Charter School Pass-Through</c:v>
                </c:pt>
                <c:pt idx="3">
                  <c:v>All Other</c:v>
                </c:pt>
              </c:strCache>
            </c:strRef>
          </c:cat>
          <c:val>
            <c:numRef>
              <c:f>Sheet1!$C$2:$C$5</c:f>
              <c:numCache>
                <c:formatCode>0.0%</c:formatCode>
                <c:ptCount val="4"/>
                <c:pt idx="0">
                  <c:v>0.43372153625486676</c:v>
                </c:pt>
                <c:pt idx="1">
                  <c:v>0.18398554391299385</c:v>
                </c:pt>
                <c:pt idx="2">
                  <c:v>0.18804215392602516</c:v>
                </c:pt>
                <c:pt idx="3">
                  <c:v>0.1942507659061142</c:v>
                </c:pt>
              </c:numCache>
            </c:numRef>
          </c:val>
        </c:ser>
        <c:dLbls>
          <c:showLegendKey val="0"/>
          <c:showVal val="0"/>
          <c:showCatName val="0"/>
          <c:showSerName val="0"/>
          <c:showPercent val="0"/>
          <c:showBubbleSize val="0"/>
          <c:showLeaderLines val="1"/>
        </c:dLbls>
      </c:pie3DChart>
    </c:plotArea>
    <c:plotVisOnly val="1"/>
    <c:dispBlanksAs val="zero"/>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1">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drawing1.xml><?xml version="1.0" encoding="utf-8"?>
<c:userShapes xmlns:c="http://schemas.openxmlformats.org/drawingml/2006/chart">
  <cdr:relSizeAnchor xmlns:cdr="http://schemas.openxmlformats.org/drawingml/2006/chartDrawing">
    <cdr:from>
      <cdr:x>0.41217</cdr:x>
      <cdr:y>0.86667</cdr:y>
    </cdr:from>
    <cdr:to>
      <cdr:x>0.59138</cdr:x>
      <cdr:y>0.93333</cdr:y>
    </cdr:to>
    <cdr:sp macro="" textlink="">
      <cdr:nvSpPr>
        <cdr:cNvPr id="2" name="TextBox 1"/>
        <cdr:cNvSpPr txBox="1"/>
      </cdr:nvSpPr>
      <cdr:spPr>
        <a:xfrm xmlns:a="http://schemas.openxmlformats.org/drawingml/2006/main">
          <a:off x="3505200" y="3962400"/>
          <a:ext cx="1524000" cy="3048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algn="ctr"/>
          <a:r>
            <a:rPr lang="en-US" sz="1600" b="1" dirty="0" smtClean="0"/>
            <a:t>Fiscal Year</a:t>
          </a:r>
          <a:endParaRPr lang="en-US" sz="1600" b="1" dirty="0"/>
        </a:p>
      </cdr:txBody>
    </cdr:sp>
  </cdr:relSizeAnchor>
  <cdr:relSizeAnchor xmlns:cdr="http://schemas.openxmlformats.org/drawingml/2006/chartDrawing">
    <cdr:from>
      <cdr:x>0</cdr:x>
      <cdr:y>0.16597</cdr:y>
    </cdr:from>
    <cdr:to>
      <cdr:x>0.03619</cdr:x>
      <cdr:y>0.76597</cdr:y>
    </cdr:to>
    <cdr:sp macro="" textlink="">
      <cdr:nvSpPr>
        <cdr:cNvPr id="3" name="TextBox 4"/>
        <cdr:cNvSpPr txBox="1"/>
      </cdr:nvSpPr>
      <cdr:spPr>
        <a:xfrm xmlns:a="http://schemas.openxmlformats.org/drawingml/2006/main" rot="-5400000">
          <a:off x="-1519336" y="1976537"/>
          <a:ext cx="2743200"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ysClr val="windowText" lastClr="000000"/>
              </a:solidFill>
              <a:latin typeface="Georgia"/>
            </a:defRPr>
          </a:lvl1pPr>
          <a:lvl2pPr marL="457200" algn="l" defTabSz="914400" rtl="0" eaLnBrk="1" latinLnBrk="0" hangingPunct="1">
            <a:defRPr sz="1800" kern="1200">
              <a:solidFill>
                <a:sysClr val="windowText" lastClr="000000"/>
              </a:solidFill>
              <a:latin typeface="Georgia"/>
            </a:defRPr>
          </a:lvl2pPr>
          <a:lvl3pPr marL="914400" algn="l" defTabSz="914400" rtl="0" eaLnBrk="1" latinLnBrk="0" hangingPunct="1">
            <a:defRPr sz="1800" kern="1200">
              <a:solidFill>
                <a:sysClr val="windowText" lastClr="000000"/>
              </a:solidFill>
              <a:latin typeface="Georgia"/>
            </a:defRPr>
          </a:lvl3pPr>
          <a:lvl4pPr marL="1371600" algn="l" defTabSz="914400" rtl="0" eaLnBrk="1" latinLnBrk="0" hangingPunct="1">
            <a:defRPr sz="1800" kern="1200">
              <a:solidFill>
                <a:sysClr val="windowText" lastClr="000000"/>
              </a:solidFill>
              <a:latin typeface="Georgia"/>
            </a:defRPr>
          </a:lvl4pPr>
          <a:lvl5pPr marL="1828800" algn="l" defTabSz="914400" rtl="0" eaLnBrk="1" latinLnBrk="0" hangingPunct="1">
            <a:defRPr sz="1800" kern="1200">
              <a:solidFill>
                <a:sysClr val="windowText" lastClr="000000"/>
              </a:solidFill>
              <a:latin typeface="Georgia"/>
            </a:defRPr>
          </a:lvl5pPr>
          <a:lvl6pPr marL="2286000" algn="l" defTabSz="914400" rtl="0" eaLnBrk="1" latinLnBrk="0" hangingPunct="1">
            <a:defRPr sz="1800" kern="1200">
              <a:solidFill>
                <a:sysClr val="windowText" lastClr="000000"/>
              </a:solidFill>
              <a:latin typeface="Georgia"/>
            </a:defRPr>
          </a:lvl6pPr>
          <a:lvl7pPr marL="2743200" algn="l" defTabSz="914400" rtl="0" eaLnBrk="1" latinLnBrk="0" hangingPunct="1">
            <a:defRPr sz="1800" kern="1200">
              <a:solidFill>
                <a:sysClr val="windowText" lastClr="000000"/>
              </a:solidFill>
              <a:latin typeface="Georgia"/>
            </a:defRPr>
          </a:lvl7pPr>
          <a:lvl8pPr marL="3200400" algn="l" defTabSz="914400" rtl="0" eaLnBrk="1" latinLnBrk="0" hangingPunct="1">
            <a:defRPr sz="1800" kern="1200">
              <a:solidFill>
                <a:sysClr val="windowText" lastClr="000000"/>
              </a:solidFill>
              <a:latin typeface="Georgia"/>
            </a:defRPr>
          </a:lvl8pPr>
          <a:lvl9pPr marL="3657600" algn="l" defTabSz="914400" rtl="0" eaLnBrk="1" latinLnBrk="0" hangingPunct="1">
            <a:defRPr sz="1800" kern="1200">
              <a:solidFill>
                <a:sysClr val="windowText" lastClr="000000"/>
              </a:solidFill>
              <a:latin typeface="Georgia"/>
            </a:defRPr>
          </a:lvl9pPr>
        </a:lstStyle>
        <a:p xmlns:a="http://schemas.openxmlformats.org/drawingml/2006/main">
          <a:pPr algn="ctr"/>
          <a:r>
            <a:rPr lang="en-US" sz="1400" b="1" dirty="0" smtClean="0"/>
            <a:t>Revenue (In Millions)</a:t>
          </a:r>
          <a:endParaRPr lang="en-US" sz="14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cdr:x>
      <cdr:y>0.13264</cdr:y>
    </cdr:from>
    <cdr:to>
      <cdr:x>0.03619</cdr:x>
      <cdr:y>0.73264</cdr:y>
    </cdr:to>
    <cdr:sp macro="" textlink="">
      <cdr:nvSpPr>
        <cdr:cNvPr id="2" name="TextBox 4"/>
        <cdr:cNvSpPr txBox="1"/>
      </cdr:nvSpPr>
      <cdr:spPr>
        <a:xfrm xmlns:a="http://schemas.openxmlformats.org/drawingml/2006/main" rot="-5400000">
          <a:off x="-1519341" y="1824141"/>
          <a:ext cx="2743200" cy="30776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Georgia"/>
            </a:defRPr>
          </a:lvl1pPr>
          <a:lvl2pPr marL="457200" indent="0">
            <a:defRPr sz="1100">
              <a:latin typeface="Georgia"/>
            </a:defRPr>
          </a:lvl2pPr>
          <a:lvl3pPr marL="914400" indent="0">
            <a:defRPr sz="1100">
              <a:latin typeface="Georgia"/>
            </a:defRPr>
          </a:lvl3pPr>
          <a:lvl4pPr marL="1371600" indent="0">
            <a:defRPr sz="1100">
              <a:latin typeface="Georgia"/>
            </a:defRPr>
          </a:lvl4pPr>
          <a:lvl5pPr marL="1828800" indent="0">
            <a:defRPr sz="1100">
              <a:latin typeface="Georgia"/>
            </a:defRPr>
          </a:lvl5pPr>
          <a:lvl6pPr marL="2286000" indent="0">
            <a:defRPr sz="1100">
              <a:latin typeface="Georgia"/>
            </a:defRPr>
          </a:lvl6pPr>
          <a:lvl7pPr marL="2743200" indent="0">
            <a:defRPr sz="1100">
              <a:latin typeface="Georgia"/>
            </a:defRPr>
          </a:lvl7pPr>
          <a:lvl8pPr marL="3200400" indent="0">
            <a:defRPr sz="1100">
              <a:latin typeface="Georgia"/>
            </a:defRPr>
          </a:lvl8pPr>
          <a:lvl9pPr marL="3657600" indent="0">
            <a:defRPr sz="1100">
              <a:latin typeface="Georgia"/>
            </a:defRPr>
          </a:lvl9pPr>
        </a:lstStyle>
        <a:p xmlns:a="http://schemas.openxmlformats.org/drawingml/2006/main">
          <a:pPr algn="ctr"/>
          <a:r>
            <a:rPr lang="en-US" sz="1400" b="1" dirty="0" smtClean="0"/>
            <a:t>Revenue (In Millions)</a:t>
          </a:r>
          <a:endParaRPr lang="en-US" sz="1400" b="1" dirty="0"/>
        </a:p>
      </cdr:txBody>
    </cdr:sp>
  </cdr:relSizeAnchor>
  <cdr:relSizeAnchor xmlns:cdr="http://schemas.openxmlformats.org/drawingml/2006/chartDrawing">
    <cdr:from>
      <cdr:x>0.40358</cdr:x>
      <cdr:y>0.83264</cdr:y>
    </cdr:from>
    <cdr:to>
      <cdr:x>0.58279</cdr:x>
      <cdr:y>0.89931</cdr:y>
    </cdr:to>
    <cdr:sp macro="" textlink="">
      <cdr:nvSpPr>
        <cdr:cNvPr id="3" name="TextBox 2"/>
        <cdr:cNvSpPr txBox="1"/>
      </cdr:nvSpPr>
      <cdr:spPr>
        <a:xfrm xmlns:a="http://schemas.openxmlformats.org/drawingml/2006/main">
          <a:off x="3432175" y="3806825"/>
          <a:ext cx="1524000" cy="3048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algn="ctr"/>
          <a:r>
            <a:rPr lang="en-US" sz="1600" b="1" dirty="0" smtClean="0"/>
            <a:t>Fiscal Year</a:t>
          </a:r>
        </a:p>
      </cdr:txBody>
    </cdr:sp>
  </cdr:relSizeAnchor>
</c:userShapes>
</file>

<file path=ppt/drawings/drawing3.xml><?xml version="1.0" encoding="utf-8"?>
<c:userShapes xmlns:c="http://schemas.openxmlformats.org/drawingml/2006/chart">
  <cdr:relSizeAnchor xmlns:cdr="http://schemas.openxmlformats.org/drawingml/2006/chartDrawing">
    <cdr:from>
      <cdr:x>0.40321</cdr:x>
      <cdr:y>0.85</cdr:y>
    </cdr:from>
    <cdr:to>
      <cdr:x>0.58242</cdr:x>
      <cdr:y>0.91667</cdr:y>
    </cdr:to>
    <cdr:sp macro="" textlink="">
      <cdr:nvSpPr>
        <cdr:cNvPr id="2" name="TextBox 1"/>
        <cdr:cNvSpPr txBox="1"/>
      </cdr:nvSpPr>
      <cdr:spPr>
        <a:xfrm xmlns:a="http://schemas.openxmlformats.org/drawingml/2006/main">
          <a:off x="3429000" y="3886200"/>
          <a:ext cx="1524000"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Georgia"/>
            </a:defRPr>
          </a:lvl1pPr>
          <a:lvl2pPr marL="457200" indent="0">
            <a:defRPr sz="1100">
              <a:latin typeface="Georgia"/>
            </a:defRPr>
          </a:lvl2pPr>
          <a:lvl3pPr marL="914400" indent="0">
            <a:defRPr sz="1100">
              <a:latin typeface="Georgia"/>
            </a:defRPr>
          </a:lvl3pPr>
          <a:lvl4pPr marL="1371600" indent="0">
            <a:defRPr sz="1100">
              <a:latin typeface="Georgia"/>
            </a:defRPr>
          </a:lvl4pPr>
          <a:lvl5pPr marL="1828800" indent="0">
            <a:defRPr sz="1100">
              <a:latin typeface="Georgia"/>
            </a:defRPr>
          </a:lvl5pPr>
          <a:lvl6pPr marL="2286000" indent="0">
            <a:defRPr sz="1100">
              <a:latin typeface="Georgia"/>
            </a:defRPr>
          </a:lvl6pPr>
          <a:lvl7pPr marL="2743200" indent="0">
            <a:defRPr sz="1100">
              <a:latin typeface="Georgia"/>
            </a:defRPr>
          </a:lvl7pPr>
          <a:lvl8pPr marL="3200400" indent="0">
            <a:defRPr sz="1100">
              <a:latin typeface="Georgia"/>
            </a:defRPr>
          </a:lvl8pPr>
          <a:lvl9pPr marL="3657600" indent="0">
            <a:defRPr sz="1100">
              <a:latin typeface="Georgia"/>
            </a:defRPr>
          </a:lvl9pPr>
        </a:lstStyle>
        <a:p xmlns:a="http://schemas.openxmlformats.org/drawingml/2006/main">
          <a:pPr algn="ctr"/>
          <a:r>
            <a:rPr lang="en-US" sz="1600" b="1" dirty="0" smtClean="0"/>
            <a:t>Fiscal Year</a:t>
          </a:r>
        </a:p>
      </cdr:txBody>
    </cdr:sp>
  </cdr:relSizeAnchor>
</c:userShapes>
</file>

<file path=ppt/drawings/drawing4.xml><?xml version="1.0" encoding="utf-8"?>
<c:userShapes xmlns:c="http://schemas.openxmlformats.org/drawingml/2006/chart">
  <cdr:relSizeAnchor xmlns:cdr="http://schemas.openxmlformats.org/drawingml/2006/chartDrawing">
    <cdr:from>
      <cdr:x>0.60071</cdr:x>
      <cdr:y>0.13264</cdr:y>
    </cdr:from>
    <cdr:to>
      <cdr:x>0.86952</cdr:x>
      <cdr:y>0.36597</cdr:y>
    </cdr:to>
    <cdr:sp macro="" textlink="">
      <cdr:nvSpPr>
        <cdr:cNvPr id="8" name="TextBox 7"/>
        <cdr:cNvSpPr txBox="1"/>
      </cdr:nvSpPr>
      <cdr:spPr>
        <a:xfrm xmlns:a="http://schemas.openxmlformats.org/drawingml/2006/main">
          <a:off x="5108575" y="606425"/>
          <a:ext cx="2286000" cy="1066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0.59175</cdr:x>
      <cdr:y>0.14931</cdr:y>
    </cdr:from>
    <cdr:to>
      <cdr:x>0.96808</cdr:x>
      <cdr:y>0.39931</cdr:y>
    </cdr:to>
    <cdr:sp macro="" textlink="">
      <cdr:nvSpPr>
        <cdr:cNvPr id="9" name="TextBox 8"/>
        <cdr:cNvSpPr txBox="1"/>
      </cdr:nvSpPr>
      <cdr:spPr>
        <a:xfrm xmlns:a="http://schemas.openxmlformats.org/drawingml/2006/main">
          <a:off x="5032383" y="682645"/>
          <a:ext cx="3200392" cy="1143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600" dirty="0" smtClean="0">
            <a:solidFill>
              <a:schemeClr val="tx1"/>
            </a:solidFill>
          </a:endParaRPr>
        </a:p>
      </cdr:txBody>
    </cdr:sp>
  </cdr:relSizeAnchor>
  <cdr:relSizeAnchor xmlns:cdr="http://schemas.openxmlformats.org/drawingml/2006/chartDrawing">
    <cdr:from>
      <cdr:x>0.69927</cdr:x>
      <cdr:y>0.41597</cdr:y>
    </cdr:from>
    <cdr:to>
      <cdr:x>0.95016</cdr:x>
      <cdr:y>0.64931</cdr:y>
    </cdr:to>
    <cdr:sp macro="" textlink="">
      <cdr:nvSpPr>
        <cdr:cNvPr id="10" name="TextBox 9"/>
        <cdr:cNvSpPr txBox="1"/>
      </cdr:nvSpPr>
      <cdr:spPr>
        <a:xfrm xmlns:a="http://schemas.openxmlformats.org/drawingml/2006/main">
          <a:off x="5946775" y="1901825"/>
          <a:ext cx="2133600" cy="1066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600" dirty="0">
            <a:solidFill>
              <a:schemeClr val="tx1"/>
            </a:solidFill>
          </a:endParaRPr>
        </a:p>
      </cdr:txBody>
    </cdr:sp>
  </cdr:relSizeAnchor>
  <cdr:relSizeAnchor xmlns:cdr="http://schemas.openxmlformats.org/drawingml/2006/chartDrawing">
    <cdr:from>
      <cdr:x>0.40358</cdr:x>
      <cdr:y>0.14931</cdr:y>
    </cdr:from>
    <cdr:to>
      <cdr:x>0.52007</cdr:x>
      <cdr:y>0.26597</cdr:y>
    </cdr:to>
    <cdr:sp macro="" textlink="">
      <cdr:nvSpPr>
        <cdr:cNvPr id="6" name="TextBox 5"/>
        <cdr:cNvSpPr txBox="1"/>
      </cdr:nvSpPr>
      <cdr:spPr>
        <a:xfrm xmlns:a="http://schemas.openxmlformats.org/drawingml/2006/main">
          <a:off x="3432175" y="682625"/>
          <a:ext cx="990600" cy="533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0.08998</cdr:x>
      <cdr:y>0.13264</cdr:y>
    </cdr:from>
    <cdr:to>
      <cdr:x>0.19751</cdr:x>
      <cdr:y>0.28264</cdr:y>
    </cdr:to>
    <cdr:sp macro="" textlink="">
      <cdr:nvSpPr>
        <cdr:cNvPr id="7" name="TextBox 6"/>
        <cdr:cNvSpPr txBox="1"/>
      </cdr:nvSpPr>
      <cdr:spPr>
        <a:xfrm xmlns:a="http://schemas.openxmlformats.org/drawingml/2006/main">
          <a:off x="765175" y="606425"/>
          <a:ext cx="914461" cy="685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800" dirty="0"/>
        </a:p>
      </cdr:txBody>
    </cdr:sp>
  </cdr:relSizeAnchor>
  <cdr:relSizeAnchor xmlns:cdr="http://schemas.openxmlformats.org/drawingml/2006/chartDrawing">
    <cdr:from>
      <cdr:x>0.07206</cdr:x>
      <cdr:y>0.54931</cdr:y>
    </cdr:from>
    <cdr:to>
      <cdr:x>0.18855</cdr:x>
      <cdr:y>0.71598</cdr:y>
    </cdr:to>
    <cdr:sp macro="" textlink="">
      <cdr:nvSpPr>
        <cdr:cNvPr id="11" name="TextBox 10"/>
        <cdr:cNvSpPr txBox="1"/>
      </cdr:nvSpPr>
      <cdr:spPr>
        <a:xfrm xmlns:a="http://schemas.openxmlformats.org/drawingml/2006/main">
          <a:off x="612775" y="2511425"/>
          <a:ext cx="990658" cy="76201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800" dirty="0"/>
        </a:p>
      </cdr:txBody>
    </cdr:sp>
  </cdr:relSizeAnchor>
</c:userShapes>
</file>

<file path=ppt/drawings/drawing5.xml><?xml version="1.0" encoding="utf-8"?>
<c:userShapes xmlns:c="http://schemas.openxmlformats.org/drawingml/2006/chart">
  <cdr:relSizeAnchor xmlns:cdr="http://schemas.openxmlformats.org/drawingml/2006/chartDrawing">
    <cdr:from>
      <cdr:x>0.41254</cdr:x>
      <cdr:y>0.84931</cdr:y>
    </cdr:from>
    <cdr:to>
      <cdr:x>0.59175</cdr:x>
      <cdr:y>0.91598</cdr:y>
    </cdr:to>
    <cdr:sp macro="" textlink="">
      <cdr:nvSpPr>
        <cdr:cNvPr id="2" name="TextBox 1"/>
        <cdr:cNvSpPr txBox="1"/>
      </cdr:nvSpPr>
      <cdr:spPr>
        <a:xfrm xmlns:a="http://schemas.openxmlformats.org/drawingml/2006/main">
          <a:off x="3508375" y="3883025"/>
          <a:ext cx="1524044" cy="30481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Georgia"/>
            </a:defRPr>
          </a:lvl1pPr>
          <a:lvl2pPr marL="457200" indent="0">
            <a:defRPr sz="1100">
              <a:latin typeface="Georgia"/>
            </a:defRPr>
          </a:lvl2pPr>
          <a:lvl3pPr marL="914400" indent="0">
            <a:defRPr sz="1100">
              <a:latin typeface="Georgia"/>
            </a:defRPr>
          </a:lvl3pPr>
          <a:lvl4pPr marL="1371600" indent="0">
            <a:defRPr sz="1100">
              <a:latin typeface="Georgia"/>
            </a:defRPr>
          </a:lvl4pPr>
          <a:lvl5pPr marL="1828800" indent="0">
            <a:defRPr sz="1100">
              <a:latin typeface="Georgia"/>
            </a:defRPr>
          </a:lvl5pPr>
          <a:lvl6pPr marL="2286000" indent="0">
            <a:defRPr sz="1100">
              <a:latin typeface="Georgia"/>
            </a:defRPr>
          </a:lvl6pPr>
          <a:lvl7pPr marL="2743200" indent="0">
            <a:defRPr sz="1100">
              <a:latin typeface="Georgia"/>
            </a:defRPr>
          </a:lvl7pPr>
          <a:lvl8pPr marL="3200400" indent="0">
            <a:defRPr sz="1100">
              <a:latin typeface="Georgia"/>
            </a:defRPr>
          </a:lvl8pPr>
          <a:lvl9pPr marL="3657600" indent="0">
            <a:defRPr sz="1100">
              <a:latin typeface="Georgia"/>
            </a:defRPr>
          </a:lvl9pPr>
        </a:lstStyle>
        <a:p xmlns:a="http://schemas.openxmlformats.org/drawingml/2006/main">
          <a:pPr algn="ctr"/>
          <a:r>
            <a:rPr lang="en-US" sz="1600" b="1" dirty="0" smtClean="0"/>
            <a:t>Fiscal Year</a:t>
          </a:r>
        </a:p>
      </cdr:txBody>
    </cdr:sp>
  </cdr:relSizeAnchor>
  <cdr:relSizeAnchor xmlns:cdr="http://schemas.openxmlformats.org/drawingml/2006/chartDrawing">
    <cdr:from>
      <cdr:x>0.00037</cdr:x>
      <cdr:y>0.13264</cdr:y>
    </cdr:from>
    <cdr:to>
      <cdr:x>0.03656</cdr:x>
      <cdr:y>0.73264</cdr:y>
    </cdr:to>
    <cdr:sp macro="" textlink="">
      <cdr:nvSpPr>
        <cdr:cNvPr id="3" name="TextBox 4"/>
        <cdr:cNvSpPr txBox="1"/>
      </cdr:nvSpPr>
      <cdr:spPr>
        <a:xfrm xmlns:a="http://schemas.openxmlformats.org/drawingml/2006/main" rot="-5400000">
          <a:off x="-1214541" y="1824141"/>
          <a:ext cx="2743200" cy="30776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ysClr val="windowText" lastClr="000000"/>
              </a:solidFill>
              <a:latin typeface="Georgia"/>
            </a:defRPr>
          </a:lvl1pPr>
          <a:lvl2pPr marL="457200" algn="l" defTabSz="914400" rtl="0" eaLnBrk="1" latinLnBrk="0" hangingPunct="1">
            <a:defRPr sz="1800" kern="1200">
              <a:solidFill>
                <a:sysClr val="windowText" lastClr="000000"/>
              </a:solidFill>
              <a:latin typeface="Georgia"/>
            </a:defRPr>
          </a:lvl2pPr>
          <a:lvl3pPr marL="914400" algn="l" defTabSz="914400" rtl="0" eaLnBrk="1" latinLnBrk="0" hangingPunct="1">
            <a:defRPr sz="1800" kern="1200">
              <a:solidFill>
                <a:sysClr val="windowText" lastClr="000000"/>
              </a:solidFill>
              <a:latin typeface="Georgia"/>
            </a:defRPr>
          </a:lvl3pPr>
          <a:lvl4pPr marL="1371600" algn="l" defTabSz="914400" rtl="0" eaLnBrk="1" latinLnBrk="0" hangingPunct="1">
            <a:defRPr sz="1800" kern="1200">
              <a:solidFill>
                <a:sysClr val="windowText" lastClr="000000"/>
              </a:solidFill>
              <a:latin typeface="Georgia"/>
            </a:defRPr>
          </a:lvl4pPr>
          <a:lvl5pPr marL="1828800" algn="l" defTabSz="914400" rtl="0" eaLnBrk="1" latinLnBrk="0" hangingPunct="1">
            <a:defRPr sz="1800" kern="1200">
              <a:solidFill>
                <a:sysClr val="windowText" lastClr="000000"/>
              </a:solidFill>
              <a:latin typeface="Georgia"/>
            </a:defRPr>
          </a:lvl5pPr>
          <a:lvl6pPr marL="2286000" algn="l" defTabSz="914400" rtl="0" eaLnBrk="1" latinLnBrk="0" hangingPunct="1">
            <a:defRPr sz="1800" kern="1200">
              <a:solidFill>
                <a:sysClr val="windowText" lastClr="000000"/>
              </a:solidFill>
              <a:latin typeface="Georgia"/>
            </a:defRPr>
          </a:lvl6pPr>
          <a:lvl7pPr marL="2743200" algn="l" defTabSz="914400" rtl="0" eaLnBrk="1" latinLnBrk="0" hangingPunct="1">
            <a:defRPr sz="1800" kern="1200">
              <a:solidFill>
                <a:sysClr val="windowText" lastClr="000000"/>
              </a:solidFill>
              <a:latin typeface="Georgia"/>
            </a:defRPr>
          </a:lvl7pPr>
          <a:lvl8pPr marL="3200400" algn="l" defTabSz="914400" rtl="0" eaLnBrk="1" latinLnBrk="0" hangingPunct="1">
            <a:defRPr sz="1800" kern="1200">
              <a:solidFill>
                <a:sysClr val="windowText" lastClr="000000"/>
              </a:solidFill>
              <a:latin typeface="Georgia"/>
            </a:defRPr>
          </a:lvl8pPr>
          <a:lvl9pPr marL="3657600" algn="l" defTabSz="914400" rtl="0" eaLnBrk="1" latinLnBrk="0" hangingPunct="1">
            <a:defRPr sz="1800" kern="1200">
              <a:solidFill>
                <a:sysClr val="windowText" lastClr="000000"/>
              </a:solidFill>
              <a:latin typeface="Georgia"/>
            </a:defRPr>
          </a:lvl9pPr>
        </a:lstStyle>
        <a:p xmlns:a="http://schemas.openxmlformats.org/drawingml/2006/main">
          <a:pPr algn="ctr"/>
          <a:r>
            <a:rPr lang="en-US" sz="1400" b="1" dirty="0" smtClean="0"/>
            <a:t>Expenditures (In Millions)</a:t>
          </a:r>
          <a:endParaRPr lang="en-US" sz="1400" b="1" dirty="0"/>
        </a:p>
      </cdr:txBody>
    </cdr:sp>
  </cdr:relSizeAnchor>
</c:userShapes>
</file>

<file path=ppt/drawings/drawing6.xml><?xml version="1.0" encoding="utf-8"?>
<c:userShapes xmlns:c="http://schemas.openxmlformats.org/drawingml/2006/chart">
  <cdr:relSizeAnchor xmlns:cdr="http://schemas.openxmlformats.org/drawingml/2006/chartDrawing">
    <cdr:from>
      <cdr:x>0.41254</cdr:x>
      <cdr:y>0.84931</cdr:y>
    </cdr:from>
    <cdr:to>
      <cdr:x>0.59175</cdr:x>
      <cdr:y>0.91598</cdr:y>
    </cdr:to>
    <cdr:sp macro="" textlink="">
      <cdr:nvSpPr>
        <cdr:cNvPr id="2" name="TextBox 1"/>
        <cdr:cNvSpPr txBox="1"/>
      </cdr:nvSpPr>
      <cdr:spPr>
        <a:xfrm xmlns:a="http://schemas.openxmlformats.org/drawingml/2006/main">
          <a:off x="3508375" y="3883025"/>
          <a:ext cx="1524044" cy="30481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Georgia"/>
            </a:defRPr>
          </a:lvl1pPr>
          <a:lvl2pPr marL="457200" indent="0">
            <a:defRPr sz="1100">
              <a:latin typeface="Georgia"/>
            </a:defRPr>
          </a:lvl2pPr>
          <a:lvl3pPr marL="914400" indent="0">
            <a:defRPr sz="1100">
              <a:latin typeface="Georgia"/>
            </a:defRPr>
          </a:lvl3pPr>
          <a:lvl4pPr marL="1371600" indent="0">
            <a:defRPr sz="1100">
              <a:latin typeface="Georgia"/>
            </a:defRPr>
          </a:lvl4pPr>
          <a:lvl5pPr marL="1828800" indent="0">
            <a:defRPr sz="1100">
              <a:latin typeface="Georgia"/>
            </a:defRPr>
          </a:lvl5pPr>
          <a:lvl6pPr marL="2286000" indent="0">
            <a:defRPr sz="1100">
              <a:latin typeface="Georgia"/>
            </a:defRPr>
          </a:lvl6pPr>
          <a:lvl7pPr marL="2743200" indent="0">
            <a:defRPr sz="1100">
              <a:latin typeface="Georgia"/>
            </a:defRPr>
          </a:lvl7pPr>
          <a:lvl8pPr marL="3200400" indent="0">
            <a:defRPr sz="1100">
              <a:latin typeface="Georgia"/>
            </a:defRPr>
          </a:lvl8pPr>
          <a:lvl9pPr marL="3657600" indent="0">
            <a:defRPr sz="1100">
              <a:latin typeface="Georgia"/>
            </a:defRPr>
          </a:lvl9pPr>
        </a:lstStyle>
        <a:p xmlns:a="http://schemas.openxmlformats.org/drawingml/2006/main">
          <a:pPr algn="ctr"/>
          <a:r>
            <a:rPr lang="en-US" sz="1600" b="1" dirty="0" smtClean="0"/>
            <a:t>Fiscal Year</a:t>
          </a:r>
        </a:p>
      </cdr:txBody>
    </cdr:sp>
  </cdr:relSizeAnchor>
  <cdr:relSizeAnchor xmlns:cdr="http://schemas.openxmlformats.org/drawingml/2006/chartDrawing">
    <cdr:from>
      <cdr:x>0.00037</cdr:x>
      <cdr:y>0.13264</cdr:y>
    </cdr:from>
    <cdr:to>
      <cdr:x>0.03656</cdr:x>
      <cdr:y>0.73264</cdr:y>
    </cdr:to>
    <cdr:sp macro="" textlink="">
      <cdr:nvSpPr>
        <cdr:cNvPr id="3" name="TextBox 4"/>
        <cdr:cNvSpPr txBox="1"/>
      </cdr:nvSpPr>
      <cdr:spPr>
        <a:xfrm xmlns:a="http://schemas.openxmlformats.org/drawingml/2006/main" rot="-5400000">
          <a:off x="-1214541" y="1824141"/>
          <a:ext cx="2743200" cy="30776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ysClr val="windowText" lastClr="000000"/>
              </a:solidFill>
              <a:latin typeface="Georgia"/>
            </a:defRPr>
          </a:lvl1pPr>
          <a:lvl2pPr marL="457200" algn="l" defTabSz="914400" rtl="0" eaLnBrk="1" latinLnBrk="0" hangingPunct="1">
            <a:defRPr sz="1800" kern="1200">
              <a:solidFill>
                <a:sysClr val="windowText" lastClr="000000"/>
              </a:solidFill>
              <a:latin typeface="Georgia"/>
            </a:defRPr>
          </a:lvl2pPr>
          <a:lvl3pPr marL="914400" algn="l" defTabSz="914400" rtl="0" eaLnBrk="1" latinLnBrk="0" hangingPunct="1">
            <a:defRPr sz="1800" kern="1200">
              <a:solidFill>
                <a:sysClr val="windowText" lastClr="000000"/>
              </a:solidFill>
              <a:latin typeface="Georgia"/>
            </a:defRPr>
          </a:lvl3pPr>
          <a:lvl4pPr marL="1371600" algn="l" defTabSz="914400" rtl="0" eaLnBrk="1" latinLnBrk="0" hangingPunct="1">
            <a:defRPr sz="1800" kern="1200">
              <a:solidFill>
                <a:sysClr val="windowText" lastClr="000000"/>
              </a:solidFill>
              <a:latin typeface="Georgia"/>
            </a:defRPr>
          </a:lvl4pPr>
          <a:lvl5pPr marL="1828800" algn="l" defTabSz="914400" rtl="0" eaLnBrk="1" latinLnBrk="0" hangingPunct="1">
            <a:defRPr sz="1800" kern="1200">
              <a:solidFill>
                <a:sysClr val="windowText" lastClr="000000"/>
              </a:solidFill>
              <a:latin typeface="Georgia"/>
            </a:defRPr>
          </a:lvl5pPr>
          <a:lvl6pPr marL="2286000" algn="l" defTabSz="914400" rtl="0" eaLnBrk="1" latinLnBrk="0" hangingPunct="1">
            <a:defRPr sz="1800" kern="1200">
              <a:solidFill>
                <a:sysClr val="windowText" lastClr="000000"/>
              </a:solidFill>
              <a:latin typeface="Georgia"/>
            </a:defRPr>
          </a:lvl6pPr>
          <a:lvl7pPr marL="2743200" algn="l" defTabSz="914400" rtl="0" eaLnBrk="1" latinLnBrk="0" hangingPunct="1">
            <a:defRPr sz="1800" kern="1200">
              <a:solidFill>
                <a:sysClr val="windowText" lastClr="000000"/>
              </a:solidFill>
              <a:latin typeface="Georgia"/>
            </a:defRPr>
          </a:lvl7pPr>
          <a:lvl8pPr marL="3200400" algn="l" defTabSz="914400" rtl="0" eaLnBrk="1" latinLnBrk="0" hangingPunct="1">
            <a:defRPr sz="1800" kern="1200">
              <a:solidFill>
                <a:sysClr val="windowText" lastClr="000000"/>
              </a:solidFill>
              <a:latin typeface="Georgia"/>
            </a:defRPr>
          </a:lvl8pPr>
          <a:lvl9pPr marL="3657600" algn="l" defTabSz="914400" rtl="0" eaLnBrk="1" latinLnBrk="0" hangingPunct="1">
            <a:defRPr sz="1800" kern="1200">
              <a:solidFill>
                <a:sysClr val="windowText" lastClr="000000"/>
              </a:solidFill>
              <a:latin typeface="Georgia"/>
            </a:defRPr>
          </a:lvl9pPr>
        </a:lstStyle>
        <a:p xmlns:a="http://schemas.openxmlformats.org/drawingml/2006/main">
          <a:pPr algn="ctr"/>
          <a:r>
            <a:rPr lang="en-US" sz="1400" b="1" dirty="0" smtClean="0"/>
            <a:t>Expenditures (In Millions)</a:t>
          </a:r>
          <a:endParaRPr lang="en-US" sz="1400" b="1" dirty="0"/>
        </a:p>
      </cdr:txBody>
    </cdr:sp>
  </cdr:relSizeAnchor>
</c:userShapes>
</file>

<file path=ppt/drawings/drawing7.xml><?xml version="1.0" encoding="utf-8"?>
<c:userShapes xmlns:c="http://schemas.openxmlformats.org/drawingml/2006/chart">
  <cdr:relSizeAnchor xmlns:cdr="http://schemas.openxmlformats.org/drawingml/2006/chartDrawing">
    <cdr:from>
      <cdr:x>0.41254</cdr:x>
      <cdr:y>0.83264</cdr:y>
    </cdr:from>
    <cdr:to>
      <cdr:x>0.59175</cdr:x>
      <cdr:y>0.89931</cdr:y>
    </cdr:to>
    <cdr:sp macro="" textlink="">
      <cdr:nvSpPr>
        <cdr:cNvPr id="2" name="TextBox 1"/>
        <cdr:cNvSpPr txBox="1"/>
      </cdr:nvSpPr>
      <cdr:spPr>
        <a:xfrm xmlns:a="http://schemas.openxmlformats.org/drawingml/2006/main">
          <a:off x="3508375" y="3806825"/>
          <a:ext cx="1524045" cy="30481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Georgia"/>
            </a:defRPr>
          </a:lvl1pPr>
          <a:lvl2pPr marL="457200" indent="0">
            <a:defRPr sz="1100">
              <a:latin typeface="Georgia"/>
            </a:defRPr>
          </a:lvl2pPr>
          <a:lvl3pPr marL="914400" indent="0">
            <a:defRPr sz="1100">
              <a:latin typeface="Georgia"/>
            </a:defRPr>
          </a:lvl3pPr>
          <a:lvl4pPr marL="1371600" indent="0">
            <a:defRPr sz="1100">
              <a:latin typeface="Georgia"/>
            </a:defRPr>
          </a:lvl4pPr>
          <a:lvl5pPr marL="1828800" indent="0">
            <a:defRPr sz="1100">
              <a:latin typeface="Georgia"/>
            </a:defRPr>
          </a:lvl5pPr>
          <a:lvl6pPr marL="2286000" indent="0">
            <a:defRPr sz="1100">
              <a:latin typeface="Georgia"/>
            </a:defRPr>
          </a:lvl6pPr>
          <a:lvl7pPr marL="2743200" indent="0">
            <a:defRPr sz="1100">
              <a:latin typeface="Georgia"/>
            </a:defRPr>
          </a:lvl7pPr>
          <a:lvl8pPr marL="3200400" indent="0">
            <a:defRPr sz="1100">
              <a:latin typeface="Georgia"/>
            </a:defRPr>
          </a:lvl8pPr>
          <a:lvl9pPr marL="3657600" indent="0">
            <a:defRPr sz="1100">
              <a:latin typeface="Georgia"/>
            </a:defRPr>
          </a:lvl9pPr>
        </a:lstStyle>
        <a:p xmlns:a="http://schemas.openxmlformats.org/drawingml/2006/main">
          <a:pPr algn="ctr"/>
          <a:r>
            <a:rPr lang="en-US" sz="1600" b="1" dirty="0" smtClean="0"/>
            <a:t>Fiscal Year</a:t>
          </a:r>
        </a:p>
      </cdr:txBody>
    </cdr:sp>
  </cdr:relSizeAnchor>
</c:userShapes>
</file>

<file path=ppt/drawings/drawing8.xml><?xml version="1.0" encoding="utf-8"?>
<c:userShapes xmlns:c="http://schemas.openxmlformats.org/drawingml/2006/chart">
  <cdr:relSizeAnchor xmlns:cdr="http://schemas.openxmlformats.org/drawingml/2006/chartDrawing">
    <cdr:from>
      <cdr:x>0.01829</cdr:x>
      <cdr:y>0.09931</cdr:y>
    </cdr:from>
    <cdr:to>
      <cdr:x>0.05448</cdr:x>
      <cdr:y>0.69931</cdr:y>
    </cdr:to>
    <cdr:sp macro="" textlink="">
      <cdr:nvSpPr>
        <cdr:cNvPr id="2" name="TextBox 4"/>
        <cdr:cNvSpPr txBox="1"/>
      </cdr:nvSpPr>
      <cdr:spPr>
        <a:xfrm xmlns:a="http://schemas.openxmlformats.org/drawingml/2006/main" rot="-5400000">
          <a:off x="-1062141" y="1671741"/>
          <a:ext cx="2743200" cy="30776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Georgia"/>
            </a:defRPr>
          </a:lvl1pPr>
          <a:lvl2pPr marL="457200" indent="0">
            <a:defRPr sz="1100">
              <a:latin typeface="Georgia"/>
            </a:defRPr>
          </a:lvl2pPr>
          <a:lvl3pPr marL="914400" indent="0">
            <a:defRPr sz="1100">
              <a:latin typeface="Georgia"/>
            </a:defRPr>
          </a:lvl3pPr>
          <a:lvl4pPr marL="1371600" indent="0">
            <a:defRPr sz="1100">
              <a:latin typeface="Georgia"/>
            </a:defRPr>
          </a:lvl4pPr>
          <a:lvl5pPr marL="1828800" indent="0">
            <a:defRPr sz="1100">
              <a:latin typeface="Georgia"/>
            </a:defRPr>
          </a:lvl5pPr>
          <a:lvl6pPr marL="2286000" indent="0">
            <a:defRPr sz="1100">
              <a:latin typeface="Georgia"/>
            </a:defRPr>
          </a:lvl6pPr>
          <a:lvl7pPr marL="2743200" indent="0">
            <a:defRPr sz="1100">
              <a:latin typeface="Georgia"/>
            </a:defRPr>
          </a:lvl7pPr>
          <a:lvl8pPr marL="3200400" indent="0">
            <a:defRPr sz="1100">
              <a:latin typeface="Georgia"/>
            </a:defRPr>
          </a:lvl8pPr>
          <a:lvl9pPr marL="3657600" indent="0">
            <a:defRPr sz="1100">
              <a:latin typeface="Georgia"/>
            </a:defRPr>
          </a:lvl9pPr>
        </a:lstStyle>
        <a:p xmlns:a="http://schemas.openxmlformats.org/drawingml/2006/main">
          <a:pPr algn="ctr"/>
          <a:r>
            <a:rPr lang="en-US" sz="1400" b="1" dirty="0" smtClean="0"/>
            <a:t>Expenditures (In Millions)</a:t>
          </a:r>
          <a:endParaRPr lang="en-US" sz="1400" b="1" dirty="0"/>
        </a:p>
      </cdr:txBody>
    </cdr:sp>
  </cdr:relSizeAnchor>
  <cdr:relSizeAnchor xmlns:cdr="http://schemas.openxmlformats.org/drawingml/2006/chartDrawing">
    <cdr:from>
      <cdr:x>0.4215</cdr:x>
      <cdr:y>0.83264</cdr:y>
    </cdr:from>
    <cdr:to>
      <cdr:x>0.60071</cdr:x>
      <cdr:y>0.89931</cdr:y>
    </cdr:to>
    <cdr:sp macro="" textlink="">
      <cdr:nvSpPr>
        <cdr:cNvPr id="3" name="TextBox 1"/>
        <cdr:cNvSpPr txBox="1"/>
      </cdr:nvSpPr>
      <cdr:spPr>
        <a:xfrm xmlns:a="http://schemas.openxmlformats.org/drawingml/2006/main">
          <a:off x="3584575" y="3806825"/>
          <a:ext cx="1524045" cy="30481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Georgia"/>
            </a:defRPr>
          </a:lvl1pPr>
          <a:lvl2pPr marL="457200" indent="0">
            <a:defRPr sz="1100">
              <a:latin typeface="Georgia"/>
            </a:defRPr>
          </a:lvl2pPr>
          <a:lvl3pPr marL="914400" indent="0">
            <a:defRPr sz="1100">
              <a:latin typeface="Georgia"/>
            </a:defRPr>
          </a:lvl3pPr>
          <a:lvl4pPr marL="1371600" indent="0">
            <a:defRPr sz="1100">
              <a:latin typeface="Georgia"/>
            </a:defRPr>
          </a:lvl4pPr>
          <a:lvl5pPr marL="1828800" indent="0">
            <a:defRPr sz="1100">
              <a:latin typeface="Georgia"/>
            </a:defRPr>
          </a:lvl5pPr>
          <a:lvl6pPr marL="2286000" indent="0">
            <a:defRPr sz="1100">
              <a:latin typeface="Georgia"/>
            </a:defRPr>
          </a:lvl6pPr>
          <a:lvl7pPr marL="2743200" indent="0">
            <a:defRPr sz="1100">
              <a:latin typeface="Georgia"/>
            </a:defRPr>
          </a:lvl7pPr>
          <a:lvl8pPr marL="3200400" indent="0">
            <a:defRPr sz="1100">
              <a:latin typeface="Georgia"/>
            </a:defRPr>
          </a:lvl8pPr>
          <a:lvl9pPr marL="3657600" indent="0">
            <a:defRPr sz="1100">
              <a:latin typeface="Georgia"/>
            </a:defRPr>
          </a:lvl9pPr>
        </a:lstStyle>
        <a:p xmlns:a="http://schemas.openxmlformats.org/drawingml/2006/main">
          <a:pPr algn="ctr"/>
          <a:r>
            <a:rPr lang="en-US" sz="1600" b="1" dirty="0" smtClean="0"/>
            <a:t>Fiscal Year</a:t>
          </a:r>
        </a:p>
      </cdr:txBody>
    </cdr:sp>
  </cdr:relSizeAnchor>
</c:userShapes>
</file>

<file path=ppt/drawings/drawing9.xml><?xml version="1.0" encoding="utf-8"?>
<c:userShapes xmlns:c="http://schemas.openxmlformats.org/drawingml/2006/chart">
  <cdr:relSizeAnchor xmlns:cdr="http://schemas.openxmlformats.org/drawingml/2006/chartDrawing">
    <cdr:from>
      <cdr:x>0.60071</cdr:x>
      <cdr:y>0.13264</cdr:y>
    </cdr:from>
    <cdr:to>
      <cdr:x>0.86952</cdr:x>
      <cdr:y>0.36597</cdr:y>
    </cdr:to>
    <cdr:sp macro="" textlink="">
      <cdr:nvSpPr>
        <cdr:cNvPr id="8" name="TextBox 7"/>
        <cdr:cNvSpPr txBox="1"/>
      </cdr:nvSpPr>
      <cdr:spPr>
        <a:xfrm xmlns:a="http://schemas.openxmlformats.org/drawingml/2006/main">
          <a:off x="5108575" y="606425"/>
          <a:ext cx="2286000" cy="1066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0.59175</cdr:x>
      <cdr:y>0.14931</cdr:y>
    </cdr:from>
    <cdr:to>
      <cdr:x>0.96808</cdr:x>
      <cdr:y>0.39931</cdr:y>
    </cdr:to>
    <cdr:sp macro="" textlink="">
      <cdr:nvSpPr>
        <cdr:cNvPr id="9" name="TextBox 8"/>
        <cdr:cNvSpPr txBox="1"/>
      </cdr:nvSpPr>
      <cdr:spPr>
        <a:xfrm xmlns:a="http://schemas.openxmlformats.org/drawingml/2006/main">
          <a:off x="5032383" y="682645"/>
          <a:ext cx="3200392" cy="1143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600" dirty="0" smtClean="0">
            <a:solidFill>
              <a:schemeClr val="tx1"/>
            </a:solidFill>
          </a:endParaRPr>
        </a:p>
      </cdr:txBody>
    </cdr:sp>
  </cdr:relSizeAnchor>
  <cdr:relSizeAnchor xmlns:cdr="http://schemas.openxmlformats.org/drawingml/2006/chartDrawing">
    <cdr:from>
      <cdr:x>0.69927</cdr:x>
      <cdr:y>0.41597</cdr:y>
    </cdr:from>
    <cdr:to>
      <cdr:x>0.95016</cdr:x>
      <cdr:y>0.64931</cdr:y>
    </cdr:to>
    <cdr:sp macro="" textlink="">
      <cdr:nvSpPr>
        <cdr:cNvPr id="10" name="TextBox 9"/>
        <cdr:cNvSpPr txBox="1"/>
      </cdr:nvSpPr>
      <cdr:spPr>
        <a:xfrm xmlns:a="http://schemas.openxmlformats.org/drawingml/2006/main">
          <a:off x="5946775" y="1901825"/>
          <a:ext cx="2133600" cy="1066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600" dirty="0">
            <a:solidFill>
              <a:schemeClr val="tx1"/>
            </a:solidFill>
          </a:endParaRPr>
        </a:p>
      </cdr:txBody>
    </cdr:sp>
  </cdr:relSizeAnchor>
  <cdr:relSizeAnchor xmlns:cdr="http://schemas.openxmlformats.org/drawingml/2006/chartDrawing">
    <cdr:from>
      <cdr:x>0.40358</cdr:x>
      <cdr:y>0.14931</cdr:y>
    </cdr:from>
    <cdr:to>
      <cdr:x>0.52007</cdr:x>
      <cdr:y>0.26597</cdr:y>
    </cdr:to>
    <cdr:sp macro="" textlink="">
      <cdr:nvSpPr>
        <cdr:cNvPr id="6" name="TextBox 5"/>
        <cdr:cNvSpPr txBox="1"/>
      </cdr:nvSpPr>
      <cdr:spPr>
        <a:xfrm xmlns:a="http://schemas.openxmlformats.org/drawingml/2006/main">
          <a:off x="3432175" y="682625"/>
          <a:ext cx="990600" cy="533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0.08998</cdr:x>
      <cdr:y>0.13264</cdr:y>
    </cdr:from>
    <cdr:to>
      <cdr:x>0.19751</cdr:x>
      <cdr:y>0.28264</cdr:y>
    </cdr:to>
    <cdr:sp macro="" textlink="">
      <cdr:nvSpPr>
        <cdr:cNvPr id="7" name="TextBox 6"/>
        <cdr:cNvSpPr txBox="1"/>
      </cdr:nvSpPr>
      <cdr:spPr>
        <a:xfrm xmlns:a="http://schemas.openxmlformats.org/drawingml/2006/main">
          <a:off x="765175" y="606425"/>
          <a:ext cx="914461" cy="685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800" dirty="0"/>
        </a:p>
      </cdr:txBody>
    </cdr:sp>
  </cdr:relSizeAnchor>
  <cdr:relSizeAnchor xmlns:cdr="http://schemas.openxmlformats.org/drawingml/2006/chartDrawing">
    <cdr:from>
      <cdr:x>0.07206</cdr:x>
      <cdr:y>0.54931</cdr:y>
    </cdr:from>
    <cdr:to>
      <cdr:x>0.18855</cdr:x>
      <cdr:y>0.71598</cdr:y>
    </cdr:to>
    <cdr:sp macro="" textlink="">
      <cdr:nvSpPr>
        <cdr:cNvPr id="11" name="TextBox 10"/>
        <cdr:cNvSpPr txBox="1"/>
      </cdr:nvSpPr>
      <cdr:spPr>
        <a:xfrm xmlns:a="http://schemas.openxmlformats.org/drawingml/2006/main">
          <a:off x="612775" y="2511425"/>
          <a:ext cx="990658" cy="76201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8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080" tIns="46540" rIns="93080" bIns="4654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wrap="square" lIns="93080" tIns="46540" rIns="93080" bIns="46540" numCol="1" anchor="t" anchorCtr="0" compatLnSpc="1">
            <a:prstTxWarp prst="textNoShape">
              <a:avLst/>
            </a:prstTxWarp>
          </a:bodyPr>
          <a:lstStyle>
            <a:lvl1pPr algn="r">
              <a:defRPr sz="1200">
                <a:latin typeface="Calibri" pitchFamily="8" charset="0"/>
              </a:defRPr>
            </a:lvl1pPr>
          </a:lstStyle>
          <a:p>
            <a:pPr>
              <a:defRPr/>
            </a:pPr>
            <a:fld id="{BDE76C0D-3789-BA45-87C4-CE4685BF620B}" type="datetime1">
              <a:rPr lang="en-US"/>
              <a:pPr>
                <a:defRPr/>
              </a:pPr>
              <a:t>10/11/2016</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080" tIns="46540" rIns="93080" bIns="46540" rtlCol="0" anchor="b"/>
          <a:lstStyle>
            <a:lvl1pPr algn="l" fontAlgn="auto">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wrap="square" lIns="93080" tIns="46540" rIns="93080" bIns="46540" numCol="1" anchor="b" anchorCtr="0" compatLnSpc="1">
            <a:prstTxWarp prst="textNoShape">
              <a:avLst/>
            </a:prstTxWarp>
          </a:bodyPr>
          <a:lstStyle>
            <a:lvl1pPr algn="r">
              <a:defRPr sz="1200">
                <a:latin typeface="Calibri" pitchFamily="8" charset="0"/>
              </a:defRPr>
            </a:lvl1pPr>
          </a:lstStyle>
          <a:p>
            <a:pPr>
              <a:defRPr/>
            </a:pPr>
            <a:fld id="{807BED20-022F-FE4B-9508-49229D223B44}" type="slidenum">
              <a:rPr lang="en-US"/>
              <a:pPr>
                <a:defRPr/>
              </a:pPr>
              <a:t>‹#›</a:t>
            </a:fld>
            <a:endParaRPr lang="en-US" dirty="0"/>
          </a:p>
        </p:txBody>
      </p:sp>
    </p:spTree>
    <p:extLst>
      <p:ext uri="{BB962C8B-B14F-4D97-AF65-F5344CB8AC3E}">
        <p14:creationId xmlns:p14="http://schemas.microsoft.com/office/powerpoint/2010/main" val="40613602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080" tIns="46540" rIns="93080" bIns="4654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wrap="square" lIns="93080" tIns="46540" rIns="93080" bIns="46540" numCol="1" anchor="t" anchorCtr="0" compatLnSpc="1">
            <a:prstTxWarp prst="textNoShape">
              <a:avLst/>
            </a:prstTxWarp>
          </a:bodyPr>
          <a:lstStyle>
            <a:lvl1pPr algn="r">
              <a:defRPr sz="1200">
                <a:latin typeface="Calibri" pitchFamily="8" charset="0"/>
              </a:defRPr>
            </a:lvl1pPr>
          </a:lstStyle>
          <a:p>
            <a:pPr>
              <a:defRPr/>
            </a:pPr>
            <a:fld id="{9CC742FB-0449-B243-91D2-EBACF4B75531}" type="datetime1">
              <a:rPr lang="en-US"/>
              <a:pPr>
                <a:defRPr/>
              </a:pPr>
              <a:t>10/11/2016</a:t>
            </a:fld>
            <a:endParaRPr lang="en-US" dirty="0"/>
          </a:p>
        </p:txBody>
      </p:sp>
      <p:sp>
        <p:nvSpPr>
          <p:cNvPr id="4" name="Slide Image Placeholder 3"/>
          <p:cNvSpPr>
            <a:spLocks noGrp="1" noRot="1" noChangeAspect="1"/>
          </p:cNvSpPr>
          <p:nvPr>
            <p:ph type="sldImg" idx="2"/>
          </p:nvPr>
        </p:nvSpPr>
        <p:spPr>
          <a:xfrm>
            <a:off x="1179513" y="695325"/>
            <a:ext cx="4651375" cy="3487738"/>
          </a:xfrm>
          <a:prstGeom prst="rect">
            <a:avLst/>
          </a:prstGeom>
          <a:noFill/>
          <a:ln w="12700">
            <a:solidFill>
              <a:prstClr val="black"/>
            </a:solidFill>
          </a:ln>
        </p:spPr>
        <p:txBody>
          <a:bodyPr vert="horz" lIns="93080" tIns="46540" rIns="93080" bIns="46540"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080" tIns="46540" rIns="93080" bIns="4654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7"/>
            <a:ext cx="3037840" cy="464820"/>
          </a:xfrm>
          <a:prstGeom prst="rect">
            <a:avLst/>
          </a:prstGeom>
        </p:spPr>
        <p:txBody>
          <a:bodyPr vert="horz" lIns="93080" tIns="46540" rIns="93080" bIns="46540"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080" tIns="46540" rIns="93080" bIns="46540" numCol="1" anchor="b" anchorCtr="0" compatLnSpc="1">
            <a:prstTxWarp prst="textNoShape">
              <a:avLst/>
            </a:prstTxWarp>
          </a:bodyPr>
          <a:lstStyle>
            <a:lvl1pPr algn="r">
              <a:defRPr sz="1200">
                <a:latin typeface="Calibri" pitchFamily="8" charset="0"/>
              </a:defRPr>
            </a:lvl1pPr>
          </a:lstStyle>
          <a:p>
            <a:pPr>
              <a:defRPr/>
            </a:pPr>
            <a:fld id="{391CF105-50E1-304F-ABD8-728DF42D4C3A}" type="slidenum">
              <a:rPr lang="en-US"/>
              <a:pPr>
                <a:defRPr/>
              </a:pPr>
              <a:t>‹#›</a:t>
            </a:fld>
            <a:endParaRPr lang="en-US" dirty="0"/>
          </a:p>
        </p:txBody>
      </p:sp>
    </p:spTree>
    <p:extLst>
      <p:ext uri="{BB962C8B-B14F-4D97-AF65-F5344CB8AC3E}">
        <p14:creationId xmlns:p14="http://schemas.microsoft.com/office/powerpoint/2010/main" val="411229713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8" charset="-128"/>
        <a:cs typeface="ＭＳ Ｐゴシック" pitchFamily="8"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8"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8"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8"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media.cleveland.com/open_impact/other/Ohio%20Board%20of%20Tax%20Appeals%20decision.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77833-E5A0-4454-9288-EA7333692EF5}" type="slidenum">
              <a:rPr lang="en-US" smtClean="0"/>
              <a:pPr/>
              <a:t>1</a:t>
            </a:fld>
            <a:endParaRPr lang="en-US" dirty="0"/>
          </a:p>
        </p:txBody>
      </p:sp>
    </p:spTree>
    <p:extLst>
      <p:ext uri="{BB962C8B-B14F-4D97-AF65-F5344CB8AC3E}">
        <p14:creationId xmlns:p14="http://schemas.microsoft.com/office/powerpoint/2010/main" val="30349140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480">
              <a:defRPr/>
            </a:pPr>
            <a:r>
              <a:rPr lang="en-US" sz="1400" dirty="0"/>
              <a:t>State Hold Harmless reimbursements from the State</a:t>
            </a:r>
          </a:p>
          <a:p>
            <a:pPr defTabSz="912480">
              <a:defRPr/>
            </a:pPr>
            <a:r>
              <a:rPr lang="en-US" sz="1400" b="1" smtClean="0"/>
              <a:t>Page 10 - House </a:t>
            </a:r>
            <a:r>
              <a:rPr lang="en-US" sz="1400" b="1" dirty="0"/>
              <a:t>Bill 64, the biennial budget, </a:t>
            </a:r>
            <a:r>
              <a:rPr lang="en-US" sz="1400" b="1" dirty="0" smtClean="0"/>
              <a:t>completely phased out the tangible </a:t>
            </a:r>
            <a:r>
              <a:rPr lang="en-US" sz="1400" b="1" dirty="0"/>
              <a:t>personal property tax </a:t>
            </a:r>
            <a:r>
              <a:rPr lang="en-US" sz="1400" b="1" dirty="0" smtClean="0"/>
              <a:t>for the district.</a:t>
            </a:r>
            <a:endParaRPr lang="en-US" sz="1400" b="1" dirty="0"/>
          </a:p>
          <a:p>
            <a:pPr defTabSz="912480">
              <a:defRPr/>
            </a:pPr>
            <a:endParaRPr lang="en-US" sz="1400" dirty="0"/>
          </a:p>
          <a:p>
            <a:pPr defTabSz="912480">
              <a:defRPr/>
            </a:pPr>
            <a:r>
              <a:rPr lang="en-US" sz="1400" dirty="0"/>
              <a:t>Property tax reimbursement again assumes the worst case scenario that the levy would not be extended.</a:t>
            </a:r>
          </a:p>
          <a:p>
            <a:endParaRPr lang="en-US" dirty="0"/>
          </a:p>
        </p:txBody>
      </p:sp>
      <p:sp>
        <p:nvSpPr>
          <p:cNvPr id="4" name="Slide Number Placeholder 3"/>
          <p:cNvSpPr>
            <a:spLocks noGrp="1"/>
          </p:cNvSpPr>
          <p:nvPr>
            <p:ph type="sldNum" sz="quarter" idx="10"/>
          </p:nvPr>
        </p:nvSpPr>
        <p:spPr/>
        <p:txBody>
          <a:bodyPr/>
          <a:lstStyle/>
          <a:p>
            <a:fld id="{9E577833-E5A0-4454-9288-EA7333692EF5}" type="slidenum">
              <a:rPr lang="en-US" smtClean="0"/>
              <a:pPr/>
              <a:t>10</a:t>
            </a:fld>
            <a:endParaRPr lang="en-US" dirty="0"/>
          </a:p>
        </p:txBody>
      </p:sp>
    </p:spTree>
    <p:extLst>
      <p:ext uri="{BB962C8B-B14F-4D97-AF65-F5344CB8AC3E}">
        <p14:creationId xmlns:p14="http://schemas.microsoft.com/office/powerpoint/2010/main" val="12363651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sz="1400" dirty="0"/>
              <a:t>The highlights on this page include:</a:t>
            </a:r>
          </a:p>
          <a:p>
            <a:pPr defTabSz="913495" eaLnBrk="1" fontAlgn="auto" hangingPunct="1">
              <a:spcBef>
                <a:spcPts val="0"/>
              </a:spcBef>
              <a:spcAft>
                <a:spcPts val="0"/>
              </a:spcAft>
              <a:defRPr/>
            </a:pPr>
            <a:r>
              <a:rPr lang="en-US" sz="1400" dirty="0"/>
              <a:t>Other revenue (in blue) include </a:t>
            </a:r>
          </a:p>
          <a:p>
            <a:pPr defTabSz="913495" eaLnBrk="1" fontAlgn="auto" hangingPunct="1">
              <a:spcBef>
                <a:spcPts val="0"/>
              </a:spcBef>
              <a:spcAft>
                <a:spcPts val="0"/>
              </a:spcAft>
              <a:defRPr/>
            </a:pPr>
            <a:endParaRPr lang="en-US" sz="1400" dirty="0">
              <a:solidFill>
                <a:schemeClr val="bg1">
                  <a:lumMod val="65000"/>
                </a:schemeClr>
              </a:solidFill>
            </a:endParaRPr>
          </a:p>
          <a:p>
            <a:pPr defTabSz="913495" eaLnBrk="1" fontAlgn="auto" hangingPunct="1">
              <a:spcBef>
                <a:spcPts val="0"/>
              </a:spcBef>
              <a:spcAft>
                <a:spcPts val="0"/>
              </a:spcAft>
              <a:defRPr/>
            </a:pPr>
            <a:r>
              <a:rPr lang="en-US" sz="1400" dirty="0">
                <a:solidFill>
                  <a:schemeClr val="bg1">
                    <a:lumMod val="65000"/>
                  </a:schemeClr>
                </a:solidFill>
              </a:rPr>
              <a:t>Other Taxes and Rebate (in red) includes</a:t>
            </a:r>
          </a:p>
          <a:p>
            <a:pPr defTabSz="913495" eaLnBrk="1" fontAlgn="auto" hangingPunct="1">
              <a:spcBef>
                <a:spcPts val="0"/>
              </a:spcBef>
              <a:spcAft>
                <a:spcPts val="0"/>
              </a:spcAft>
              <a:defRPr/>
            </a:pPr>
            <a:r>
              <a:rPr lang="en-US" sz="1400" dirty="0" smtClean="0">
                <a:solidFill>
                  <a:schemeClr val="bg1">
                    <a:lumMod val="65000"/>
                  </a:schemeClr>
                </a:solidFill>
              </a:rPr>
              <a:t>$4.6 </a:t>
            </a:r>
            <a:r>
              <a:rPr lang="en-US" sz="1400" dirty="0">
                <a:solidFill>
                  <a:schemeClr val="bg1">
                    <a:lumMod val="65000"/>
                  </a:schemeClr>
                </a:solidFill>
              </a:rPr>
              <a:t>million in rebates from the IRS</a:t>
            </a:r>
          </a:p>
          <a:p>
            <a:pPr defTabSz="913495" eaLnBrk="1" fontAlgn="auto" hangingPunct="1">
              <a:spcBef>
                <a:spcPts val="0"/>
              </a:spcBef>
              <a:spcAft>
                <a:spcPts val="0"/>
              </a:spcAft>
              <a:defRPr/>
            </a:pPr>
            <a:r>
              <a:rPr lang="en-US" sz="1400" dirty="0">
                <a:solidFill>
                  <a:schemeClr val="bg1">
                    <a:lumMod val="65000"/>
                  </a:schemeClr>
                </a:solidFill>
              </a:rPr>
              <a:t>400 k </a:t>
            </a:r>
            <a:r>
              <a:rPr lang="en-US" sz="1400" dirty="0"/>
              <a:t>admissions tax from the Rock Hall</a:t>
            </a:r>
            <a:endParaRPr lang="en-US" sz="1400" dirty="0">
              <a:solidFill>
                <a:schemeClr val="bg1">
                  <a:lumMod val="65000"/>
                </a:schemeClr>
              </a:solidFill>
            </a:endParaRPr>
          </a:p>
          <a:p>
            <a:pPr defTabSz="913495" eaLnBrk="1" fontAlgn="auto" hangingPunct="1">
              <a:spcBef>
                <a:spcPts val="0"/>
              </a:spcBef>
              <a:spcAft>
                <a:spcPts val="0"/>
              </a:spcAft>
              <a:defRPr/>
            </a:pPr>
            <a:r>
              <a:rPr lang="en-US" sz="1400" dirty="0" smtClean="0">
                <a:solidFill>
                  <a:schemeClr val="bg1">
                    <a:lumMod val="65000"/>
                  </a:schemeClr>
                </a:solidFill>
              </a:rPr>
              <a:t>$9.1 </a:t>
            </a:r>
            <a:r>
              <a:rPr lang="en-US" sz="1400" dirty="0">
                <a:solidFill>
                  <a:schemeClr val="bg1">
                    <a:lumMod val="65000"/>
                  </a:schemeClr>
                </a:solidFill>
              </a:rPr>
              <a:t>million from various </a:t>
            </a:r>
            <a:r>
              <a:rPr lang="en-US" sz="1400" dirty="0"/>
              <a:t>Payment in Lieu of Taxes</a:t>
            </a:r>
          </a:p>
          <a:p>
            <a:pPr marL="285407" indent="-285407" defTabSz="913495" eaLnBrk="1" fontAlgn="auto" hangingPunct="1">
              <a:spcBef>
                <a:spcPts val="0"/>
              </a:spcBef>
              <a:spcAft>
                <a:spcPts val="0"/>
              </a:spcAft>
              <a:buFontTx/>
              <a:buChar char="-"/>
              <a:defRPr/>
            </a:pPr>
            <a:r>
              <a:rPr lang="en-US" sz="1400" dirty="0"/>
              <a:t>Flats East Bank, VA Hospital, Third Federal, lower Euclid, Old Arcade, Colonial Arcade, Steelyard, </a:t>
            </a:r>
            <a:r>
              <a:rPr lang="en-US" sz="1400" dirty="0" err="1"/>
              <a:t>Pierres</a:t>
            </a:r>
            <a:r>
              <a:rPr lang="en-US" sz="1400" dirty="0"/>
              <a:t> Ice Cream</a:t>
            </a:r>
          </a:p>
          <a:p>
            <a:pPr defTabSz="913495" eaLnBrk="1" fontAlgn="auto" hangingPunct="1">
              <a:spcBef>
                <a:spcPts val="0"/>
              </a:spcBef>
              <a:spcAft>
                <a:spcPts val="0"/>
              </a:spcAft>
              <a:defRPr/>
            </a:pPr>
            <a:endParaRPr lang="en-US" sz="1400" dirty="0">
              <a:solidFill>
                <a:schemeClr val="bg1">
                  <a:lumMod val="65000"/>
                </a:schemeClr>
              </a:solidFill>
            </a:endParaRPr>
          </a:p>
          <a:p>
            <a:pPr defTabSz="913495" eaLnBrk="1" fontAlgn="auto" hangingPunct="1">
              <a:spcBef>
                <a:spcPts val="0"/>
              </a:spcBef>
              <a:spcAft>
                <a:spcPts val="0"/>
              </a:spcAft>
              <a:defRPr/>
            </a:pPr>
            <a:r>
              <a:rPr lang="en-US" sz="1400" dirty="0"/>
              <a:t>Interest rates continues to be historically low – the forecast includes a slight increase</a:t>
            </a:r>
          </a:p>
          <a:p>
            <a:pPr defTabSz="911475"/>
            <a:endParaRPr lang="en-US" sz="1400" dirty="0"/>
          </a:p>
          <a:p>
            <a:pPr defTabSz="911475"/>
            <a:r>
              <a:rPr lang="en-US" sz="1400" dirty="0"/>
              <a:t>Medicaid – </a:t>
            </a:r>
            <a:r>
              <a:rPr lang="en-US" sz="1400" dirty="0" smtClean="0"/>
              <a:t>The district received</a:t>
            </a:r>
            <a:r>
              <a:rPr lang="en-US" sz="1400" baseline="0" dirty="0" smtClean="0"/>
              <a:t> </a:t>
            </a:r>
            <a:r>
              <a:rPr lang="en-US" sz="1400" dirty="0" smtClean="0"/>
              <a:t>24.7 million in FY16</a:t>
            </a:r>
            <a:r>
              <a:rPr lang="en-US" sz="1400" baseline="0" dirty="0" smtClean="0"/>
              <a:t> which included </a:t>
            </a:r>
            <a:r>
              <a:rPr lang="en-US" dirty="0" smtClean="0"/>
              <a:t>back </a:t>
            </a:r>
            <a:r>
              <a:rPr lang="en-US" dirty="0"/>
              <a:t>claims for the period 7/2005 - 9/2009. </a:t>
            </a:r>
          </a:p>
          <a:p>
            <a:pPr rtl="0"/>
            <a:r>
              <a:rPr lang="en-US" b="1" dirty="0"/>
              <a:t>This represents services provided between the old CAFS (Community Alternative Funding System) shutdown and the new MSP (Medicaid Schools Program) program startup. This is far more than what we thought we would ever receive. We were originally told that there was a possibility to go back all the way to 7/1/05 and receive this back claiming but the most likely back claiming period would be 10/1/07 - 9/30/09. In 20 years of Medicaid billing our consultant HBS had never seen a Federal Medicaid Program allow retroactive claiming back past more than 2 years.</a:t>
            </a:r>
          </a:p>
          <a:p>
            <a:pPr rtl="0"/>
            <a:r>
              <a:rPr lang="en-US" dirty="0" smtClean="0"/>
              <a:t>In </a:t>
            </a:r>
            <a:r>
              <a:rPr lang="en-US" dirty="0"/>
              <a:t>FY 2017 the district should receive </a:t>
            </a:r>
            <a:r>
              <a:rPr lang="en-US" dirty="0" smtClean="0"/>
              <a:t>$5.3 </a:t>
            </a:r>
            <a:r>
              <a:rPr lang="en-US" dirty="0"/>
              <a:t>million </a:t>
            </a:r>
            <a:r>
              <a:rPr lang="en-US" dirty="0" smtClean="0"/>
              <a:t>which includes a settlement from FY14. The district is forecasting $3.5 million from FY18-FY21.</a:t>
            </a:r>
            <a:endParaRPr lang="en-US" dirty="0"/>
          </a:p>
          <a:p>
            <a:pPr defTabSz="911475"/>
            <a:endParaRPr lang="en-US" sz="1400" dirty="0"/>
          </a:p>
          <a:p>
            <a:pPr defTabSz="911475"/>
            <a:r>
              <a:rPr lang="en-US" sz="1400" dirty="0">
                <a:solidFill>
                  <a:srgbClr val="FF0000"/>
                </a:solidFill>
              </a:rPr>
              <a:t>Advances estimated at $4 mill per year</a:t>
            </a:r>
          </a:p>
          <a:p>
            <a:endParaRPr lang="en-US" sz="1400" u="sng" dirty="0">
              <a:solidFill>
                <a:srgbClr val="FF0000"/>
              </a:solidFill>
            </a:endParaRPr>
          </a:p>
        </p:txBody>
      </p:sp>
      <p:sp>
        <p:nvSpPr>
          <p:cNvPr id="4" name="Slide Number Placeholder 3"/>
          <p:cNvSpPr>
            <a:spLocks noGrp="1"/>
          </p:cNvSpPr>
          <p:nvPr>
            <p:ph type="sldNum" sz="quarter" idx="10"/>
          </p:nvPr>
        </p:nvSpPr>
        <p:spPr/>
        <p:txBody>
          <a:bodyPr/>
          <a:lstStyle/>
          <a:p>
            <a:fld id="{9E577833-E5A0-4454-9288-EA7333692EF5}" type="slidenum">
              <a:rPr lang="en-US" smtClean="0"/>
              <a:pPr/>
              <a:t>11</a:t>
            </a:fld>
            <a:endParaRPr lang="en-US" dirty="0"/>
          </a:p>
        </p:txBody>
      </p:sp>
    </p:spTree>
    <p:extLst>
      <p:ext uri="{BB962C8B-B14F-4D97-AF65-F5344CB8AC3E}">
        <p14:creationId xmlns:p14="http://schemas.microsoft.com/office/powerpoint/2010/main" val="17244034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1105">
              <a:defRPr/>
            </a:pPr>
            <a:r>
              <a:rPr lang="en-US" sz="1400" b="1" dirty="0"/>
              <a:t>The slide shows the total revenue in the General Fund</a:t>
            </a:r>
          </a:p>
          <a:p>
            <a:pPr defTabSz="911105">
              <a:defRPr/>
            </a:pPr>
            <a:r>
              <a:rPr lang="en-US" sz="1400" b="1" dirty="0"/>
              <a:t>The green line assumes that the levy is extended</a:t>
            </a:r>
          </a:p>
          <a:p>
            <a:pPr defTabSz="911105">
              <a:defRPr/>
            </a:pPr>
            <a:r>
              <a:rPr lang="en-US" sz="1400" b="1" dirty="0"/>
              <a:t>The red line assumes the levy is not extended</a:t>
            </a:r>
          </a:p>
          <a:p>
            <a:pPr defTabSz="911105">
              <a:defRPr/>
            </a:pPr>
            <a:endParaRPr lang="en-US" sz="1400" dirty="0"/>
          </a:p>
        </p:txBody>
      </p:sp>
      <p:sp>
        <p:nvSpPr>
          <p:cNvPr id="4" name="Slide Number Placeholder 3"/>
          <p:cNvSpPr>
            <a:spLocks noGrp="1"/>
          </p:cNvSpPr>
          <p:nvPr>
            <p:ph type="sldNum" sz="quarter" idx="10"/>
          </p:nvPr>
        </p:nvSpPr>
        <p:spPr/>
        <p:txBody>
          <a:bodyPr/>
          <a:lstStyle/>
          <a:p>
            <a:fld id="{2045463E-1921-41AF-8218-32AFF09DD805}" type="slidenum">
              <a:rPr lang="en-US" smtClean="0"/>
              <a:pPr/>
              <a:t>12</a:t>
            </a:fld>
            <a:endParaRPr lang="en-US" dirty="0"/>
          </a:p>
        </p:txBody>
      </p:sp>
    </p:spTree>
    <p:extLst>
      <p:ext uri="{BB962C8B-B14F-4D97-AF65-F5344CB8AC3E}">
        <p14:creationId xmlns:p14="http://schemas.microsoft.com/office/powerpoint/2010/main" val="16479298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77833-E5A0-4454-9288-EA7333692EF5}" type="slidenum">
              <a:rPr lang="en-US" smtClean="0"/>
              <a:pPr/>
              <a:t>13</a:t>
            </a:fld>
            <a:endParaRPr lang="en-US" dirty="0"/>
          </a:p>
        </p:txBody>
      </p:sp>
    </p:spTree>
    <p:extLst>
      <p:ext uri="{BB962C8B-B14F-4D97-AF65-F5344CB8AC3E}">
        <p14:creationId xmlns:p14="http://schemas.microsoft.com/office/powerpoint/2010/main" val="25751239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77833-E5A0-4454-9288-EA7333692EF5}" type="slidenum">
              <a:rPr lang="en-US" smtClean="0"/>
              <a:pPr/>
              <a:t>14</a:t>
            </a:fld>
            <a:endParaRPr lang="en-US" dirty="0"/>
          </a:p>
        </p:txBody>
      </p:sp>
    </p:spTree>
    <p:extLst>
      <p:ext uri="{BB962C8B-B14F-4D97-AF65-F5344CB8AC3E}">
        <p14:creationId xmlns:p14="http://schemas.microsoft.com/office/powerpoint/2010/main" val="16718198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Where the Money Goes</a:t>
            </a:r>
          </a:p>
          <a:p>
            <a:r>
              <a:rPr lang="en-US" sz="1400" dirty="0"/>
              <a:t>Salaries and Benefits make up the largest piece of the Budget.  They account for 61%.  Charter school tuition is 19% while all other costs is 20%.</a:t>
            </a:r>
          </a:p>
          <a:p>
            <a:endParaRPr lang="en-US" sz="1400" dirty="0"/>
          </a:p>
        </p:txBody>
      </p:sp>
      <p:sp>
        <p:nvSpPr>
          <p:cNvPr id="4" name="Slide Number Placeholder 3"/>
          <p:cNvSpPr>
            <a:spLocks noGrp="1"/>
          </p:cNvSpPr>
          <p:nvPr>
            <p:ph type="sldNum" sz="quarter" idx="10"/>
          </p:nvPr>
        </p:nvSpPr>
        <p:spPr/>
        <p:txBody>
          <a:bodyPr/>
          <a:lstStyle/>
          <a:p>
            <a:fld id="{9E577833-E5A0-4454-9288-EA7333692EF5}" type="slidenum">
              <a:rPr lang="en-US" smtClean="0"/>
              <a:pPr/>
              <a:t>15</a:t>
            </a:fld>
            <a:endParaRPr lang="en-US" dirty="0"/>
          </a:p>
        </p:txBody>
      </p:sp>
    </p:spTree>
    <p:extLst>
      <p:ext uri="{BB962C8B-B14F-4D97-AF65-F5344CB8AC3E}">
        <p14:creationId xmlns:p14="http://schemas.microsoft.com/office/powerpoint/2010/main" val="7910587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a:t>Salaries</a:t>
            </a:r>
            <a:endParaRPr lang="en-US" sz="1100"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100" dirty="0" smtClean="0"/>
              <a:t>Forecast includes a 1% increase in base pay in FY16, 2% in FY17 and 0% in  FY18-FY20 - $7.1 million including</a:t>
            </a:r>
            <a:r>
              <a:rPr lang="en-US" sz="1100" baseline="0" dirty="0" smtClean="0"/>
              <a:t> benefits</a:t>
            </a:r>
            <a:endParaRPr lang="en-US" sz="1100" dirty="0" smtClean="0"/>
          </a:p>
          <a:p>
            <a:pPr lvl="0"/>
            <a:r>
              <a:rPr lang="en-US" sz="1100" dirty="0" smtClean="0"/>
              <a:t>The </a:t>
            </a:r>
            <a:r>
              <a:rPr lang="en-US" sz="1100" dirty="0"/>
              <a:t>number of employees are forecasted to </a:t>
            </a:r>
            <a:r>
              <a:rPr lang="en-US" sz="1100" dirty="0" smtClean="0"/>
              <a:t>increase up to 94 in FY17</a:t>
            </a:r>
            <a:r>
              <a:rPr lang="en-US" sz="1100" baseline="0" dirty="0" smtClean="0"/>
              <a:t> - </a:t>
            </a:r>
            <a:r>
              <a:rPr lang="en-US" sz="1100" dirty="0" smtClean="0"/>
              <a:t> </a:t>
            </a:r>
            <a:r>
              <a:rPr lang="en-US" sz="1100" dirty="0"/>
              <a:t>FY20</a:t>
            </a:r>
          </a:p>
          <a:p>
            <a:r>
              <a:rPr lang="en-US" sz="1100" dirty="0"/>
              <a:t>Forecast </a:t>
            </a:r>
            <a:r>
              <a:rPr lang="en-US" dirty="0"/>
              <a:t>includes estimates for the differentiated compensation </a:t>
            </a:r>
            <a:r>
              <a:rPr lang="en-US" dirty="0" smtClean="0"/>
              <a:t>system - $3.7 - $4.5 million per year</a:t>
            </a:r>
            <a:endParaRPr lang="en-US" sz="1100" dirty="0"/>
          </a:p>
          <a:p>
            <a:r>
              <a:rPr lang="en-US" sz="1100" dirty="0" smtClean="0"/>
              <a:t>Forecast </a:t>
            </a:r>
            <a:r>
              <a:rPr lang="en-US" sz="1100" dirty="0"/>
              <a:t>assumes 230 separations in FY17-20 – employees replaced </a:t>
            </a:r>
            <a:r>
              <a:rPr lang="en-US" sz="1100" dirty="0" smtClean="0"/>
              <a:t> - $4.3 - $5.6 million in savings per year</a:t>
            </a:r>
            <a:endParaRPr lang="en-US" sz="1100" dirty="0"/>
          </a:p>
          <a:p>
            <a:pPr lvl="0"/>
            <a:endParaRPr lang="en-US" sz="1100" dirty="0"/>
          </a:p>
          <a:p>
            <a:r>
              <a:rPr lang="en-US" b="1" dirty="0"/>
              <a:t> </a:t>
            </a:r>
            <a:endParaRPr lang="en-US" sz="1100" dirty="0"/>
          </a:p>
          <a:p>
            <a:r>
              <a:rPr lang="en-US" b="1" dirty="0"/>
              <a:t> </a:t>
            </a:r>
            <a:endParaRPr lang="en-US" sz="1400" dirty="0"/>
          </a:p>
        </p:txBody>
      </p:sp>
      <p:sp>
        <p:nvSpPr>
          <p:cNvPr id="4" name="Slide Number Placeholder 3"/>
          <p:cNvSpPr>
            <a:spLocks noGrp="1"/>
          </p:cNvSpPr>
          <p:nvPr>
            <p:ph type="sldNum" sz="quarter" idx="10"/>
          </p:nvPr>
        </p:nvSpPr>
        <p:spPr/>
        <p:txBody>
          <a:bodyPr/>
          <a:lstStyle/>
          <a:p>
            <a:fld id="{9E577833-E5A0-4454-9288-EA7333692EF5}" type="slidenum">
              <a:rPr lang="en-US" smtClean="0"/>
              <a:pPr/>
              <a:t>16</a:t>
            </a:fld>
            <a:endParaRPr lang="en-US" dirty="0"/>
          </a:p>
        </p:txBody>
      </p:sp>
    </p:spTree>
    <p:extLst>
      <p:ext uri="{BB962C8B-B14F-4D97-AF65-F5344CB8AC3E}">
        <p14:creationId xmlns:p14="http://schemas.microsoft.com/office/powerpoint/2010/main" val="19527243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0" dirty="0"/>
              <a:t>Fringe Benefits</a:t>
            </a:r>
          </a:p>
          <a:p>
            <a:r>
              <a:rPr lang="en-US" b="0" dirty="0"/>
              <a:t> </a:t>
            </a:r>
          </a:p>
          <a:p>
            <a:r>
              <a:rPr lang="en-US" b="0" dirty="0"/>
              <a:t>Fringe benefits are made up of the following:</a:t>
            </a:r>
          </a:p>
          <a:p>
            <a:pPr lvl="0"/>
            <a:r>
              <a:rPr lang="en-US" b="0" dirty="0"/>
              <a:t>Pension Benefits – The employer contribution rate is 14% to STRS and SERS</a:t>
            </a:r>
          </a:p>
          <a:p>
            <a:pPr lvl="0"/>
            <a:r>
              <a:rPr lang="en-US" b="0" dirty="0"/>
              <a:t>Medical Benefits – The district pays premiums to Kaiser and is self-insured for Aetna and Medical Mutual.</a:t>
            </a:r>
          </a:p>
          <a:p>
            <a:pPr lvl="0"/>
            <a:r>
              <a:rPr lang="en-US" b="0" dirty="0"/>
              <a:t>Medicare benefits – The district pays 1.45% of for all employees starting after April 1986</a:t>
            </a:r>
          </a:p>
          <a:p>
            <a:pPr lvl="0"/>
            <a:r>
              <a:rPr lang="en-US" b="0" dirty="0"/>
              <a:t>Workers Compensation</a:t>
            </a:r>
          </a:p>
          <a:p>
            <a:pPr lvl="0"/>
            <a:r>
              <a:rPr lang="en-US" b="0" dirty="0"/>
              <a:t>Unemployment Compensation</a:t>
            </a:r>
          </a:p>
          <a:p>
            <a:pPr lvl="0"/>
            <a:r>
              <a:rPr lang="en-US" b="0" dirty="0"/>
              <a:t>Severance Payments – The district is responsible to pay any outstanding vacation benefits and a portion of the sick balance if an employee retires.</a:t>
            </a:r>
          </a:p>
          <a:p>
            <a:r>
              <a:rPr lang="en-US" b="0" dirty="0"/>
              <a:t> </a:t>
            </a:r>
          </a:p>
          <a:p>
            <a:r>
              <a:rPr lang="en-US" b="0" dirty="0"/>
              <a:t>The health care rate has been forecasted to increase an average of </a:t>
            </a:r>
            <a:r>
              <a:rPr lang="en-US" b="0" dirty="0" smtClean="0"/>
              <a:t>10.2% </a:t>
            </a:r>
            <a:r>
              <a:rPr lang="en-US" b="0" dirty="0"/>
              <a:t>in </a:t>
            </a:r>
            <a:r>
              <a:rPr lang="en-US" b="0" dirty="0" smtClean="0"/>
              <a:t>FY17-FY30. </a:t>
            </a:r>
            <a:r>
              <a:rPr lang="en-US" b="1" dirty="0"/>
              <a:t>These estimates were provided to us from the Hylant group. Note Healthcare was </a:t>
            </a:r>
            <a:r>
              <a:rPr lang="en-US" b="1" dirty="0" smtClean="0"/>
              <a:t>up 12%</a:t>
            </a:r>
            <a:r>
              <a:rPr lang="en-US" b="1" baseline="0" dirty="0" smtClean="0"/>
              <a:t> in FY15 Down 1% in FY14</a:t>
            </a:r>
          </a:p>
          <a:p>
            <a:r>
              <a:rPr lang="en-US" b="0" dirty="0"/>
              <a:t> </a:t>
            </a:r>
          </a:p>
          <a:p>
            <a:r>
              <a:rPr lang="en-US" b="1" dirty="0"/>
              <a:t>In total it is estimated that the district will spend </a:t>
            </a:r>
            <a:r>
              <a:rPr lang="en-US" b="1" dirty="0" smtClean="0"/>
              <a:t>$91.1 million in healthcare insurance  - $20.1 </a:t>
            </a:r>
            <a:r>
              <a:rPr lang="en-US" b="1" dirty="0"/>
              <a:t>million on </a:t>
            </a:r>
            <a:r>
              <a:rPr lang="en-US" b="1" dirty="0" smtClean="0"/>
              <a:t>Health Span premiums</a:t>
            </a:r>
            <a:r>
              <a:rPr lang="en-US" b="1" dirty="0"/>
              <a:t>. It is also estimated that the district will spend </a:t>
            </a:r>
            <a:r>
              <a:rPr lang="en-US" b="1" dirty="0" smtClean="0"/>
              <a:t>$13.6 </a:t>
            </a:r>
            <a:r>
              <a:rPr lang="en-US" b="1" dirty="0"/>
              <a:t>million on Aetna, </a:t>
            </a:r>
            <a:r>
              <a:rPr lang="en-US" b="1" dirty="0" smtClean="0"/>
              <a:t>$53.6 </a:t>
            </a:r>
            <a:r>
              <a:rPr lang="en-US" b="1" dirty="0"/>
              <a:t>million on Medical Mutual and $</a:t>
            </a:r>
            <a:r>
              <a:rPr lang="en-US" b="1" dirty="0" smtClean="0"/>
              <a:t>3.3 </a:t>
            </a:r>
            <a:r>
              <a:rPr lang="en-US" b="1" dirty="0"/>
              <a:t>on </a:t>
            </a:r>
            <a:r>
              <a:rPr lang="en-US" b="1" dirty="0" smtClean="0"/>
              <a:t>Dental insurance and $500 in vision insurance of </a:t>
            </a:r>
            <a:r>
              <a:rPr lang="en-US" b="1" dirty="0"/>
              <a:t>which the General Fund will pay for </a:t>
            </a:r>
            <a:r>
              <a:rPr lang="en-US" b="1" dirty="0" smtClean="0"/>
              <a:t>83%.  </a:t>
            </a:r>
          </a:p>
          <a:p>
            <a:endParaRPr lang="en-US" dirty="0" smtClean="0"/>
          </a:p>
          <a:p>
            <a:r>
              <a:rPr lang="en-US" b="1" dirty="0" smtClean="0"/>
              <a:t>Employee contribution - $8.5 million</a:t>
            </a:r>
            <a:endParaRPr lang="en-US" b="1" dirty="0"/>
          </a:p>
          <a:p>
            <a:pPr defTabSz="913483">
              <a:defRPr/>
            </a:pPr>
            <a:endParaRPr lang="en-US" sz="1400" dirty="0"/>
          </a:p>
          <a:p>
            <a:pPr defTabSz="913483"/>
            <a:endParaRPr lang="en-US" sz="1400" dirty="0"/>
          </a:p>
        </p:txBody>
      </p:sp>
      <p:sp>
        <p:nvSpPr>
          <p:cNvPr id="4" name="Slide Number Placeholder 3"/>
          <p:cNvSpPr>
            <a:spLocks noGrp="1"/>
          </p:cNvSpPr>
          <p:nvPr>
            <p:ph type="sldNum" sz="quarter" idx="10"/>
          </p:nvPr>
        </p:nvSpPr>
        <p:spPr/>
        <p:txBody>
          <a:bodyPr/>
          <a:lstStyle/>
          <a:p>
            <a:fld id="{9E577833-E5A0-4454-9288-EA7333692EF5}" type="slidenum">
              <a:rPr lang="en-US" smtClean="0"/>
              <a:pPr/>
              <a:t>17</a:t>
            </a:fld>
            <a:endParaRPr lang="en-US" dirty="0"/>
          </a:p>
        </p:txBody>
      </p:sp>
    </p:spTree>
    <p:extLst>
      <p:ext uri="{BB962C8B-B14F-4D97-AF65-F5344CB8AC3E}">
        <p14:creationId xmlns:p14="http://schemas.microsoft.com/office/powerpoint/2010/main" val="17530393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endParaRPr lang="en-US" sz="1400" dirty="0"/>
          </a:p>
          <a:p>
            <a:r>
              <a:rPr lang="en-US" b="1" u="sng" dirty="0"/>
              <a:t>Purchased Services </a:t>
            </a:r>
            <a:endParaRPr lang="en-US" dirty="0"/>
          </a:p>
          <a:p>
            <a:r>
              <a:rPr lang="en-US" b="1" dirty="0" smtClean="0"/>
              <a:t>Utilities</a:t>
            </a:r>
            <a:r>
              <a:rPr lang="en-US" dirty="0" smtClean="0"/>
              <a:t> - The utility forecast for FY16 totals $13.4 million and increases to $13.8 million in FY20.  </a:t>
            </a:r>
          </a:p>
          <a:p>
            <a:pPr defTabSz="456651">
              <a:defRPr/>
            </a:pPr>
            <a:endParaRPr lang="en-US" b="0" dirty="0" smtClean="0"/>
          </a:p>
          <a:p>
            <a:pPr defTabSz="456651">
              <a:defRPr/>
            </a:pPr>
            <a:r>
              <a:rPr lang="en-US" b="1" dirty="0" smtClean="0"/>
              <a:t>Student Transportation</a:t>
            </a:r>
            <a:r>
              <a:rPr lang="en-US" dirty="0" smtClean="0"/>
              <a:t> - Student transportation of $14.9 million in FY 16,  includes RTA costs ($4m), Cabs and vans, and payments to parents in lieu of transportation ($1m).  </a:t>
            </a:r>
          </a:p>
          <a:p>
            <a:pPr defTabSz="456651">
              <a:defRPr/>
            </a:pPr>
            <a:endParaRPr lang="en-US" dirty="0"/>
          </a:p>
          <a:p>
            <a:r>
              <a:rPr lang="en-US" b="1" dirty="0"/>
              <a:t>Other Purchased Services</a:t>
            </a:r>
            <a:r>
              <a:rPr lang="en-US" dirty="0"/>
              <a:t> - </a:t>
            </a:r>
          </a:p>
          <a:p>
            <a:r>
              <a:rPr lang="en-US" dirty="0"/>
              <a:t>This category includes: </a:t>
            </a:r>
          </a:p>
          <a:p>
            <a:r>
              <a:rPr lang="en-US" dirty="0"/>
              <a:t>Funding for repairs and maintenance of buildings ($2.0 million)</a:t>
            </a:r>
          </a:p>
          <a:p>
            <a:r>
              <a:rPr lang="en-US" dirty="0"/>
              <a:t>Outside legal fees ($</a:t>
            </a:r>
            <a:r>
              <a:rPr lang="en-US" dirty="0" smtClean="0"/>
              <a:t>2.3 </a:t>
            </a:r>
            <a:r>
              <a:rPr lang="en-US" dirty="0"/>
              <a:t>million)</a:t>
            </a:r>
          </a:p>
          <a:p>
            <a:r>
              <a:rPr lang="en-US" dirty="0"/>
              <a:t>Tuition expenditures ($34.5 million) (students who reside in the District and are educated by other agencies) (Special Education and court placed) – </a:t>
            </a:r>
          </a:p>
          <a:p>
            <a:r>
              <a:rPr lang="en-US" dirty="0"/>
              <a:t>Cleveland Scholarship program ($13.7 million)</a:t>
            </a:r>
          </a:p>
          <a:p>
            <a:r>
              <a:rPr lang="en-US" dirty="0"/>
              <a:t>Open enrollment costs ($2.8 million) – </a:t>
            </a:r>
          </a:p>
          <a:p>
            <a:r>
              <a:rPr lang="en-US" dirty="0"/>
              <a:t>Other professional and the technical services ($</a:t>
            </a:r>
            <a:r>
              <a:rPr lang="en-US" dirty="0" smtClean="0"/>
              <a:t>19.9 </a:t>
            </a:r>
            <a:r>
              <a:rPr lang="en-US" dirty="0"/>
              <a:t>million – </a:t>
            </a:r>
          </a:p>
          <a:p>
            <a:r>
              <a:rPr lang="en-US" dirty="0"/>
              <a:t>Rentals ($</a:t>
            </a:r>
            <a:r>
              <a:rPr lang="en-US" dirty="0" smtClean="0"/>
              <a:t>4.8 </a:t>
            </a:r>
            <a:r>
              <a:rPr lang="en-US" dirty="0"/>
              <a:t>million)  ($1.7 1111 lease; $502k CSU campus international; 900k school/opening closing movers; $346k copiers)</a:t>
            </a:r>
          </a:p>
          <a:p>
            <a:r>
              <a:rPr lang="en-US" dirty="0"/>
              <a:t>Postage </a:t>
            </a:r>
            <a:r>
              <a:rPr lang="en-US" dirty="0" smtClean="0"/>
              <a:t>$.3 </a:t>
            </a:r>
            <a:r>
              <a:rPr lang="en-US" dirty="0"/>
              <a:t>million) </a:t>
            </a:r>
          </a:p>
          <a:p>
            <a:r>
              <a:rPr lang="en-US" dirty="0"/>
              <a:t>Garbage removal ($.2 million) </a:t>
            </a:r>
          </a:p>
          <a:p>
            <a:r>
              <a:rPr lang="en-US" dirty="0"/>
              <a:t>Telephone services ($.9 million)</a:t>
            </a:r>
          </a:p>
          <a:p>
            <a:r>
              <a:rPr lang="en-US" dirty="0"/>
              <a:t> </a:t>
            </a:r>
          </a:p>
          <a:p>
            <a:r>
              <a:rPr lang="en-US" b="1" dirty="0"/>
              <a:t>Increase in other purchased services are due to</a:t>
            </a:r>
            <a:r>
              <a:rPr lang="en-US" b="1" dirty="0" smtClean="0"/>
              <a:t>:</a:t>
            </a:r>
          </a:p>
          <a:p>
            <a:r>
              <a:rPr lang="en-US" b="1" dirty="0" smtClean="0"/>
              <a:t>HRIS System - $7.6 million</a:t>
            </a:r>
          </a:p>
          <a:p>
            <a:r>
              <a:rPr lang="en-US" b="1" dirty="0" smtClean="0"/>
              <a:t>Strategic Investments - $3.6 million</a:t>
            </a:r>
          </a:p>
          <a:p>
            <a:r>
              <a:rPr lang="en-US" b="1" dirty="0" smtClean="0"/>
              <a:t>Budget not spent</a:t>
            </a:r>
          </a:p>
          <a:p>
            <a:endParaRPr lang="en-US" dirty="0"/>
          </a:p>
          <a:p>
            <a:pPr defTabSz="911567"/>
            <a:r>
              <a:rPr lang="en-US" sz="1400" b="1" dirty="0"/>
              <a:t>Charter School Pass-through</a:t>
            </a:r>
            <a:r>
              <a:rPr lang="en-US" sz="1400" dirty="0"/>
              <a:t> - Charter school tuition is for students who reside in the District and attend a charter school. This cost is estimated to be $</a:t>
            </a:r>
            <a:r>
              <a:rPr lang="en-US" sz="1400" dirty="0" smtClean="0"/>
              <a:t>135.4 </a:t>
            </a:r>
            <a:r>
              <a:rPr lang="en-US" sz="1400" dirty="0"/>
              <a:t>million in FY16 and rise to $</a:t>
            </a:r>
            <a:r>
              <a:rPr lang="en-US" sz="1400" dirty="0" smtClean="0"/>
              <a:t>142.2 </a:t>
            </a:r>
            <a:r>
              <a:rPr lang="en-US" sz="1400" dirty="0"/>
              <a:t>million in FY20. Charter enrollment is forecasted to </a:t>
            </a:r>
            <a:r>
              <a:rPr lang="en-US" sz="1400" dirty="0" smtClean="0"/>
              <a:t>stay </a:t>
            </a:r>
            <a:r>
              <a:rPr lang="en-US" sz="1400" dirty="0"/>
              <a:t>the same through FY20. HB64 will give Charters an additional $100 per student each year of the formula.</a:t>
            </a:r>
          </a:p>
          <a:p>
            <a:pPr defTabSz="911567"/>
            <a:endParaRPr lang="en-US" sz="1400" dirty="0"/>
          </a:p>
          <a:p>
            <a:r>
              <a:rPr lang="en-US" sz="1400" dirty="0"/>
              <a:t>Current charter enrollment is </a:t>
            </a:r>
            <a:r>
              <a:rPr lang="en-US" sz="1400" dirty="0" smtClean="0"/>
              <a:t>16,800.26 (as of May 2016)</a:t>
            </a:r>
            <a:endParaRPr lang="en-US" sz="1400" dirty="0"/>
          </a:p>
          <a:p>
            <a:r>
              <a:rPr lang="en-US" sz="1400" dirty="0"/>
              <a:t> </a:t>
            </a:r>
          </a:p>
          <a:p>
            <a:endParaRPr lang="en-US" sz="1400" dirty="0"/>
          </a:p>
        </p:txBody>
      </p:sp>
      <p:sp>
        <p:nvSpPr>
          <p:cNvPr id="4" name="Slide Number Placeholder 3"/>
          <p:cNvSpPr>
            <a:spLocks noGrp="1"/>
          </p:cNvSpPr>
          <p:nvPr>
            <p:ph type="sldNum" sz="quarter" idx="10"/>
          </p:nvPr>
        </p:nvSpPr>
        <p:spPr/>
        <p:txBody>
          <a:bodyPr/>
          <a:lstStyle/>
          <a:p>
            <a:fld id="{9E577833-E5A0-4454-9288-EA7333692EF5}" type="slidenum">
              <a:rPr lang="en-US" smtClean="0"/>
              <a:pPr/>
              <a:t>18</a:t>
            </a:fld>
            <a:endParaRPr lang="en-US" dirty="0"/>
          </a:p>
        </p:txBody>
      </p:sp>
    </p:spTree>
    <p:extLst>
      <p:ext uri="{BB962C8B-B14F-4D97-AF65-F5344CB8AC3E}">
        <p14:creationId xmlns:p14="http://schemas.microsoft.com/office/powerpoint/2010/main" val="1159050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0" u="sng" dirty="0"/>
              <a:t>Supplies – Textbooks – Equipment and Other Expenditures page </a:t>
            </a:r>
            <a:r>
              <a:rPr lang="en-US" b="0" u="sng" dirty="0" smtClean="0"/>
              <a:t>20</a:t>
            </a:r>
            <a:endParaRPr lang="en-US" b="0" dirty="0"/>
          </a:p>
          <a:p>
            <a:r>
              <a:rPr lang="en-US" b="0" dirty="0"/>
              <a:t>Supplies and Textbooks</a:t>
            </a:r>
          </a:p>
          <a:p>
            <a:r>
              <a:rPr lang="en-US" b="0" dirty="0"/>
              <a:t>The current budget estimate for supplies and textbooks total $</a:t>
            </a:r>
            <a:r>
              <a:rPr lang="en-US" b="0" dirty="0" smtClean="0"/>
              <a:t>12.6 </a:t>
            </a:r>
            <a:r>
              <a:rPr lang="en-US" b="0" dirty="0"/>
              <a:t>million.  This includes items such as Instructional supplies, office supplies, library books, new textbooks, parts for bus repairs and fuel</a:t>
            </a:r>
            <a:r>
              <a:rPr lang="en-US" b="0" dirty="0" smtClean="0"/>
              <a:t>.</a:t>
            </a:r>
            <a:endParaRPr lang="en-US" b="0" dirty="0"/>
          </a:p>
          <a:p>
            <a:r>
              <a:rPr lang="en-US" b="0" dirty="0"/>
              <a:t> </a:t>
            </a:r>
          </a:p>
          <a:p>
            <a:r>
              <a:rPr lang="en-US" b="1" dirty="0"/>
              <a:t>instructional supplies - $ </a:t>
            </a:r>
            <a:r>
              <a:rPr lang="en-US" b="1" dirty="0" smtClean="0"/>
              <a:t>1.7</a:t>
            </a:r>
            <a:endParaRPr lang="en-US" b="1" dirty="0"/>
          </a:p>
          <a:p>
            <a:r>
              <a:rPr lang="en-US" b="1" dirty="0"/>
              <a:t>office supplies - </a:t>
            </a:r>
            <a:r>
              <a:rPr lang="en-US" b="1" dirty="0" smtClean="0"/>
              <a:t>$.9</a:t>
            </a:r>
          </a:p>
          <a:p>
            <a:r>
              <a:rPr lang="en-US" b="1" dirty="0" smtClean="0"/>
              <a:t>New textbooks - $2.7</a:t>
            </a:r>
            <a:endParaRPr lang="en-US" b="1" dirty="0"/>
          </a:p>
          <a:p>
            <a:r>
              <a:rPr lang="en-US" b="1" dirty="0"/>
              <a:t>library books - $.2</a:t>
            </a:r>
          </a:p>
          <a:p>
            <a:r>
              <a:rPr lang="en-US" b="1" dirty="0"/>
              <a:t>fuel $2.0</a:t>
            </a:r>
          </a:p>
          <a:p>
            <a:endParaRPr lang="en-US" b="0" dirty="0"/>
          </a:p>
          <a:p>
            <a:r>
              <a:rPr lang="en-US" b="0" dirty="0"/>
              <a:t>Equipment</a:t>
            </a:r>
          </a:p>
          <a:p>
            <a:r>
              <a:rPr lang="en-US" b="0" dirty="0"/>
              <a:t>Equipment purchases are projected to be at </a:t>
            </a:r>
            <a:r>
              <a:rPr lang="en-US" b="0" dirty="0" smtClean="0"/>
              <a:t>$4.1 </a:t>
            </a:r>
            <a:r>
              <a:rPr lang="en-US" b="0" dirty="0"/>
              <a:t>million for </a:t>
            </a:r>
            <a:r>
              <a:rPr lang="en-US" b="0" dirty="0" smtClean="0"/>
              <a:t>FY16-20.</a:t>
            </a:r>
            <a:endParaRPr lang="en-US" b="0" dirty="0"/>
          </a:p>
          <a:p>
            <a:r>
              <a:rPr lang="en-US" b="0" dirty="0"/>
              <a:t> </a:t>
            </a:r>
          </a:p>
          <a:p>
            <a:r>
              <a:rPr lang="en-US" b="0" dirty="0"/>
              <a:t>Other Expense</a:t>
            </a:r>
          </a:p>
          <a:p>
            <a:r>
              <a:rPr lang="en-US" b="0" dirty="0"/>
              <a:t>This category of expenditures includes paying the county $5.1 million to collect taxes, debt payments and insurance premiums (liability/property) ($1.2 million).</a:t>
            </a:r>
          </a:p>
          <a:p>
            <a:r>
              <a:rPr lang="en-US" b="0" dirty="0"/>
              <a:t> </a:t>
            </a:r>
          </a:p>
          <a:p>
            <a:r>
              <a:rPr lang="en-US" b="0" dirty="0"/>
              <a:t>Transfers and </a:t>
            </a:r>
            <a:r>
              <a:rPr lang="en-US" b="0" dirty="0" smtClean="0"/>
              <a:t>Advances – an estimate of $5.0 per year</a:t>
            </a:r>
            <a:endParaRPr lang="en-US" b="0" dirty="0"/>
          </a:p>
          <a:p>
            <a:r>
              <a:rPr lang="en-US" b="1" dirty="0"/>
              <a:t>Insurance </a:t>
            </a:r>
            <a:r>
              <a:rPr lang="en-US" b="1" dirty="0" smtClean="0"/>
              <a:t>1.0 mill</a:t>
            </a:r>
            <a:endParaRPr lang="en-US" b="1" dirty="0"/>
          </a:p>
          <a:p>
            <a:r>
              <a:rPr lang="en-US" b="1" dirty="0"/>
              <a:t>4.0 million - advances</a:t>
            </a:r>
          </a:p>
          <a:p>
            <a:r>
              <a:rPr lang="en-US" b="0" dirty="0"/>
              <a:t> </a:t>
            </a:r>
          </a:p>
          <a:p>
            <a:endParaRPr lang="en-US" dirty="0"/>
          </a:p>
        </p:txBody>
      </p:sp>
      <p:sp>
        <p:nvSpPr>
          <p:cNvPr id="4" name="Slide Number Placeholder 3"/>
          <p:cNvSpPr>
            <a:spLocks noGrp="1"/>
          </p:cNvSpPr>
          <p:nvPr>
            <p:ph type="sldNum" sz="quarter" idx="10"/>
          </p:nvPr>
        </p:nvSpPr>
        <p:spPr/>
        <p:txBody>
          <a:bodyPr/>
          <a:lstStyle/>
          <a:p>
            <a:fld id="{9E577833-E5A0-4454-9288-EA7333692EF5}" type="slidenum">
              <a:rPr lang="en-US" smtClean="0"/>
              <a:pPr/>
              <a:t>19</a:t>
            </a:fld>
            <a:endParaRPr lang="en-US" dirty="0"/>
          </a:p>
        </p:txBody>
      </p:sp>
    </p:spTree>
    <p:extLst>
      <p:ext uri="{BB962C8B-B14F-4D97-AF65-F5344CB8AC3E}">
        <p14:creationId xmlns:p14="http://schemas.microsoft.com/office/powerpoint/2010/main" val="537480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Ohio revised code requires a board of education to submit a 5 year forecast along with assumptions</a:t>
            </a:r>
            <a:r>
              <a:rPr lang="en-US" baseline="0" dirty="0" smtClean="0"/>
              <a:t> to the Ohio Department of Education prior to October 31</a:t>
            </a:r>
            <a:r>
              <a:rPr lang="en-US" baseline="30000" dirty="0" smtClean="0"/>
              <a:t>st</a:t>
            </a:r>
            <a:r>
              <a:rPr lang="en-US" baseline="0" dirty="0" smtClean="0"/>
              <a:t> of each fiscal year and to update this forecast between April 1 and May 31 of each fiscal year.</a:t>
            </a:r>
          </a:p>
        </p:txBody>
      </p:sp>
      <p:sp>
        <p:nvSpPr>
          <p:cNvPr id="4" name="Slide Number Placeholder 3"/>
          <p:cNvSpPr>
            <a:spLocks noGrp="1"/>
          </p:cNvSpPr>
          <p:nvPr>
            <p:ph type="sldNum" sz="quarter" idx="10"/>
          </p:nvPr>
        </p:nvSpPr>
        <p:spPr/>
        <p:txBody>
          <a:bodyPr/>
          <a:lstStyle/>
          <a:p>
            <a:fld id="{9E577833-E5A0-4454-9288-EA7333692EF5}" type="slidenum">
              <a:rPr lang="en-US" smtClean="0"/>
              <a:pPr/>
              <a:t>2</a:t>
            </a:fld>
            <a:endParaRPr lang="en-US" dirty="0"/>
          </a:p>
        </p:txBody>
      </p:sp>
    </p:spTree>
    <p:extLst>
      <p:ext uri="{BB962C8B-B14F-4D97-AF65-F5344CB8AC3E}">
        <p14:creationId xmlns:p14="http://schemas.microsoft.com/office/powerpoint/2010/main" val="31398800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1105">
              <a:defRPr/>
            </a:pPr>
            <a:r>
              <a:rPr lang="en-US" sz="1400" dirty="0"/>
              <a:t>This slide shows the total expenditures in the General Fund</a:t>
            </a:r>
          </a:p>
          <a:p>
            <a:pPr defTabSz="911105">
              <a:defRPr/>
            </a:pPr>
            <a:r>
              <a:rPr lang="en-US" sz="1400" dirty="0"/>
              <a:t>Expenditures are forecasted to </a:t>
            </a:r>
            <a:r>
              <a:rPr lang="en-US" sz="1400" dirty="0" smtClean="0"/>
              <a:t>increase</a:t>
            </a:r>
            <a:endParaRPr lang="en-US" sz="1400" dirty="0"/>
          </a:p>
          <a:p>
            <a:pPr defTabSz="911105">
              <a:defRPr/>
            </a:pPr>
            <a:r>
              <a:rPr lang="en-US" sz="1400" dirty="0"/>
              <a:t>Increase is mostly caused by health care </a:t>
            </a:r>
            <a:r>
              <a:rPr lang="en-US" sz="1400" dirty="0" smtClean="0"/>
              <a:t>costs (</a:t>
            </a:r>
            <a:r>
              <a:rPr lang="en-US" sz="1400" dirty="0" err="1" smtClean="0"/>
              <a:t>avg</a:t>
            </a:r>
            <a:r>
              <a:rPr lang="en-US" sz="1400" dirty="0" smtClean="0"/>
              <a:t> 8.2 million increase each year) and </a:t>
            </a:r>
            <a:r>
              <a:rPr lang="en-US" sz="1400" dirty="0"/>
              <a:t>Charter school tuition </a:t>
            </a:r>
            <a:r>
              <a:rPr lang="en-US" sz="1400" dirty="0" smtClean="0"/>
              <a:t>costs (1.7 million increase each year)</a:t>
            </a:r>
          </a:p>
          <a:p>
            <a:pPr defTabSz="911105">
              <a:defRPr/>
            </a:pPr>
            <a:endParaRPr lang="en-US" sz="1400" dirty="0"/>
          </a:p>
        </p:txBody>
      </p:sp>
      <p:sp>
        <p:nvSpPr>
          <p:cNvPr id="4" name="Slide Number Placeholder 3"/>
          <p:cNvSpPr>
            <a:spLocks noGrp="1"/>
          </p:cNvSpPr>
          <p:nvPr>
            <p:ph type="sldNum" sz="quarter" idx="10"/>
          </p:nvPr>
        </p:nvSpPr>
        <p:spPr/>
        <p:txBody>
          <a:bodyPr/>
          <a:lstStyle/>
          <a:p>
            <a:fld id="{2045463E-1921-41AF-8218-32AFF09DD805}" type="slidenum">
              <a:rPr lang="en-US" smtClean="0"/>
              <a:pPr/>
              <a:t>20</a:t>
            </a:fld>
            <a:endParaRPr lang="en-US" dirty="0"/>
          </a:p>
        </p:txBody>
      </p:sp>
    </p:spTree>
    <p:extLst>
      <p:ext uri="{BB962C8B-B14F-4D97-AF65-F5344CB8AC3E}">
        <p14:creationId xmlns:p14="http://schemas.microsoft.com/office/powerpoint/2010/main" val="16479298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77833-E5A0-4454-9288-EA7333692EF5}" type="slidenum">
              <a:rPr lang="en-US" smtClean="0"/>
              <a:pPr/>
              <a:t>21</a:t>
            </a:fld>
            <a:endParaRPr lang="en-US" dirty="0"/>
          </a:p>
        </p:txBody>
      </p:sp>
    </p:spTree>
    <p:extLst>
      <p:ext uri="{BB962C8B-B14F-4D97-AF65-F5344CB8AC3E}">
        <p14:creationId xmlns:p14="http://schemas.microsoft.com/office/powerpoint/2010/main" val="15822885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If the levy is</a:t>
            </a:r>
            <a:r>
              <a:rPr lang="en-US" b="1" baseline="0" dirty="0" smtClean="0"/>
              <a:t> renewed the forecast will look much better</a:t>
            </a:r>
            <a:endParaRPr lang="en-US" dirty="0"/>
          </a:p>
          <a:p>
            <a:r>
              <a:rPr lang="en-US" dirty="0"/>
              <a:t> </a:t>
            </a:r>
          </a:p>
          <a:p>
            <a:endParaRPr lang="en-US" dirty="0"/>
          </a:p>
        </p:txBody>
      </p:sp>
      <p:sp>
        <p:nvSpPr>
          <p:cNvPr id="4" name="Slide Number Placeholder 3"/>
          <p:cNvSpPr>
            <a:spLocks noGrp="1"/>
          </p:cNvSpPr>
          <p:nvPr>
            <p:ph type="sldNum" sz="quarter" idx="10"/>
          </p:nvPr>
        </p:nvSpPr>
        <p:spPr/>
        <p:txBody>
          <a:bodyPr/>
          <a:lstStyle/>
          <a:p>
            <a:fld id="{9E577833-E5A0-4454-9288-EA7333692EF5}" type="slidenum">
              <a:rPr lang="en-US" smtClean="0"/>
              <a:pPr/>
              <a:t>22</a:t>
            </a:fld>
            <a:endParaRPr lang="en-US" dirty="0"/>
          </a:p>
        </p:txBody>
      </p:sp>
    </p:spTree>
    <p:extLst>
      <p:ext uri="{BB962C8B-B14F-4D97-AF65-F5344CB8AC3E}">
        <p14:creationId xmlns:p14="http://schemas.microsoft.com/office/powerpoint/2010/main" val="21824073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77833-E5A0-4454-9288-EA7333692EF5}" type="slidenum">
              <a:rPr lang="en-US" smtClean="0"/>
              <a:pPr/>
              <a:t>23</a:t>
            </a:fld>
            <a:endParaRPr lang="en-US" dirty="0"/>
          </a:p>
        </p:txBody>
      </p:sp>
    </p:spTree>
    <p:extLst>
      <p:ext uri="{BB962C8B-B14F-4D97-AF65-F5344CB8AC3E}">
        <p14:creationId xmlns:p14="http://schemas.microsoft.com/office/powerpoint/2010/main" val="3034914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77833-E5A0-4454-9288-EA7333692EF5}" type="slidenum">
              <a:rPr lang="en-US" smtClean="0"/>
              <a:pPr/>
              <a:t>3</a:t>
            </a:fld>
            <a:endParaRPr lang="en-US" dirty="0"/>
          </a:p>
        </p:txBody>
      </p:sp>
    </p:spTree>
    <p:extLst>
      <p:ext uri="{BB962C8B-B14F-4D97-AF65-F5344CB8AC3E}">
        <p14:creationId xmlns:p14="http://schemas.microsoft.com/office/powerpoint/2010/main" val="637943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1" dirty="0" smtClean="0"/>
              <a:t>All property tax estimates use current valuation figures</a:t>
            </a:r>
            <a:r>
              <a:rPr lang="en-US" sz="1200" b="1" baseline="0" dirty="0" smtClean="0"/>
              <a:t> from the 2015 triennial update.</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1" dirty="0" smtClean="0"/>
              <a:t>A current collection rate of 86.9% for property taxes is assumed through 2021.</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1" dirty="0" smtClean="0"/>
              <a:t>The forecast assumes the 15 mill levy will expire December 31, 2016.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1" dirty="0" smtClean="0"/>
              <a:t>The forecast is using the most recent state budget formula for FY17 – FY21. (it assumes there will be no change to the state formula)</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1" dirty="0" smtClean="0"/>
              <a:t>The forecast assumes no change in total enrollment.  The FY16 K-12 funding enrollment was 55,995. This # is made up of all Cleveland</a:t>
            </a:r>
            <a:r>
              <a:rPr lang="en-US" sz="1200" b="1" baseline="0" dirty="0" smtClean="0"/>
              <a:t> resident students attending CMSD, charter schools or students who receive vouchers. – If the district increases by 500 students but charter students decline by 500 students than the funding remains the same.</a:t>
            </a:r>
            <a:endParaRPr lang="en-US" sz="1200" b="1" dirty="0" smtClean="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dirty="0" smtClean="0"/>
          </a:p>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9E577833-E5A0-4454-9288-EA7333692EF5}" type="slidenum">
              <a:rPr lang="en-US" smtClean="0"/>
              <a:pPr/>
              <a:t>4</a:t>
            </a:fld>
            <a:endParaRPr lang="en-US" dirty="0"/>
          </a:p>
        </p:txBody>
      </p:sp>
    </p:spTree>
    <p:extLst>
      <p:ext uri="{BB962C8B-B14F-4D97-AF65-F5344CB8AC3E}">
        <p14:creationId xmlns:p14="http://schemas.microsoft.com/office/powerpoint/2010/main" val="2673361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r>
              <a:rPr lang="en-US" sz="1400" b="1" dirty="0" smtClean="0"/>
              <a:t>We </a:t>
            </a:r>
            <a:r>
              <a:rPr lang="en-US" sz="1400" b="1" dirty="0"/>
              <a:t>rely on the State of Ohio </a:t>
            </a:r>
            <a:r>
              <a:rPr lang="en-US" sz="1400" b="1" dirty="0" smtClean="0"/>
              <a:t>and property taxes for </a:t>
            </a:r>
            <a:r>
              <a:rPr lang="en-US" sz="1400" b="1" dirty="0"/>
              <a:t>most of our funding. </a:t>
            </a:r>
          </a:p>
          <a:p>
            <a:endParaRPr lang="en-US" sz="1400" dirty="0" smtClean="0"/>
          </a:p>
          <a:p>
            <a:endParaRPr lang="en-US" sz="1400" dirty="0" smtClean="0"/>
          </a:p>
          <a:p>
            <a:r>
              <a:rPr lang="en-US" sz="1400" dirty="0" smtClean="0"/>
              <a:t>Notes:</a:t>
            </a:r>
            <a:endParaRPr lang="en-US" sz="1400" dirty="0">
              <a:solidFill>
                <a:srgbClr val="FF0000"/>
              </a:solidFill>
            </a:endParaRPr>
          </a:p>
          <a:p>
            <a:r>
              <a:rPr lang="en-US" sz="1400" dirty="0">
                <a:solidFill>
                  <a:srgbClr val="FF0000"/>
                </a:solidFill>
              </a:rPr>
              <a:t>From May </a:t>
            </a:r>
            <a:r>
              <a:rPr lang="en-US" sz="1400" dirty="0" smtClean="0">
                <a:solidFill>
                  <a:srgbClr val="FF0000"/>
                </a:solidFill>
              </a:rPr>
              <a:t>2016 </a:t>
            </a:r>
            <a:r>
              <a:rPr lang="en-US" sz="1400" dirty="0">
                <a:solidFill>
                  <a:srgbClr val="FF0000"/>
                </a:solidFill>
              </a:rPr>
              <a:t>5 year forecast</a:t>
            </a:r>
          </a:p>
          <a:p>
            <a:endParaRPr lang="en-US" sz="1400" dirty="0">
              <a:solidFill>
                <a:srgbClr val="FF0000"/>
              </a:solidFill>
            </a:endParaRPr>
          </a:p>
          <a:p>
            <a:r>
              <a:rPr lang="en-US" sz="1400" dirty="0">
                <a:solidFill>
                  <a:srgbClr val="FF0000"/>
                </a:solidFill>
              </a:rPr>
              <a:t>Columbus </a:t>
            </a:r>
            <a:r>
              <a:rPr lang="en-US" sz="1400" dirty="0" smtClean="0">
                <a:solidFill>
                  <a:srgbClr val="FF0000"/>
                </a:solidFill>
              </a:rPr>
              <a:t>FY16 Estimated</a:t>
            </a:r>
            <a:endParaRPr lang="en-US" sz="1400" dirty="0">
              <a:solidFill>
                <a:srgbClr val="FF0000"/>
              </a:solidFill>
            </a:endParaRPr>
          </a:p>
          <a:p>
            <a:r>
              <a:rPr lang="en-US" sz="1400" dirty="0">
                <a:solidFill>
                  <a:srgbClr val="FF0000"/>
                </a:solidFill>
              </a:rPr>
              <a:t>State </a:t>
            </a:r>
            <a:r>
              <a:rPr lang="en-US" sz="1400" dirty="0" smtClean="0">
                <a:solidFill>
                  <a:srgbClr val="FF0000"/>
                </a:solidFill>
              </a:rPr>
              <a:t>– 38%</a:t>
            </a:r>
            <a:endParaRPr lang="en-US" sz="1400" dirty="0">
              <a:solidFill>
                <a:srgbClr val="FF0000"/>
              </a:solidFill>
            </a:endParaRPr>
          </a:p>
          <a:p>
            <a:r>
              <a:rPr lang="en-US" sz="1400" dirty="0">
                <a:solidFill>
                  <a:srgbClr val="FF0000"/>
                </a:solidFill>
              </a:rPr>
              <a:t>Property Tax </a:t>
            </a:r>
            <a:r>
              <a:rPr lang="en-US" sz="1400" dirty="0" smtClean="0">
                <a:solidFill>
                  <a:srgbClr val="FF0000"/>
                </a:solidFill>
              </a:rPr>
              <a:t>- 50.9%</a:t>
            </a:r>
            <a:endParaRPr lang="en-US" sz="1400" dirty="0">
              <a:solidFill>
                <a:srgbClr val="FF0000"/>
              </a:solidFill>
            </a:endParaRPr>
          </a:p>
          <a:p>
            <a:r>
              <a:rPr lang="en-US" sz="1400" dirty="0" smtClean="0">
                <a:solidFill>
                  <a:srgbClr val="FF0000"/>
                </a:solidFill>
              </a:rPr>
              <a:t>FY16 </a:t>
            </a:r>
            <a:r>
              <a:rPr lang="en-US" sz="1400" dirty="0">
                <a:solidFill>
                  <a:srgbClr val="FF0000"/>
                </a:solidFill>
              </a:rPr>
              <a:t>$798 mill</a:t>
            </a:r>
          </a:p>
          <a:p>
            <a:endParaRPr lang="en-US" sz="1400" dirty="0">
              <a:solidFill>
                <a:srgbClr val="FF0000"/>
              </a:solidFill>
            </a:endParaRPr>
          </a:p>
          <a:p>
            <a:r>
              <a:rPr lang="en-US" sz="1400" dirty="0">
                <a:solidFill>
                  <a:srgbClr val="FF0000"/>
                </a:solidFill>
              </a:rPr>
              <a:t>Cincinnati </a:t>
            </a:r>
            <a:r>
              <a:rPr lang="en-US" sz="1400" dirty="0" smtClean="0">
                <a:solidFill>
                  <a:srgbClr val="FF0000"/>
                </a:solidFill>
              </a:rPr>
              <a:t>FY16 Estimated</a:t>
            </a:r>
            <a:endParaRPr lang="en-US" sz="1400" dirty="0">
              <a:solidFill>
                <a:srgbClr val="FF0000"/>
              </a:solidFill>
            </a:endParaRPr>
          </a:p>
          <a:p>
            <a:r>
              <a:rPr lang="en-US" sz="1400" dirty="0">
                <a:solidFill>
                  <a:srgbClr val="FF0000"/>
                </a:solidFill>
              </a:rPr>
              <a:t>State </a:t>
            </a:r>
            <a:r>
              <a:rPr lang="en-US" sz="1400" dirty="0" smtClean="0">
                <a:solidFill>
                  <a:srgbClr val="FF0000"/>
                </a:solidFill>
              </a:rPr>
              <a:t>36</a:t>
            </a:r>
          </a:p>
          <a:p>
            <a:r>
              <a:rPr lang="en-US" sz="1400" dirty="0" smtClean="0">
                <a:solidFill>
                  <a:srgbClr val="FF0000"/>
                </a:solidFill>
              </a:rPr>
              <a:t>Property </a:t>
            </a:r>
            <a:r>
              <a:rPr lang="en-US" sz="1400" dirty="0">
                <a:solidFill>
                  <a:srgbClr val="FF0000"/>
                </a:solidFill>
              </a:rPr>
              <a:t>Tax </a:t>
            </a:r>
            <a:r>
              <a:rPr lang="en-US" sz="1400" dirty="0" smtClean="0">
                <a:solidFill>
                  <a:srgbClr val="FF0000"/>
                </a:solidFill>
              </a:rPr>
              <a:t>49%</a:t>
            </a:r>
            <a:endParaRPr lang="en-US" sz="1400" dirty="0">
              <a:solidFill>
                <a:srgbClr val="FF0000"/>
              </a:solidFill>
            </a:endParaRPr>
          </a:p>
          <a:p>
            <a:r>
              <a:rPr lang="en-US" sz="1400" dirty="0" smtClean="0">
                <a:solidFill>
                  <a:srgbClr val="FF0000"/>
                </a:solidFill>
              </a:rPr>
              <a:t>FY16 </a:t>
            </a:r>
            <a:r>
              <a:rPr lang="en-US" sz="1400" dirty="0">
                <a:solidFill>
                  <a:srgbClr val="FF0000"/>
                </a:solidFill>
              </a:rPr>
              <a:t>$</a:t>
            </a:r>
            <a:r>
              <a:rPr lang="en-US" sz="1400" dirty="0" smtClean="0">
                <a:solidFill>
                  <a:srgbClr val="FF0000"/>
                </a:solidFill>
              </a:rPr>
              <a:t>528 </a:t>
            </a:r>
            <a:r>
              <a:rPr lang="en-US" sz="1400" dirty="0">
                <a:solidFill>
                  <a:srgbClr val="FF0000"/>
                </a:solidFill>
              </a:rPr>
              <a:t>mill</a:t>
            </a:r>
          </a:p>
          <a:p>
            <a:endParaRPr lang="en-US" sz="1400" dirty="0">
              <a:solidFill>
                <a:srgbClr val="FF0000"/>
              </a:solidFill>
            </a:endParaRPr>
          </a:p>
          <a:p>
            <a:r>
              <a:rPr lang="en-US" sz="1400" dirty="0">
                <a:solidFill>
                  <a:srgbClr val="FF0000"/>
                </a:solidFill>
              </a:rPr>
              <a:t>Toledo </a:t>
            </a:r>
            <a:r>
              <a:rPr lang="en-US" sz="1400" dirty="0" smtClean="0">
                <a:solidFill>
                  <a:srgbClr val="FF0000"/>
                </a:solidFill>
              </a:rPr>
              <a:t>FY16</a:t>
            </a:r>
            <a:r>
              <a:rPr lang="en-US" sz="1400" baseline="0" dirty="0" smtClean="0">
                <a:solidFill>
                  <a:srgbClr val="FF0000"/>
                </a:solidFill>
              </a:rPr>
              <a:t> Estimated</a:t>
            </a:r>
            <a:endParaRPr lang="en-US" sz="1400" dirty="0">
              <a:solidFill>
                <a:srgbClr val="FF0000"/>
              </a:solidFill>
            </a:endParaRPr>
          </a:p>
          <a:p>
            <a:r>
              <a:rPr lang="en-US" sz="1400" dirty="0">
                <a:solidFill>
                  <a:srgbClr val="FF0000"/>
                </a:solidFill>
              </a:rPr>
              <a:t>State </a:t>
            </a:r>
            <a:r>
              <a:rPr lang="en-US" sz="1400" dirty="0" smtClean="0">
                <a:solidFill>
                  <a:srgbClr val="FF0000"/>
                </a:solidFill>
              </a:rPr>
              <a:t>65%</a:t>
            </a:r>
            <a:endParaRPr lang="en-US" sz="1400" dirty="0">
              <a:solidFill>
                <a:srgbClr val="FF0000"/>
              </a:solidFill>
            </a:endParaRPr>
          </a:p>
          <a:p>
            <a:r>
              <a:rPr lang="en-US" sz="1400" dirty="0">
                <a:solidFill>
                  <a:srgbClr val="FF0000"/>
                </a:solidFill>
              </a:rPr>
              <a:t>Property Tax </a:t>
            </a:r>
            <a:r>
              <a:rPr lang="en-US" sz="1400" dirty="0" smtClean="0">
                <a:solidFill>
                  <a:srgbClr val="FF0000"/>
                </a:solidFill>
              </a:rPr>
              <a:t>25%</a:t>
            </a:r>
            <a:endParaRPr lang="en-US" sz="1400" dirty="0">
              <a:solidFill>
                <a:srgbClr val="FF0000"/>
              </a:solidFill>
            </a:endParaRPr>
          </a:p>
          <a:p>
            <a:r>
              <a:rPr lang="en-US" sz="1400" dirty="0" smtClean="0">
                <a:solidFill>
                  <a:srgbClr val="FF0000"/>
                </a:solidFill>
              </a:rPr>
              <a:t>FY16 </a:t>
            </a:r>
            <a:r>
              <a:rPr lang="en-US" sz="1400" dirty="0">
                <a:solidFill>
                  <a:srgbClr val="FF0000"/>
                </a:solidFill>
              </a:rPr>
              <a:t>$</a:t>
            </a:r>
            <a:r>
              <a:rPr lang="en-US" sz="1400" dirty="0" smtClean="0">
                <a:solidFill>
                  <a:srgbClr val="FF0000"/>
                </a:solidFill>
              </a:rPr>
              <a:t>369 </a:t>
            </a:r>
            <a:r>
              <a:rPr lang="en-US" sz="1400" dirty="0">
                <a:solidFill>
                  <a:srgbClr val="FF0000"/>
                </a:solidFill>
              </a:rPr>
              <a:t>mill</a:t>
            </a:r>
          </a:p>
          <a:p>
            <a:endParaRPr lang="en-US" sz="1400" dirty="0">
              <a:solidFill>
                <a:srgbClr val="FF0000"/>
              </a:solidFill>
            </a:endParaRPr>
          </a:p>
          <a:p>
            <a:r>
              <a:rPr lang="en-US" sz="1400" dirty="0">
                <a:solidFill>
                  <a:srgbClr val="FF0000"/>
                </a:solidFill>
              </a:rPr>
              <a:t>Akron </a:t>
            </a:r>
            <a:r>
              <a:rPr lang="en-US" sz="1400" dirty="0" smtClean="0">
                <a:solidFill>
                  <a:srgbClr val="FF0000"/>
                </a:solidFill>
              </a:rPr>
              <a:t>FY16</a:t>
            </a:r>
            <a:r>
              <a:rPr lang="en-US" sz="1400" baseline="0" dirty="0" smtClean="0">
                <a:solidFill>
                  <a:srgbClr val="FF0000"/>
                </a:solidFill>
              </a:rPr>
              <a:t> Estimated</a:t>
            </a:r>
            <a:endParaRPr lang="en-US" sz="1400" dirty="0">
              <a:solidFill>
                <a:srgbClr val="FF0000"/>
              </a:solidFill>
            </a:endParaRPr>
          </a:p>
          <a:p>
            <a:r>
              <a:rPr lang="en-US" sz="1400" dirty="0">
                <a:solidFill>
                  <a:srgbClr val="FF0000"/>
                </a:solidFill>
              </a:rPr>
              <a:t>State – </a:t>
            </a:r>
            <a:r>
              <a:rPr lang="en-US" sz="1400" dirty="0" smtClean="0">
                <a:solidFill>
                  <a:srgbClr val="FF0000"/>
                </a:solidFill>
              </a:rPr>
              <a:t>58%</a:t>
            </a:r>
            <a:endParaRPr lang="en-US" sz="1400" dirty="0">
              <a:solidFill>
                <a:srgbClr val="FF0000"/>
              </a:solidFill>
            </a:endParaRPr>
          </a:p>
          <a:p>
            <a:r>
              <a:rPr lang="en-US" sz="1400" dirty="0">
                <a:solidFill>
                  <a:srgbClr val="FF0000"/>
                </a:solidFill>
              </a:rPr>
              <a:t>Property Tax – </a:t>
            </a:r>
            <a:r>
              <a:rPr lang="en-US" sz="1400" dirty="0" smtClean="0">
                <a:solidFill>
                  <a:srgbClr val="FF0000"/>
                </a:solidFill>
              </a:rPr>
              <a:t>33%</a:t>
            </a:r>
            <a:endParaRPr lang="en-US" sz="1400" dirty="0">
              <a:solidFill>
                <a:srgbClr val="FF0000"/>
              </a:solidFill>
            </a:endParaRPr>
          </a:p>
          <a:p>
            <a:r>
              <a:rPr lang="en-US" sz="1400" dirty="0" smtClean="0">
                <a:solidFill>
                  <a:srgbClr val="FF0000"/>
                </a:solidFill>
              </a:rPr>
              <a:t>FY16 </a:t>
            </a:r>
            <a:r>
              <a:rPr lang="en-US" sz="1400" dirty="0">
                <a:solidFill>
                  <a:srgbClr val="FF0000"/>
                </a:solidFill>
              </a:rPr>
              <a:t>$</a:t>
            </a:r>
            <a:r>
              <a:rPr lang="en-US" sz="1400" dirty="0" smtClean="0">
                <a:solidFill>
                  <a:srgbClr val="FF0000"/>
                </a:solidFill>
              </a:rPr>
              <a:t>333 </a:t>
            </a:r>
            <a:r>
              <a:rPr lang="en-US" sz="1400" dirty="0">
                <a:solidFill>
                  <a:srgbClr val="FF0000"/>
                </a:solidFill>
              </a:rPr>
              <a:t>mill</a:t>
            </a:r>
          </a:p>
          <a:p>
            <a:endParaRPr lang="en-US" dirty="0"/>
          </a:p>
        </p:txBody>
      </p:sp>
      <p:sp>
        <p:nvSpPr>
          <p:cNvPr id="4" name="Slide Number Placeholder 3"/>
          <p:cNvSpPr>
            <a:spLocks noGrp="1"/>
          </p:cNvSpPr>
          <p:nvPr>
            <p:ph type="sldNum" sz="quarter" idx="10"/>
          </p:nvPr>
        </p:nvSpPr>
        <p:spPr/>
        <p:txBody>
          <a:bodyPr/>
          <a:lstStyle/>
          <a:p>
            <a:fld id="{9E577833-E5A0-4454-9288-EA7333692EF5}" type="slidenum">
              <a:rPr lang="en-US" smtClean="0"/>
              <a:pPr/>
              <a:t>5</a:t>
            </a:fld>
            <a:endParaRPr lang="en-US" dirty="0"/>
          </a:p>
        </p:txBody>
      </p:sp>
    </p:spTree>
    <p:extLst>
      <p:ext uri="{BB962C8B-B14F-4D97-AF65-F5344CB8AC3E}">
        <p14:creationId xmlns:p14="http://schemas.microsoft.com/office/powerpoint/2010/main" val="2049399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r>
              <a:rPr lang="en-US" sz="1400" b="1" dirty="0"/>
              <a:t>Local Property Taxes</a:t>
            </a:r>
          </a:p>
          <a:p>
            <a:r>
              <a:rPr lang="en-US" sz="1400" b="1" dirty="0"/>
              <a:t>Each chart shows 3 years of history and 5 years of projections.</a:t>
            </a:r>
          </a:p>
          <a:p>
            <a:r>
              <a:rPr lang="en-US" sz="1400" b="1" dirty="0"/>
              <a:t>This forecast includes 14 of the 15 mill levy passed by taxpayers on November of 2012 – a portion of the 14 mills is also shown on slide # </a:t>
            </a:r>
            <a:r>
              <a:rPr lang="en-US" sz="1400" b="1" dirty="0" smtClean="0"/>
              <a:t>10 </a:t>
            </a:r>
            <a:r>
              <a:rPr lang="en-US" sz="1400" b="1" dirty="0"/>
              <a:t>under property tax reimbursements</a:t>
            </a:r>
          </a:p>
          <a:p>
            <a:r>
              <a:rPr lang="en-US" sz="1400" b="1" dirty="0" smtClean="0"/>
              <a:t>The district receives approx. $62 million per</a:t>
            </a:r>
            <a:r>
              <a:rPr lang="en-US" sz="1400" b="1" baseline="0" dirty="0" smtClean="0"/>
              <a:t> year in the General Fund on the levy that is scheduled to expire this calendar year.</a:t>
            </a:r>
            <a:endParaRPr lang="en-US" sz="1400" b="1" dirty="0" smtClean="0"/>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400" b="1" dirty="0" smtClean="0"/>
              <a:t>This forecast assumes the worst case scenario</a:t>
            </a:r>
            <a:r>
              <a:rPr lang="en-US" sz="1400" b="1" baseline="0" dirty="0" smtClean="0"/>
              <a:t> – that the </a:t>
            </a:r>
            <a:r>
              <a:rPr lang="en-US" sz="1400" b="1" dirty="0" smtClean="0"/>
              <a:t>current 15 mill levy would not be renewed</a:t>
            </a:r>
          </a:p>
          <a:p>
            <a:endParaRPr lang="en-US" sz="1400" dirty="0" smtClean="0"/>
          </a:p>
          <a:p>
            <a:r>
              <a:rPr lang="en-US" sz="1400" dirty="0" smtClean="0"/>
              <a:t>In FY16 </a:t>
            </a:r>
            <a:r>
              <a:rPr lang="en-US" sz="1400" dirty="0"/>
              <a:t>the district received $</a:t>
            </a:r>
            <a:r>
              <a:rPr lang="en-US" sz="1400" dirty="0" smtClean="0"/>
              <a:t>200.6 </a:t>
            </a:r>
            <a:r>
              <a:rPr lang="en-US" sz="1400" dirty="0"/>
              <a:t>million in real property taxes.</a:t>
            </a:r>
          </a:p>
          <a:p>
            <a:r>
              <a:rPr lang="en-US" sz="1400" dirty="0"/>
              <a:t>In FY16 the district is forecasting </a:t>
            </a:r>
            <a:r>
              <a:rPr lang="en-US" sz="1400" dirty="0" smtClean="0"/>
              <a:t>$179.6 </a:t>
            </a:r>
            <a:r>
              <a:rPr lang="en-US" sz="1400" dirty="0"/>
              <a:t>million in in real property taxes. </a:t>
            </a:r>
          </a:p>
          <a:p>
            <a:r>
              <a:rPr lang="en-US" sz="1400" dirty="0" smtClean="0"/>
              <a:t>Estimates </a:t>
            </a:r>
            <a:r>
              <a:rPr lang="en-US" sz="1400" dirty="0"/>
              <a:t>include a slight increase for property tax abatements coming off the books</a:t>
            </a:r>
          </a:p>
          <a:p>
            <a:endParaRPr lang="en-US" sz="1400" b="1" dirty="0"/>
          </a:p>
          <a:p>
            <a:r>
              <a:rPr lang="en-US" sz="1400" dirty="0" smtClean="0"/>
              <a:t>Cuyahoga </a:t>
            </a:r>
            <a:r>
              <a:rPr lang="en-US" sz="1400" dirty="0"/>
              <a:t>County </a:t>
            </a:r>
            <a:r>
              <a:rPr lang="en-US" sz="1400" dirty="0" smtClean="0"/>
              <a:t>completed </a:t>
            </a:r>
            <a:r>
              <a:rPr lang="en-US" sz="1400" dirty="0"/>
              <a:t>it’s triennial update in 2015, with the next reappraisal scheduled for the year 2018. </a:t>
            </a:r>
            <a:br>
              <a:rPr lang="en-US" sz="1400" dirty="0"/>
            </a:br>
            <a:r>
              <a:rPr lang="en-US" sz="1400" dirty="0"/>
              <a:t/>
            </a:r>
            <a:br>
              <a:rPr lang="en-US" sz="1400" dirty="0"/>
            </a:br>
            <a:r>
              <a:rPr lang="en-US" sz="1200" kern="1200" dirty="0" smtClean="0">
                <a:solidFill>
                  <a:schemeClr val="tx1"/>
                </a:solidFill>
                <a:effectLst/>
                <a:latin typeface="+mn-lt"/>
                <a:ea typeface="ＭＳ Ｐゴシック" pitchFamily="8" charset="-128"/>
                <a:cs typeface="ＭＳ Ｐゴシック" pitchFamily="8" charset="-128"/>
              </a:rPr>
              <a:t>Cuyahoga County completed its triennial property tax update. </a:t>
            </a:r>
          </a:p>
          <a:p>
            <a:r>
              <a:rPr lang="en-US" sz="1200" kern="1200" dirty="0" smtClean="0">
                <a:solidFill>
                  <a:schemeClr val="tx1"/>
                </a:solidFill>
                <a:effectLst/>
                <a:latin typeface="+mn-lt"/>
                <a:ea typeface="ＭＳ Ｐゴシック" pitchFamily="8" charset="-128"/>
                <a:cs typeface="ＭＳ Ｐゴシック" pitchFamily="8" charset="-128"/>
              </a:rPr>
              <a:t>Residential valuation decreased 1.7% from 2015 to 2016 - </a:t>
            </a:r>
          </a:p>
          <a:p>
            <a:r>
              <a:rPr lang="en-US" sz="1200" kern="1200" dirty="0" smtClean="0">
                <a:solidFill>
                  <a:schemeClr val="tx1"/>
                </a:solidFill>
                <a:effectLst/>
                <a:latin typeface="+mn-lt"/>
                <a:ea typeface="ＭＳ Ｐゴシック" pitchFamily="8" charset="-128"/>
                <a:cs typeface="ＭＳ Ｐゴシック" pitchFamily="8" charset="-128"/>
              </a:rPr>
              <a:t>Commercial valuation decreased 13.0% or from 2015 to 2016. The majority was caused by changing the Cleveland Clinic and the Global Center for Health Innovation from taxable to tax exempt.</a:t>
            </a:r>
          </a:p>
          <a:p>
            <a:r>
              <a:rPr lang="en-US" sz="1200" kern="1200" dirty="0" smtClean="0">
                <a:solidFill>
                  <a:schemeClr val="tx1"/>
                </a:solidFill>
                <a:effectLst/>
                <a:latin typeface="+mn-lt"/>
                <a:ea typeface="ＭＳ Ｐゴシック" pitchFamily="8" charset="-128"/>
                <a:cs typeface="ＭＳ Ｐゴシック" pitchFamily="8" charset="-128"/>
              </a:rPr>
              <a:t>Public Utility property valuation increased 4.1% from 2015 to 2016</a:t>
            </a:r>
          </a:p>
          <a:p>
            <a:pPr defTabSz="456651">
              <a:defRPr/>
            </a:pPr>
            <a:endParaRPr lang="en-US" sz="1400" dirty="0" smtClean="0"/>
          </a:p>
          <a:p>
            <a:r>
              <a:rPr lang="en-US" sz="1400" dirty="0" smtClean="0"/>
              <a:t>In </a:t>
            </a:r>
            <a:r>
              <a:rPr lang="en-US" sz="1400" dirty="0"/>
              <a:t>2014 - The state's Board of Tax Appeals ruled in favor of the nonprofit Cleveland Clinic Foundation, holding that property on the Clinic's main campus in and around the </a:t>
            </a:r>
            <a:r>
              <a:rPr lang="en-US" sz="1400" dirty="0" err="1"/>
              <a:t>Taussig</a:t>
            </a:r>
            <a:r>
              <a:rPr lang="en-US" sz="1400" dirty="0"/>
              <a:t> Cancer Center along with property it owns along Cedar Road in Beachwood qualifies for tax-exempt status should be exempt from property taxes.</a:t>
            </a:r>
          </a:p>
          <a:p>
            <a:endParaRPr lang="en-US" sz="1400" dirty="0"/>
          </a:p>
          <a:p>
            <a:r>
              <a:rPr lang="en-US" sz="1400" b="1" dirty="0">
                <a:solidFill>
                  <a:srgbClr val="FF0000"/>
                </a:solidFill>
                <a:hlinkClick r:id="rId3"/>
              </a:rPr>
              <a:t>The board held</a:t>
            </a:r>
            <a:r>
              <a:rPr lang="en-US" sz="1400" b="1" dirty="0">
                <a:solidFill>
                  <a:srgbClr val="FF0000"/>
                </a:solidFill>
              </a:rPr>
              <a:t> that the Cleveland Clinic was a charitable institution, as defined in the Ohio Revised Code. As such, the property qualified for the tax exemption under state law if it was found to be used to further charitable, educational or public purposes and "not with the view to profit.“</a:t>
            </a:r>
          </a:p>
          <a:p>
            <a:pPr defTabSz="456651">
              <a:defRPr/>
            </a:pPr>
            <a:endParaRPr lang="en-US" sz="1400" dirty="0"/>
          </a:p>
          <a:p>
            <a:pPr defTabSz="456651">
              <a:defRPr/>
            </a:pPr>
            <a:r>
              <a:rPr lang="en-US" sz="1400" dirty="0"/>
              <a:t>In 2012 Property </a:t>
            </a:r>
            <a:r>
              <a:rPr lang="en-US" sz="1400" dirty="0" smtClean="0"/>
              <a:t>valuation </a:t>
            </a:r>
            <a:r>
              <a:rPr lang="en-US" sz="1400" dirty="0"/>
              <a:t>decreased $800 million which had a very negative impact on the levy.</a:t>
            </a:r>
          </a:p>
          <a:p>
            <a:endParaRPr lang="en-US" sz="1400" dirty="0"/>
          </a:p>
          <a:p>
            <a:endParaRPr lang="en-US" sz="1400" dirty="0"/>
          </a:p>
        </p:txBody>
      </p:sp>
      <p:sp>
        <p:nvSpPr>
          <p:cNvPr id="4" name="Slide Number Placeholder 3"/>
          <p:cNvSpPr>
            <a:spLocks noGrp="1"/>
          </p:cNvSpPr>
          <p:nvPr>
            <p:ph type="sldNum" sz="quarter" idx="10"/>
          </p:nvPr>
        </p:nvSpPr>
        <p:spPr/>
        <p:txBody>
          <a:bodyPr/>
          <a:lstStyle/>
          <a:p>
            <a:fld id="{9E577833-E5A0-4454-9288-EA7333692EF5}" type="slidenum">
              <a:rPr lang="en-US" smtClean="0"/>
              <a:pPr/>
              <a:t>6</a:t>
            </a:fld>
            <a:endParaRPr lang="en-US" dirty="0"/>
          </a:p>
        </p:txBody>
      </p:sp>
    </p:spTree>
    <p:extLst>
      <p:ext uri="{BB962C8B-B14F-4D97-AF65-F5344CB8AC3E}">
        <p14:creationId xmlns:p14="http://schemas.microsoft.com/office/powerpoint/2010/main" val="3112530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400" b="1" dirty="0" smtClean="0"/>
              <a:t>In 2015 the county completed its triennial update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400" b="1" dirty="0" smtClean="0"/>
              <a:t>The </a:t>
            </a:r>
            <a:r>
              <a:rPr lang="en-US" sz="1400" b="1" dirty="0" smtClean="0"/>
              <a:t>overall assessed valuation in the district is $4.6 billion</a:t>
            </a:r>
            <a:r>
              <a:rPr lang="en-US" sz="1400" dirty="0" smtClean="0"/>
              <a:t>.</a:t>
            </a:r>
            <a:r>
              <a:rPr lang="en-US" sz="1400" baseline="0" dirty="0" smtClean="0"/>
              <a:t> Assessed value is 35% of the estimated true value.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400" b="1" baseline="0" dirty="0" smtClean="0"/>
              <a:t>This chart shows the last 10 years </a:t>
            </a:r>
            <a:r>
              <a:rPr lang="en-US" sz="1400" b="1" baseline="0" dirty="0" smtClean="0"/>
              <a:t>- the </a:t>
            </a:r>
            <a:r>
              <a:rPr lang="en-US" sz="1400" b="1" baseline="0" dirty="0" smtClean="0"/>
              <a:t>t</a:t>
            </a:r>
            <a:r>
              <a:rPr lang="en-US" sz="1400" b="1" dirty="0" smtClean="0"/>
              <a:t>ax base has declined from $6.5 billion in 2006 to $4.6 billion</a:t>
            </a:r>
            <a:r>
              <a:rPr lang="en-US" sz="1400" dirty="0" smtClean="0"/>
              <a:t> in 2015 or $1.9 billion - $5.4</a:t>
            </a:r>
            <a:r>
              <a:rPr lang="en-US" sz="1400" baseline="0" dirty="0" smtClean="0"/>
              <a:t> billion in market value (33 % is from TPP)</a:t>
            </a:r>
            <a:endParaRPr lang="en-US" sz="1400" dirty="0" smtClean="0"/>
          </a:p>
          <a:p>
            <a:r>
              <a:rPr lang="en-US" sz="1400" b="1" dirty="0" smtClean="0"/>
              <a:t>We have had</a:t>
            </a:r>
            <a:r>
              <a:rPr lang="en-US" sz="1400" b="1" baseline="0" dirty="0" smtClean="0"/>
              <a:t> a shift in our tax base over the last 10 years where we now have more commercial value than residential value.</a:t>
            </a:r>
            <a:endParaRPr lang="en-US" sz="1400" b="1" dirty="0" smtClean="0"/>
          </a:p>
          <a:p>
            <a:r>
              <a:rPr lang="en-US" sz="1400" dirty="0" smtClean="0"/>
              <a:t>Residential has declined 33.9 % since 2006</a:t>
            </a:r>
          </a:p>
          <a:p>
            <a:r>
              <a:rPr lang="en-US" sz="1400" dirty="0" smtClean="0"/>
              <a:t>Commercial has declined 9.7% since 2006</a:t>
            </a:r>
          </a:p>
          <a:p>
            <a:r>
              <a:rPr lang="en-US" sz="1400" dirty="0" smtClean="0"/>
              <a:t>TPP was phased</a:t>
            </a:r>
            <a:r>
              <a:rPr lang="en-US" sz="1400" baseline="0" dirty="0" smtClean="0"/>
              <a:t> out than eliminated</a:t>
            </a:r>
            <a:endParaRPr lang="en-US" sz="1400" dirty="0" smtClean="0"/>
          </a:p>
          <a:p>
            <a:r>
              <a:rPr lang="en-US" sz="1400" baseline="0" dirty="0" smtClean="0"/>
              <a:t>Public Utility has increased 5.0% since 2006</a:t>
            </a:r>
          </a:p>
          <a:p>
            <a:endParaRPr lang="en-US" sz="1400" baseline="0" dirty="0" smtClean="0"/>
          </a:p>
          <a:p>
            <a:r>
              <a:rPr lang="en-US" sz="1400" b="1" baseline="0" dirty="0" smtClean="0"/>
              <a:t>The districts assessed value has not been this low since 1991 </a:t>
            </a:r>
            <a:r>
              <a:rPr lang="en-US" sz="1400" baseline="0" dirty="0" smtClean="0"/>
              <a:t>– so in 25 years the tax base in Cleveland has not grown </a:t>
            </a:r>
            <a:r>
              <a:rPr lang="en-US" sz="1400" baseline="0" dirty="0" smtClean="0">
                <a:solidFill>
                  <a:srgbClr val="FF0000"/>
                </a:solidFill>
              </a:rPr>
              <a:t>– yet something that cost $1.00 in 1991 costs $1.77 today</a:t>
            </a:r>
            <a:endParaRPr lang="en-US" sz="1400" dirty="0" smtClean="0">
              <a:solidFill>
                <a:srgbClr val="FF0000"/>
              </a:solidFill>
            </a:endParaRPr>
          </a:p>
        </p:txBody>
      </p:sp>
      <p:sp>
        <p:nvSpPr>
          <p:cNvPr id="4" name="Slide Number Placeholder 3"/>
          <p:cNvSpPr>
            <a:spLocks noGrp="1"/>
          </p:cNvSpPr>
          <p:nvPr>
            <p:ph type="sldNum" sz="quarter" idx="10"/>
          </p:nvPr>
        </p:nvSpPr>
        <p:spPr/>
        <p:txBody>
          <a:bodyPr/>
          <a:lstStyle/>
          <a:p>
            <a:fld id="{9E577833-E5A0-4454-9288-EA7333692EF5}" type="slidenum">
              <a:rPr lang="en-US" smtClean="0"/>
              <a:pPr/>
              <a:t>7</a:t>
            </a:fld>
            <a:endParaRPr lang="en-US" dirty="0"/>
          </a:p>
        </p:txBody>
      </p:sp>
    </p:spTree>
    <p:extLst>
      <p:ext uri="{BB962C8B-B14F-4D97-AF65-F5344CB8AC3E}">
        <p14:creationId xmlns:p14="http://schemas.microsoft.com/office/powerpoint/2010/main" val="567430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3495"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effectLst/>
                <a:latin typeface="+mn-lt"/>
                <a:ea typeface="ＭＳ Ｐゴシック" pitchFamily="8" charset="-128"/>
                <a:cs typeface="ＭＳ Ｐゴシック" pitchFamily="8" charset="-128"/>
              </a:rPr>
              <a:t>Collection rates increased 7.3% in 2016 when compared to 2015 but this was mostly because the county removed the Clinic and the Global Center for Health Innovation</a:t>
            </a:r>
            <a:r>
              <a:rPr lang="en-US" sz="1400" b="1" kern="1200" baseline="0" dirty="0" smtClean="0">
                <a:solidFill>
                  <a:schemeClr val="tx1"/>
                </a:solidFill>
                <a:effectLst/>
                <a:latin typeface="+mn-lt"/>
                <a:ea typeface="ＭＳ Ｐゴシック" pitchFamily="8" charset="-128"/>
                <a:cs typeface="ＭＳ Ｐゴシック" pitchFamily="8" charset="-128"/>
              </a:rPr>
              <a:t> from the equation.</a:t>
            </a:r>
            <a:endParaRPr lang="en-US" sz="1400" b="1" kern="1200" dirty="0" smtClean="0">
              <a:solidFill>
                <a:schemeClr val="tx1"/>
              </a:solidFill>
              <a:effectLst/>
              <a:latin typeface="+mn-lt"/>
              <a:ea typeface="ＭＳ Ｐゴシック" pitchFamily="8" charset="-128"/>
              <a:cs typeface="ＭＳ Ｐゴシック" pitchFamily="8" charset="-128"/>
            </a:endParaRPr>
          </a:p>
          <a:p>
            <a:r>
              <a:rPr lang="en-US" sz="1400" b="1" dirty="0" smtClean="0"/>
              <a:t>The </a:t>
            </a:r>
            <a:r>
              <a:rPr lang="en-US" sz="1400" b="1" dirty="0"/>
              <a:t>forecast assumes the same collection rate through </a:t>
            </a:r>
            <a:r>
              <a:rPr lang="en-US" sz="1400" b="1" dirty="0" smtClean="0"/>
              <a:t>2021</a:t>
            </a:r>
          </a:p>
          <a:p>
            <a:pPr defTabSz="913495" eaLnBrk="1" fontAlgn="auto" hangingPunct="1">
              <a:spcBef>
                <a:spcPts val="0"/>
              </a:spcBef>
              <a:spcAft>
                <a:spcPts val="0"/>
              </a:spcAft>
              <a:defRPr/>
            </a:pPr>
            <a:endParaRPr lang="en-US" sz="1400" b="1" dirty="0"/>
          </a:p>
          <a:p>
            <a:pPr defTabSz="913495" eaLnBrk="1" fontAlgn="auto" hangingPunct="1">
              <a:spcBef>
                <a:spcPts val="0"/>
              </a:spcBef>
              <a:spcAft>
                <a:spcPts val="0"/>
              </a:spcAft>
              <a:defRPr/>
            </a:pPr>
            <a:r>
              <a:rPr lang="en-US" sz="1400" b="1" dirty="0" smtClean="0"/>
              <a:t>Current</a:t>
            </a:r>
            <a:r>
              <a:rPr lang="en-US" sz="1400" b="1" baseline="0" dirty="0" smtClean="0"/>
              <a:t> residential</a:t>
            </a:r>
            <a:r>
              <a:rPr lang="en-US" sz="1400" b="1" dirty="0" smtClean="0"/>
              <a:t> tax collection rate was 83.9 in 2016</a:t>
            </a:r>
          </a:p>
          <a:p>
            <a:pPr marL="0" marR="0" lvl="0" indent="0" algn="l" defTabSz="913495" rtl="0" eaLnBrk="1" fontAlgn="auto" latinLnBrk="0" hangingPunct="1">
              <a:lnSpc>
                <a:spcPct val="100000"/>
              </a:lnSpc>
              <a:spcBef>
                <a:spcPts val="0"/>
              </a:spcBef>
              <a:spcAft>
                <a:spcPts val="0"/>
              </a:spcAft>
              <a:buClrTx/>
              <a:buSzTx/>
              <a:buFontTx/>
              <a:buNone/>
              <a:tabLst/>
              <a:defRPr/>
            </a:pPr>
            <a:r>
              <a:rPr lang="en-US" sz="1400" b="1" dirty="0" smtClean="0"/>
              <a:t>Current</a:t>
            </a:r>
            <a:r>
              <a:rPr lang="en-US" sz="1400" b="1" baseline="0" dirty="0" smtClean="0"/>
              <a:t> commercial </a:t>
            </a:r>
            <a:r>
              <a:rPr lang="en-US" sz="1400" b="1" dirty="0" smtClean="0"/>
              <a:t>tax collection rate was 90.3 in 2016</a:t>
            </a:r>
          </a:p>
          <a:p>
            <a:pPr marL="0" marR="0" lvl="0" indent="0" algn="l" defTabSz="913495" rtl="0" eaLnBrk="1" fontAlgn="auto" latinLnBrk="0" hangingPunct="1">
              <a:lnSpc>
                <a:spcPct val="100000"/>
              </a:lnSpc>
              <a:spcBef>
                <a:spcPts val="0"/>
              </a:spcBef>
              <a:spcAft>
                <a:spcPts val="0"/>
              </a:spcAft>
              <a:buClrTx/>
              <a:buSzTx/>
              <a:buFontTx/>
              <a:buNone/>
              <a:tabLst/>
              <a:defRPr/>
            </a:pPr>
            <a:r>
              <a:rPr lang="en-US" sz="1400" b="1" dirty="0" smtClean="0"/>
              <a:t>Current</a:t>
            </a:r>
            <a:r>
              <a:rPr lang="en-US" sz="1400" b="1" baseline="0" dirty="0" smtClean="0"/>
              <a:t> Public Utility </a:t>
            </a:r>
            <a:r>
              <a:rPr lang="en-US" sz="1400" b="1" dirty="0" smtClean="0"/>
              <a:t>tax collection rate was 100 in 2016</a:t>
            </a:r>
          </a:p>
          <a:p>
            <a:endParaRPr lang="en-US" sz="1400" dirty="0" smtClean="0"/>
          </a:p>
          <a:p>
            <a:pPr defTabSz="456651">
              <a:defRPr/>
            </a:pPr>
            <a:r>
              <a:rPr lang="en-US" sz="1400" dirty="0" smtClean="0"/>
              <a:t>The </a:t>
            </a:r>
            <a:r>
              <a:rPr lang="en-US" sz="1400" dirty="0"/>
              <a:t>residential current collection rate has increased each year since 2012. It was 72.4% in 2012, 81.4% in 2013, 82.4% in </a:t>
            </a:r>
            <a:r>
              <a:rPr lang="en-US" sz="1400" dirty="0" smtClean="0"/>
              <a:t>2014, 83.1% </a:t>
            </a:r>
            <a:r>
              <a:rPr lang="en-US" sz="1400" dirty="0"/>
              <a:t>in </a:t>
            </a:r>
            <a:r>
              <a:rPr lang="en-US" sz="1400" dirty="0" smtClean="0"/>
              <a:t>2015 and 83.9% in 2016.</a:t>
            </a:r>
            <a:endParaRPr lang="en-US" sz="1400" dirty="0"/>
          </a:p>
          <a:p>
            <a:endParaRPr lang="en-US" sz="1400" dirty="0" smtClean="0"/>
          </a:p>
          <a:p>
            <a:pPr defTabSz="913495" eaLnBrk="1" fontAlgn="auto" hangingPunct="1">
              <a:spcBef>
                <a:spcPts val="0"/>
              </a:spcBef>
              <a:spcAft>
                <a:spcPts val="0"/>
              </a:spcAft>
              <a:defRPr/>
            </a:pPr>
            <a:r>
              <a:rPr lang="en-US" sz="1400" dirty="0" smtClean="0"/>
              <a:t>The average current collection rate in the last 25 years is 87.2%</a:t>
            </a:r>
          </a:p>
          <a:p>
            <a:pPr defTabSz="913495" eaLnBrk="1" fontAlgn="auto" hangingPunct="1">
              <a:spcBef>
                <a:spcPts val="0"/>
              </a:spcBef>
              <a:spcAft>
                <a:spcPts val="0"/>
              </a:spcAft>
              <a:defRPr/>
            </a:pPr>
            <a:r>
              <a:rPr lang="en-US" sz="1400" dirty="0" smtClean="0"/>
              <a:t>The average current collection rate in the last 10 years is 82.0%</a:t>
            </a:r>
          </a:p>
          <a:p>
            <a:endParaRPr lang="en-US" sz="1400" dirty="0"/>
          </a:p>
          <a:p>
            <a:endParaRPr lang="en-US" sz="1400" dirty="0"/>
          </a:p>
        </p:txBody>
      </p:sp>
      <p:sp>
        <p:nvSpPr>
          <p:cNvPr id="4" name="Slide Number Placeholder 3"/>
          <p:cNvSpPr>
            <a:spLocks noGrp="1"/>
          </p:cNvSpPr>
          <p:nvPr>
            <p:ph type="sldNum" sz="quarter" idx="10"/>
          </p:nvPr>
        </p:nvSpPr>
        <p:spPr/>
        <p:txBody>
          <a:bodyPr/>
          <a:lstStyle/>
          <a:p>
            <a:fld id="{9E577833-E5A0-4454-9288-EA7333692EF5}" type="slidenum">
              <a:rPr lang="en-US" smtClean="0"/>
              <a:pPr/>
              <a:t>8</a:t>
            </a:fld>
            <a:endParaRPr lang="en-US" dirty="0"/>
          </a:p>
        </p:txBody>
      </p:sp>
    </p:spTree>
    <p:extLst>
      <p:ext uri="{BB962C8B-B14F-4D97-AF65-F5344CB8AC3E}">
        <p14:creationId xmlns:p14="http://schemas.microsoft.com/office/powerpoint/2010/main" val="2235902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r>
              <a:rPr lang="en-US" sz="1400" dirty="0"/>
              <a:t>State Foundation</a:t>
            </a:r>
          </a:p>
          <a:p>
            <a:r>
              <a:rPr lang="en-US" sz="1400" b="1" dirty="0"/>
              <a:t>This make up almost 61% of total revenue in the General Fund. </a:t>
            </a:r>
            <a:endParaRPr lang="en-US" sz="1400" b="1" dirty="0" smtClean="0"/>
          </a:p>
          <a:p>
            <a:r>
              <a:rPr lang="en-US" sz="1400" b="1" dirty="0" smtClean="0">
                <a:effectLst/>
              </a:rPr>
              <a:t>The amount of state funds that a district receives is based on a formula that takes into account the student enrollment and the property wealth of the district.</a:t>
            </a:r>
            <a:endParaRPr lang="en-US" sz="1400" b="1" dirty="0"/>
          </a:p>
          <a:p>
            <a:pPr defTabSz="911567"/>
            <a:r>
              <a:rPr lang="en-US" sz="1400" b="0" dirty="0" smtClean="0"/>
              <a:t>FY17 </a:t>
            </a:r>
            <a:r>
              <a:rPr lang="en-US" sz="1400" b="0" dirty="0"/>
              <a:t>– </a:t>
            </a:r>
            <a:r>
              <a:rPr lang="en-US" sz="1400" b="0" dirty="0" smtClean="0"/>
              <a:t>FY21 </a:t>
            </a:r>
            <a:r>
              <a:rPr lang="en-US" sz="1400" b="0" dirty="0"/>
              <a:t>estimates are based on the new biennial budget - House Bill </a:t>
            </a:r>
            <a:r>
              <a:rPr lang="en-US" sz="1400" b="0" dirty="0" smtClean="0"/>
              <a:t>64</a:t>
            </a:r>
          </a:p>
          <a:p>
            <a:pPr defTabSz="911567"/>
            <a:r>
              <a:rPr lang="en-US" sz="1400" b="1" dirty="0" smtClean="0"/>
              <a:t>FY17 includes an adjustment of $15.5 million for FY16.</a:t>
            </a:r>
          </a:p>
          <a:p>
            <a:pPr defTabSz="911567"/>
            <a:r>
              <a:rPr lang="en-US" sz="1400" b="1" dirty="0" smtClean="0"/>
              <a:t>This forecast assumes flat overall enrollment.</a:t>
            </a:r>
          </a:p>
          <a:p>
            <a:pPr defTabSz="911567"/>
            <a:r>
              <a:rPr lang="en-US" sz="1400" b="1" baseline="0" dirty="0" smtClean="0"/>
              <a:t>Currently we are receiving approx. $7,900 per student. </a:t>
            </a:r>
          </a:p>
          <a:p>
            <a:pPr defTabSz="911567"/>
            <a:endParaRPr lang="en-US" sz="1400" b="1" dirty="0" smtClean="0"/>
          </a:p>
          <a:p>
            <a:pPr defTabSz="911567"/>
            <a:r>
              <a:rPr lang="en-US" sz="1400" b="0" dirty="0" smtClean="0"/>
              <a:t>Potential revenue in FY19, FY20 and FY21 is $487.8, $505.3 and $514.5</a:t>
            </a:r>
          </a:p>
          <a:p>
            <a:pPr defTabSz="911567"/>
            <a:r>
              <a:rPr lang="en-US" sz="1400" b="0" dirty="0" smtClean="0"/>
              <a:t>The district will not be on the guarantee but will be on the formula</a:t>
            </a:r>
            <a:r>
              <a:rPr lang="en-US" sz="1400" b="0" baseline="0" dirty="0" smtClean="0"/>
              <a:t> for all future years except FY18 where the district will be capped. </a:t>
            </a:r>
            <a:endParaRPr lang="en-US" sz="1400" b="0" dirty="0" smtClean="0"/>
          </a:p>
          <a:p>
            <a:pPr defTabSz="911567"/>
            <a:r>
              <a:rPr lang="en-US" sz="1400" b="0" dirty="0" smtClean="0"/>
              <a:t>Enrollment is made up of CMSD students and Cleveland students attending a charter school or a scholarship students.</a:t>
            </a:r>
          </a:p>
          <a:p>
            <a:pPr defTabSz="911567"/>
            <a:r>
              <a:rPr lang="en-US" sz="1400" b="0" dirty="0" smtClean="0"/>
              <a:t>The current funding enrollment amount is 55,995. </a:t>
            </a:r>
          </a:p>
          <a:p>
            <a:pPr defTabSz="911567"/>
            <a:endParaRPr lang="en-US" sz="1400" dirty="0" smtClean="0"/>
          </a:p>
          <a:p>
            <a:pPr defTabSz="911567"/>
            <a:r>
              <a:rPr lang="en-US" sz="1400" dirty="0" smtClean="0"/>
              <a:t>The</a:t>
            </a:r>
            <a:r>
              <a:rPr lang="en-US" sz="1400" baseline="0" dirty="0" smtClean="0"/>
              <a:t> funding FTE was adjusted 1,343 students on August 26, 2016.</a:t>
            </a:r>
          </a:p>
          <a:p>
            <a:pPr defTabSz="911567"/>
            <a:r>
              <a:rPr lang="en-US" sz="1400" baseline="0" dirty="0" smtClean="0"/>
              <a:t>It is critical that we credit for every student we have!!!!!!!</a:t>
            </a:r>
          </a:p>
          <a:p>
            <a:pPr defTabSz="911567"/>
            <a:endParaRPr lang="en-US" sz="1400" dirty="0"/>
          </a:p>
          <a:p>
            <a:pPr defTabSz="911567"/>
            <a:r>
              <a:rPr lang="en-US" sz="1400" dirty="0"/>
              <a:t>HB64 will give an additional $100 per student each year of the </a:t>
            </a:r>
            <a:r>
              <a:rPr lang="en-US" sz="1400" dirty="0" smtClean="0"/>
              <a:t>formula</a:t>
            </a:r>
            <a:r>
              <a:rPr lang="en-US" sz="1400" baseline="0" dirty="0" smtClean="0"/>
              <a:t> or $5.6 million. The other increases are mainly caused by wealth impact in the current formula. </a:t>
            </a:r>
            <a:endParaRPr lang="en-US" sz="1400" dirty="0" smtClean="0"/>
          </a:p>
          <a:p>
            <a:pPr defTabSz="911567"/>
            <a:r>
              <a:rPr lang="en-US" sz="1400" dirty="0" smtClean="0"/>
              <a:t>The</a:t>
            </a:r>
            <a:r>
              <a:rPr lang="en-US" sz="1400" baseline="0" dirty="0" smtClean="0"/>
              <a:t> drop in valuation in 2016 will impact us in FY18 – FY21</a:t>
            </a:r>
            <a:r>
              <a:rPr lang="en-US" sz="1400" dirty="0" smtClean="0"/>
              <a:t>. </a:t>
            </a:r>
            <a:endParaRPr lang="en-US" sz="1400" dirty="0"/>
          </a:p>
          <a:p>
            <a:pPr defTabSz="911567"/>
            <a:endParaRPr lang="en-US" sz="1400" dirty="0" smtClean="0"/>
          </a:p>
          <a:p>
            <a:pPr defTabSz="911567"/>
            <a:r>
              <a:rPr lang="en-US" sz="1400" dirty="0" smtClean="0"/>
              <a:t>FY16</a:t>
            </a:r>
            <a:r>
              <a:rPr lang="en-US" sz="1400" baseline="0" dirty="0" smtClean="0"/>
              <a:t> and FY17 is based upon Tax Year 2012, 2013 and 2014 or collection year 2013-2015</a:t>
            </a:r>
          </a:p>
          <a:p>
            <a:pPr marL="0" marR="0" indent="0" algn="l" defTabSz="911567" rtl="0" eaLnBrk="0" fontAlgn="base" latinLnBrk="0" hangingPunct="0">
              <a:lnSpc>
                <a:spcPct val="100000"/>
              </a:lnSpc>
              <a:spcBef>
                <a:spcPct val="30000"/>
              </a:spcBef>
              <a:spcAft>
                <a:spcPct val="0"/>
              </a:spcAft>
              <a:buClrTx/>
              <a:buSzTx/>
              <a:buFontTx/>
              <a:buNone/>
              <a:tabLst/>
              <a:defRPr/>
            </a:pPr>
            <a:r>
              <a:rPr lang="en-US" sz="1400" baseline="0" dirty="0" smtClean="0"/>
              <a:t>FY18 and FY19 is based upon Tax Year 2014, 2015 and 2016 or collection year 2015-2017</a:t>
            </a:r>
          </a:p>
          <a:p>
            <a:pPr marL="0" marR="0" indent="0" algn="l" defTabSz="911567" rtl="0" eaLnBrk="0" fontAlgn="base" latinLnBrk="0" hangingPunct="0">
              <a:lnSpc>
                <a:spcPct val="100000"/>
              </a:lnSpc>
              <a:spcBef>
                <a:spcPct val="30000"/>
              </a:spcBef>
              <a:spcAft>
                <a:spcPct val="0"/>
              </a:spcAft>
              <a:buClrTx/>
              <a:buSzTx/>
              <a:buFontTx/>
              <a:buNone/>
              <a:tabLst/>
              <a:defRPr/>
            </a:pPr>
            <a:r>
              <a:rPr lang="en-US" sz="1400" baseline="0" dirty="0" smtClean="0"/>
              <a:t>FY20 and FY21 is based upon Tax Year 2016, 2017 and 2018 or collection year 2017-2020</a:t>
            </a:r>
          </a:p>
          <a:p>
            <a:pPr marL="0" marR="0" indent="0" algn="l" defTabSz="911567" rtl="0" eaLnBrk="0" fontAlgn="base" latinLnBrk="0" hangingPunct="0">
              <a:lnSpc>
                <a:spcPct val="100000"/>
              </a:lnSpc>
              <a:spcBef>
                <a:spcPct val="30000"/>
              </a:spcBef>
              <a:spcAft>
                <a:spcPct val="0"/>
              </a:spcAft>
              <a:buClrTx/>
              <a:buSzTx/>
              <a:buFontTx/>
              <a:buNone/>
              <a:tabLst/>
              <a:defRPr/>
            </a:pPr>
            <a:r>
              <a:rPr lang="en-US" sz="1400" baseline="0" dirty="0" smtClean="0"/>
              <a:t>A new bi-</a:t>
            </a:r>
            <a:r>
              <a:rPr lang="en-US" sz="1400" baseline="0" dirty="0" err="1" smtClean="0"/>
              <a:t>enniel</a:t>
            </a:r>
            <a:r>
              <a:rPr lang="en-US" sz="1400" baseline="0" dirty="0" smtClean="0"/>
              <a:t> budget will begin July 1, 2017 </a:t>
            </a:r>
          </a:p>
          <a:p>
            <a:pPr marL="0" marR="0" indent="0" algn="l" defTabSz="911567" rtl="0" eaLnBrk="0" fontAlgn="base" latinLnBrk="0" hangingPunct="0">
              <a:lnSpc>
                <a:spcPct val="100000"/>
              </a:lnSpc>
              <a:spcBef>
                <a:spcPct val="30000"/>
              </a:spcBef>
              <a:spcAft>
                <a:spcPct val="0"/>
              </a:spcAft>
              <a:buClrTx/>
              <a:buSzTx/>
              <a:buFontTx/>
              <a:buNone/>
              <a:tabLst/>
              <a:defRPr/>
            </a:pPr>
            <a:endParaRPr lang="en-US" sz="1400" baseline="0" dirty="0" smtClean="0"/>
          </a:p>
        </p:txBody>
      </p:sp>
      <p:sp>
        <p:nvSpPr>
          <p:cNvPr id="4" name="Slide Number Placeholder 3"/>
          <p:cNvSpPr>
            <a:spLocks noGrp="1"/>
          </p:cNvSpPr>
          <p:nvPr>
            <p:ph type="sldNum" sz="quarter" idx="10"/>
          </p:nvPr>
        </p:nvSpPr>
        <p:spPr/>
        <p:txBody>
          <a:bodyPr/>
          <a:lstStyle/>
          <a:p>
            <a:fld id="{9E577833-E5A0-4454-9288-EA7333692EF5}" type="slidenum">
              <a:rPr lang="en-US" smtClean="0"/>
              <a:pPr/>
              <a:t>9</a:t>
            </a:fld>
            <a:endParaRPr lang="en-US" dirty="0"/>
          </a:p>
        </p:txBody>
      </p:sp>
    </p:spTree>
    <p:extLst>
      <p:ext uri="{BB962C8B-B14F-4D97-AF65-F5344CB8AC3E}">
        <p14:creationId xmlns:p14="http://schemas.microsoft.com/office/powerpoint/2010/main" val="999621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67EC867-B454-40EE-820A-18920EDD85F5}" type="datetime1">
              <a:rPr lang="en-US" smtClean="0"/>
              <a:pPr>
                <a:defRPr/>
              </a:pPr>
              <a:t>10/11/2016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343C92A-BCB6-BF44-A2DC-969871D65F17}"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86BC1F9-340B-4BD6-9105-1D7BC81F5832}" type="datetime1">
              <a:rPr lang="en-US" smtClean="0"/>
              <a:pPr>
                <a:defRPr/>
              </a:pPr>
              <a:t>10/11/2016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BABD976-924C-8B41-96AA-F18ADD050C0A}"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24934B9-99C9-4DDF-A148-E0756BF17784}" type="datetime1">
              <a:rPr lang="en-US" smtClean="0"/>
              <a:pPr>
                <a:defRPr/>
              </a:pPr>
              <a:t>10/11/2016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DF8A9E3-66F4-CB4C-BE07-2BCFE7C17E32}"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8493125" y="6462995"/>
            <a:ext cx="608655" cy="365125"/>
          </a:xfrm>
          <a:prstGeom prst="rect">
            <a:avLst/>
          </a:prstGeom>
        </p:spPr>
        <p:txBody>
          <a:bodyPr vert="horz" lIns="91440" tIns="45720" rIns="91440" bIns="45720" rtlCol="0" anchor="ctr"/>
          <a:lstStyle>
            <a:lvl1pPr algn="r">
              <a:defRPr sz="1200">
                <a:solidFill>
                  <a:srgbClr val="333333"/>
                </a:solidFill>
                <a:latin typeface="Arial" pitchFamily="34" charset="0"/>
                <a:cs typeface="Arial" pitchFamily="34" charset="0"/>
              </a:defRPr>
            </a:lvl1pPr>
          </a:lstStyle>
          <a:p>
            <a:fld id="{8E265E93-A78A-4415-9971-80ECE72FD72D}" type="slidenum">
              <a:rPr lang="en-US" smtClean="0"/>
              <a:pPr/>
              <a:t>‹#›</a:t>
            </a:fld>
            <a:endParaRPr lang="en-US" dirty="0"/>
          </a:p>
        </p:txBody>
      </p:sp>
    </p:spTree>
    <p:extLst>
      <p:ext uri="{BB962C8B-B14F-4D97-AF65-F5344CB8AC3E}">
        <p14:creationId xmlns:p14="http://schemas.microsoft.com/office/powerpoint/2010/main" val="34360378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8" name="Title Placeholder 1"/>
          <p:cNvSpPr>
            <a:spLocks noGrp="1"/>
          </p:cNvSpPr>
          <p:nvPr>
            <p:ph type="title" hasCustomPrompt="1"/>
          </p:nvPr>
        </p:nvSpPr>
        <p:spPr>
          <a:xfrm>
            <a:off x="650874" y="312714"/>
            <a:ext cx="7842251" cy="1042416"/>
          </a:xfrm>
          <a:prstGeom prst="rect">
            <a:avLst/>
          </a:prstGeom>
        </p:spPr>
        <p:txBody>
          <a:bodyPr vert="horz" lIns="91440" tIns="45720" rIns="91440" bIns="45720" rtlCol="0" anchor="b">
            <a:normAutofit/>
          </a:bodyPr>
          <a:lstStyle>
            <a:lvl1pPr>
              <a:defRPr/>
            </a:lvl1pPr>
          </a:lstStyle>
          <a:p>
            <a:r>
              <a:rPr lang="en-US" dirty="0" smtClean="0"/>
              <a:t>Click to add slide title</a:t>
            </a:r>
            <a:endParaRPr lang="en-US" dirty="0"/>
          </a:p>
        </p:txBody>
      </p:sp>
      <p:sp>
        <p:nvSpPr>
          <p:cNvPr id="9" name="Text Placeholder 8"/>
          <p:cNvSpPr>
            <a:spLocks noGrp="1"/>
          </p:cNvSpPr>
          <p:nvPr>
            <p:ph type="body" sz="quarter" idx="10" hasCustomPrompt="1"/>
          </p:nvPr>
        </p:nvSpPr>
        <p:spPr>
          <a:xfrm>
            <a:off x="685800" y="1508750"/>
            <a:ext cx="7772400" cy="4800600"/>
          </a:xfrm>
        </p:spPr>
        <p:txBody>
          <a:bodyPr/>
          <a:lstStyle>
            <a:lvl1pPr>
              <a:defRPr/>
            </a:lvl1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493125" y="6462995"/>
            <a:ext cx="608655" cy="365125"/>
          </a:xfrm>
          <a:prstGeom prst="rect">
            <a:avLst/>
          </a:prstGeom>
        </p:spPr>
        <p:txBody>
          <a:bodyPr vert="horz" lIns="91440" tIns="45720" rIns="91440" bIns="45720" rtlCol="0" anchor="ctr"/>
          <a:lstStyle>
            <a:lvl1pPr algn="r">
              <a:defRPr sz="1200">
                <a:solidFill>
                  <a:srgbClr val="333333"/>
                </a:solidFill>
                <a:latin typeface="Arial" pitchFamily="34" charset="0"/>
                <a:cs typeface="Arial" pitchFamily="34" charset="0"/>
              </a:defRPr>
            </a:lvl1pPr>
          </a:lstStyle>
          <a:p>
            <a:fld id="{8E265E93-A78A-4415-9971-80ECE72FD72D}" type="slidenum">
              <a:rPr lang="en-US" smtClean="0"/>
              <a:pPr/>
              <a:t>‹#›</a:t>
            </a:fld>
            <a:endParaRPr lang="en-US" dirty="0"/>
          </a:p>
        </p:txBody>
      </p:sp>
    </p:spTree>
    <p:extLst>
      <p:ext uri="{BB962C8B-B14F-4D97-AF65-F5344CB8AC3E}">
        <p14:creationId xmlns:p14="http://schemas.microsoft.com/office/powerpoint/2010/main" val="281885848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8" name="Title Placeholder 1"/>
          <p:cNvSpPr>
            <a:spLocks noGrp="1"/>
          </p:cNvSpPr>
          <p:nvPr>
            <p:ph type="title" hasCustomPrompt="1"/>
          </p:nvPr>
        </p:nvSpPr>
        <p:spPr>
          <a:xfrm>
            <a:off x="650874" y="312714"/>
            <a:ext cx="7842251" cy="1042416"/>
          </a:xfrm>
          <a:prstGeom prst="rect">
            <a:avLst/>
          </a:prstGeom>
        </p:spPr>
        <p:txBody>
          <a:bodyPr vert="horz" lIns="91440" tIns="45720" rIns="91440" bIns="45720" rtlCol="0" anchor="b">
            <a:normAutofit/>
          </a:bodyPr>
          <a:lstStyle>
            <a:lvl1pPr>
              <a:defRPr/>
            </a:lvl1pPr>
          </a:lstStyle>
          <a:p>
            <a:r>
              <a:rPr lang="en-US" dirty="0" smtClean="0"/>
              <a:t>Click to add slide title</a:t>
            </a:r>
            <a:endParaRPr lang="en-US" dirty="0"/>
          </a:p>
        </p:txBody>
      </p:sp>
      <p:sp>
        <p:nvSpPr>
          <p:cNvPr id="9" name="Text Placeholder 8"/>
          <p:cNvSpPr>
            <a:spLocks noGrp="1"/>
          </p:cNvSpPr>
          <p:nvPr>
            <p:ph type="body" sz="quarter" idx="10" hasCustomPrompt="1"/>
          </p:nvPr>
        </p:nvSpPr>
        <p:spPr>
          <a:xfrm>
            <a:off x="685800" y="1508750"/>
            <a:ext cx="7772400" cy="4800600"/>
          </a:xfrm>
        </p:spPr>
        <p:txBody>
          <a:bodyPr/>
          <a:lstStyle>
            <a:lvl1pPr marL="514350" marR="0" indent="-514350" algn="l" defTabSz="914400" rtl="0" eaLnBrk="1" fontAlgn="auto" latinLnBrk="0" hangingPunct="1">
              <a:lnSpc>
                <a:spcPct val="100000"/>
              </a:lnSpc>
              <a:spcBef>
                <a:spcPct val="20000"/>
              </a:spcBef>
              <a:spcAft>
                <a:spcPts val="0"/>
              </a:spcAft>
              <a:buClr>
                <a:srgbClr val="333333"/>
              </a:buClr>
              <a:buSzTx/>
              <a:buFont typeface="+mj-lt"/>
              <a:buAutoNum type="arabicPeriod"/>
              <a:tabLst/>
              <a:defRPr b="0"/>
            </a:lvl1pPr>
            <a:lvl2pPr marL="914400" indent="-457200">
              <a:buClr>
                <a:srgbClr val="333333"/>
              </a:buClr>
              <a:buFont typeface="+mj-lt"/>
              <a:buAutoNum type="arabicPeriod"/>
              <a:defRPr/>
            </a:lvl2pPr>
            <a:lvl3pPr marL="1371600" indent="-457200">
              <a:buClr>
                <a:srgbClr val="333333"/>
              </a:buClr>
              <a:buFont typeface="+mj-lt"/>
              <a:buAutoNum type="arabicPeriod"/>
              <a:defRPr/>
            </a:lvl3pPr>
            <a:lvl4pPr marL="1828800" indent="-457200">
              <a:buClr>
                <a:srgbClr val="333333"/>
              </a:buClr>
              <a:buFont typeface="+mj-lt"/>
              <a:buAutoNum type="arabicPeriod"/>
              <a:defRPr/>
            </a:lvl4pPr>
            <a:lvl5pPr marL="2286000" indent="-457200">
              <a:buClr>
                <a:srgbClr val="333333"/>
              </a:buClr>
              <a:buFont typeface="+mj-lt"/>
              <a:buAutoNum type="arabicPeriod"/>
              <a:defRPr/>
            </a:lvl5pPr>
          </a:lstStyle>
          <a:p>
            <a:pPr lvl="0"/>
            <a:r>
              <a:rPr lang="en-US" dirty="0" smtClean="0"/>
              <a:t>Click to add text</a:t>
            </a:r>
          </a:p>
          <a:p>
            <a:pPr marL="514350" marR="0" lvl="0" indent="-514350" algn="l" defTabSz="914400" rtl="0" eaLnBrk="1" fontAlgn="auto" latinLnBrk="0" hangingPunct="1">
              <a:lnSpc>
                <a:spcPct val="100000"/>
              </a:lnSpc>
              <a:spcBef>
                <a:spcPct val="20000"/>
              </a:spcBef>
              <a:spcAft>
                <a:spcPts val="0"/>
              </a:spcAft>
              <a:buClr>
                <a:srgbClr val="333333"/>
              </a:buClr>
              <a:buSzTx/>
              <a:buFont typeface="+mj-lt"/>
              <a:buAutoNum type="arabicPeriod"/>
              <a:tabLst/>
              <a:defRPr/>
            </a:pPr>
            <a:r>
              <a:rPr lang="en-US" dirty="0" smtClean="0"/>
              <a:t>Click to add text</a:t>
            </a:r>
          </a:p>
          <a:p>
            <a:pPr marL="514350" marR="0" lvl="0" indent="-514350" algn="l" defTabSz="914400" rtl="0" eaLnBrk="1" fontAlgn="auto" latinLnBrk="0" hangingPunct="1">
              <a:lnSpc>
                <a:spcPct val="100000"/>
              </a:lnSpc>
              <a:spcBef>
                <a:spcPct val="20000"/>
              </a:spcBef>
              <a:spcAft>
                <a:spcPts val="0"/>
              </a:spcAft>
              <a:buClr>
                <a:srgbClr val="333333"/>
              </a:buClr>
              <a:buSzTx/>
              <a:buFont typeface="+mj-lt"/>
              <a:buAutoNum type="arabicPeriod"/>
              <a:tabLst/>
              <a:defRPr/>
            </a:pPr>
            <a:r>
              <a:rPr lang="en-US" dirty="0" smtClean="0"/>
              <a:t>Click to add text</a:t>
            </a:r>
          </a:p>
          <a:p>
            <a:pPr lvl="0"/>
            <a:endParaRPr lang="en-US" dirty="0" smtClean="0"/>
          </a:p>
          <a:p>
            <a:pPr lvl="0"/>
            <a:endParaRPr lang="en-US" dirty="0" smtClean="0"/>
          </a:p>
        </p:txBody>
      </p:sp>
      <p:sp>
        <p:nvSpPr>
          <p:cNvPr id="5" name="Slide Number Placeholder 5"/>
          <p:cNvSpPr>
            <a:spLocks noGrp="1"/>
          </p:cNvSpPr>
          <p:nvPr>
            <p:ph type="sldNum" sz="quarter" idx="4"/>
          </p:nvPr>
        </p:nvSpPr>
        <p:spPr>
          <a:xfrm>
            <a:off x="8493125" y="6462995"/>
            <a:ext cx="608655" cy="365125"/>
          </a:xfrm>
          <a:prstGeom prst="rect">
            <a:avLst/>
          </a:prstGeom>
        </p:spPr>
        <p:txBody>
          <a:bodyPr vert="horz" lIns="91440" tIns="45720" rIns="91440" bIns="45720" rtlCol="0" anchor="ctr"/>
          <a:lstStyle>
            <a:lvl1pPr algn="r">
              <a:defRPr sz="1200">
                <a:solidFill>
                  <a:srgbClr val="333333"/>
                </a:solidFill>
                <a:latin typeface="Arial" pitchFamily="34" charset="0"/>
                <a:cs typeface="Arial" pitchFamily="34" charset="0"/>
              </a:defRPr>
            </a:lvl1pPr>
          </a:lstStyle>
          <a:p>
            <a:fld id="{8E265E93-A78A-4415-9971-80ECE72FD72D}" type="slidenum">
              <a:rPr lang="en-US" smtClean="0"/>
              <a:pPr/>
              <a:t>‹#›</a:t>
            </a:fld>
            <a:endParaRPr lang="en-US" dirty="0"/>
          </a:p>
        </p:txBody>
      </p:sp>
    </p:spTree>
    <p:extLst>
      <p:ext uri="{BB962C8B-B14F-4D97-AF65-F5344CB8AC3E}">
        <p14:creationId xmlns:p14="http://schemas.microsoft.com/office/powerpoint/2010/main" val="169231390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Placeholder 1"/>
          <p:cNvSpPr>
            <a:spLocks noGrp="1"/>
          </p:cNvSpPr>
          <p:nvPr>
            <p:ph type="title" hasCustomPrompt="1"/>
          </p:nvPr>
        </p:nvSpPr>
        <p:spPr>
          <a:xfrm>
            <a:off x="650874" y="312714"/>
            <a:ext cx="7842251" cy="1042416"/>
          </a:xfrm>
          <a:prstGeom prst="rect">
            <a:avLst/>
          </a:prstGeom>
        </p:spPr>
        <p:txBody>
          <a:bodyPr vert="horz" lIns="91440" tIns="45720" rIns="91440" bIns="45720" rtlCol="0" anchor="b">
            <a:normAutofit/>
          </a:bodyPr>
          <a:lstStyle>
            <a:lvl1pPr>
              <a:defRPr/>
            </a:lvl1pPr>
          </a:lstStyle>
          <a:p>
            <a:r>
              <a:rPr lang="en-US" dirty="0" smtClean="0"/>
              <a:t>Click to add slide title</a:t>
            </a:r>
            <a:endParaRPr lang="en-US" dirty="0"/>
          </a:p>
        </p:txBody>
      </p:sp>
      <p:sp>
        <p:nvSpPr>
          <p:cNvPr id="5" name="Slide Number Placeholder 5"/>
          <p:cNvSpPr>
            <a:spLocks noGrp="1"/>
          </p:cNvSpPr>
          <p:nvPr>
            <p:ph type="sldNum" sz="quarter" idx="4"/>
          </p:nvPr>
        </p:nvSpPr>
        <p:spPr>
          <a:xfrm>
            <a:off x="8493125" y="6462995"/>
            <a:ext cx="608655" cy="365125"/>
          </a:xfrm>
          <a:prstGeom prst="rect">
            <a:avLst/>
          </a:prstGeom>
        </p:spPr>
        <p:txBody>
          <a:bodyPr vert="horz" lIns="91440" tIns="45720" rIns="91440" bIns="45720" rtlCol="0" anchor="ctr"/>
          <a:lstStyle>
            <a:lvl1pPr algn="r">
              <a:defRPr sz="1200">
                <a:solidFill>
                  <a:srgbClr val="333333"/>
                </a:solidFill>
                <a:latin typeface="Arial" pitchFamily="34" charset="0"/>
                <a:cs typeface="Arial" pitchFamily="34" charset="0"/>
              </a:defRPr>
            </a:lvl1pPr>
          </a:lstStyle>
          <a:p>
            <a:fld id="{8E265E93-A78A-4415-9971-80ECE72FD72D}" type="slidenum">
              <a:rPr lang="en-US" smtClean="0"/>
              <a:pPr/>
              <a:t>‹#›</a:t>
            </a:fld>
            <a:endParaRPr lang="en-US" dirty="0"/>
          </a:p>
        </p:txBody>
      </p:sp>
    </p:spTree>
    <p:extLst>
      <p:ext uri="{BB962C8B-B14F-4D97-AF65-F5344CB8AC3E}">
        <p14:creationId xmlns:p14="http://schemas.microsoft.com/office/powerpoint/2010/main" val="367330805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Agenda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3" y="160"/>
            <a:ext cx="9143575" cy="6857681"/>
          </a:xfrm>
          <a:prstGeom prst="rect">
            <a:avLst/>
          </a:prstGeom>
        </p:spPr>
      </p:pic>
      <p:sp>
        <p:nvSpPr>
          <p:cNvPr id="5" name="Text Placeholder 4"/>
          <p:cNvSpPr>
            <a:spLocks noGrp="1"/>
          </p:cNvSpPr>
          <p:nvPr>
            <p:ph type="body" sz="quarter" idx="11"/>
          </p:nvPr>
        </p:nvSpPr>
        <p:spPr>
          <a:xfrm>
            <a:off x="228600" y="3032956"/>
            <a:ext cx="8686800" cy="2787660"/>
          </a:xfrm>
        </p:spPr>
        <p:txBody>
          <a:bodyPr>
            <a:normAutofit/>
          </a:bodyPr>
          <a:lstStyle>
            <a:lvl1pPr marL="0" indent="0" algn="ctr">
              <a:buNone/>
              <a:defRPr sz="4800" b="1">
                <a:solidFill>
                  <a:schemeClr val="bg1"/>
                </a:solidFill>
                <a:effectLst>
                  <a:outerShdw blurRad="50800" dist="38100" dir="2700000" algn="tl" rotWithShape="0">
                    <a:prstClr val="black">
                      <a:alpha val="40000"/>
                    </a:prstClr>
                  </a:outerShdw>
                </a:effectLst>
                <a:latin typeface="Arial" pitchFamily="34" charset="0"/>
                <a:cs typeface="Arial" pitchFamily="34" charset="0"/>
              </a:defRPr>
            </a:lvl1pPr>
          </a:lstStyle>
          <a:p>
            <a:pPr lvl="0"/>
            <a:endParaRPr lang="en-US" dirty="0"/>
          </a:p>
        </p:txBody>
      </p:sp>
      <p:sp>
        <p:nvSpPr>
          <p:cNvPr id="6" name="Text Placeholder 7"/>
          <p:cNvSpPr>
            <a:spLocks noGrp="1"/>
          </p:cNvSpPr>
          <p:nvPr>
            <p:ph type="body" sz="quarter" idx="12"/>
          </p:nvPr>
        </p:nvSpPr>
        <p:spPr>
          <a:xfrm>
            <a:off x="228600" y="1268760"/>
            <a:ext cx="8686800" cy="1764196"/>
          </a:xfrm>
        </p:spPr>
        <p:txBody>
          <a:bodyPr anchor="b">
            <a:normAutofit/>
          </a:bodyPr>
          <a:lstStyle>
            <a:lvl1pPr marL="0" indent="0" algn="ctr">
              <a:buNone/>
              <a:defRPr sz="3200" b="1">
                <a:solidFill>
                  <a:schemeClr val="bg1"/>
                </a:solidFill>
                <a:effectLst>
                  <a:outerShdw blurRad="50800" dist="38100" dir="2700000" algn="tl" rotWithShape="0">
                    <a:prstClr val="black">
                      <a:alpha val="40000"/>
                    </a:prstClr>
                  </a:outerShdw>
                </a:effectLst>
                <a:latin typeface="Arial" pitchFamily="34" charset="0"/>
                <a:cs typeface="Arial" pitchFamily="34" charset="0"/>
              </a:defRPr>
            </a:lvl1pPr>
          </a:lstStyle>
          <a:p>
            <a:pPr lvl="0"/>
            <a:endParaRPr lang="en-US" dirty="0"/>
          </a:p>
        </p:txBody>
      </p:sp>
      <p:sp>
        <p:nvSpPr>
          <p:cNvPr id="8" name="Rectangle 7"/>
          <p:cNvSpPr/>
          <p:nvPr userDrawn="1"/>
        </p:nvSpPr>
        <p:spPr>
          <a:xfrm>
            <a:off x="0" y="0"/>
            <a:ext cx="9144000" cy="4334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hangingPunct="0"/>
            <a:endParaRPr lang="en-US" dirty="0">
              <a:solidFill>
                <a:srgbClr val="FFFFFF"/>
              </a:solidFill>
            </a:endParaRPr>
          </a:p>
        </p:txBody>
      </p:sp>
    </p:spTree>
    <p:extLst>
      <p:ext uri="{BB962C8B-B14F-4D97-AF65-F5344CB8AC3E}">
        <p14:creationId xmlns:p14="http://schemas.microsoft.com/office/powerpoint/2010/main" val="225520132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rt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slide title</a:t>
            </a:r>
            <a:endParaRPr lang="en-US" dirty="0"/>
          </a:p>
        </p:txBody>
      </p:sp>
      <p:sp>
        <p:nvSpPr>
          <p:cNvPr id="8" name="Chart Placeholder 7"/>
          <p:cNvSpPr>
            <a:spLocks noGrp="1"/>
          </p:cNvSpPr>
          <p:nvPr>
            <p:ph type="chart" sz="quarter" idx="10"/>
          </p:nvPr>
        </p:nvSpPr>
        <p:spPr>
          <a:xfrm>
            <a:off x="685800" y="1592796"/>
            <a:ext cx="7772400" cy="4734852"/>
          </a:xfrm>
        </p:spPr>
        <p:txBody>
          <a:bodyPr/>
          <a:lstStyle>
            <a:lvl1pPr marL="0" indent="0">
              <a:buNone/>
              <a:defRPr/>
            </a:lvl1pPr>
          </a:lstStyle>
          <a:p>
            <a:endParaRPr lang="en-US" dirty="0"/>
          </a:p>
        </p:txBody>
      </p:sp>
      <p:sp>
        <p:nvSpPr>
          <p:cNvPr id="5" name="Slide Number Placeholder 5"/>
          <p:cNvSpPr>
            <a:spLocks noGrp="1"/>
          </p:cNvSpPr>
          <p:nvPr>
            <p:ph type="sldNum" sz="quarter" idx="4"/>
          </p:nvPr>
        </p:nvSpPr>
        <p:spPr>
          <a:xfrm>
            <a:off x="8493125" y="6462995"/>
            <a:ext cx="608655" cy="365125"/>
          </a:xfrm>
          <a:prstGeom prst="rect">
            <a:avLst/>
          </a:prstGeom>
        </p:spPr>
        <p:txBody>
          <a:bodyPr vert="horz" lIns="91440" tIns="45720" rIns="91440" bIns="45720" rtlCol="0" anchor="ctr"/>
          <a:lstStyle>
            <a:lvl1pPr algn="r">
              <a:defRPr sz="1200">
                <a:solidFill>
                  <a:srgbClr val="333333"/>
                </a:solidFill>
                <a:latin typeface="Arial" pitchFamily="34" charset="0"/>
                <a:cs typeface="Arial" pitchFamily="34" charset="0"/>
              </a:defRPr>
            </a:lvl1pPr>
          </a:lstStyle>
          <a:p>
            <a:fld id="{8E265E93-A78A-4415-9971-80ECE72FD72D}" type="slidenum">
              <a:rPr lang="en-US" smtClean="0"/>
              <a:pPr/>
              <a:t>‹#›</a:t>
            </a:fld>
            <a:endParaRPr lang="en-US" dirty="0"/>
          </a:p>
        </p:txBody>
      </p:sp>
      <p:sp>
        <p:nvSpPr>
          <p:cNvPr id="6" name="Text Placeholder 14"/>
          <p:cNvSpPr>
            <a:spLocks noGrp="1"/>
          </p:cNvSpPr>
          <p:nvPr>
            <p:ph type="body" sz="quarter" idx="14" hasCustomPrompt="1"/>
          </p:nvPr>
        </p:nvSpPr>
        <p:spPr>
          <a:xfrm>
            <a:off x="685800" y="6501400"/>
            <a:ext cx="7772400" cy="169277"/>
          </a:xfrm>
          <a:prstGeom prst="rect">
            <a:avLst/>
          </a:prstGeom>
        </p:spPr>
        <p:txBody>
          <a:bodyPr wrap="square" lIns="0" tIns="0" rIns="0" bIns="0" anchor="b">
            <a:spAutoFit/>
          </a:bodyPr>
          <a:lstStyle>
            <a:lvl1pPr marL="0" indent="0">
              <a:spcAft>
                <a:spcPts val="0"/>
              </a:spcAft>
              <a:buNone/>
              <a:defRPr sz="1100" i="1">
                <a:solidFill>
                  <a:schemeClr val="tx1"/>
                </a:solidFill>
              </a:defRPr>
            </a:lvl1pPr>
          </a:lstStyle>
          <a:p>
            <a:pPr lvl="0"/>
            <a:r>
              <a:rPr lang="en-US" dirty="0" smtClean="0"/>
              <a:t>Source: </a:t>
            </a:r>
            <a:endParaRPr lang="en-US" dirty="0"/>
          </a:p>
        </p:txBody>
      </p:sp>
    </p:spTree>
    <p:extLst>
      <p:ext uri="{BB962C8B-B14F-4D97-AF65-F5344CB8AC3E}">
        <p14:creationId xmlns:p14="http://schemas.microsoft.com/office/powerpoint/2010/main" val="128034727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rt w/ highlighted point">
    <p:spTree>
      <p:nvGrpSpPr>
        <p:cNvPr id="1" name=""/>
        <p:cNvGrpSpPr/>
        <p:nvPr/>
      </p:nvGrpSpPr>
      <p:grpSpPr>
        <a:xfrm>
          <a:off x="0" y="0"/>
          <a:ext cx="0" cy="0"/>
          <a:chOff x="0" y="0"/>
          <a:chExt cx="0" cy="0"/>
        </a:xfrm>
      </p:grpSpPr>
      <p:pic>
        <p:nvPicPr>
          <p:cNvPr id="7" name="Picture 2" descr="C:\Users\kdevaul.ERS\Pictures\2020 light grey block.t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56062"/>
          <a:stretch/>
        </p:blipFill>
        <p:spPr bwMode="auto">
          <a:xfrm>
            <a:off x="15159" y="5771705"/>
            <a:ext cx="9144000" cy="65288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p:txBody>
          <a:bodyPr/>
          <a:lstStyle>
            <a:lvl1pPr>
              <a:defRPr/>
            </a:lvl1pPr>
          </a:lstStyle>
          <a:p>
            <a:r>
              <a:rPr lang="en-US" dirty="0" smtClean="0"/>
              <a:t>Click to add slide title</a:t>
            </a:r>
            <a:endParaRPr lang="en-US" dirty="0"/>
          </a:p>
        </p:txBody>
      </p:sp>
      <p:sp>
        <p:nvSpPr>
          <p:cNvPr id="8" name="Chart Placeholder 7"/>
          <p:cNvSpPr>
            <a:spLocks noGrp="1"/>
          </p:cNvSpPr>
          <p:nvPr>
            <p:ph type="chart" sz="quarter" idx="10"/>
          </p:nvPr>
        </p:nvSpPr>
        <p:spPr>
          <a:xfrm>
            <a:off x="685800" y="1592796"/>
            <a:ext cx="7772400" cy="4102099"/>
          </a:xfrm>
        </p:spPr>
        <p:txBody>
          <a:bodyPr/>
          <a:lstStyle>
            <a:lvl1pPr marL="0" indent="0">
              <a:buNone/>
              <a:defRPr/>
            </a:lvl1pPr>
          </a:lstStyle>
          <a:p>
            <a:endParaRPr lang="en-US" dirty="0"/>
          </a:p>
        </p:txBody>
      </p:sp>
      <p:sp>
        <p:nvSpPr>
          <p:cNvPr id="4" name="Text Placeholder 14"/>
          <p:cNvSpPr>
            <a:spLocks noGrp="1"/>
          </p:cNvSpPr>
          <p:nvPr>
            <p:ph type="body" sz="quarter" idx="14" hasCustomPrompt="1"/>
          </p:nvPr>
        </p:nvSpPr>
        <p:spPr>
          <a:xfrm>
            <a:off x="685800" y="6501400"/>
            <a:ext cx="7772400" cy="169277"/>
          </a:xfrm>
          <a:prstGeom prst="rect">
            <a:avLst/>
          </a:prstGeom>
        </p:spPr>
        <p:txBody>
          <a:bodyPr wrap="square" lIns="0" tIns="0" rIns="0" bIns="0" anchor="b">
            <a:spAutoFit/>
          </a:bodyPr>
          <a:lstStyle>
            <a:lvl1pPr marL="0" indent="0">
              <a:spcAft>
                <a:spcPts val="0"/>
              </a:spcAft>
              <a:buNone/>
              <a:defRPr sz="1100" i="1">
                <a:solidFill>
                  <a:schemeClr val="tx1"/>
                </a:solidFill>
              </a:defRPr>
            </a:lvl1pPr>
          </a:lstStyle>
          <a:p>
            <a:pPr lvl="0"/>
            <a:r>
              <a:rPr lang="en-US" dirty="0" smtClean="0"/>
              <a:t>Source: </a:t>
            </a:r>
            <a:endParaRPr lang="en-US" dirty="0"/>
          </a:p>
        </p:txBody>
      </p:sp>
      <p:sp>
        <p:nvSpPr>
          <p:cNvPr id="6" name="Slide Number Placeholder 5"/>
          <p:cNvSpPr>
            <a:spLocks noGrp="1"/>
          </p:cNvSpPr>
          <p:nvPr>
            <p:ph type="sldNum" sz="quarter" idx="4"/>
          </p:nvPr>
        </p:nvSpPr>
        <p:spPr>
          <a:xfrm>
            <a:off x="8493125" y="6462995"/>
            <a:ext cx="608655" cy="365125"/>
          </a:xfrm>
          <a:prstGeom prst="rect">
            <a:avLst/>
          </a:prstGeom>
        </p:spPr>
        <p:txBody>
          <a:bodyPr vert="horz" lIns="91440" tIns="45720" rIns="91440" bIns="45720" rtlCol="0" anchor="ctr"/>
          <a:lstStyle>
            <a:lvl1pPr algn="r">
              <a:defRPr sz="1200">
                <a:solidFill>
                  <a:srgbClr val="333333"/>
                </a:solidFill>
                <a:latin typeface="Arial" pitchFamily="34" charset="0"/>
                <a:cs typeface="Arial" pitchFamily="34" charset="0"/>
              </a:defRPr>
            </a:lvl1pPr>
          </a:lstStyle>
          <a:p>
            <a:fld id="{8E265E93-A78A-4415-9971-80ECE72FD72D}" type="slidenum">
              <a:rPr lang="en-US" smtClean="0"/>
              <a:pPr/>
              <a:t>‹#›</a:t>
            </a:fld>
            <a:endParaRPr lang="en-US" dirty="0"/>
          </a:p>
        </p:txBody>
      </p:sp>
      <p:sp>
        <p:nvSpPr>
          <p:cNvPr id="5" name="Text Placeholder 4"/>
          <p:cNvSpPr>
            <a:spLocks noGrp="1"/>
          </p:cNvSpPr>
          <p:nvPr>
            <p:ph type="body" sz="quarter" idx="15" hasCustomPrompt="1"/>
          </p:nvPr>
        </p:nvSpPr>
        <p:spPr>
          <a:xfrm>
            <a:off x="685800" y="5848022"/>
            <a:ext cx="7772400" cy="538163"/>
          </a:xfrm>
        </p:spPr>
        <p:txBody>
          <a:bodyPr/>
          <a:lstStyle>
            <a:lvl1pPr marL="0" indent="0" algn="ctr">
              <a:buNone/>
              <a:defRPr b="1"/>
            </a:lvl1pPr>
          </a:lstStyle>
          <a:p>
            <a:pPr lvl="0"/>
            <a:r>
              <a:rPr lang="en-US" dirty="0" smtClean="0"/>
              <a:t>Click to add highlighted point</a:t>
            </a:r>
          </a:p>
        </p:txBody>
      </p:sp>
    </p:spTree>
    <p:extLst>
      <p:ext uri="{BB962C8B-B14F-4D97-AF65-F5344CB8AC3E}">
        <p14:creationId xmlns:p14="http://schemas.microsoft.com/office/powerpoint/2010/main" val="166094918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w/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slide title</a:t>
            </a:r>
            <a:endParaRPr lang="en-US" dirty="0"/>
          </a:p>
        </p:txBody>
      </p:sp>
      <p:sp>
        <p:nvSpPr>
          <p:cNvPr id="5" name="Text Placeholder 14"/>
          <p:cNvSpPr>
            <a:spLocks noGrp="1"/>
          </p:cNvSpPr>
          <p:nvPr>
            <p:ph type="body" sz="quarter" idx="14" hasCustomPrompt="1"/>
          </p:nvPr>
        </p:nvSpPr>
        <p:spPr>
          <a:xfrm>
            <a:off x="685800" y="6370528"/>
            <a:ext cx="7772400" cy="169277"/>
          </a:xfrm>
          <a:prstGeom prst="rect">
            <a:avLst/>
          </a:prstGeom>
        </p:spPr>
        <p:txBody>
          <a:bodyPr wrap="square" lIns="0" tIns="0" rIns="0" bIns="0" anchor="b">
            <a:spAutoFit/>
          </a:bodyPr>
          <a:lstStyle>
            <a:lvl1pPr marL="0" indent="0">
              <a:spcAft>
                <a:spcPts val="0"/>
              </a:spcAft>
              <a:buNone/>
              <a:defRPr sz="1100" i="1">
                <a:solidFill>
                  <a:schemeClr val="tx1"/>
                </a:solidFill>
              </a:defRPr>
            </a:lvl1pPr>
          </a:lstStyle>
          <a:p>
            <a:pPr lvl="0"/>
            <a:r>
              <a:rPr lang="en-US" dirty="0" smtClean="0"/>
              <a:t>Source: </a:t>
            </a:r>
            <a:endParaRPr lang="en-US" dirty="0"/>
          </a:p>
        </p:txBody>
      </p:sp>
      <p:sp>
        <p:nvSpPr>
          <p:cNvPr id="6" name="Table Placeholder 3"/>
          <p:cNvSpPr>
            <a:spLocks noGrp="1"/>
          </p:cNvSpPr>
          <p:nvPr>
            <p:ph type="tbl" sz="quarter" idx="12"/>
          </p:nvPr>
        </p:nvSpPr>
        <p:spPr>
          <a:xfrm>
            <a:off x="685800" y="1775780"/>
            <a:ext cx="7772400" cy="4572000"/>
          </a:xfrm>
        </p:spPr>
        <p:txBody>
          <a:bodyPr/>
          <a:lstStyle/>
          <a:p>
            <a:endParaRPr lang="en-US" dirty="0"/>
          </a:p>
        </p:txBody>
      </p:sp>
      <p:sp>
        <p:nvSpPr>
          <p:cNvPr id="8" name="Slide Number Placeholder 5"/>
          <p:cNvSpPr>
            <a:spLocks noGrp="1"/>
          </p:cNvSpPr>
          <p:nvPr>
            <p:ph type="sldNum" sz="quarter" idx="4"/>
          </p:nvPr>
        </p:nvSpPr>
        <p:spPr>
          <a:xfrm>
            <a:off x="8493125" y="6462995"/>
            <a:ext cx="608655" cy="365125"/>
          </a:xfrm>
          <a:prstGeom prst="rect">
            <a:avLst/>
          </a:prstGeom>
        </p:spPr>
        <p:txBody>
          <a:bodyPr vert="horz" lIns="91440" tIns="45720" rIns="91440" bIns="45720" rtlCol="0" anchor="ctr"/>
          <a:lstStyle>
            <a:lvl1pPr algn="r">
              <a:defRPr sz="1200">
                <a:solidFill>
                  <a:srgbClr val="333333"/>
                </a:solidFill>
                <a:latin typeface="Arial" pitchFamily="34" charset="0"/>
                <a:cs typeface="Arial" pitchFamily="34" charset="0"/>
              </a:defRPr>
            </a:lvl1pPr>
          </a:lstStyle>
          <a:p>
            <a:fld id="{8E265E93-A78A-4415-9971-80ECE72FD72D}" type="slidenum">
              <a:rPr lang="en-US" smtClean="0"/>
              <a:pPr/>
              <a:t>‹#›</a:t>
            </a:fld>
            <a:endParaRPr lang="en-US" dirty="0"/>
          </a:p>
        </p:txBody>
      </p:sp>
    </p:spTree>
    <p:extLst>
      <p:ext uri="{BB962C8B-B14F-4D97-AF65-F5344CB8AC3E}">
        <p14:creationId xmlns:p14="http://schemas.microsoft.com/office/powerpoint/2010/main" val="279753232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9B0E452-4426-4363-BFEE-60CA0FBAA68B}" type="datetime1">
              <a:rPr lang="en-US" smtClean="0"/>
              <a:pPr>
                <a:defRPr/>
              </a:pPr>
              <a:t>10/11/2016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A32F8F0-2500-304F-8844-5CC1ADF968B8}"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slide w/ pictur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3" y="160"/>
            <a:ext cx="9143575" cy="6857681"/>
          </a:xfrm>
          <a:prstGeom prst="rect">
            <a:avLst/>
          </a:prstGeom>
        </p:spPr>
      </p:pic>
      <p:sp>
        <p:nvSpPr>
          <p:cNvPr id="5" name="Text Placeholder 4"/>
          <p:cNvSpPr>
            <a:spLocks noGrp="1"/>
          </p:cNvSpPr>
          <p:nvPr>
            <p:ph type="body" sz="quarter" idx="11" hasCustomPrompt="1"/>
          </p:nvPr>
        </p:nvSpPr>
        <p:spPr>
          <a:xfrm>
            <a:off x="3318793" y="1016732"/>
            <a:ext cx="4645868" cy="4356484"/>
          </a:xfrm>
        </p:spPr>
        <p:txBody>
          <a:bodyPr>
            <a:normAutofit/>
          </a:bodyPr>
          <a:lstStyle>
            <a:lvl1pPr marL="0" indent="0" algn="l">
              <a:buNone/>
              <a:defRPr sz="3600" b="1">
                <a:solidFill>
                  <a:schemeClr val="bg1"/>
                </a:solidFill>
                <a:effectLst>
                  <a:outerShdw blurRad="50800" dist="38100" dir="2700000" algn="tl" rotWithShape="0">
                    <a:prstClr val="black">
                      <a:alpha val="40000"/>
                    </a:prstClr>
                  </a:outerShdw>
                </a:effectLst>
                <a:latin typeface="Arial" pitchFamily="34" charset="0"/>
                <a:cs typeface="Arial" pitchFamily="34" charset="0"/>
              </a:defRPr>
            </a:lvl1pPr>
          </a:lstStyle>
          <a:p>
            <a:pPr lvl="0"/>
            <a:r>
              <a:rPr lang="en-US" dirty="0" smtClean="0"/>
              <a:t>Click to add quote</a:t>
            </a:r>
            <a:endParaRPr lang="en-US" dirty="0"/>
          </a:p>
        </p:txBody>
      </p:sp>
      <p:sp>
        <p:nvSpPr>
          <p:cNvPr id="6" name="Text Placeholder 7"/>
          <p:cNvSpPr>
            <a:spLocks noGrp="1"/>
          </p:cNvSpPr>
          <p:nvPr>
            <p:ph type="body" sz="quarter" idx="12" hasCustomPrompt="1"/>
          </p:nvPr>
        </p:nvSpPr>
        <p:spPr>
          <a:xfrm>
            <a:off x="3316275" y="5373216"/>
            <a:ext cx="4644516" cy="756084"/>
          </a:xfrm>
        </p:spPr>
        <p:txBody>
          <a:bodyPr anchor="b">
            <a:normAutofit/>
          </a:bodyPr>
          <a:lstStyle>
            <a:lvl1pPr marL="0" indent="0" algn="r">
              <a:buNone/>
              <a:defRPr sz="2800" b="1" baseline="0">
                <a:solidFill>
                  <a:schemeClr val="bg1"/>
                </a:solidFill>
                <a:effectLst>
                  <a:outerShdw blurRad="50800" dist="38100" dir="2700000" algn="tl" rotWithShape="0">
                    <a:prstClr val="black">
                      <a:alpha val="40000"/>
                    </a:prstClr>
                  </a:outerShdw>
                </a:effectLst>
                <a:latin typeface="Arial" pitchFamily="34" charset="0"/>
                <a:cs typeface="Arial" pitchFamily="34" charset="0"/>
              </a:defRPr>
            </a:lvl1pPr>
          </a:lstStyle>
          <a:p>
            <a:pPr lvl="0"/>
            <a:r>
              <a:rPr lang="en-US" dirty="0" smtClean="0"/>
              <a:t>-- Click to add name</a:t>
            </a:r>
            <a:endParaRPr lang="en-US" dirty="0"/>
          </a:p>
        </p:txBody>
      </p:sp>
      <p:sp>
        <p:nvSpPr>
          <p:cNvPr id="8" name="Rectangle 7"/>
          <p:cNvSpPr/>
          <p:nvPr userDrawn="1"/>
        </p:nvSpPr>
        <p:spPr>
          <a:xfrm>
            <a:off x="0" y="0"/>
            <a:ext cx="9144000" cy="4334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hangingPunct="0"/>
            <a:endParaRPr lang="en-US" dirty="0">
              <a:solidFill>
                <a:srgbClr val="FFFFFF"/>
              </a:solidFill>
            </a:endParaRPr>
          </a:p>
        </p:txBody>
      </p:sp>
      <p:sp>
        <p:nvSpPr>
          <p:cNvPr id="7" name="TextBox 6"/>
          <p:cNvSpPr txBox="1"/>
          <p:nvPr userDrawn="1"/>
        </p:nvSpPr>
        <p:spPr>
          <a:xfrm>
            <a:off x="7852693" y="3805297"/>
            <a:ext cx="990600" cy="2215991"/>
          </a:xfrm>
          <a:prstGeom prst="rect">
            <a:avLst/>
          </a:prstGeom>
          <a:noFill/>
        </p:spPr>
        <p:txBody>
          <a:bodyPr wrap="square" rtlCol="0">
            <a:spAutoFit/>
          </a:bodyPr>
          <a:lstStyle/>
          <a:p>
            <a:pPr defTabSz="914400" eaLnBrk="0" hangingPunct="0"/>
            <a:r>
              <a:rPr lang="en-US" sz="13800" b="1" dirty="0" smtClean="0">
                <a:solidFill>
                  <a:srgbClr val="D3E056"/>
                </a:solidFill>
                <a:latin typeface="Arial Narrow"/>
              </a:rPr>
              <a:t>”</a:t>
            </a:r>
            <a:endParaRPr lang="en-US" sz="13800" b="1" dirty="0">
              <a:solidFill>
                <a:srgbClr val="D3E056"/>
              </a:solidFill>
              <a:latin typeface="Arial Narrow"/>
            </a:endParaRPr>
          </a:p>
        </p:txBody>
      </p:sp>
      <p:sp>
        <p:nvSpPr>
          <p:cNvPr id="9" name="TextBox 8"/>
          <p:cNvSpPr txBox="1"/>
          <p:nvPr userDrawn="1"/>
        </p:nvSpPr>
        <p:spPr>
          <a:xfrm>
            <a:off x="2555776" y="368660"/>
            <a:ext cx="990600" cy="2215991"/>
          </a:xfrm>
          <a:prstGeom prst="rect">
            <a:avLst/>
          </a:prstGeom>
          <a:noFill/>
        </p:spPr>
        <p:txBody>
          <a:bodyPr wrap="square" rtlCol="0">
            <a:spAutoFit/>
          </a:bodyPr>
          <a:lstStyle/>
          <a:p>
            <a:pPr defTabSz="914400" eaLnBrk="0" hangingPunct="0"/>
            <a:r>
              <a:rPr lang="en-US" sz="13800" b="1" dirty="0" smtClean="0">
                <a:solidFill>
                  <a:srgbClr val="D3E056"/>
                </a:solidFill>
                <a:latin typeface="Arial Narrow"/>
              </a:rPr>
              <a:t>“</a:t>
            </a:r>
            <a:endParaRPr lang="en-US" sz="13800" b="1" dirty="0">
              <a:solidFill>
                <a:srgbClr val="D3E056"/>
              </a:solidFill>
              <a:latin typeface="Arial Narrow"/>
            </a:endParaRPr>
          </a:p>
        </p:txBody>
      </p:sp>
      <p:sp>
        <p:nvSpPr>
          <p:cNvPr id="4" name="Picture Placeholder 3"/>
          <p:cNvSpPr>
            <a:spLocks noGrp="1"/>
          </p:cNvSpPr>
          <p:nvPr>
            <p:ph type="pic" sz="quarter" idx="13"/>
          </p:nvPr>
        </p:nvSpPr>
        <p:spPr>
          <a:xfrm>
            <a:off x="611560" y="3424297"/>
            <a:ext cx="2448272" cy="2717912"/>
          </a:xfrm>
        </p:spPr>
        <p:txBody>
          <a:bodyPr/>
          <a:lstStyle/>
          <a:p>
            <a:endParaRPr lang="en-US" dirty="0"/>
          </a:p>
        </p:txBody>
      </p:sp>
    </p:spTree>
    <p:extLst>
      <p:ext uri="{BB962C8B-B14F-4D97-AF65-F5344CB8AC3E}">
        <p14:creationId xmlns:p14="http://schemas.microsoft.com/office/powerpoint/2010/main" val="28795702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ighlight right">
    <p:spTree>
      <p:nvGrpSpPr>
        <p:cNvPr id="1" name=""/>
        <p:cNvGrpSpPr/>
        <p:nvPr/>
      </p:nvGrpSpPr>
      <p:grpSpPr>
        <a:xfrm>
          <a:off x="0" y="0"/>
          <a:ext cx="0" cy="0"/>
          <a:chOff x="0" y="0"/>
          <a:chExt cx="0" cy="0"/>
        </a:xfrm>
      </p:grpSpPr>
      <p:sp>
        <p:nvSpPr>
          <p:cNvPr id="7" name="Title 1"/>
          <p:cNvSpPr txBox="1">
            <a:spLocks/>
          </p:cNvSpPr>
          <p:nvPr userDrawn="1"/>
        </p:nvSpPr>
        <p:spPr>
          <a:xfrm>
            <a:off x="228600" y="226116"/>
            <a:ext cx="8686800" cy="1069284"/>
          </a:xfrm>
          <a:prstGeom prst="rect">
            <a:avLst/>
          </a:prstGeom>
        </p:spPr>
        <p:txBody>
          <a:bodyPr vert="horz" lIns="91440" tIns="45720" rIns="91440" bIns="45720" rtlCol="0" anchor="b">
            <a:normAutofit/>
          </a:bodyPr>
          <a:lstStyle>
            <a:lvl1pPr algn="l" defTabSz="914400" rtl="0" eaLnBrk="1" latinLnBrk="0" hangingPunct="1">
              <a:lnSpc>
                <a:spcPct val="100000"/>
              </a:lnSpc>
              <a:spcBef>
                <a:spcPct val="0"/>
              </a:spcBef>
              <a:buNone/>
              <a:defRPr sz="3600" kern="1200">
                <a:solidFill>
                  <a:schemeClr val="bg1"/>
                </a:solidFill>
                <a:latin typeface="Segoe UI" pitchFamily="34" charset="0"/>
                <a:ea typeface="Segoe UI" pitchFamily="34" charset="0"/>
                <a:cs typeface="Segoe UI" pitchFamily="34" charset="0"/>
              </a:defRPr>
            </a:lvl1pPr>
          </a:lstStyle>
          <a:p>
            <a:r>
              <a:rPr lang="en-US" dirty="0" smtClean="0">
                <a:solidFill>
                  <a:srgbClr val="FFFFFF"/>
                </a:solidFill>
              </a:rPr>
              <a:t>Click to edit Master title style</a:t>
            </a:r>
            <a:endParaRPr lang="en-US" dirty="0">
              <a:solidFill>
                <a:srgbClr val="FFFFFF"/>
              </a:solidFill>
            </a:endParaRPr>
          </a:p>
        </p:txBody>
      </p:sp>
      <p:sp>
        <p:nvSpPr>
          <p:cNvPr id="11" name="Text Placeholder 6"/>
          <p:cNvSpPr>
            <a:spLocks noGrp="1"/>
          </p:cNvSpPr>
          <p:nvPr>
            <p:ph type="body" sz="quarter" idx="12" hasCustomPrompt="1"/>
          </p:nvPr>
        </p:nvSpPr>
        <p:spPr>
          <a:xfrm>
            <a:off x="693119" y="1693761"/>
            <a:ext cx="4800600" cy="4800600"/>
          </a:xfrm>
        </p:spPr>
        <p:txBody>
          <a:bodyPr/>
          <a:lstStyle>
            <a:lvl1pPr marL="0" indent="0">
              <a:buNone/>
              <a:defRPr/>
            </a:lvl1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2" descr="C:\Users\kdevaul.ERS\Pictures\2020 light grey block.t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60000"/>
          <a:stretch/>
        </p:blipFill>
        <p:spPr bwMode="auto">
          <a:xfrm>
            <a:off x="5493719" y="3109341"/>
            <a:ext cx="3033995" cy="171926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kdevaul.ERS\Pictures\2020 light grey block.t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59928"/>
          <a:stretch/>
        </p:blipFill>
        <p:spPr bwMode="auto">
          <a:xfrm>
            <a:off x="5503659" y="1679394"/>
            <a:ext cx="3024056" cy="171615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kdevaul.ERS\Pictures\2020 light grey block.t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60000"/>
          <a:stretch/>
        </p:blipFill>
        <p:spPr bwMode="auto">
          <a:xfrm>
            <a:off x="5503658" y="4837566"/>
            <a:ext cx="3024055" cy="1719263"/>
          </a:xfrm>
          <a:prstGeom prst="rect">
            <a:avLst/>
          </a:prstGeom>
          <a:noFill/>
          <a:extLst>
            <a:ext uri="{909E8E84-426E-40DD-AFC4-6F175D3DCCD1}">
              <a14:hiddenFill xmlns:a14="http://schemas.microsoft.com/office/drawing/2010/main">
                <a:solidFill>
                  <a:srgbClr val="FFFFFF"/>
                </a:solidFill>
              </a14:hiddenFill>
            </a:ext>
          </a:extLst>
        </p:spPr>
      </p:pic>
      <p:sp>
        <p:nvSpPr>
          <p:cNvPr id="15" name="Text Placeholder 2"/>
          <p:cNvSpPr>
            <a:spLocks noGrp="1"/>
          </p:cNvSpPr>
          <p:nvPr>
            <p:ph type="body" idx="11" hasCustomPrompt="1"/>
          </p:nvPr>
        </p:nvSpPr>
        <p:spPr>
          <a:xfrm>
            <a:off x="5608935" y="1871418"/>
            <a:ext cx="2803565" cy="4493386"/>
          </a:xfrm>
        </p:spPr>
        <p:txBody>
          <a:bodyPr anchor="ctr">
            <a:normAutofit/>
          </a:bodyPr>
          <a:lstStyle>
            <a:lvl1pPr marL="0" indent="0" algn="l">
              <a:buNone/>
              <a:defRPr sz="2800" b="1" baseline="0">
                <a:solidFill>
                  <a:schemeClr val="tx1"/>
                </a:solidFill>
                <a:latin typeface="Arial Narrow" pitchFamily="34" charset="0"/>
                <a:ea typeface="Segoe UI" pitchFamily="34" charset="0"/>
                <a:cs typeface="Segoe U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enter highlighted point</a:t>
            </a:r>
          </a:p>
        </p:txBody>
      </p:sp>
      <p:sp>
        <p:nvSpPr>
          <p:cNvPr id="8" name="Title 1"/>
          <p:cNvSpPr>
            <a:spLocks noGrp="1"/>
          </p:cNvSpPr>
          <p:nvPr>
            <p:ph type="title" hasCustomPrompt="1"/>
          </p:nvPr>
        </p:nvSpPr>
        <p:spPr>
          <a:xfrm>
            <a:off x="650875" y="312714"/>
            <a:ext cx="7842251" cy="1042416"/>
          </a:xfrm>
        </p:spPr>
        <p:txBody>
          <a:bodyPr/>
          <a:lstStyle>
            <a:lvl1pPr>
              <a:defRPr baseline="0"/>
            </a:lvl1pPr>
          </a:lstStyle>
          <a:p>
            <a:r>
              <a:rPr lang="en-US" dirty="0" smtClean="0"/>
              <a:t>Click to add slide title</a:t>
            </a:r>
            <a:endParaRPr lang="en-US" dirty="0"/>
          </a:p>
        </p:txBody>
      </p:sp>
      <p:sp>
        <p:nvSpPr>
          <p:cNvPr id="12" name="Slide Number Placeholder 5"/>
          <p:cNvSpPr>
            <a:spLocks noGrp="1"/>
          </p:cNvSpPr>
          <p:nvPr>
            <p:ph type="sldNum" sz="quarter" idx="4"/>
          </p:nvPr>
        </p:nvSpPr>
        <p:spPr>
          <a:xfrm>
            <a:off x="8493125" y="6462995"/>
            <a:ext cx="608655" cy="365125"/>
          </a:xfrm>
          <a:prstGeom prst="rect">
            <a:avLst/>
          </a:prstGeom>
        </p:spPr>
        <p:txBody>
          <a:bodyPr vert="horz" lIns="91440" tIns="45720" rIns="91440" bIns="45720" rtlCol="0" anchor="ctr"/>
          <a:lstStyle>
            <a:lvl1pPr algn="r">
              <a:defRPr sz="1200">
                <a:solidFill>
                  <a:srgbClr val="333333"/>
                </a:solidFill>
                <a:latin typeface="Arial" pitchFamily="34" charset="0"/>
                <a:cs typeface="Arial" pitchFamily="34" charset="0"/>
              </a:defRPr>
            </a:lvl1pPr>
          </a:lstStyle>
          <a:p>
            <a:fld id="{8E265E93-A78A-4415-9971-80ECE72FD72D}" type="slidenum">
              <a:rPr lang="en-US" smtClean="0"/>
              <a:pPr/>
              <a:t>‹#›</a:t>
            </a:fld>
            <a:endParaRPr lang="en-US" dirty="0"/>
          </a:p>
        </p:txBody>
      </p:sp>
    </p:spTree>
    <p:extLst>
      <p:ext uri="{BB962C8B-B14F-4D97-AF65-F5344CB8AC3E}">
        <p14:creationId xmlns:p14="http://schemas.microsoft.com/office/powerpoint/2010/main" val="220053321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ighlight center">
    <p:spTree>
      <p:nvGrpSpPr>
        <p:cNvPr id="1" name=""/>
        <p:cNvGrpSpPr/>
        <p:nvPr/>
      </p:nvGrpSpPr>
      <p:grpSpPr>
        <a:xfrm>
          <a:off x="0" y="0"/>
          <a:ext cx="0" cy="0"/>
          <a:chOff x="0" y="0"/>
          <a:chExt cx="0" cy="0"/>
        </a:xfrm>
      </p:grpSpPr>
      <p:sp>
        <p:nvSpPr>
          <p:cNvPr id="7" name="Title 1"/>
          <p:cNvSpPr txBox="1">
            <a:spLocks/>
          </p:cNvSpPr>
          <p:nvPr userDrawn="1"/>
        </p:nvSpPr>
        <p:spPr>
          <a:xfrm>
            <a:off x="228600" y="226116"/>
            <a:ext cx="8686800" cy="1069284"/>
          </a:xfrm>
          <a:prstGeom prst="rect">
            <a:avLst/>
          </a:prstGeom>
        </p:spPr>
        <p:txBody>
          <a:bodyPr vert="horz" lIns="91440" tIns="45720" rIns="91440" bIns="45720" rtlCol="0" anchor="b">
            <a:normAutofit/>
          </a:bodyPr>
          <a:lstStyle>
            <a:lvl1pPr algn="l" defTabSz="914400" rtl="0" eaLnBrk="1" latinLnBrk="0" hangingPunct="1">
              <a:lnSpc>
                <a:spcPct val="100000"/>
              </a:lnSpc>
              <a:spcBef>
                <a:spcPct val="0"/>
              </a:spcBef>
              <a:buNone/>
              <a:defRPr sz="3600" kern="1200">
                <a:solidFill>
                  <a:schemeClr val="bg1"/>
                </a:solidFill>
                <a:latin typeface="Segoe UI" pitchFamily="34" charset="0"/>
                <a:ea typeface="Segoe UI" pitchFamily="34" charset="0"/>
                <a:cs typeface="Segoe UI" pitchFamily="34" charset="0"/>
              </a:defRPr>
            </a:lvl1pPr>
          </a:lstStyle>
          <a:p>
            <a:r>
              <a:rPr lang="en-US" dirty="0" smtClean="0">
                <a:solidFill>
                  <a:srgbClr val="FFFFFF"/>
                </a:solidFill>
              </a:rPr>
              <a:t>Click to edit Master title style</a:t>
            </a:r>
            <a:endParaRPr lang="en-US" dirty="0">
              <a:solidFill>
                <a:srgbClr val="FFFFFF"/>
              </a:solidFill>
            </a:endParaRPr>
          </a:p>
        </p:txBody>
      </p:sp>
      <p:pic>
        <p:nvPicPr>
          <p:cNvPr id="1026" name="Picture 2" descr="C:\Users\kdevaul.ERS\Pictures\2020 light grey block.t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2814520"/>
            <a:ext cx="9144000" cy="2292350"/>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hasCustomPrompt="1"/>
          </p:nvPr>
        </p:nvSpPr>
        <p:spPr>
          <a:xfrm>
            <a:off x="228600" y="2973270"/>
            <a:ext cx="8686800" cy="1981200"/>
          </a:xfrm>
        </p:spPr>
        <p:txBody>
          <a:bodyPr anchor="ctr">
            <a:normAutofit/>
          </a:bodyPr>
          <a:lstStyle>
            <a:lvl1pPr marL="0" indent="0" algn="ctr">
              <a:buNone/>
              <a:defRPr sz="2800" b="1">
                <a:solidFill>
                  <a:schemeClr val="tx1"/>
                </a:solidFill>
                <a:latin typeface="Arial Narrow"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enter highlighted point</a:t>
            </a:r>
            <a:endParaRPr lang="en-US" dirty="0"/>
          </a:p>
        </p:txBody>
      </p:sp>
      <p:sp>
        <p:nvSpPr>
          <p:cNvPr id="8" name="Title 1"/>
          <p:cNvSpPr>
            <a:spLocks noGrp="1"/>
          </p:cNvSpPr>
          <p:nvPr>
            <p:ph type="title" hasCustomPrompt="1"/>
          </p:nvPr>
        </p:nvSpPr>
        <p:spPr>
          <a:xfrm>
            <a:off x="650875" y="312714"/>
            <a:ext cx="7842251" cy="1042416"/>
          </a:xfrm>
        </p:spPr>
        <p:txBody>
          <a:bodyPr/>
          <a:lstStyle>
            <a:lvl1pPr>
              <a:defRPr baseline="0"/>
            </a:lvl1pPr>
          </a:lstStyle>
          <a:p>
            <a:r>
              <a:rPr lang="en-US" dirty="0" smtClean="0"/>
              <a:t>Click to add slide title</a:t>
            </a:r>
            <a:endParaRPr lang="en-US" dirty="0"/>
          </a:p>
        </p:txBody>
      </p:sp>
      <p:sp>
        <p:nvSpPr>
          <p:cNvPr id="9" name="Text Placeholder 6"/>
          <p:cNvSpPr>
            <a:spLocks noGrp="1"/>
          </p:cNvSpPr>
          <p:nvPr>
            <p:ph type="body" sz="quarter" idx="13" hasCustomPrompt="1"/>
          </p:nvPr>
        </p:nvSpPr>
        <p:spPr>
          <a:xfrm>
            <a:off x="673893" y="1623965"/>
            <a:ext cx="7796215" cy="998663"/>
          </a:xfrm>
        </p:spPr>
        <p:txBody>
          <a:bodyPr/>
          <a:lstStyle>
            <a:lvl1pPr marL="0" indent="0">
              <a:buNone/>
              <a:defRPr/>
            </a:lvl1pPr>
          </a:lstStyle>
          <a:p>
            <a:pPr lvl="0"/>
            <a:r>
              <a:rPr lang="en-US" dirty="0" smtClean="0"/>
              <a:t>Click to add text</a:t>
            </a:r>
          </a:p>
        </p:txBody>
      </p:sp>
      <p:sp>
        <p:nvSpPr>
          <p:cNvPr id="11" name="Text Placeholder 6"/>
          <p:cNvSpPr>
            <a:spLocks noGrp="1"/>
          </p:cNvSpPr>
          <p:nvPr>
            <p:ph type="body" sz="quarter" idx="14" hasCustomPrompt="1"/>
          </p:nvPr>
        </p:nvSpPr>
        <p:spPr>
          <a:xfrm>
            <a:off x="673893" y="5349250"/>
            <a:ext cx="7796215" cy="998663"/>
          </a:xfrm>
        </p:spPr>
        <p:txBody>
          <a:bodyPr/>
          <a:lstStyle>
            <a:lvl1pPr marL="0" indent="0">
              <a:buNone/>
              <a:defRPr/>
            </a:lvl1pPr>
          </a:lstStyle>
          <a:p>
            <a:pPr lvl="0"/>
            <a:r>
              <a:rPr lang="en-US" dirty="0" smtClean="0"/>
              <a:t>Click to add text</a:t>
            </a:r>
          </a:p>
        </p:txBody>
      </p:sp>
      <p:sp>
        <p:nvSpPr>
          <p:cNvPr id="12" name="Slide Number Placeholder 5"/>
          <p:cNvSpPr>
            <a:spLocks noGrp="1"/>
          </p:cNvSpPr>
          <p:nvPr>
            <p:ph type="sldNum" sz="quarter" idx="4"/>
          </p:nvPr>
        </p:nvSpPr>
        <p:spPr>
          <a:xfrm>
            <a:off x="8493125" y="6462995"/>
            <a:ext cx="608655" cy="365125"/>
          </a:xfrm>
          <a:prstGeom prst="rect">
            <a:avLst/>
          </a:prstGeom>
        </p:spPr>
        <p:txBody>
          <a:bodyPr vert="horz" lIns="91440" tIns="45720" rIns="91440" bIns="45720" rtlCol="0" anchor="ctr"/>
          <a:lstStyle>
            <a:lvl1pPr algn="r">
              <a:defRPr sz="1200">
                <a:solidFill>
                  <a:srgbClr val="333333"/>
                </a:solidFill>
                <a:latin typeface="Arial" pitchFamily="34" charset="0"/>
                <a:cs typeface="Arial" pitchFamily="34" charset="0"/>
              </a:defRPr>
            </a:lvl1pPr>
          </a:lstStyle>
          <a:p>
            <a:fld id="{8E265E93-A78A-4415-9971-80ECE72FD72D}" type="slidenum">
              <a:rPr lang="en-US" smtClean="0"/>
              <a:pPr/>
              <a:t>‹#›</a:t>
            </a:fld>
            <a:endParaRPr lang="en-US" dirty="0"/>
          </a:p>
        </p:txBody>
      </p:sp>
    </p:spTree>
    <p:extLst>
      <p:ext uri="{BB962C8B-B14F-4D97-AF65-F5344CB8AC3E}">
        <p14:creationId xmlns:p14="http://schemas.microsoft.com/office/powerpoint/2010/main" val="114620259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hite backgroun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3152" rIns="73152" rtlCol="0" anchor="ctr"/>
          <a:lstStyle/>
          <a:p>
            <a:pPr algn="ctr" defTabSz="914400" eaLnBrk="0" hangingPunct="0"/>
            <a:endParaRPr lang="en-US" sz="2000" dirty="0">
              <a:solidFill>
                <a:srgbClr val="565658"/>
              </a:solidFill>
            </a:endParaRPr>
          </a:p>
        </p:txBody>
      </p:sp>
    </p:spTree>
    <p:extLst>
      <p:ext uri="{BB962C8B-B14F-4D97-AF65-F5344CB8AC3E}">
        <p14:creationId xmlns:p14="http://schemas.microsoft.com/office/powerpoint/2010/main" val="29450048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 Cover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04189"/>
            <a:ext cx="9144000" cy="6073832"/>
          </a:xfrm>
          <a:prstGeom prst="rect">
            <a:avLst/>
          </a:prstGeom>
        </p:spPr>
      </p:pic>
      <p:sp>
        <p:nvSpPr>
          <p:cNvPr id="11" name="Rectangle 10"/>
          <p:cNvSpPr/>
          <p:nvPr userDrawn="1"/>
        </p:nvSpPr>
        <p:spPr>
          <a:xfrm>
            <a:off x="0" y="0"/>
            <a:ext cx="9144000" cy="4334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hangingPunct="0"/>
            <a:endParaRPr lang="en-US" dirty="0">
              <a:solidFill>
                <a:srgbClr val="FFFFFF"/>
              </a:solidFill>
            </a:endParaRPr>
          </a:p>
        </p:txBody>
      </p:sp>
      <p:sp>
        <p:nvSpPr>
          <p:cNvPr id="10" name="Title Placeholder 1"/>
          <p:cNvSpPr>
            <a:spLocks noGrp="1"/>
          </p:cNvSpPr>
          <p:nvPr>
            <p:ph type="title" hasCustomPrompt="1"/>
          </p:nvPr>
        </p:nvSpPr>
        <p:spPr>
          <a:xfrm>
            <a:off x="5938" y="4122204"/>
            <a:ext cx="9138062" cy="1611052"/>
          </a:xfrm>
          <a:prstGeom prst="rect">
            <a:avLst/>
          </a:prstGeom>
          <a:solidFill>
            <a:srgbClr val="1C1C1C">
              <a:alpha val="30196"/>
            </a:srgbClr>
          </a:solidFill>
        </p:spPr>
        <p:txBody>
          <a:bodyPr vert="horz" lIns="91440" tIns="45720" rIns="91440" bIns="45720" rtlCol="0" anchor="b">
            <a:normAutofit/>
          </a:bodyPr>
          <a:lstStyle/>
          <a:p>
            <a:r>
              <a:rPr lang="en-US" dirty="0" smtClean="0"/>
              <a:t>Click to edit title</a:t>
            </a:r>
            <a:endParaRPr lang="en-US" dirty="0"/>
          </a:p>
        </p:txBody>
      </p:sp>
      <p:sp>
        <p:nvSpPr>
          <p:cNvPr id="12" name="Text Placeholder 4"/>
          <p:cNvSpPr>
            <a:spLocks noGrp="1"/>
          </p:cNvSpPr>
          <p:nvPr>
            <p:ph type="body" sz="quarter" idx="10" hasCustomPrompt="1"/>
          </p:nvPr>
        </p:nvSpPr>
        <p:spPr>
          <a:xfrm>
            <a:off x="0" y="5733256"/>
            <a:ext cx="9144000" cy="648072"/>
          </a:xfrm>
        </p:spPr>
        <p:txBody>
          <a:bodyPr>
            <a:normAutofit/>
          </a:bodyPr>
          <a:lstStyle>
            <a:lvl1pPr>
              <a:defRPr sz="3200"/>
            </a:lvl1pPr>
          </a:lstStyle>
          <a:p>
            <a:pPr lvl="0"/>
            <a:r>
              <a:rPr lang="en-US" dirty="0" smtClean="0"/>
              <a:t>Click to edit subtitle</a:t>
            </a:r>
            <a:endParaRPr lang="en-US" dirty="0"/>
          </a:p>
        </p:txBody>
      </p:sp>
      <p:sp>
        <p:nvSpPr>
          <p:cNvPr id="15" name="TextBox 14"/>
          <p:cNvSpPr txBox="1"/>
          <p:nvPr userDrawn="1"/>
        </p:nvSpPr>
        <p:spPr>
          <a:xfrm>
            <a:off x="0" y="6633356"/>
            <a:ext cx="1835696" cy="215444"/>
          </a:xfrm>
          <a:prstGeom prst="rect">
            <a:avLst/>
          </a:prstGeom>
          <a:noFill/>
        </p:spPr>
        <p:txBody>
          <a:bodyPr wrap="square" rtlCol="0">
            <a:spAutoFit/>
          </a:bodyPr>
          <a:lstStyle/>
          <a:p>
            <a:pPr defTabSz="914400" eaLnBrk="0" hangingPunct="0"/>
            <a:r>
              <a:rPr lang="en-US" sz="800" dirty="0" smtClean="0">
                <a:solidFill>
                  <a:srgbClr val="FFFFFF"/>
                </a:solidFill>
                <a:latin typeface="Arial Narrow" pitchFamily="34" charset="0"/>
              </a:rPr>
              <a:t>© Education Resource Strategies, Inc., 2013</a:t>
            </a:r>
            <a:endParaRPr lang="en-US" sz="800" dirty="0">
              <a:solidFill>
                <a:srgbClr val="FFFFFF"/>
              </a:solidFill>
              <a:latin typeface="Arial Narrow" pitchFamily="34" charset="0"/>
            </a:endParaRPr>
          </a:p>
        </p:txBody>
      </p:sp>
    </p:spTree>
    <p:extLst>
      <p:ext uri="{BB962C8B-B14F-4D97-AF65-F5344CB8AC3E}">
        <p14:creationId xmlns:p14="http://schemas.microsoft.com/office/powerpoint/2010/main" val="107937943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Bulleted Text + Picture on Right">
    <p:spTree>
      <p:nvGrpSpPr>
        <p:cNvPr id="1" name=""/>
        <p:cNvGrpSpPr/>
        <p:nvPr/>
      </p:nvGrpSpPr>
      <p:grpSpPr>
        <a:xfrm>
          <a:off x="0" y="0"/>
          <a:ext cx="0" cy="0"/>
          <a:chOff x="0" y="0"/>
          <a:chExt cx="0" cy="0"/>
        </a:xfrm>
      </p:grpSpPr>
      <p:sp>
        <p:nvSpPr>
          <p:cNvPr id="10" name="Text Placeholder 9"/>
          <p:cNvSpPr>
            <a:spLocks noGrp="1"/>
          </p:cNvSpPr>
          <p:nvPr>
            <p:ph type="body" sz="quarter" idx="12"/>
          </p:nvPr>
        </p:nvSpPr>
        <p:spPr>
          <a:xfrm>
            <a:off x="686810" y="1752600"/>
            <a:ext cx="7772400" cy="4186237"/>
          </a:xfrm>
          <a:prstGeom prst="rect">
            <a:avLst/>
          </a:prstGeom>
        </p:spPr>
        <p:txBody>
          <a:bodyPr lIns="0" tIns="0" rIns="0" bIns="0"/>
          <a:lstStyle>
            <a:lvl1pPr>
              <a:spcBef>
                <a:spcPts val="1200"/>
              </a:spcBef>
              <a:spcAft>
                <a:spcPts val="600"/>
              </a:spcAft>
              <a:defRPr sz="1600" b="1">
                <a:solidFill>
                  <a:schemeClr val="tx1"/>
                </a:solidFill>
              </a:defRPr>
            </a:lvl1pPr>
            <a:lvl2pPr>
              <a:spcAft>
                <a:spcPts val="700"/>
              </a:spcAft>
              <a:defRPr sz="1500">
                <a:solidFill>
                  <a:schemeClr val="tx1"/>
                </a:solidFill>
              </a:defRPr>
            </a:lvl2pPr>
            <a:lvl3pPr>
              <a:spcAft>
                <a:spcPts val="600"/>
              </a:spcAft>
              <a:defRPr sz="1100">
                <a:solidFill>
                  <a:schemeClr val="tx1"/>
                </a:solidFill>
              </a:defRPr>
            </a:lvl3pPr>
          </a:lstStyle>
          <a:p>
            <a:pPr lvl="0"/>
            <a:r>
              <a:rPr lang="en-US" dirty="0" smtClean="0"/>
              <a:t>Click to edit Master text styles</a:t>
            </a:r>
          </a:p>
          <a:p>
            <a:pPr lvl="1"/>
            <a:r>
              <a:rPr lang="en-US" dirty="0" smtClean="0"/>
              <a:t>Second level</a:t>
            </a:r>
          </a:p>
        </p:txBody>
      </p:sp>
      <p:sp>
        <p:nvSpPr>
          <p:cNvPr id="13" name="Title 12"/>
          <p:cNvSpPr>
            <a:spLocks noGrp="1"/>
          </p:cNvSpPr>
          <p:nvPr>
            <p:ph type="title"/>
          </p:nvPr>
        </p:nvSpPr>
        <p:spPr>
          <a:xfrm>
            <a:off x="686810" y="358812"/>
            <a:ext cx="7772400" cy="945823"/>
          </a:xfrm>
          <a:prstGeom prst="rect">
            <a:avLst/>
          </a:prstGeom>
        </p:spPr>
        <p:txBody>
          <a:bodyPr lIns="0" tIns="0" rIns="0" bIns="0" anchor="b" anchorCtr="0"/>
          <a:lstStyle>
            <a:lvl1pPr algn="l" defTabSz="914400" rtl="0" eaLnBrk="1" latinLnBrk="0" hangingPunct="1">
              <a:lnSpc>
                <a:spcPts val="2800"/>
              </a:lnSpc>
              <a:spcBef>
                <a:spcPct val="0"/>
              </a:spcBef>
              <a:buNone/>
              <a:defRPr lang="en-US" sz="3200" b="1" kern="1200" baseline="0" dirty="0">
                <a:solidFill>
                  <a:schemeClr val="tx1"/>
                </a:solidFill>
                <a:latin typeface="Garamond"/>
                <a:ea typeface="+mj-ea"/>
                <a:cs typeface="+mj-cs"/>
              </a:defRPr>
            </a:lvl1pPr>
          </a:lstStyle>
          <a:p>
            <a:r>
              <a:rPr lang="en-US" dirty="0" smtClean="0"/>
              <a:t>Click to edit Master title style</a:t>
            </a:r>
            <a:endParaRPr lang="en-US" dirty="0"/>
          </a:p>
        </p:txBody>
      </p:sp>
      <p:sp>
        <p:nvSpPr>
          <p:cNvPr id="6" name="TextBox 5"/>
          <p:cNvSpPr txBox="1"/>
          <p:nvPr userDrawn="1"/>
        </p:nvSpPr>
        <p:spPr>
          <a:xfrm>
            <a:off x="309152" y="1387058"/>
            <a:ext cx="914400" cy="914400"/>
          </a:xfrm>
          <a:prstGeom prst="rect">
            <a:avLst/>
          </a:prstGeom>
          <a:noFill/>
        </p:spPr>
        <p:txBody>
          <a:bodyPr wrap="none" lIns="0" tIns="0" rIns="0" bIns="0" rtlCol="0">
            <a:noAutofit/>
          </a:bodyPr>
          <a:lstStyle/>
          <a:p>
            <a:pPr defTabSz="914400" eaLnBrk="0" hangingPunct="0">
              <a:spcAft>
                <a:spcPts val="300"/>
              </a:spcAft>
            </a:pPr>
            <a:endParaRPr lang="en-US" sz="1600" dirty="0" smtClean="0">
              <a:solidFill>
                <a:srgbClr val="106AA8"/>
              </a:solidFill>
              <a:latin typeface="Century Gothic" pitchFamily="34" charset="0"/>
            </a:endParaRPr>
          </a:p>
        </p:txBody>
      </p:sp>
      <p:sp>
        <p:nvSpPr>
          <p:cNvPr id="16" name="Picture Placeholder 15"/>
          <p:cNvSpPr>
            <a:spLocks noGrp="1"/>
          </p:cNvSpPr>
          <p:nvPr>
            <p:ph type="pic" sz="quarter" idx="15"/>
          </p:nvPr>
        </p:nvSpPr>
        <p:spPr>
          <a:xfrm>
            <a:off x="5995410" y="1752600"/>
            <a:ext cx="2463800" cy="1828800"/>
          </a:xfrm>
          <a:prstGeom prst="rect">
            <a:avLst/>
          </a:prstGeom>
          <a:effectLst>
            <a:outerShdw blurRad="63500" dist="63500" dir="2700000">
              <a:srgbClr val="000000">
                <a:alpha val="50000"/>
              </a:srgbClr>
            </a:outerShdw>
          </a:effectLst>
        </p:spPr>
        <p:txBody>
          <a:bodyPr vert="horz" anchor="t" anchorCtr="1"/>
          <a:lstStyle>
            <a:lvl1pPr>
              <a:buFontTx/>
              <a:buNone/>
              <a:defRPr/>
            </a:lvl1pPr>
          </a:lstStyle>
          <a:p>
            <a:endParaRPr lang="en-US" dirty="0"/>
          </a:p>
        </p:txBody>
      </p:sp>
      <p:sp>
        <p:nvSpPr>
          <p:cNvPr id="9" name="Text Placeholder 14"/>
          <p:cNvSpPr>
            <a:spLocks noGrp="1"/>
          </p:cNvSpPr>
          <p:nvPr>
            <p:ph type="body" sz="quarter" idx="14" hasCustomPrompt="1"/>
          </p:nvPr>
        </p:nvSpPr>
        <p:spPr>
          <a:xfrm>
            <a:off x="690425" y="6401306"/>
            <a:ext cx="7768785" cy="138499"/>
          </a:xfrm>
          <a:prstGeom prst="rect">
            <a:avLst/>
          </a:prstGeom>
        </p:spPr>
        <p:txBody>
          <a:bodyPr wrap="square" lIns="0" tIns="0" rIns="0" bIns="0" anchor="b">
            <a:spAutoFit/>
          </a:bodyPr>
          <a:lstStyle>
            <a:lvl1pPr marL="0" indent="0">
              <a:spcAft>
                <a:spcPts val="0"/>
              </a:spcAft>
              <a:buNone/>
              <a:defRPr sz="900" i="1">
                <a:solidFill>
                  <a:schemeClr val="tx1"/>
                </a:solidFill>
              </a:defRPr>
            </a:lvl1pPr>
          </a:lstStyle>
          <a:p>
            <a:pPr lvl="0"/>
            <a:r>
              <a:rPr lang="en-US" dirty="0" smtClean="0"/>
              <a:t>Source: </a:t>
            </a:r>
            <a:endParaRPr lang="en-US" dirty="0"/>
          </a:p>
        </p:txBody>
      </p:sp>
      <p:sp>
        <p:nvSpPr>
          <p:cNvPr id="7" name="Slide Number Placeholder 5"/>
          <p:cNvSpPr>
            <a:spLocks noGrp="1"/>
          </p:cNvSpPr>
          <p:nvPr>
            <p:ph type="sldNum" sz="quarter" idx="4"/>
          </p:nvPr>
        </p:nvSpPr>
        <p:spPr>
          <a:xfrm>
            <a:off x="8493125" y="6462995"/>
            <a:ext cx="608655" cy="365125"/>
          </a:xfrm>
          <a:prstGeom prst="rect">
            <a:avLst/>
          </a:prstGeom>
        </p:spPr>
        <p:txBody>
          <a:bodyPr vert="horz" lIns="91440" tIns="45720" rIns="91440" bIns="45720" rtlCol="0" anchor="ctr"/>
          <a:lstStyle>
            <a:lvl1pPr algn="r">
              <a:defRPr sz="1200">
                <a:solidFill>
                  <a:srgbClr val="333333"/>
                </a:solidFill>
                <a:latin typeface="Arial" pitchFamily="34" charset="0"/>
                <a:cs typeface="Arial" pitchFamily="34" charset="0"/>
              </a:defRPr>
            </a:lvl1pPr>
          </a:lstStyle>
          <a:p>
            <a:fld id="{8E265E93-A78A-4415-9971-80ECE72FD72D}" type="slidenum">
              <a:rPr lang="en-US" smtClean="0"/>
              <a:pPr/>
              <a:t>‹#›</a:t>
            </a:fld>
            <a:endParaRPr lang="en-US" dirty="0"/>
          </a:p>
        </p:txBody>
      </p:sp>
    </p:spTree>
    <p:extLst>
      <p:ext uri="{BB962C8B-B14F-4D97-AF65-F5344CB8AC3E}">
        <p14:creationId xmlns:p14="http://schemas.microsoft.com/office/powerpoint/2010/main" val="23637794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p>
            <a:fld id="{8E265E93-A78A-4415-9971-80ECE72FD72D}" type="slidenum">
              <a:rPr lang="en-US" smtClean="0"/>
              <a:pPr/>
              <a:t>‹#›</a:t>
            </a:fld>
            <a:endParaRPr lang="en-US" dirty="0"/>
          </a:p>
        </p:txBody>
      </p:sp>
    </p:spTree>
    <p:extLst>
      <p:ext uri="{BB962C8B-B14F-4D97-AF65-F5344CB8AC3E}">
        <p14:creationId xmlns:p14="http://schemas.microsoft.com/office/powerpoint/2010/main" val="12692034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ERS Content w/o Logo">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76250" y="1585913"/>
            <a:ext cx="8301038" cy="4838700"/>
          </a:xfrm>
          <a:prstGeom prst="rect">
            <a:avLst/>
          </a:prstGeom>
        </p:spPr>
        <p:txBody>
          <a:bodyPr/>
          <a:lstStyle>
            <a:lvl2pPr>
              <a:defRPr>
                <a:latin typeface="Century Gothic" pitchFamily="34" charset="0"/>
              </a:defRPr>
            </a:lvl2pPr>
            <a:lvl3pPr>
              <a:defRPr/>
            </a:lvl3pPr>
          </a:lstStyle>
          <a:p>
            <a:pPr lvl="0"/>
            <a:r>
              <a:rPr lang="en-US" dirty="0" smtClean="0"/>
              <a:t>Click to edit Master text styles</a:t>
            </a:r>
          </a:p>
          <a:p>
            <a:pPr lvl="1"/>
            <a:r>
              <a:rPr lang="en-US" dirty="0" smtClean="0"/>
              <a:t>Second level</a:t>
            </a:r>
          </a:p>
          <a:p>
            <a:pPr lvl="2"/>
            <a:r>
              <a:rPr lang="en-US" dirty="0" smtClean="0"/>
              <a:t>Third level</a:t>
            </a:r>
          </a:p>
          <a:p>
            <a:pPr lvl="1"/>
            <a:endParaRPr lang="en-US" dirty="0" smtClean="0"/>
          </a:p>
        </p:txBody>
      </p:sp>
      <p:sp>
        <p:nvSpPr>
          <p:cNvPr id="11" name="Text Placeholder 10"/>
          <p:cNvSpPr>
            <a:spLocks noGrp="1"/>
          </p:cNvSpPr>
          <p:nvPr>
            <p:ph type="body" sz="quarter" idx="12"/>
          </p:nvPr>
        </p:nvSpPr>
        <p:spPr>
          <a:xfrm>
            <a:off x="981076" y="6234113"/>
            <a:ext cx="7796213" cy="190501"/>
          </a:xfrm>
          <a:prstGeom prst="rect">
            <a:avLst/>
          </a:prstGeom>
        </p:spPr>
        <p:txBody>
          <a:bodyPr anchor="b"/>
          <a:lstStyle>
            <a:lvl1pPr marL="0" indent="0">
              <a:buNone/>
              <a:defRPr sz="1000" b="0" i="1"/>
            </a:lvl1pPr>
            <a:lvl4pPr>
              <a:defRPr sz="1400"/>
            </a:lvl4pPr>
            <a:lvl5pPr>
              <a:defRPr sz="1400"/>
            </a:lvl5pPr>
          </a:lstStyle>
          <a:p>
            <a:pPr lvl="0"/>
            <a:r>
              <a:rPr lang="en-US" smtClean="0"/>
              <a:t>Click to edit Master text styles</a:t>
            </a:r>
          </a:p>
        </p:txBody>
      </p:sp>
      <p:sp>
        <p:nvSpPr>
          <p:cNvPr id="5" name="Footer Placeholder 15"/>
          <p:cNvSpPr>
            <a:spLocks noGrp="1"/>
          </p:cNvSpPr>
          <p:nvPr>
            <p:ph type="ftr" sz="quarter" idx="13"/>
          </p:nvPr>
        </p:nvSpPr>
        <p:spPr>
          <a:xfrm>
            <a:off x="114300" y="6515100"/>
            <a:ext cx="2457450" cy="241300"/>
          </a:xfrm>
          <a:prstGeom prst="rect">
            <a:avLst/>
          </a:prstGeom>
        </p:spPr>
        <p:txBody>
          <a:bodyPr/>
          <a:lstStyle>
            <a:lvl1pPr>
              <a:defRPr/>
            </a:lvl1pPr>
          </a:lstStyle>
          <a:p>
            <a:pPr defTabSz="914400" eaLnBrk="0" hangingPunct="0">
              <a:defRPr/>
            </a:pPr>
            <a:r>
              <a:rPr lang="en-US" dirty="0">
                <a:solidFill>
                  <a:srgbClr val="005CA9"/>
                </a:solidFill>
                <a:latin typeface="Tahoma" charset="0"/>
              </a:rPr>
              <a:t>Education Resource Strategies, Inc.</a:t>
            </a:r>
          </a:p>
        </p:txBody>
      </p:sp>
      <p:sp>
        <p:nvSpPr>
          <p:cNvPr id="6" name="Slide Number Placeholder 16"/>
          <p:cNvSpPr>
            <a:spLocks noGrp="1"/>
          </p:cNvSpPr>
          <p:nvPr>
            <p:ph type="sldNum" sz="quarter" idx="14"/>
          </p:nvPr>
        </p:nvSpPr>
        <p:spPr>
          <a:xfrm>
            <a:off x="8777288" y="6400800"/>
            <a:ext cx="246062" cy="365125"/>
          </a:xfrm>
          <a:prstGeom prst="rect">
            <a:avLst/>
          </a:prstGeom>
        </p:spPr>
        <p:txBody>
          <a:bodyPr/>
          <a:lstStyle>
            <a:lvl1pPr>
              <a:defRPr/>
            </a:lvl1pPr>
          </a:lstStyle>
          <a:p>
            <a:pPr>
              <a:defRPr/>
            </a:pPr>
            <a:fld id="{3D9FD6B9-929D-41FE-B05B-96086197D8A6}" type="slidenum">
              <a:rPr lang="en-US">
                <a:solidFill>
                  <a:srgbClr val="005CA9"/>
                </a:solidFill>
              </a:rPr>
              <a:pPr>
                <a:defRPr/>
              </a:pPr>
              <a:t>‹#›</a:t>
            </a:fld>
            <a:endParaRPr lang="en-US" dirty="0">
              <a:solidFill>
                <a:srgbClr val="005CA9"/>
              </a:solidFill>
            </a:endParaRPr>
          </a:p>
        </p:txBody>
      </p:sp>
    </p:spTree>
    <p:extLst>
      <p:ext uri="{BB962C8B-B14F-4D97-AF65-F5344CB8AC3E}">
        <p14:creationId xmlns:p14="http://schemas.microsoft.com/office/powerpoint/2010/main" val="1981875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4D7F667-E54D-4FED-AA66-3E92B9D17916}" type="datetime1">
              <a:rPr lang="en-US" smtClean="0"/>
              <a:pPr>
                <a:defRPr/>
              </a:pPr>
              <a:t>10/11/2016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E380437-6B61-C846-B6A6-6EE636660F74}"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224D183-25B9-4738-8835-66B11279955F}" type="datetime1">
              <a:rPr lang="en-US" smtClean="0"/>
              <a:pPr>
                <a:defRPr/>
              </a:pPr>
              <a:t>10/11/2016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A050B0C-38A5-C34A-81BB-4934DCAF2811}"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7272162-4E76-4795-870A-B0A04E797822}" type="datetime1">
              <a:rPr lang="en-US" smtClean="0"/>
              <a:pPr>
                <a:defRPr/>
              </a:pPr>
              <a:t>10/11/2016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FBD4272A-ACA7-BD46-8047-FC595AEFE983}"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98BE5F4-A4AF-4D4C-8DB8-41186C471E98}" type="datetime1">
              <a:rPr lang="en-US" smtClean="0"/>
              <a:pPr>
                <a:defRPr/>
              </a:pPr>
              <a:t>10/11/2016</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5A07FFFE-E7F7-F240-B926-28FF199FBD53}"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B86F99B-209D-4C57-BF1F-58950E987F92}" type="datetime1">
              <a:rPr lang="en-US" smtClean="0"/>
              <a:pPr>
                <a:defRPr/>
              </a:pPr>
              <a:t>10/11/2016</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E508C764-F3C6-C04B-9FB7-5821A6B381D7}"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E2B3F49-13BC-4D40-AE46-998C3E371DBD}" type="datetime1">
              <a:rPr lang="en-US" smtClean="0"/>
              <a:pPr>
                <a:defRPr/>
              </a:pPr>
              <a:t>10/11/2016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B5F9174-D509-E34B-AEE1-615DF13D9C36}"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CBA590C-1E4D-4C55-88F2-8601F8DA207D}" type="datetime1">
              <a:rPr lang="en-US" smtClean="0"/>
              <a:pPr>
                <a:defRPr/>
              </a:pPr>
              <a:t>10/11/2016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BA68309-7F72-D447-BEFE-08E750F42CE2}"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2.tif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8" charset="0"/>
              </a:defRPr>
            </a:lvl1pPr>
          </a:lstStyle>
          <a:p>
            <a:pPr>
              <a:defRPr/>
            </a:pPr>
            <a:fld id="{89D78B13-42AE-4156-8BD4-D5A43EBD8EF3}" type="datetime1">
              <a:rPr lang="en-US" smtClean="0"/>
              <a:pPr>
                <a:defRPr/>
              </a:pPr>
              <a:t>10/11/2016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8" charset="0"/>
              </a:defRPr>
            </a:lvl1pPr>
          </a:lstStyle>
          <a:p>
            <a:pPr>
              <a:defRPr/>
            </a:pPr>
            <a:fld id="{2AB9DB8B-FFC4-3D43-BE94-09B143F5626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457200" rtl="0" eaLnBrk="1" fontAlgn="base" hangingPunct="1">
        <a:spcBef>
          <a:spcPct val="0"/>
        </a:spcBef>
        <a:spcAft>
          <a:spcPct val="0"/>
        </a:spcAft>
        <a:defRPr sz="4400" kern="1200">
          <a:solidFill>
            <a:schemeClr val="tx1"/>
          </a:solidFill>
          <a:latin typeface="+mj-lt"/>
          <a:ea typeface="ＭＳ Ｐゴシック" pitchFamily="8" charset="-128"/>
          <a:cs typeface="ＭＳ Ｐゴシック" pitchFamily="8" charset="-128"/>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8" charset="-128"/>
          <a:cs typeface="ＭＳ Ｐゴシック" pitchFamily="8"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8" charset="-128"/>
          <a:cs typeface="ＭＳ Ｐゴシック" pitchFamily="8"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8" charset="-128"/>
          <a:cs typeface="ＭＳ Ｐゴシック" pitchFamily="8"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8" charset="-128"/>
          <a:cs typeface="ＭＳ Ｐゴシック" pitchFamily="8" charset="-128"/>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pitchFamily="8" charset="0"/>
        <a:buChar char="•"/>
        <a:defRPr sz="3200" kern="1200">
          <a:solidFill>
            <a:schemeClr val="tx1"/>
          </a:solidFill>
          <a:latin typeface="+mn-lt"/>
          <a:ea typeface="ＭＳ Ｐゴシック" pitchFamily="8" charset="-128"/>
          <a:cs typeface="ＭＳ Ｐゴシック" pitchFamily="8" charset="-128"/>
        </a:defRPr>
      </a:lvl1pPr>
      <a:lvl2pPr marL="742950" indent="-285750" algn="l" defTabSz="457200" rtl="0" eaLnBrk="1" fontAlgn="base" hangingPunct="1">
        <a:spcBef>
          <a:spcPct val="20000"/>
        </a:spcBef>
        <a:spcAft>
          <a:spcPct val="0"/>
        </a:spcAft>
        <a:buFont typeface="Arial" pitchFamily="8" charset="0"/>
        <a:buChar char="–"/>
        <a:defRPr sz="2800" kern="1200">
          <a:solidFill>
            <a:schemeClr val="tx1"/>
          </a:solidFill>
          <a:latin typeface="+mn-lt"/>
          <a:ea typeface="ＭＳ Ｐゴシック" pitchFamily="8" charset="-128"/>
          <a:cs typeface="+mn-cs"/>
        </a:defRPr>
      </a:lvl2pPr>
      <a:lvl3pPr marL="1143000" indent="-228600" algn="l" defTabSz="457200" rtl="0" eaLnBrk="1" fontAlgn="base" hangingPunct="1">
        <a:spcBef>
          <a:spcPct val="20000"/>
        </a:spcBef>
        <a:spcAft>
          <a:spcPct val="0"/>
        </a:spcAft>
        <a:buFont typeface="Arial" pitchFamily="8" charset="0"/>
        <a:buChar char="•"/>
        <a:defRPr sz="2400" kern="1200">
          <a:solidFill>
            <a:schemeClr val="tx1"/>
          </a:solidFill>
          <a:latin typeface="+mn-lt"/>
          <a:ea typeface="ＭＳ Ｐゴシック" pitchFamily="8" charset="-128"/>
          <a:cs typeface="+mn-cs"/>
        </a:defRPr>
      </a:lvl3pPr>
      <a:lvl4pPr marL="1600200" indent="-228600" algn="l" defTabSz="457200" rtl="0" eaLnBrk="1" fontAlgn="base" hangingPunct="1">
        <a:spcBef>
          <a:spcPct val="20000"/>
        </a:spcBef>
        <a:spcAft>
          <a:spcPct val="0"/>
        </a:spcAft>
        <a:buFont typeface="Arial" pitchFamily="8" charset="0"/>
        <a:buChar char="–"/>
        <a:defRPr sz="2000" kern="1200">
          <a:solidFill>
            <a:schemeClr val="tx1"/>
          </a:solidFill>
          <a:latin typeface="+mn-lt"/>
          <a:ea typeface="ＭＳ Ｐゴシック" pitchFamily="8" charset="-128"/>
          <a:cs typeface="+mn-cs"/>
        </a:defRPr>
      </a:lvl4pPr>
      <a:lvl5pPr marL="2057400" indent="-228600" algn="l" defTabSz="457200" rtl="0" eaLnBrk="1" fontAlgn="base" hangingPunct="1">
        <a:spcBef>
          <a:spcPct val="20000"/>
        </a:spcBef>
        <a:spcAft>
          <a:spcPct val="0"/>
        </a:spcAft>
        <a:buFont typeface="Arial" pitchFamily="8" charset="0"/>
        <a:buChar char="»"/>
        <a:defRPr sz="2000" kern="1200">
          <a:solidFill>
            <a:schemeClr val="tx1"/>
          </a:solidFill>
          <a:latin typeface="+mn-lt"/>
          <a:ea typeface="ＭＳ Ｐゴシック" pitchFamily="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875" y="351119"/>
            <a:ext cx="7842251" cy="1042416"/>
          </a:xfrm>
          <a:prstGeom prst="rect">
            <a:avLst/>
          </a:prstGeom>
        </p:spPr>
        <p:txBody>
          <a:bodyPr vert="horz" lIns="91440" tIns="45720" rIns="91440" bIns="45720" rtlCol="0" anchor="b">
            <a:normAutofit/>
          </a:bodyPr>
          <a:lstStyle/>
          <a:p>
            <a:r>
              <a:rPr lang="en-US" dirty="0" smtClean="0"/>
              <a:t>Click to add slide title</a:t>
            </a:r>
            <a:endParaRPr lang="en-US" dirty="0"/>
          </a:p>
        </p:txBody>
      </p:sp>
      <p:sp>
        <p:nvSpPr>
          <p:cNvPr id="3" name="Text Placeholder 2"/>
          <p:cNvSpPr>
            <a:spLocks noGrp="1"/>
          </p:cNvSpPr>
          <p:nvPr>
            <p:ph type="body" idx="1"/>
          </p:nvPr>
        </p:nvSpPr>
        <p:spPr>
          <a:xfrm>
            <a:off x="685800" y="1524000"/>
            <a:ext cx="7772400" cy="4800600"/>
          </a:xfrm>
          <a:prstGeom prst="rect">
            <a:avLst/>
          </a:prstGeom>
        </p:spPr>
        <p:txBody>
          <a:bodyPr vert="horz" lIns="91440" tIns="45720" rIns="91440" bIns="45720" rtlCol="0">
            <a:normAutofit/>
          </a:body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0" name="Straight Connector 9"/>
          <p:cNvCxnSpPr/>
          <p:nvPr/>
        </p:nvCxnSpPr>
        <p:spPr>
          <a:xfrm>
            <a:off x="650875" y="1382712"/>
            <a:ext cx="784225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rotWithShape="1">
          <a:blip r:embed="rId18" cstate="print">
            <a:extLst>
              <a:ext uri="{28A0092B-C50C-407E-A947-70E740481C1C}">
                <a14:useLocalDpi xmlns:a14="http://schemas.microsoft.com/office/drawing/2010/main" val="0"/>
              </a:ext>
            </a:extLst>
          </a:blip>
          <a:srcRect b="95362"/>
          <a:stretch/>
        </p:blipFill>
        <p:spPr>
          <a:xfrm>
            <a:off x="213" y="0"/>
            <a:ext cx="9143575" cy="318036"/>
          </a:xfrm>
          <a:prstGeom prst="rect">
            <a:avLst/>
          </a:prstGeom>
        </p:spPr>
      </p:pic>
      <p:sp>
        <p:nvSpPr>
          <p:cNvPr id="6" name="Slide Number Placeholder 5"/>
          <p:cNvSpPr>
            <a:spLocks noGrp="1"/>
          </p:cNvSpPr>
          <p:nvPr>
            <p:ph type="sldNum" sz="quarter" idx="4"/>
          </p:nvPr>
        </p:nvSpPr>
        <p:spPr>
          <a:xfrm>
            <a:off x="8493125" y="6462995"/>
            <a:ext cx="608655" cy="365125"/>
          </a:xfrm>
          <a:prstGeom prst="rect">
            <a:avLst/>
          </a:prstGeom>
        </p:spPr>
        <p:txBody>
          <a:bodyPr vert="horz" lIns="91440" tIns="45720" rIns="91440" bIns="45720" rtlCol="0" anchor="ctr"/>
          <a:lstStyle>
            <a:lvl1pPr algn="r">
              <a:defRPr sz="1200">
                <a:solidFill>
                  <a:srgbClr val="333333"/>
                </a:solidFill>
                <a:latin typeface="Arial" pitchFamily="34" charset="0"/>
                <a:cs typeface="Arial" pitchFamily="34" charset="0"/>
              </a:defRPr>
            </a:lvl1pPr>
          </a:lstStyle>
          <a:p>
            <a:pPr defTabSz="914400" eaLnBrk="0" hangingPunct="0"/>
            <a:fld id="{8E265E93-A78A-4415-9971-80ECE72FD72D}" type="slidenum">
              <a:rPr lang="en-US" smtClean="0"/>
              <a:pPr defTabSz="914400" eaLnBrk="0" hangingPunct="0"/>
              <a:t>‹#›</a:t>
            </a:fld>
            <a:endParaRPr lang="en-US" dirty="0"/>
          </a:p>
        </p:txBody>
      </p:sp>
    </p:spTree>
    <p:extLst>
      <p:ext uri="{BB962C8B-B14F-4D97-AF65-F5344CB8AC3E}">
        <p14:creationId xmlns:p14="http://schemas.microsoft.com/office/powerpoint/2010/main" val="87772237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Lst>
  <p:timing>
    <p:tnLst>
      <p:par>
        <p:cTn id="1" dur="indefinite" restart="never" nodeType="tmRoot"/>
      </p:par>
    </p:tnLst>
  </p:timing>
  <p:hf hdr="0" ftr="0" dt="0"/>
  <p:txStyles>
    <p:titleStyle>
      <a:lvl1pPr algn="l" defTabSz="914400" rtl="0" eaLnBrk="1" latinLnBrk="0" hangingPunct="1">
        <a:lnSpc>
          <a:spcPct val="100000"/>
        </a:lnSpc>
        <a:spcBef>
          <a:spcPct val="0"/>
        </a:spcBef>
        <a:buNone/>
        <a:defRPr sz="3200" b="1" kern="1200" baseline="0">
          <a:solidFill>
            <a:srgbClr val="565658"/>
          </a:solidFill>
          <a:latin typeface="Arial Narrow" pitchFamily="34" charset="0"/>
          <a:ea typeface="Segoe UI" pitchFamily="34" charset="0"/>
          <a:cs typeface="Segoe UI" pitchFamily="34" charset="0"/>
        </a:defRPr>
      </a:lvl1pPr>
    </p:titleStyle>
    <p:bodyStyle>
      <a:lvl1pPr marL="225425" indent="-225425" algn="l" defTabSz="914400" rtl="0" eaLnBrk="1" latinLnBrk="0" hangingPunct="1">
        <a:spcBef>
          <a:spcPct val="20000"/>
        </a:spcBef>
        <a:buClr>
          <a:schemeClr val="accent1"/>
        </a:buClr>
        <a:buFont typeface="Wingdings" pitchFamily="2" charset="2"/>
        <a:buChar char="§"/>
        <a:defRPr sz="2800" kern="1200">
          <a:solidFill>
            <a:srgbClr val="565658"/>
          </a:solidFill>
          <a:latin typeface="Arial Narrow" pitchFamily="34" charset="0"/>
          <a:ea typeface="+mn-ea"/>
          <a:cs typeface="+mn-cs"/>
        </a:defRPr>
      </a:lvl1pPr>
      <a:lvl2pPr marL="684213" indent="-227013" algn="l" defTabSz="914400" rtl="0" eaLnBrk="1" latinLnBrk="0" hangingPunct="1">
        <a:spcBef>
          <a:spcPct val="20000"/>
        </a:spcBef>
        <a:buClr>
          <a:schemeClr val="accent1"/>
        </a:buClr>
        <a:buFont typeface="Wingdings" pitchFamily="2" charset="2"/>
        <a:buChar char="§"/>
        <a:defRPr sz="2400" kern="1200">
          <a:solidFill>
            <a:srgbClr val="565658"/>
          </a:solidFill>
          <a:latin typeface="Arial Narrow" pitchFamily="34" charset="0"/>
          <a:ea typeface="+mn-ea"/>
          <a:cs typeface="+mn-cs"/>
        </a:defRPr>
      </a:lvl2pPr>
      <a:lvl3pPr marL="1089025" indent="-174625" algn="l" defTabSz="914400" rtl="0" eaLnBrk="1" latinLnBrk="0" hangingPunct="1">
        <a:spcBef>
          <a:spcPct val="20000"/>
        </a:spcBef>
        <a:buClr>
          <a:schemeClr val="accent1"/>
        </a:buClr>
        <a:buFont typeface="Wingdings" pitchFamily="2" charset="2"/>
        <a:buChar char="§"/>
        <a:defRPr sz="2400" kern="1200">
          <a:solidFill>
            <a:srgbClr val="565658"/>
          </a:solidFill>
          <a:latin typeface="Arial Narrow" pitchFamily="34" charset="0"/>
          <a:ea typeface="+mn-ea"/>
          <a:cs typeface="+mn-cs"/>
        </a:defRPr>
      </a:lvl3pPr>
      <a:lvl4pPr marL="1600200" indent="-228600" algn="l" defTabSz="914400" rtl="0" eaLnBrk="1" latinLnBrk="0" hangingPunct="1">
        <a:spcBef>
          <a:spcPct val="20000"/>
        </a:spcBef>
        <a:buClr>
          <a:schemeClr val="accent1"/>
        </a:buClr>
        <a:buFont typeface="Wingdings" pitchFamily="2" charset="2"/>
        <a:buChar char="§"/>
        <a:defRPr sz="2000" kern="1200">
          <a:solidFill>
            <a:srgbClr val="565658"/>
          </a:solidFill>
          <a:latin typeface="Arial Narrow" pitchFamily="34" charset="0"/>
          <a:ea typeface="+mn-ea"/>
          <a:cs typeface="+mn-cs"/>
        </a:defRPr>
      </a:lvl4pPr>
      <a:lvl5pPr marL="2003425" indent="-174625" algn="l" defTabSz="914400" rtl="0" eaLnBrk="1" latinLnBrk="0" hangingPunct="1">
        <a:spcBef>
          <a:spcPct val="20000"/>
        </a:spcBef>
        <a:buClr>
          <a:schemeClr val="accent1"/>
        </a:buClr>
        <a:buFont typeface="Wingdings" pitchFamily="2" charset="2"/>
        <a:buChar char="§"/>
        <a:defRPr sz="2000" kern="1200">
          <a:solidFill>
            <a:srgbClr val="565658"/>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package" Target="../embeddings/Microsoft_Excel_Worksheet15.xlsx"/></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sz="2000" dirty="0" smtClean="0"/>
              <a:t>Five Year Financial Forecast</a:t>
            </a:r>
          </a:p>
          <a:p>
            <a:r>
              <a:rPr lang="en-US" dirty="0" smtClean="0"/>
              <a:t>October 2016</a:t>
            </a:r>
          </a:p>
          <a:p>
            <a:endParaRPr lang="en-US" dirty="0" smtClean="0"/>
          </a:p>
          <a:p>
            <a:endParaRPr lang="en-US" sz="1100" dirty="0"/>
          </a:p>
        </p:txBody>
      </p:sp>
      <p:sp>
        <p:nvSpPr>
          <p:cNvPr id="5" name="Slide Number Placeholder 4"/>
          <p:cNvSpPr>
            <a:spLocks noGrp="1"/>
          </p:cNvSpPr>
          <p:nvPr>
            <p:ph type="sldNum" sz="quarter" idx="12"/>
          </p:nvPr>
        </p:nvSpPr>
        <p:spPr/>
        <p:txBody>
          <a:bodyPr/>
          <a:lstStyle/>
          <a:p>
            <a:fld id="{2C4220B1-E385-4C5F-8FAC-E103C61D6CE6}" type="slidenum">
              <a:rPr lang="en-US" smtClean="0"/>
              <a:pPr/>
              <a:t>1</a:t>
            </a:fld>
            <a:endParaRPr lang="en-US" dirty="0"/>
          </a:p>
        </p:txBody>
      </p:sp>
      <p:sp>
        <p:nvSpPr>
          <p:cNvPr id="2" name="Title 1"/>
          <p:cNvSpPr>
            <a:spLocks noGrp="1"/>
          </p:cNvSpPr>
          <p:nvPr>
            <p:ph type="ctrTitle"/>
          </p:nvPr>
        </p:nvSpPr>
        <p:spPr/>
        <p:txBody>
          <a:bodyPr/>
          <a:lstStyle/>
          <a:p>
            <a:r>
              <a:rPr lang="en-US" dirty="0" smtClean="0"/>
              <a:t>Cleveland Municipal School District</a:t>
            </a:r>
            <a:endParaRPr lang="en-US" dirty="0"/>
          </a:p>
        </p:txBody>
      </p:sp>
    </p:spTree>
    <p:extLst>
      <p:ext uri="{BB962C8B-B14F-4D97-AF65-F5344CB8AC3E}">
        <p14:creationId xmlns:p14="http://schemas.microsoft.com/office/powerpoint/2010/main" val="27440287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100" dirty="0" smtClean="0"/>
              <a:t>Cleveland Municipal School District</a:t>
            </a:r>
            <a:r>
              <a:rPr lang="en-US" sz="2700" dirty="0" smtClean="0"/>
              <a:t/>
            </a:r>
            <a:br>
              <a:rPr lang="en-US" sz="2700" dirty="0" smtClean="0"/>
            </a:br>
            <a:r>
              <a:rPr lang="en-US" sz="2000" dirty="0" smtClean="0"/>
              <a:t>Property Tax Allocation – State Hold Harmless Reimbursements</a:t>
            </a:r>
            <a:endParaRPr lang="en-US" sz="2000" dirty="0"/>
          </a:p>
        </p:txBody>
      </p:sp>
      <p:sp>
        <p:nvSpPr>
          <p:cNvPr id="5" name="Slide Number Placeholder 4"/>
          <p:cNvSpPr>
            <a:spLocks noGrp="1"/>
          </p:cNvSpPr>
          <p:nvPr>
            <p:ph type="sldNum" sz="quarter" idx="12"/>
          </p:nvPr>
        </p:nvSpPr>
        <p:spPr/>
        <p:txBody>
          <a:bodyPr/>
          <a:lstStyle/>
          <a:p>
            <a:fld id="{2C4220B1-E385-4C5F-8FAC-E103C61D6CE6}" type="slidenum">
              <a:rPr lang="en-US" smtClean="0"/>
              <a:pPr/>
              <a:t>10</a:t>
            </a:fld>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935254607"/>
              </p:ext>
            </p:extLst>
          </p:nvPr>
        </p:nvGraphicFramePr>
        <p:xfrm>
          <a:off x="301625" y="1527175"/>
          <a:ext cx="8504238"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314964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Cleveland Municipal School District</a:t>
            </a:r>
            <a:br>
              <a:rPr lang="en-US" sz="2800" dirty="0" smtClean="0"/>
            </a:br>
            <a:r>
              <a:rPr lang="en-US" sz="1800" dirty="0" smtClean="0"/>
              <a:t>Other Revenue</a:t>
            </a:r>
            <a:endParaRPr lang="en-US" sz="1800" dirty="0"/>
          </a:p>
        </p:txBody>
      </p:sp>
      <p:sp>
        <p:nvSpPr>
          <p:cNvPr id="6" name="Slide Number Placeholder 5"/>
          <p:cNvSpPr>
            <a:spLocks noGrp="1"/>
          </p:cNvSpPr>
          <p:nvPr>
            <p:ph type="sldNum" sz="quarter" idx="12"/>
          </p:nvPr>
        </p:nvSpPr>
        <p:spPr/>
        <p:txBody>
          <a:bodyPr/>
          <a:lstStyle/>
          <a:p>
            <a:fld id="{2C4220B1-E385-4C5F-8FAC-E103C61D6CE6}" type="slidenum">
              <a:rPr lang="en-US" smtClean="0"/>
              <a:pPr/>
              <a:t>11</a:t>
            </a:fld>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591601493"/>
              </p:ext>
            </p:extLst>
          </p:nvPr>
        </p:nvGraphicFramePr>
        <p:xfrm>
          <a:off x="304800" y="1524000"/>
          <a:ext cx="8504238"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rot="-5400000">
            <a:off x="-912916" y="3351316"/>
            <a:ext cx="2743200" cy="30776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smtClean="0"/>
              <a:t>Revenue (In Millions)</a:t>
            </a:r>
            <a:endParaRPr lang="en-US" sz="1400" b="1" dirty="0"/>
          </a:p>
        </p:txBody>
      </p:sp>
    </p:spTree>
    <p:extLst>
      <p:ext uri="{BB962C8B-B14F-4D97-AF65-F5344CB8AC3E}">
        <p14:creationId xmlns:p14="http://schemas.microsoft.com/office/powerpoint/2010/main" val="1816297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Fund Revenue</a:t>
            </a:r>
            <a:endParaRPr lang="en-US" dirty="0"/>
          </a:p>
        </p:txBody>
      </p:sp>
      <p:sp>
        <p:nvSpPr>
          <p:cNvPr id="3" name="Slide Number Placeholder 2"/>
          <p:cNvSpPr>
            <a:spLocks noGrp="1"/>
          </p:cNvSpPr>
          <p:nvPr>
            <p:ph type="sldNum" sz="quarter" idx="12"/>
          </p:nvPr>
        </p:nvSpPr>
        <p:spPr/>
        <p:txBody>
          <a:bodyPr/>
          <a:lstStyle/>
          <a:p>
            <a:fld id="{7BCBFC88-5924-455D-A0C0-85AB3C00A5CC}" type="slidenum">
              <a:rPr lang="en-US" smtClean="0"/>
              <a:pPr/>
              <a:t>12</a:t>
            </a:fld>
            <a:endParaRPr lang="en-US"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724513611"/>
              </p:ext>
            </p:extLst>
          </p:nvPr>
        </p:nvGraphicFramePr>
        <p:xfrm>
          <a:off x="457200" y="1417638"/>
          <a:ext cx="8504238" cy="518308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228600" y="6400800"/>
            <a:ext cx="8686800" cy="307777"/>
          </a:xfrm>
          <a:prstGeom prst="rect">
            <a:avLst/>
          </a:prstGeom>
          <a:noFill/>
        </p:spPr>
        <p:txBody>
          <a:bodyPr wrap="square" rtlCol="0">
            <a:spAutoFit/>
          </a:bodyPr>
          <a:lstStyle/>
          <a:p>
            <a:r>
              <a:rPr lang="en-US" sz="1400" dirty="0" smtClean="0"/>
              <a:t>*Projected</a:t>
            </a:r>
          </a:p>
        </p:txBody>
      </p:sp>
    </p:spTree>
    <p:extLst>
      <p:ext uri="{BB962C8B-B14F-4D97-AF65-F5344CB8AC3E}">
        <p14:creationId xmlns:p14="http://schemas.microsoft.com/office/powerpoint/2010/main" val="12719013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Cleveland Municipal School District</a:t>
            </a:r>
            <a:endParaRPr lang="en-US" dirty="0"/>
          </a:p>
        </p:txBody>
      </p:sp>
      <p:sp>
        <p:nvSpPr>
          <p:cNvPr id="3" name="Slide Number Placeholder 2"/>
          <p:cNvSpPr>
            <a:spLocks noGrp="1"/>
          </p:cNvSpPr>
          <p:nvPr>
            <p:ph type="sldNum" sz="quarter" idx="12"/>
          </p:nvPr>
        </p:nvSpPr>
        <p:spPr/>
        <p:txBody>
          <a:bodyPr/>
          <a:lstStyle/>
          <a:p>
            <a:fld id="{FA114C9F-2808-4433-AF62-6D1F8DE48565}" type="slidenum">
              <a:rPr lang="en-US" smtClean="0"/>
              <a:pPr/>
              <a:t>13</a:t>
            </a:fld>
            <a:endParaRPr lang="en-US" dirty="0"/>
          </a:p>
        </p:txBody>
      </p:sp>
      <p:sp>
        <p:nvSpPr>
          <p:cNvPr id="4" name="Content Placeholder 3"/>
          <p:cNvSpPr>
            <a:spLocks noGrp="1"/>
          </p:cNvSpPr>
          <p:nvPr>
            <p:ph sz="quarter" idx="1"/>
          </p:nvPr>
        </p:nvSpPr>
        <p:spPr>
          <a:xfrm>
            <a:off x="301752" y="2971800"/>
            <a:ext cx="8503920" cy="914400"/>
          </a:xfrm>
          <a:solidFill>
            <a:schemeClr val="tx1"/>
          </a:solidFill>
        </p:spPr>
        <p:txBody>
          <a:bodyPr/>
          <a:lstStyle/>
          <a:p>
            <a:r>
              <a:rPr lang="en-US" dirty="0" smtClean="0">
                <a:solidFill>
                  <a:schemeClr val="bg1"/>
                </a:solidFill>
              </a:rPr>
              <a:t>General Fund Expenditures</a:t>
            </a:r>
          </a:p>
        </p:txBody>
      </p:sp>
    </p:spTree>
    <p:extLst>
      <p:ext uri="{BB962C8B-B14F-4D97-AF65-F5344CB8AC3E}">
        <p14:creationId xmlns:p14="http://schemas.microsoft.com/office/powerpoint/2010/main" val="26833812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Major Expenditure </a:t>
            </a:r>
            <a:r>
              <a:rPr lang="en-US" dirty="0" smtClean="0"/>
              <a:t>Assumptions</a:t>
            </a:r>
            <a:endParaRPr lang="en-US" dirty="0"/>
          </a:p>
        </p:txBody>
      </p:sp>
      <p:sp>
        <p:nvSpPr>
          <p:cNvPr id="4" name="Slide Number Placeholder 3"/>
          <p:cNvSpPr>
            <a:spLocks noGrp="1"/>
          </p:cNvSpPr>
          <p:nvPr>
            <p:ph type="sldNum" sz="quarter" idx="12"/>
          </p:nvPr>
        </p:nvSpPr>
        <p:spPr/>
        <p:txBody>
          <a:bodyPr/>
          <a:lstStyle/>
          <a:p>
            <a:fld id="{2C4220B1-E385-4C5F-8FAC-E103C61D6CE6}" type="slidenum">
              <a:rPr lang="en-US" smtClean="0"/>
              <a:pPr/>
              <a:t>14</a:t>
            </a:fld>
            <a:endParaRPr lang="en-US" dirty="0"/>
          </a:p>
        </p:txBody>
      </p:sp>
      <p:sp>
        <p:nvSpPr>
          <p:cNvPr id="3" name="Content Placeholder 2"/>
          <p:cNvSpPr>
            <a:spLocks noGrp="1"/>
          </p:cNvSpPr>
          <p:nvPr>
            <p:ph sz="quarter" idx="1"/>
          </p:nvPr>
        </p:nvSpPr>
        <p:spPr>
          <a:xfrm>
            <a:off x="457200" y="1547444"/>
            <a:ext cx="8229600" cy="3959053"/>
          </a:xfrm>
        </p:spPr>
        <p:txBody>
          <a:bodyPr>
            <a:normAutofit/>
          </a:bodyPr>
          <a:lstStyle/>
          <a:p>
            <a:r>
              <a:rPr lang="en-US" sz="2000" dirty="0" smtClean="0"/>
              <a:t>No changes </a:t>
            </a:r>
            <a:r>
              <a:rPr lang="en-US" sz="2000" dirty="0"/>
              <a:t>in </a:t>
            </a:r>
            <a:r>
              <a:rPr lang="en-US" sz="2000" dirty="0" smtClean="0"/>
              <a:t>total </a:t>
            </a:r>
            <a:r>
              <a:rPr lang="en-US" sz="2000" dirty="0"/>
              <a:t>or charter enrollment for </a:t>
            </a:r>
            <a:r>
              <a:rPr lang="en-US" sz="2000" dirty="0" smtClean="0"/>
              <a:t>FY18-FY21. </a:t>
            </a:r>
          </a:p>
          <a:p>
            <a:r>
              <a:rPr lang="en-US" sz="2000" dirty="0" smtClean="0"/>
              <a:t>Maintains current staffing levels (5,290 FTEs on the General Fund) with 230 teacher separations in FY18-21. </a:t>
            </a:r>
          </a:p>
          <a:p>
            <a:pPr lvl="1"/>
            <a:r>
              <a:rPr lang="en-US" sz="1800" dirty="0" smtClean="0"/>
              <a:t>No projected impact of ESSA changes. </a:t>
            </a:r>
            <a:endParaRPr lang="en-US" sz="1800" dirty="0"/>
          </a:p>
          <a:p>
            <a:r>
              <a:rPr lang="en-US" sz="2000" dirty="0"/>
              <a:t>No salary increases budgeted for any employees in FY18-21. </a:t>
            </a:r>
          </a:p>
          <a:p>
            <a:pPr lvl="1"/>
            <a:r>
              <a:rPr lang="en-US" sz="1600" dirty="0" smtClean="0"/>
              <a:t>Maintains current TDES compensation approach for teachers but still includes a 2.0% increase in salaries in FY17 for CTU members.</a:t>
            </a:r>
          </a:p>
          <a:p>
            <a:r>
              <a:rPr lang="en-US" sz="2000" dirty="0" smtClean="0"/>
              <a:t>Healthcare rates are forecasted to increase 10.4% per year in FY18-21.</a:t>
            </a:r>
          </a:p>
          <a:p>
            <a:r>
              <a:rPr lang="en-US" sz="2000" dirty="0" smtClean="0"/>
              <a:t>$15 million additional investments in schools’ purchasing power, capital projects, bus replacement, etc. </a:t>
            </a:r>
          </a:p>
          <a:p>
            <a:endParaRPr lang="en-US" sz="1800" dirty="0" smtClean="0"/>
          </a:p>
          <a:p>
            <a:pPr marL="0" indent="0">
              <a:buNone/>
            </a:pPr>
            <a:endParaRPr lang="en-US" sz="1800" dirty="0" smtClean="0"/>
          </a:p>
          <a:p>
            <a:pPr marL="0" indent="0">
              <a:buNone/>
            </a:pPr>
            <a:endParaRPr lang="en-US" sz="1800" dirty="0"/>
          </a:p>
          <a:p>
            <a:pPr marL="0" indent="0">
              <a:buNone/>
            </a:pPr>
            <a:endParaRPr lang="en-US" sz="1800" dirty="0" smtClean="0"/>
          </a:p>
          <a:p>
            <a:endParaRPr lang="en-US" sz="1800" dirty="0" smtClean="0">
              <a:solidFill>
                <a:srgbClr val="FF0000"/>
              </a:solidFill>
            </a:endParaRPr>
          </a:p>
          <a:p>
            <a:pPr marL="0" indent="0">
              <a:buNone/>
            </a:pPr>
            <a:endParaRPr lang="en-US" sz="1800" dirty="0" smtClean="0"/>
          </a:p>
          <a:p>
            <a:endParaRPr lang="en-US" sz="1800" dirty="0" smtClean="0"/>
          </a:p>
          <a:p>
            <a:endParaRPr lang="en-US" sz="1800" dirty="0" smtClean="0"/>
          </a:p>
          <a:p>
            <a:pPr>
              <a:buNone/>
            </a:pPr>
            <a:endParaRPr lang="en-US" sz="1800" dirty="0" smtClean="0"/>
          </a:p>
          <a:p>
            <a:endParaRPr lang="en-US" sz="1800" dirty="0" smtClean="0"/>
          </a:p>
        </p:txBody>
      </p:sp>
    </p:spTree>
    <p:extLst>
      <p:ext uri="{BB962C8B-B14F-4D97-AF65-F5344CB8AC3E}">
        <p14:creationId xmlns:p14="http://schemas.microsoft.com/office/powerpoint/2010/main" val="2463944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Cleveland Municipal School District</a:t>
            </a:r>
            <a:r>
              <a:rPr lang="en-US" sz="2400" dirty="0" smtClean="0"/>
              <a:t/>
            </a:r>
            <a:br>
              <a:rPr lang="en-US" sz="2400" dirty="0" smtClean="0"/>
            </a:br>
            <a:r>
              <a:rPr lang="en-US" sz="1800" dirty="0" smtClean="0"/>
              <a:t>Where the Money Goes</a:t>
            </a:r>
            <a:endParaRPr lang="en-US" sz="1800" dirty="0"/>
          </a:p>
        </p:txBody>
      </p:sp>
      <p:sp>
        <p:nvSpPr>
          <p:cNvPr id="5" name="Slide Number Placeholder 4"/>
          <p:cNvSpPr>
            <a:spLocks noGrp="1"/>
          </p:cNvSpPr>
          <p:nvPr>
            <p:ph type="sldNum" sz="quarter" idx="12"/>
          </p:nvPr>
        </p:nvSpPr>
        <p:spPr/>
        <p:txBody>
          <a:bodyPr/>
          <a:lstStyle/>
          <a:p>
            <a:fld id="{2C4220B1-E385-4C5F-8FAC-E103C61D6CE6}" type="slidenum">
              <a:rPr lang="en-US" smtClean="0"/>
              <a:pPr/>
              <a:t>15</a:t>
            </a:fld>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86572709"/>
              </p:ext>
            </p:extLst>
          </p:nvPr>
        </p:nvGraphicFramePr>
        <p:xfrm>
          <a:off x="319881" y="1417638"/>
          <a:ext cx="8504238"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693128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Cleveland Municipal School District</a:t>
            </a:r>
            <a:r>
              <a:rPr lang="en-US" sz="2400" dirty="0" smtClean="0"/>
              <a:t/>
            </a:r>
            <a:br>
              <a:rPr lang="en-US" sz="2400" dirty="0" smtClean="0"/>
            </a:br>
            <a:r>
              <a:rPr lang="en-US" sz="1800" dirty="0" smtClean="0"/>
              <a:t>Salaries</a:t>
            </a:r>
            <a:endParaRPr lang="en-US" sz="1800" dirty="0"/>
          </a:p>
        </p:txBody>
      </p:sp>
      <p:sp>
        <p:nvSpPr>
          <p:cNvPr id="5" name="Slide Number Placeholder 4"/>
          <p:cNvSpPr>
            <a:spLocks noGrp="1"/>
          </p:cNvSpPr>
          <p:nvPr>
            <p:ph type="sldNum" sz="quarter" idx="12"/>
          </p:nvPr>
        </p:nvSpPr>
        <p:spPr/>
        <p:txBody>
          <a:bodyPr/>
          <a:lstStyle/>
          <a:p>
            <a:fld id="{2C4220B1-E385-4C5F-8FAC-E103C61D6CE6}" type="slidenum">
              <a:rPr lang="en-US" smtClean="0"/>
              <a:pPr/>
              <a:t>16</a:t>
            </a:fld>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805537437"/>
              </p:ext>
            </p:extLst>
          </p:nvPr>
        </p:nvGraphicFramePr>
        <p:xfrm>
          <a:off x="301625" y="1527175"/>
          <a:ext cx="8504238"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412164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Cleveland Municipal School District</a:t>
            </a:r>
            <a:br>
              <a:rPr lang="en-US" sz="2800" dirty="0" smtClean="0"/>
            </a:br>
            <a:r>
              <a:rPr lang="en-US" sz="1800" dirty="0" smtClean="0"/>
              <a:t>Fringe Benefits</a:t>
            </a:r>
            <a:endParaRPr lang="en-US" sz="1800" dirty="0"/>
          </a:p>
        </p:txBody>
      </p:sp>
      <p:sp>
        <p:nvSpPr>
          <p:cNvPr id="5" name="Slide Number Placeholder 4"/>
          <p:cNvSpPr>
            <a:spLocks noGrp="1"/>
          </p:cNvSpPr>
          <p:nvPr>
            <p:ph type="sldNum" sz="quarter" idx="12"/>
          </p:nvPr>
        </p:nvSpPr>
        <p:spPr/>
        <p:txBody>
          <a:bodyPr/>
          <a:lstStyle/>
          <a:p>
            <a:fld id="{2C4220B1-E385-4C5F-8FAC-E103C61D6CE6}" type="slidenum">
              <a:rPr lang="en-US" smtClean="0"/>
              <a:pPr/>
              <a:t>17</a:t>
            </a:fld>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988705075"/>
              </p:ext>
            </p:extLst>
          </p:nvPr>
        </p:nvGraphicFramePr>
        <p:xfrm>
          <a:off x="301625" y="1527175"/>
          <a:ext cx="8504238"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433595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100" dirty="0" smtClean="0"/>
              <a:t>Cleveland Municipal School District</a:t>
            </a:r>
            <a:br>
              <a:rPr lang="en-US" sz="3100" dirty="0" smtClean="0"/>
            </a:br>
            <a:r>
              <a:rPr lang="en-US" sz="2000" dirty="0" smtClean="0"/>
              <a:t>Purchased Services</a:t>
            </a:r>
            <a:endParaRPr lang="en-US" sz="2000" dirty="0"/>
          </a:p>
        </p:txBody>
      </p:sp>
      <p:sp>
        <p:nvSpPr>
          <p:cNvPr id="6" name="Slide Number Placeholder 5"/>
          <p:cNvSpPr>
            <a:spLocks noGrp="1"/>
          </p:cNvSpPr>
          <p:nvPr>
            <p:ph type="sldNum" sz="quarter" idx="12"/>
          </p:nvPr>
        </p:nvSpPr>
        <p:spPr/>
        <p:txBody>
          <a:bodyPr/>
          <a:lstStyle/>
          <a:p>
            <a:fld id="{2C4220B1-E385-4C5F-8FAC-E103C61D6CE6}" type="slidenum">
              <a:rPr lang="en-US" smtClean="0"/>
              <a:pPr/>
              <a:t>18</a:t>
            </a:fld>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517040684"/>
              </p:ext>
            </p:extLst>
          </p:nvPr>
        </p:nvGraphicFramePr>
        <p:xfrm>
          <a:off x="304800" y="1527175"/>
          <a:ext cx="8504238"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rot="-5400000">
            <a:off x="-912916" y="3351316"/>
            <a:ext cx="2743200" cy="30776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smtClean="0"/>
              <a:t>Expenditures (In Millions)</a:t>
            </a:r>
            <a:endParaRPr lang="en-US" sz="1400" b="1" dirty="0"/>
          </a:p>
        </p:txBody>
      </p:sp>
    </p:spTree>
    <p:extLst>
      <p:ext uri="{BB962C8B-B14F-4D97-AF65-F5344CB8AC3E}">
        <p14:creationId xmlns:p14="http://schemas.microsoft.com/office/powerpoint/2010/main" val="39837074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Cleveland Municipal School District</a:t>
            </a:r>
            <a:r>
              <a:rPr lang="en-US" sz="2400" dirty="0" smtClean="0"/>
              <a:t/>
            </a:r>
            <a:br>
              <a:rPr lang="en-US" sz="2400" dirty="0" smtClean="0"/>
            </a:br>
            <a:r>
              <a:rPr lang="en-US" sz="1800" dirty="0" smtClean="0"/>
              <a:t>Supplies, Textbooks, Equipment, and Other Expenditures</a:t>
            </a:r>
            <a:endParaRPr lang="en-US" sz="1800" dirty="0"/>
          </a:p>
        </p:txBody>
      </p:sp>
      <p:sp>
        <p:nvSpPr>
          <p:cNvPr id="5" name="Slide Number Placeholder 4"/>
          <p:cNvSpPr>
            <a:spLocks noGrp="1"/>
          </p:cNvSpPr>
          <p:nvPr>
            <p:ph type="sldNum" sz="quarter" idx="12"/>
          </p:nvPr>
        </p:nvSpPr>
        <p:spPr/>
        <p:txBody>
          <a:bodyPr/>
          <a:lstStyle/>
          <a:p>
            <a:fld id="{2C4220B1-E385-4C5F-8FAC-E103C61D6CE6}" type="slidenum">
              <a:rPr lang="en-US" smtClean="0"/>
              <a:pPr/>
              <a:t>19</a:t>
            </a:fld>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775237895"/>
              </p:ext>
            </p:extLst>
          </p:nvPr>
        </p:nvGraphicFramePr>
        <p:xfrm>
          <a:off x="301625" y="1527175"/>
          <a:ext cx="8504238"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901390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Five Year Forecast - Contents</a:t>
            </a:r>
            <a:endParaRPr lang="en-US" dirty="0"/>
          </a:p>
        </p:txBody>
      </p:sp>
      <p:sp>
        <p:nvSpPr>
          <p:cNvPr id="3" name="Slide Number Placeholder 2"/>
          <p:cNvSpPr>
            <a:spLocks noGrp="1"/>
          </p:cNvSpPr>
          <p:nvPr>
            <p:ph type="sldNum" sz="quarter" idx="12"/>
          </p:nvPr>
        </p:nvSpPr>
        <p:spPr/>
        <p:txBody>
          <a:bodyPr/>
          <a:lstStyle/>
          <a:p>
            <a:fld id="{FA114C9F-2808-4433-AF62-6D1F8DE48565}" type="slidenum">
              <a:rPr lang="en-US" smtClean="0"/>
              <a:pPr/>
              <a:t>2</a:t>
            </a:fld>
            <a:endParaRPr lang="en-US" dirty="0"/>
          </a:p>
        </p:txBody>
      </p:sp>
      <p:sp>
        <p:nvSpPr>
          <p:cNvPr id="4" name="Content Placeholder 3"/>
          <p:cNvSpPr>
            <a:spLocks noGrp="1"/>
          </p:cNvSpPr>
          <p:nvPr>
            <p:ph sz="quarter" idx="1"/>
          </p:nvPr>
        </p:nvSpPr>
        <p:spPr/>
        <p:txBody>
          <a:bodyPr/>
          <a:lstStyle/>
          <a:p>
            <a:endParaRPr lang="en-US" dirty="0" smtClean="0"/>
          </a:p>
          <a:p>
            <a:r>
              <a:rPr lang="en-US" dirty="0" smtClean="0"/>
              <a:t>General Fund Revenues</a:t>
            </a:r>
          </a:p>
          <a:p>
            <a:r>
              <a:rPr lang="en-US" dirty="0" smtClean="0"/>
              <a:t>General Fund Expenditures</a:t>
            </a:r>
          </a:p>
          <a:p>
            <a:r>
              <a:rPr lang="en-US" dirty="0" smtClean="0"/>
              <a:t>Five Year Forecast Summary</a:t>
            </a:r>
          </a:p>
          <a:p>
            <a:pPr marL="0" indent="0">
              <a:buNone/>
            </a:pPr>
            <a:endParaRPr lang="en-US" dirty="0"/>
          </a:p>
        </p:txBody>
      </p:sp>
    </p:spTree>
    <p:extLst>
      <p:ext uri="{BB962C8B-B14F-4D97-AF65-F5344CB8AC3E}">
        <p14:creationId xmlns:p14="http://schemas.microsoft.com/office/powerpoint/2010/main" val="7763163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Fund Expenditures</a:t>
            </a:r>
            <a:endParaRPr lang="en-US" dirty="0"/>
          </a:p>
        </p:txBody>
      </p:sp>
      <p:sp>
        <p:nvSpPr>
          <p:cNvPr id="3" name="Slide Number Placeholder 2"/>
          <p:cNvSpPr>
            <a:spLocks noGrp="1"/>
          </p:cNvSpPr>
          <p:nvPr>
            <p:ph type="sldNum" sz="quarter" idx="12"/>
          </p:nvPr>
        </p:nvSpPr>
        <p:spPr/>
        <p:txBody>
          <a:bodyPr/>
          <a:lstStyle/>
          <a:p>
            <a:fld id="{7BCBFC88-5924-455D-A0C0-85AB3C00A5CC}" type="slidenum">
              <a:rPr lang="en-US" smtClean="0"/>
              <a:pPr/>
              <a:t>20</a:t>
            </a:fld>
            <a:endParaRPr lang="en-US"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1715077836"/>
              </p:ext>
            </p:extLst>
          </p:nvPr>
        </p:nvGraphicFramePr>
        <p:xfrm>
          <a:off x="301625" y="1527175"/>
          <a:ext cx="8504238"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228600" y="6400800"/>
            <a:ext cx="8686800" cy="307777"/>
          </a:xfrm>
          <a:prstGeom prst="rect">
            <a:avLst/>
          </a:prstGeom>
          <a:noFill/>
        </p:spPr>
        <p:txBody>
          <a:bodyPr wrap="square" rtlCol="0">
            <a:spAutoFit/>
          </a:bodyPr>
          <a:lstStyle/>
          <a:p>
            <a:r>
              <a:rPr lang="en-US" sz="1400" dirty="0" smtClean="0"/>
              <a:t>*Projected</a:t>
            </a:r>
          </a:p>
        </p:txBody>
      </p:sp>
    </p:spTree>
    <p:extLst>
      <p:ext uri="{BB962C8B-B14F-4D97-AF65-F5344CB8AC3E}">
        <p14:creationId xmlns:p14="http://schemas.microsoft.com/office/powerpoint/2010/main" val="10659437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Cleveland Municipal School District</a:t>
            </a:r>
            <a:endParaRPr lang="en-US" dirty="0"/>
          </a:p>
        </p:txBody>
      </p:sp>
      <p:sp>
        <p:nvSpPr>
          <p:cNvPr id="3" name="Slide Number Placeholder 2"/>
          <p:cNvSpPr>
            <a:spLocks noGrp="1"/>
          </p:cNvSpPr>
          <p:nvPr>
            <p:ph type="sldNum" sz="quarter" idx="12"/>
          </p:nvPr>
        </p:nvSpPr>
        <p:spPr/>
        <p:txBody>
          <a:bodyPr/>
          <a:lstStyle/>
          <a:p>
            <a:fld id="{FA114C9F-2808-4433-AF62-6D1F8DE48565}" type="slidenum">
              <a:rPr lang="en-US" smtClean="0"/>
              <a:pPr/>
              <a:t>21</a:t>
            </a:fld>
            <a:endParaRPr lang="en-US" dirty="0"/>
          </a:p>
        </p:txBody>
      </p:sp>
      <p:sp>
        <p:nvSpPr>
          <p:cNvPr id="4" name="Content Placeholder 3"/>
          <p:cNvSpPr>
            <a:spLocks noGrp="1"/>
          </p:cNvSpPr>
          <p:nvPr>
            <p:ph sz="quarter" idx="1"/>
          </p:nvPr>
        </p:nvSpPr>
        <p:spPr>
          <a:xfrm>
            <a:off x="301752" y="2971800"/>
            <a:ext cx="8503920" cy="914400"/>
          </a:xfrm>
          <a:solidFill>
            <a:schemeClr val="tx1"/>
          </a:solidFill>
        </p:spPr>
        <p:txBody>
          <a:bodyPr/>
          <a:lstStyle/>
          <a:p>
            <a:r>
              <a:rPr lang="en-US" dirty="0" smtClean="0">
                <a:solidFill>
                  <a:schemeClr val="bg1"/>
                </a:solidFill>
              </a:rPr>
              <a:t>Five-Year Forecast Summary</a:t>
            </a:r>
          </a:p>
        </p:txBody>
      </p:sp>
    </p:spTree>
    <p:extLst>
      <p:ext uri="{BB962C8B-B14F-4D97-AF65-F5344CB8AC3E}">
        <p14:creationId xmlns:p14="http://schemas.microsoft.com/office/powerpoint/2010/main" val="15509431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58952"/>
          </a:xfrm>
        </p:spPr>
        <p:txBody>
          <a:bodyPr>
            <a:normAutofit fontScale="90000"/>
          </a:bodyPr>
          <a:lstStyle/>
          <a:p>
            <a:r>
              <a:rPr lang="en-US" sz="3100" dirty="0" smtClean="0"/>
              <a:t>Cleveland Municipal School District</a:t>
            </a:r>
            <a:r>
              <a:rPr lang="en-US" dirty="0" smtClean="0"/>
              <a:t/>
            </a:r>
            <a:br>
              <a:rPr lang="en-US" dirty="0" smtClean="0"/>
            </a:br>
            <a:r>
              <a:rPr lang="en-US" sz="2000" dirty="0" smtClean="0"/>
              <a:t>October</a:t>
            </a:r>
            <a:r>
              <a:rPr lang="en-US" sz="2000" b="1" dirty="0" smtClean="0"/>
              <a:t> </a:t>
            </a:r>
            <a:r>
              <a:rPr lang="en-US" sz="2000" dirty="0" smtClean="0"/>
              <a:t>2016 Five-Year Forecast</a:t>
            </a:r>
            <a:r>
              <a:rPr lang="en-US" sz="2200" dirty="0" smtClean="0"/>
              <a:t/>
            </a:r>
            <a:br>
              <a:rPr lang="en-US" sz="2200" dirty="0" smtClean="0"/>
            </a:br>
            <a:r>
              <a:rPr lang="en-US" sz="1200" dirty="0" smtClean="0"/>
              <a:t>(in millions of dollars)</a:t>
            </a:r>
            <a:endParaRPr lang="en-US" sz="2200" dirty="0"/>
          </a:p>
        </p:txBody>
      </p:sp>
      <p:sp>
        <p:nvSpPr>
          <p:cNvPr id="3" name="Slide Number Placeholder 2"/>
          <p:cNvSpPr>
            <a:spLocks noGrp="1"/>
          </p:cNvSpPr>
          <p:nvPr>
            <p:ph type="sldNum" sz="quarter" idx="12"/>
          </p:nvPr>
        </p:nvSpPr>
        <p:spPr/>
        <p:txBody>
          <a:bodyPr/>
          <a:lstStyle/>
          <a:p>
            <a:fld id="{2C4220B1-E385-4C5F-8FAC-E103C61D6CE6}" type="slidenum">
              <a:rPr lang="en-US" smtClean="0"/>
              <a:pPr/>
              <a:t>22</a:t>
            </a:fld>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685323925"/>
              </p:ext>
            </p:extLst>
          </p:nvPr>
        </p:nvGraphicFramePr>
        <p:xfrm>
          <a:off x="236538" y="1393825"/>
          <a:ext cx="8716962" cy="4962525"/>
        </p:xfrm>
        <a:graphic>
          <a:graphicData uri="http://schemas.openxmlformats.org/presentationml/2006/ole">
            <mc:AlternateContent xmlns:mc="http://schemas.openxmlformats.org/markup-compatibility/2006">
              <mc:Choice xmlns:v="urn:schemas-microsoft-com:vml" Requires="v">
                <p:oleObj spid="_x0000_s15497" name="Worksheet" r:id="rId4" imgW="8801201" imgH="5029290" progId="Excel.Sheet.12">
                  <p:embed/>
                </p:oleObj>
              </mc:Choice>
              <mc:Fallback>
                <p:oleObj name="Worksheet" r:id="rId4" imgW="8801201" imgH="5029290" progId="Excel.Sheet.12">
                  <p:embed/>
                  <p:pic>
                    <p:nvPicPr>
                      <p:cNvPr id="0" name=""/>
                      <p:cNvPicPr>
                        <a:picLocks noChangeAspect="1" noChangeArrowheads="1"/>
                      </p:cNvPicPr>
                      <p:nvPr/>
                    </p:nvPicPr>
                    <p:blipFill>
                      <a:blip r:embed="rId5"/>
                      <a:srcRect/>
                      <a:stretch>
                        <a:fillRect/>
                      </a:stretch>
                    </p:blipFill>
                    <p:spPr bwMode="auto">
                      <a:xfrm>
                        <a:off x="236538" y="1393825"/>
                        <a:ext cx="8716962" cy="4962525"/>
                      </a:xfrm>
                      <a:prstGeom prst="rect">
                        <a:avLst/>
                      </a:prstGeom>
                      <a:noFill/>
                      <a:extLst/>
                    </p:spPr>
                  </p:pic>
                </p:oleObj>
              </mc:Fallback>
            </mc:AlternateContent>
          </a:graphicData>
        </a:graphic>
      </p:graphicFrame>
    </p:spTree>
    <p:extLst>
      <p:ext uri="{BB962C8B-B14F-4D97-AF65-F5344CB8AC3E}">
        <p14:creationId xmlns:p14="http://schemas.microsoft.com/office/powerpoint/2010/main" val="4789129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sz="4000" b="1" dirty="0" smtClean="0"/>
              <a:t>Questions</a:t>
            </a:r>
          </a:p>
          <a:p>
            <a:endParaRPr lang="en-US" dirty="0" smtClean="0"/>
          </a:p>
          <a:p>
            <a:endParaRPr lang="en-US" sz="1100" dirty="0"/>
          </a:p>
        </p:txBody>
      </p:sp>
      <p:sp>
        <p:nvSpPr>
          <p:cNvPr id="5" name="Slide Number Placeholder 4"/>
          <p:cNvSpPr>
            <a:spLocks noGrp="1"/>
          </p:cNvSpPr>
          <p:nvPr>
            <p:ph type="sldNum" sz="quarter" idx="12"/>
          </p:nvPr>
        </p:nvSpPr>
        <p:spPr/>
        <p:txBody>
          <a:bodyPr/>
          <a:lstStyle/>
          <a:p>
            <a:fld id="{2C4220B1-E385-4C5F-8FAC-E103C61D6CE6}" type="slidenum">
              <a:rPr lang="en-US" smtClean="0"/>
              <a:pPr/>
              <a:t>23</a:t>
            </a:fld>
            <a:endParaRPr lang="en-US" dirty="0"/>
          </a:p>
        </p:txBody>
      </p:sp>
      <p:sp>
        <p:nvSpPr>
          <p:cNvPr id="2" name="Title 1"/>
          <p:cNvSpPr>
            <a:spLocks noGrp="1"/>
          </p:cNvSpPr>
          <p:nvPr>
            <p:ph type="ctrTitle"/>
          </p:nvPr>
        </p:nvSpPr>
        <p:spPr/>
        <p:txBody>
          <a:bodyPr/>
          <a:lstStyle/>
          <a:p>
            <a:r>
              <a:rPr lang="en-US" dirty="0" smtClean="0"/>
              <a:t>Cleveland Municipal School District</a:t>
            </a:r>
            <a:endParaRPr lang="en-US" dirty="0"/>
          </a:p>
        </p:txBody>
      </p:sp>
    </p:spTree>
    <p:extLst>
      <p:ext uri="{BB962C8B-B14F-4D97-AF65-F5344CB8AC3E}">
        <p14:creationId xmlns:p14="http://schemas.microsoft.com/office/powerpoint/2010/main" val="4715768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Cleveland Municipal School District</a:t>
            </a:r>
            <a:endParaRPr lang="en-US" dirty="0"/>
          </a:p>
        </p:txBody>
      </p:sp>
      <p:sp>
        <p:nvSpPr>
          <p:cNvPr id="3" name="Slide Number Placeholder 2"/>
          <p:cNvSpPr>
            <a:spLocks noGrp="1"/>
          </p:cNvSpPr>
          <p:nvPr>
            <p:ph type="sldNum" sz="quarter" idx="12"/>
          </p:nvPr>
        </p:nvSpPr>
        <p:spPr/>
        <p:txBody>
          <a:bodyPr/>
          <a:lstStyle/>
          <a:p>
            <a:fld id="{FA114C9F-2808-4433-AF62-6D1F8DE48565}" type="slidenum">
              <a:rPr lang="en-US" smtClean="0"/>
              <a:pPr/>
              <a:t>3</a:t>
            </a:fld>
            <a:endParaRPr lang="en-US" dirty="0"/>
          </a:p>
        </p:txBody>
      </p:sp>
      <p:sp>
        <p:nvSpPr>
          <p:cNvPr id="4" name="Content Placeholder 3"/>
          <p:cNvSpPr>
            <a:spLocks noGrp="1"/>
          </p:cNvSpPr>
          <p:nvPr>
            <p:ph sz="quarter" idx="1"/>
          </p:nvPr>
        </p:nvSpPr>
        <p:spPr>
          <a:xfrm>
            <a:off x="301752" y="2971800"/>
            <a:ext cx="8503920" cy="914400"/>
          </a:xfrm>
          <a:solidFill>
            <a:schemeClr val="tx1"/>
          </a:solidFill>
        </p:spPr>
        <p:txBody>
          <a:bodyPr/>
          <a:lstStyle/>
          <a:p>
            <a:r>
              <a:rPr lang="en-US" dirty="0" smtClean="0">
                <a:solidFill>
                  <a:schemeClr val="bg1"/>
                </a:solidFill>
              </a:rPr>
              <a:t>General Fund Revenues</a:t>
            </a:r>
          </a:p>
        </p:txBody>
      </p:sp>
    </p:spTree>
    <p:extLst>
      <p:ext uri="{BB962C8B-B14F-4D97-AF65-F5344CB8AC3E}">
        <p14:creationId xmlns:p14="http://schemas.microsoft.com/office/powerpoint/2010/main" val="27532428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Revenue Assumptions</a:t>
            </a:r>
            <a:endParaRPr lang="en-US" dirty="0"/>
          </a:p>
        </p:txBody>
      </p:sp>
      <p:sp>
        <p:nvSpPr>
          <p:cNvPr id="4" name="Slide Number Placeholder 3"/>
          <p:cNvSpPr>
            <a:spLocks noGrp="1"/>
          </p:cNvSpPr>
          <p:nvPr>
            <p:ph type="sldNum" sz="quarter" idx="12"/>
          </p:nvPr>
        </p:nvSpPr>
        <p:spPr/>
        <p:txBody>
          <a:bodyPr/>
          <a:lstStyle/>
          <a:p>
            <a:fld id="{2C4220B1-E385-4C5F-8FAC-E103C61D6CE6}" type="slidenum">
              <a:rPr lang="en-US" smtClean="0"/>
              <a:pPr/>
              <a:t>4</a:t>
            </a:fld>
            <a:endParaRPr lang="en-US" dirty="0"/>
          </a:p>
        </p:txBody>
      </p:sp>
      <p:sp>
        <p:nvSpPr>
          <p:cNvPr id="3" name="Content Placeholder 2"/>
          <p:cNvSpPr>
            <a:spLocks noGrp="1"/>
          </p:cNvSpPr>
          <p:nvPr>
            <p:ph sz="quarter" idx="1"/>
          </p:nvPr>
        </p:nvSpPr>
        <p:spPr>
          <a:xfrm>
            <a:off x="301752" y="1527048"/>
            <a:ext cx="8503920" cy="4127303"/>
          </a:xfrm>
        </p:spPr>
        <p:txBody>
          <a:bodyPr>
            <a:normAutofit/>
          </a:bodyPr>
          <a:lstStyle/>
          <a:p>
            <a:r>
              <a:rPr lang="en-US" sz="1800" dirty="0" smtClean="0"/>
              <a:t>Cuyahoga County completed it’s triennial update in 2015. All property tax estimates use current valuation figures. </a:t>
            </a:r>
          </a:p>
          <a:p>
            <a:r>
              <a:rPr lang="en-US" sz="1800" dirty="0" smtClean="0"/>
              <a:t>A current </a:t>
            </a:r>
            <a:r>
              <a:rPr lang="en-US" sz="1800" dirty="0"/>
              <a:t>c</a:t>
            </a:r>
            <a:r>
              <a:rPr lang="en-US" sz="1800" dirty="0" smtClean="0"/>
              <a:t>ollection rate of 86.9% for property taxes is assumed through 2021.</a:t>
            </a:r>
          </a:p>
          <a:p>
            <a:r>
              <a:rPr lang="en-US" sz="1800" dirty="0" smtClean="0"/>
              <a:t>On </a:t>
            </a:r>
            <a:r>
              <a:rPr lang="en-US" sz="1800" dirty="0"/>
              <a:t>11/6/12  residents passed a 4 year 15 mill levy with collection beginning January 2013</a:t>
            </a:r>
            <a:r>
              <a:rPr lang="en-US" sz="1800" dirty="0" smtClean="0"/>
              <a:t>.  The forecast assumes the levy </a:t>
            </a:r>
            <a:r>
              <a:rPr lang="en-US" sz="1800" dirty="0"/>
              <a:t>will expire December 31, 2016. </a:t>
            </a:r>
            <a:endParaRPr lang="en-US" sz="1800" dirty="0" smtClean="0"/>
          </a:p>
          <a:p>
            <a:r>
              <a:rPr lang="en-US" sz="1800" dirty="0" smtClean="0"/>
              <a:t>State Funding – House Bill 64, Ohio’s Biennial Budget, was signed into law by Governor Kasich on June 30, 2015. The forecast is using the most recent state budget formula for FY17 – FY21. </a:t>
            </a:r>
          </a:p>
          <a:p>
            <a:r>
              <a:rPr lang="en-US" sz="1800" dirty="0" smtClean="0"/>
              <a:t>Enrollment – FY16 final overall funding enrollment was 55,995.82. The forecast assumes no change from this enrollment for FY17 - FY21. </a:t>
            </a:r>
          </a:p>
          <a:p>
            <a:pPr lvl="1"/>
            <a:r>
              <a:rPr lang="en-US" sz="1400" dirty="0" smtClean="0"/>
              <a:t>CMSD – 37,011.73 (66.1%)</a:t>
            </a:r>
          </a:p>
          <a:p>
            <a:pPr lvl="1"/>
            <a:r>
              <a:rPr lang="en-US" sz="1400" dirty="0" smtClean="0"/>
              <a:t>Cleveland Scholarship – 1,911.65 (3.4%)</a:t>
            </a:r>
          </a:p>
          <a:p>
            <a:pPr lvl="1"/>
            <a:r>
              <a:rPr lang="en-US" sz="1400" dirty="0" err="1" smtClean="0"/>
              <a:t>EdChoice</a:t>
            </a:r>
            <a:r>
              <a:rPr lang="en-US" sz="1400" dirty="0" smtClean="0"/>
              <a:t>/Jon Peterson/Autism Scholarship -  181.26 (0.3%)</a:t>
            </a:r>
          </a:p>
          <a:p>
            <a:pPr lvl="1"/>
            <a:r>
              <a:rPr lang="en-US" sz="1400" dirty="0" smtClean="0"/>
              <a:t>Community School – 16,891.18 (30.2%)</a:t>
            </a:r>
            <a:endParaRPr lang="en-US" sz="1800" dirty="0" smtClean="0"/>
          </a:p>
          <a:p>
            <a:pPr>
              <a:buNone/>
            </a:pPr>
            <a:endParaRPr lang="en-US" sz="1800" dirty="0" smtClean="0"/>
          </a:p>
        </p:txBody>
      </p:sp>
    </p:spTree>
    <p:extLst>
      <p:ext uri="{BB962C8B-B14F-4D97-AF65-F5344CB8AC3E}">
        <p14:creationId xmlns:p14="http://schemas.microsoft.com/office/powerpoint/2010/main" val="839070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100" dirty="0" smtClean="0"/>
              <a:t>Cleveland Municipal School District</a:t>
            </a:r>
            <a:br>
              <a:rPr lang="en-US" sz="3100" dirty="0" smtClean="0"/>
            </a:br>
            <a:r>
              <a:rPr lang="en-US" sz="2000" dirty="0" smtClean="0"/>
              <a:t>FY 2016-2017</a:t>
            </a:r>
            <a:endParaRPr lang="en-US" dirty="0"/>
          </a:p>
        </p:txBody>
      </p:sp>
      <p:sp>
        <p:nvSpPr>
          <p:cNvPr id="5" name="Slide Number Placeholder 4"/>
          <p:cNvSpPr>
            <a:spLocks noGrp="1"/>
          </p:cNvSpPr>
          <p:nvPr>
            <p:ph type="sldNum" sz="quarter" idx="12"/>
          </p:nvPr>
        </p:nvSpPr>
        <p:spPr/>
        <p:txBody>
          <a:bodyPr/>
          <a:lstStyle/>
          <a:p>
            <a:fld id="{2C4220B1-E385-4C5F-8FAC-E103C61D6CE6}" type="slidenum">
              <a:rPr lang="en-US" smtClean="0"/>
              <a:pPr/>
              <a:t>5</a:t>
            </a:fld>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796841746"/>
              </p:ext>
            </p:extLst>
          </p:nvPr>
        </p:nvGraphicFramePr>
        <p:xfrm>
          <a:off x="301625" y="1417638"/>
          <a:ext cx="8504238" cy="48117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535496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100" dirty="0" smtClean="0"/>
              <a:t>Cleveland Municipal School District</a:t>
            </a:r>
            <a:r>
              <a:rPr lang="en-US" dirty="0" smtClean="0"/>
              <a:t/>
            </a:r>
            <a:br>
              <a:rPr lang="en-US" dirty="0" smtClean="0"/>
            </a:br>
            <a:r>
              <a:rPr lang="en-US" sz="2000" dirty="0" smtClean="0"/>
              <a:t>Local Taxes – Property Tax Revenue</a:t>
            </a:r>
            <a:endParaRPr lang="en-US" sz="2000" dirty="0"/>
          </a:p>
        </p:txBody>
      </p:sp>
      <p:sp>
        <p:nvSpPr>
          <p:cNvPr id="5" name="Slide Number Placeholder 4"/>
          <p:cNvSpPr>
            <a:spLocks noGrp="1"/>
          </p:cNvSpPr>
          <p:nvPr>
            <p:ph type="sldNum" sz="quarter" idx="12"/>
          </p:nvPr>
        </p:nvSpPr>
        <p:spPr/>
        <p:txBody>
          <a:bodyPr/>
          <a:lstStyle/>
          <a:p>
            <a:fld id="{2C4220B1-E385-4C5F-8FAC-E103C61D6CE6}" type="slidenum">
              <a:rPr lang="en-US" smtClean="0"/>
              <a:pPr/>
              <a:t>6</a:t>
            </a:fld>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971154307"/>
              </p:ext>
            </p:extLst>
          </p:nvPr>
        </p:nvGraphicFramePr>
        <p:xfrm>
          <a:off x="301625" y="1527175"/>
          <a:ext cx="8504238"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722634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100" dirty="0" smtClean="0"/>
              <a:t>Cleveland Municipal School District</a:t>
            </a:r>
            <a:r>
              <a:rPr lang="en-US" sz="2400" dirty="0" smtClean="0"/>
              <a:t/>
            </a:r>
            <a:br>
              <a:rPr lang="en-US" sz="2400" dirty="0" smtClean="0"/>
            </a:br>
            <a:r>
              <a:rPr lang="en-US" sz="2000" dirty="0" smtClean="0"/>
              <a:t>Historic Assessed Valuations</a:t>
            </a:r>
            <a:endParaRPr lang="en-US" sz="2000" dirty="0"/>
          </a:p>
        </p:txBody>
      </p:sp>
      <p:sp>
        <p:nvSpPr>
          <p:cNvPr id="7" name="Slide Number Placeholder 6"/>
          <p:cNvSpPr>
            <a:spLocks noGrp="1"/>
          </p:cNvSpPr>
          <p:nvPr>
            <p:ph type="sldNum" sz="quarter" idx="12"/>
          </p:nvPr>
        </p:nvSpPr>
        <p:spPr/>
        <p:txBody>
          <a:bodyPr/>
          <a:lstStyle/>
          <a:p>
            <a:fld id="{2C4220B1-E385-4C5F-8FAC-E103C61D6CE6}" type="slidenum">
              <a:rPr lang="en-US" smtClean="0"/>
              <a:pPr/>
              <a:t>7</a:t>
            </a:fld>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4147017209"/>
              </p:ext>
            </p:extLst>
          </p:nvPr>
        </p:nvGraphicFramePr>
        <p:xfrm>
          <a:off x="354743" y="1494482"/>
          <a:ext cx="8504238" cy="428848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rot="-5400000">
            <a:off x="-775900" y="3366701"/>
            <a:ext cx="2286000" cy="276999"/>
          </a:xfrm>
          <a:prstGeom prst="rect">
            <a:avLst/>
          </a:prstGeom>
          <a:noFill/>
        </p:spPr>
        <p:txBody>
          <a:bodyPr wrap="square" rtlCol="0">
            <a:spAutoFit/>
          </a:bodyPr>
          <a:lstStyle/>
          <a:p>
            <a:r>
              <a:rPr lang="en-US" sz="1200" b="1" dirty="0" smtClean="0"/>
              <a:t>Current Collection Rate</a:t>
            </a:r>
            <a:endParaRPr lang="en-US" sz="1200" b="1" dirty="0"/>
          </a:p>
        </p:txBody>
      </p:sp>
      <p:sp>
        <p:nvSpPr>
          <p:cNvPr id="6" name="TextBox 5"/>
          <p:cNvSpPr txBox="1"/>
          <p:nvPr/>
        </p:nvSpPr>
        <p:spPr>
          <a:xfrm>
            <a:off x="3733800" y="5943600"/>
            <a:ext cx="1828800" cy="369332"/>
          </a:xfrm>
          <a:prstGeom prst="rect">
            <a:avLst/>
          </a:prstGeom>
          <a:noFill/>
        </p:spPr>
        <p:txBody>
          <a:bodyPr wrap="square" rtlCol="0">
            <a:spAutoFit/>
          </a:bodyPr>
          <a:lstStyle/>
          <a:p>
            <a:pPr algn="ctr"/>
            <a:r>
              <a:rPr lang="en-US" dirty="0" smtClean="0"/>
              <a:t>Tax Year</a:t>
            </a:r>
            <a:endParaRPr lang="en-US" dirty="0"/>
          </a:p>
        </p:txBody>
      </p:sp>
    </p:spTree>
    <p:extLst>
      <p:ext uri="{BB962C8B-B14F-4D97-AF65-F5344CB8AC3E}">
        <p14:creationId xmlns:p14="http://schemas.microsoft.com/office/powerpoint/2010/main" val="2155386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100" dirty="0" smtClean="0"/>
              <a:t>Cleveland Municipal School District</a:t>
            </a:r>
            <a:r>
              <a:rPr lang="en-US" sz="2400" dirty="0" smtClean="0"/>
              <a:t/>
            </a:r>
            <a:br>
              <a:rPr lang="en-US" sz="2400" dirty="0" smtClean="0"/>
            </a:br>
            <a:r>
              <a:rPr lang="en-US" sz="2000" dirty="0" smtClean="0"/>
              <a:t>Property Taxes – Current Collection Rate</a:t>
            </a:r>
            <a:endParaRPr lang="en-US" sz="2000" dirty="0"/>
          </a:p>
        </p:txBody>
      </p:sp>
      <p:sp>
        <p:nvSpPr>
          <p:cNvPr id="7" name="Slide Number Placeholder 6"/>
          <p:cNvSpPr>
            <a:spLocks noGrp="1"/>
          </p:cNvSpPr>
          <p:nvPr>
            <p:ph type="sldNum" sz="quarter" idx="12"/>
          </p:nvPr>
        </p:nvSpPr>
        <p:spPr/>
        <p:txBody>
          <a:bodyPr/>
          <a:lstStyle/>
          <a:p>
            <a:fld id="{2C4220B1-E385-4C5F-8FAC-E103C61D6CE6}" type="slidenum">
              <a:rPr lang="en-US" smtClean="0"/>
              <a:pPr/>
              <a:t>8</a:t>
            </a:fld>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704493661"/>
              </p:ext>
            </p:extLst>
          </p:nvPr>
        </p:nvGraphicFramePr>
        <p:xfrm>
          <a:off x="301625" y="1527175"/>
          <a:ext cx="8504238"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rot="-5400000">
            <a:off x="-775900" y="3366701"/>
            <a:ext cx="2286000" cy="276999"/>
          </a:xfrm>
          <a:prstGeom prst="rect">
            <a:avLst/>
          </a:prstGeom>
          <a:noFill/>
        </p:spPr>
        <p:txBody>
          <a:bodyPr wrap="square" rtlCol="0">
            <a:spAutoFit/>
          </a:bodyPr>
          <a:lstStyle/>
          <a:p>
            <a:r>
              <a:rPr lang="en-US" sz="1200" b="1" dirty="0" smtClean="0"/>
              <a:t>Current Collection Rate</a:t>
            </a:r>
            <a:endParaRPr lang="en-US" sz="1200" b="1" dirty="0"/>
          </a:p>
        </p:txBody>
      </p:sp>
      <p:sp>
        <p:nvSpPr>
          <p:cNvPr id="6" name="TextBox 5"/>
          <p:cNvSpPr txBox="1"/>
          <p:nvPr/>
        </p:nvSpPr>
        <p:spPr>
          <a:xfrm>
            <a:off x="3733800" y="5943600"/>
            <a:ext cx="1828800" cy="369332"/>
          </a:xfrm>
          <a:prstGeom prst="rect">
            <a:avLst/>
          </a:prstGeom>
          <a:noFill/>
        </p:spPr>
        <p:txBody>
          <a:bodyPr wrap="square" rtlCol="0">
            <a:spAutoFit/>
          </a:bodyPr>
          <a:lstStyle/>
          <a:p>
            <a:pPr algn="ctr"/>
            <a:r>
              <a:rPr lang="en-US" dirty="0" smtClean="0"/>
              <a:t>Calendar Year</a:t>
            </a:r>
            <a:endParaRPr lang="en-US" dirty="0"/>
          </a:p>
        </p:txBody>
      </p:sp>
    </p:spTree>
    <p:extLst>
      <p:ext uri="{BB962C8B-B14F-4D97-AF65-F5344CB8AC3E}">
        <p14:creationId xmlns:p14="http://schemas.microsoft.com/office/powerpoint/2010/main" val="5230654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100" dirty="0" smtClean="0"/>
              <a:t>Cleveland Municipal School District</a:t>
            </a:r>
            <a:br>
              <a:rPr lang="en-US" sz="3100" dirty="0" smtClean="0"/>
            </a:br>
            <a:r>
              <a:rPr lang="en-US" sz="3100" dirty="0" smtClean="0"/>
              <a:t>State Aid</a:t>
            </a:r>
            <a:endParaRPr lang="en-US" sz="2000" dirty="0"/>
          </a:p>
        </p:txBody>
      </p:sp>
      <p:sp>
        <p:nvSpPr>
          <p:cNvPr id="7" name="Slide Number Placeholder 6"/>
          <p:cNvSpPr>
            <a:spLocks noGrp="1"/>
          </p:cNvSpPr>
          <p:nvPr>
            <p:ph type="sldNum" sz="quarter" idx="12"/>
          </p:nvPr>
        </p:nvSpPr>
        <p:spPr/>
        <p:txBody>
          <a:bodyPr/>
          <a:lstStyle/>
          <a:p>
            <a:fld id="{2C4220B1-E385-4C5F-8FAC-E103C61D6CE6}" type="slidenum">
              <a:rPr lang="en-US" smtClean="0"/>
              <a:pPr/>
              <a:t>9</a:t>
            </a:fld>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447585945"/>
              </p:ext>
            </p:extLst>
          </p:nvPr>
        </p:nvGraphicFramePr>
        <p:xfrm>
          <a:off x="301625" y="1527175"/>
          <a:ext cx="8504238"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rot="-5400000">
            <a:off x="-989111" y="3351312"/>
            <a:ext cx="2743200" cy="307777"/>
          </a:xfrm>
          <a:prstGeom prst="rect">
            <a:avLst/>
          </a:prstGeom>
          <a:noFill/>
        </p:spPr>
        <p:txBody>
          <a:bodyPr wrap="square" rtlCol="0">
            <a:spAutoFit/>
          </a:bodyPr>
          <a:lstStyle/>
          <a:p>
            <a:pPr algn="ctr"/>
            <a:r>
              <a:rPr lang="en-US" sz="1400" b="1" dirty="0" smtClean="0"/>
              <a:t>Revenue (In Millions)</a:t>
            </a:r>
            <a:endParaRPr lang="en-US" sz="1400" b="1" dirty="0"/>
          </a:p>
        </p:txBody>
      </p:sp>
      <p:sp>
        <p:nvSpPr>
          <p:cNvPr id="6" name="TextBox 5"/>
          <p:cNvSpPr txBox="1"/>
          <p:nvPr/>
        </p:nvSpPr>
        <p:spPr>
          <a:xfrm>
            <a:off x="3429000" y="5486400"/>
            <a:ext cx="2438400" cy="307777"/>
          </a:xfrm>
          <a:prstGeom prst="rect">
            <a:avLst/>
          </a:prstGeom>
          <a:noFill/>
        </p:spPr>
        <p:txBody>
          <a:bodyPr wrap="square" rtlCol="0">
            <a:spAutoFit/>
          </a:bodyPr>
          <a:lstStyle/>
          <a:p>
            <a:pPr algn="ctr"/>
            <a:r>
              <a:rPr lang="en-US" sz="1400" b="1" dirty="0" smtClean="0"/>
              <a:t>Fiscal Year</a:t>
            </a:r>
            <a:endParaRPr lang="en-US" sz="1400" b="1" dirty="0"/>
          </a:p>
        </p:txBody>
      </p:sp>
    </p:spTree>
    <p:extLst>
      <p:ext uri="{BB962C8B-B14F-4D97-AF65-F5344CB8AC3E}">
        <p14:creationId xmlns:p14="http://schemas.microsoft.com/office/powerpoint/2010/main" val="1141724963"/>
      </p:ext>
    </p:extLst>
  </p:cSld>
  <p:clrMapOvr>
    <a:masterClrMapping/>
  </p:clrMapOvr>
  <p:timing>
    <p:tnLst>
      <p:par>
        <p:cTn id="1" dur="indefinite" restart="never" nodeType="tmRoot"/>
      </p:par>
    </p:tnLst>
  </p:timing>
</p:sld>
</file>

<file path=ppt/theme/_rels/themeOverr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_rels/themeOverr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theme1.xml><?xml version="1.0" encoding="utf-8"?>
<a:theme xmlns:a="http://schemas.openxmlformats.org/drawingml/2006/main" name="New Presentations Format METRIC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lide Layouts">
  <a:themeElements>
    <a:clrScheme name="ERS">
      <a:dk1>
        <a:srgbClr val="333333"/>
      </a:dk1>
      <a:lt1>
        <a:srgbClr val="FFFFFF"/>
      </a:lt1>
      <a:dk2>
        <a:srgbClr val="FFFFFF"/>
      </a:dk2>
      <a:lt2>
        <a:srgbClr val="333333"/>
      </a:lt2>
      <a:accent1>
        <a:srgbClr val="106AA8"/>
      </a:accent1>
      <a:accent2>
        <a:srgbClr val="D3E056"/>
      </a:accent2>
      <a:accent3>
        <a:srgbClr val="26B2CE"/>
      </a:accent3>
      <a:accent4>
        <a:srgbClr val="BAD8F8"/>
      </a:accent4>
      <a:accent5>
        <a:srgbClr val="924391"/>
      </a:accent5>
      <a:accent6>
        <a:srgbClr val="AFEBE8"/>
      </a:accent6>
      <a:hlink>
        <a:srgbClr val="0000FF"/>
      </a:hlink>
      <a:folHlink>
        <a:srgbClr val="800080"/>
      </a:folHlink>
    </a:clrScheme>
    <a:fontScheme name="ERS">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lumMod val="40000"/>
            <a:lumOff val="60000"/>
          </a:schemeClr>
        </a:solidFill>
        <a:ln>
          <a:noFill/>
        </a:ln>
      </a:spPr>
      <a:bodyPr lIns="73152" rIns="73152" rtlCol="0" anchor="ctr"/>
      <a:lstStyle>
        <a:defPPr algn="ctr">
          <a:defRPr sz="2000" dirty="0">
            <a:solidFill>
              <a:srgbClr val="565658"/>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45720" rIns="45720" rtlCol="0">
        <a:noAutofit/>
      </a:bodyPr>
      <a:lstStyle>
        <a:defPPr>
          <a:defRPr sz="2000" b="1" dirty="0" smtClean="0">
            <a:solidFill>
              <a:srgbClr val="565658"/>
            </a:solidFill>
            <a:latin typeface="+mj-lt"/>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Override>
</file>

<file path=ppt/theme/themeOverride2.xml><?xml version="1.0" encoding="utf-8"?>
<a:themeOverride xmlns:a="http://schemas.openxmlformats.org/drawingml/2006/main">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New Presentations Format METRICS</Template>
  <TotalTime>42194</TotalTime>
  <Words>2244</Words>
  <Application>Microsoft Office PowerPoint</Application>
  <PresentationFormat>On-screen Show (4:3)</PresentationFormat>
  <Paragraphs>330</Paragraphs>
  <Slides>23</Slides>
  <Notes>23</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1</vt:i4>
      </vt:variant>
      <vt:variant>
        <vt:lpstr>Slide Titles</vt:lpstr>
      </vt:variant>
      <vt:variant>
        <vt:i4>23</vt:i4>
      </vt:variant>
    </vt:vector>
  </HeadingPairs>
  <TitlesOfParts>
    <vt:vector size="36" baseType="lpstr">
      <vt:lpstr>ＭＳ Ｐゴシック</vt:lpstr>
      <vt:lpstr>Arial</vt:lpstr>
      <vt:lpstr>Arial Narrow</vt:lpstr>
      <vt:lpstr>Calibri</vt:lpstr>
      <vt:lpstr>Century Gothic</vt:lpstr>
      <vt:lpstr>Garamond</vt:lpstr>
      <vt:lpstr>Georgia</vt:lpstr>
      <vt:lpstr>Segoe UI</vt:lpstr>
      <vt:lpstr>Tahoma</vt:lpstr>
      <vt:lpstr>Wingdings</vt:lpstr>
      <vt:lpstr>New Presentations Format METRICS</vt:lpstr>
      <vt:lpstr>Slide Layouts</vt:lpstr>
      <vt:lpstr>Worksheet</vt:lpstr>
      <vt:lpstr>Cleveland Municipal School District</vt:lpstr>
      <vt:lpstr>Five Year Forecast - Contents</vt:lpstr>
      <vt:lpstr>Cleveland Municipal School District</vt:lpstr>
      <vt:lpstr>Major Revenue Assumptions</vt:lpstr>
      <vt:lpstr>Cleveland Municipal School District FY 2016-2017</vt:lpstr>
      <vt:lpstr>Cleveland Municipal School District Local Taxes – Property Tax Revenue</vt:lpstr>
      <vt:lpstr>Cleveland Municipal School District Historic Assessed Valuations</vt:lpstr>
      <vt:lpstr>Cleveland Municipal School District Property Taxes – Current Collection Rate</vt:lpstr>
      <vt:lpstr>Cleveland Municipal School District State Aid</vt:lpstr>
      <vt:lpstr>Cleveland Municipal School District Property Tax Allocation – State Hold Harmless Reimbursements</vt:lpstr>
      <vt:lpstr>Cleveland Municipal School District Other Revenue</vt:lpstr>
      <vt:lpstr>General Fund Revenue</vt:lpstr>
      <vt:lpstr>Cleveland Municipal School District</vt:lpstr>
      <vt:lpstr>Major Expenditure Assumptions</vt:lpstr>
      <vt:lpstr>Cleveland Municipal School District Where the Money Goes</vt:lpstr>
      <vt:lpstr>Cleveland Municipal School District Salaries</vt:lpstr>
      <vt:lpstr>Cleveland Municipal School District Fringe Benefits</vt:lpstr>
      <vt:lpstr>Cleveland Municipal School District Purchased Services</vt:lpstr>
      <vt:lpstr>Cleveland Municipal School District Supplies, Textbooks, Equipment, and Other Expenditures</vt:lpstr>
      <vt:lpstr>General Fund Expenditures</vt:lpstr>
      <vt:lpstr>Cleveland Municipal School District</vt:lpstr>
      <vt:lpstr>Cleveland Municipal School District October 2016 Five-Year Forecast (in millions of dollars)</vt:lpstr>
      <vt:lpstr>Cleveland Municipal School District</vt:lpstr>
    </vt:vector>
  </TitlesOfParts>
  <Company>CMSD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Metrics Name</dc:title>
  <dc:creator>Scanlan, John W</dc:creator>
  <cp:lastModifiedBy>Kubick, Dennis A</cp:lastModifiedBy>
  <cp:revision>468</cp:revision>
  <cp:lastPrinted>2016-10-11T15:48:25Z</cp:lastPrinted>
  <dcterms:created xsi:type="dcterms:W3CDTF">2014-02-18T13:02:31Z</dcterms:created>
  <dcterms:modified xsi:type="dcterms:W3CDTF">2016-10-11T15:54:38Z</dcterms:modified>
</cp:coreProperties>
</file>