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s/slide38.xml" ContentType="application/vnd.openxmlformats-officedocument.presentationml.slide+xml"/>
  <Override PartName="/ppt/slides/slide47.xml" ContentType="application/vnd.openxmlformats-officedocument.presentationml.slide+xml"/>
  <Override PartName="/ppt/slides/slide56.xml" ContentType="application/vnd.openxmlformats-officedocument.presentationml.slide+xml"/>
  <Override PartName="/ppt/slides/slide58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4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0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0"/>
  </p:notesMasterIdLst>
  <p:sldIdLst>
    <p:sldId id="256" r:id="rId2"/>
    <p:sldId id="285" r:id="rId3"/>
    <p:sldId id="287" r:id="rId4"/>
    <p:sldId id="288" r:id="rId5"/>
    <p:sldId id="269" r:id="rId6"/>
    <p:sldId id="289" r:id="rId7"/>
    <p:sldId id="257" r:id="rId8"/>
    <p:sldId id="259" r:id="rId9"/>
    <p:sldId id="286" r:id="rId10"/>
    <p:sldId id="260" r:id="rId11"/>
    <p:sldId id="261" r:id="rId12"/>
    <p:sldId id="262" r:id="rId13"/>
    <p:sldId id="263" r:id="rId14"/>
    <p:sldId id="268" r:id="rId15"/>
    <p:sldId id="291" r:id="rId16"/>
    <p:sldId id="292" r:id="rId17"/>
    <p:sldId id="293" r:id="rId18"/>
    <p:sldId id="294" r:id="rId19"/>
    <p:sldId id="295" r:id="rId20"/>
    <p:sldId id="296" r:id="rId21"/>
    <p:sldId id="297" r:id="rId22"/>
    <p:sldId id="298" r:id="rId23"/>
    <p:sldId id="299" r:id="rId24"/>
    <p:sldId id="300" r:id="rId25"/>
    <p:sldId id="301" r:id="rId26"/>
    <p:sldId id="302" r:id="rId27"/>
    <p:sldId id="304" r:id="rId28"/>
    <p:sldId id="303" r:id="rId29"/>
    <p:sldId id="305" r:id="rId30"/>
    <p:sldId id="306" r:id="rId31"/>
    <p:sldId id="307" r:id="rId32"/>
    <p:sldId id="308" r:id="rId33"/>
    <p:sldId id="309" r:id="rId34"/>
    <p:sldId id="310" r:id="rId35"/>
    <p:sldId id="311" r:id="rId36"/>
    <p:sldId id="312" r:id="rId37"/>
    <p:sldId id="313" r:id="rId38"/>
    <p:sldId id="314" r:id="rId39"/>
    <p:sldId id="315" r:id="rId40"/>
    <p:sldId id="316" r:id="rId41"/>
    <p:sldId id="317" r:id="rId42"/>
    <p:sldId id="318" r:id="rId43"/>
    <p:sldId id="319" r:id="rId44"/>
    <p:sldId id="320" r:id="rId45"/>
    <p:sldId id="321" r:id="rId46"/>
    <p:sldId id="322" r:id="rId47"/>
    <p:sldId id="270" r:id="rId48"/>
    <p:sldId id="271" r:id="rId49"/>
    <p:sldId id="272" r:id="rId50"/>
    <p:sldId id="273" r:id="rId51"/>
    <p:sldId id="323" r:id="rId52"/>
    <p:sldId id="277" r:id="rId53"/>
    <p:sldId id="324" r:id="rId54"/>
    <p:sldId id="325" r:id="rId55"/>
    <p:sldId id="326" r:id="rId56"/>
    <p:sldId id="327" r:id="rId57"/>
    <p:sldId id="328" r:id="rId58"/>
    <p:sldId id="329" r:id="rId59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CC"/>
    <a:srgbClr val="FFFF00"/>
    <a:srgbClr val="FF3300"/>
    <a:srgbClr val="0066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538" autoAdjust="0"/>
    <p:restoredTop sz="94660"/>
  </p:normalViewPr>
  <p:slideViewPr>
    <p:cSldViewPr>
      <p:cViewPr varScale="1">
        <p:scale>
          <a:sx n="65" d="100"/>
          <a:sy n="65" d="100"/>
        </p:scale>
        <p:origin x="-108" y="-23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7818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theme" Target="theme/theme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tableStyles" Target="tableStyle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269901B-2416-48C1-A866-ACE6F9633E1A}" type="datetimeFigureOut">
              <a:rPr lang="en-US" smtClean="0"/>
              <a:pPr/>
              <a:t>9/17/2013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F2501A6-BA58-4B50-B23F-783BA1EF57A2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6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62BF1DB8-519D-4CB3-9063-E15069E7FEEC}" type="slidenum">
              <a:rPr lang="en-US"/>
              <a:pPr/>
              <a:t>54</a:t>
            </a:fld>
            <a:endParaRPr lang="en-US"/>
          </a:p>
        </p:txBody>
      </p:sp>
      <p:sp>
        <p:nvSpPr>
          <p:cNvPr id="9219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9220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2532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eaLnBrk="1" hangingPunct="1">
              <a:defRPr/>
            </a:pPr>
            <a:fld id="{B555166C-FF23-499E-AA1B-425F1DD804CA}" type="slidenum">
              <a:rPr lang="en-US" sz="1200">
                <a:latin typeface="+mn-lt"/>
              </a:rPr>
              <a:pPr algn="r" eaLnBrk="1" hangingPunct="1">
                <a:defRPr/>
              </a:pPr>
              <a:t>54</a:t>
            </a:fld>
            <a:endParaRPr lang="en-US" sz="1200">
              <a:latin typeface="+mn-lt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9B7B52C5-8CD4-41A5-97EC-FF0933910CEF}" type="slidenum">
              <a:rPr lang="en-US"/>
              <a:pPr/>
              <a:t>55</a:t>
            </a:fld>
            <a:endParaRPr lang="en-US"/>
          </a:p>
        </p:txBody>
      </p:sp>
      <p:sp>
        <p:nvSpPr>
          <p:cNvPr id="10243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0244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3556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eaLnBrk="1" hangingPunct="1">
              <a:defRPr/>
            </a:pPr>
            <a:fld id="{BC34E931-BB0A-4062-8CC1-F37E492BEC07}" type="slidenum">
              <a:rPr lang="en-US" sz="1200">
                <a:latin typeface="+mn-lt"/>
              </a:rPr>
              <a:pPr algn="r" eaLnBrk="1" hangingPunct="1">
                <a:defRPr/>
              </a:pPr>
              <a:t>55</a:t>
            </a:fld>
            <a:endParaRPr lang="en-US" sz="1200">
              <a:latin typeface="+mn-lt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348D589-CDFD-4B45-84CC-C5750EB4E9CC}" type="slidenum">
              <a:rPr lang="en-US"/>
              <a:pPr/>
              <a:t>56</a:t>
            </a:fld>
            <a:endParaRPr lang="en-US"/>
          </a:p>
        </p:txBody>
      </p:sp>
      <p:sp>
        <p:nvSpPr>
          <p:cNvPr id="11267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1268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5604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eaLnBrk="1" hangingPunct="1">
              <a:defRPr/>
            </a:pPr>
            <a:fld id="{D8EB9484-AE8E-4862-9BEE-3EB879055951}" type="slidenum">
              <a:rPr lang="en-US" sz="1200">
                <a:latin typeface="+mn-lt"/>
              </a:rPr>
              <a:pPr algn="r" eaLnBrk="1" hangingPunct="1">
                <a:defRPr/>
              </a:pPr>
              <a:t>56</a:t>
            </a:fld>
            <a:endParaRPr lang="en-US" sz="1200">
              <a:latin typeface="+mn-lt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0242C0BD-A551-4079-BEB9-BDEA6A6D4CF0}" type="slidenum">
              <a:rPr lang="en-US"/>
              <a:pPr/>
              <a:t>57</a:t>
            </a:fld>
            <a:endParaRPr lang="en-US"/>
          </a:p>
        </p:txBody>
      </p:sp>
      <p:sp>
        <p:nvSpPr>
          <p:cNvPr id="12291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2292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6628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eaLnBrk="1" hangingPunct="1">
              <a:defRPr/>
            </a:pPr>
            <a:fld id="{C57932B3-42C6-45B0-B468-BDA75F0C5E84}" type="slidenum">
              <a:rPr lang="en-US" sz="1200">
                <a:latin typeface="+mn-lt"/>
              </a:rPr>
              <a:pPr algn="r" eaLnBrk="1" hangingPunct="1">
                <a:defRPr/>
              </a:pPr>
              <a:t>57</a:t>
            </a:fld>
            <a:endParaRPr lang="en-US" sz="1200">
              <a:latin typeface="+mn-lt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C7F82192-D71F-46C0-8950-033ADE3B8017}" type="slidenum">
              <a:rPr lang="en-US"/>
              <a:pPr/>
              <a:t>58</a:t>
            </a:fld>
            <a:endParaRPr lang="en-US"/>
          </a:p>
        </p:txBody>
      </p:sp>
      <p:sp>
        <p:nvSpPr>
          <p:cNvPr id="13315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13316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24580" name="Slide Number Placeholder 3"/>
          <p:cNvSpPr txBox="1">
            <a:spLocks noGrp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 anchor="b"/>
          <a:lstStyle/>
          <a:p>
            <a:pPr algn="r" eaLnBrk="1" hangingPunct="1">
              <a:defRPr/>
            </a:pPr>
            <a:fld id="{80B82A07-EE02-4FBC-A4BD-EE639A0FBD81}" type="slidenum">
              <a:rPr lang="en-US" sz="1200">
                <a:latin typeface="+mn-lt"/>
              </a:rPr>
              <a:pPr algn="r" eaLnBrk="1" hangingPunct="1">
                <a:defRPr/>
              </a:pPr>
              <a:t>58</a:t>
            </a:fld>
            <a:endParaRPr lang="en-US" sz="1200">
              <a:latin typeface="+mn-lt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D392E6E-5440-4614-898D-EF35A0BDA14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7C5134-D238-4AC4-9F27-CB3F6891DFE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693C2AC-A761-4AA1-AD7A-F3B1CA9230D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C8D6E87-FAF2-4992-9542-9B0622F235B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D2326E5-6086-47A1-8BF5-6EA42E723AF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AEB0E99-1602-4361-8456-3BCC2E65A7B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8A268F0-31B5-46B1-8662-FBEDAE36A39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89E1F0-0F85-4AAE-A929-4D41BEF724E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A021A1-3ABC-4635-AD1B-DF27F1C8A25D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D2FFB1C-91B9-48F5-9B39-01D03D9D42E6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C5B7F0A-6853-47DD-8777-3192DC7E863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  <p:transition spd="slow">
    <p:split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 smtClean="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 smtClean="0"/>
            </a:lvl1pPr>
          </a:lstStyle>
          <a:p>
            <a:pPr>
              <a:defRPr/>
            </a:pPr>
            <a:fld id="{AF7AB5D8-B52A-460B-849B-095A403BC26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ransition spd="slow">
    <p:split/>
  </p:transition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5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5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5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4" name="Text Box 6"/>
          <p:cNvSpPr txBox="1">
            <a:spLocks noChangeArrowheads="1"/>
          </p:cNvSpPr>
          <p:nvPr/>
        </p:nvSpPr>
        <p:spPr bwMode="auto">
          <a:xfrm>
            <a:off x="0" y="3352800"/>
            <a:ext cx="9144000" cy="317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80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School  Verbs</a:t>
            </a:r>
          </a:p>
          <a:p>
            <a:pPr algn="ctr">
              <a:spcBef>
                <a:spcPct val="50000"/>
              </a:spcBef>
              <a:defRPr/>
            </a:pPr>
            <a:r>
              <a:rPr lang="en-US" sz="8000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Monotype Corsiva" pitchFamily="66" charset="0"/>
              </a:rPr>
              <a:t>Checkpoint B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enseñar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6148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teach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314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7171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participar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7172" name="Text Box 4"/>
          <p:cNvSpPr txBox="1">
            <a:spLocks noChangeArrowheads="1"/>
          </p:cNvSpPr>
          <p:nvPr/>
        </p:nvSpPr>
        <p:spPr bwMode="auto">
          <a:xfrm>
            <a:off x="-457200" y="41910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participate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195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preguntar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8196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question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1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contestar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9220" name="Text Box 4"/>
          <p:cNvSpPr txBox="1">
            <a:spLocks noChangeArrowheads="1"/>
          </p:cNvSpPr>
          <p:nvPr/>
        </p:nvSpPr>
        <p:spPr bwMode="auto">
          <a:xfrm>
            <a:off x="-457200" y="41148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answer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matricular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register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practicar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practice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3554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tomar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take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578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regresar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return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5602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repasar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review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6626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llevar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wear/carry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2802" name="Group 34"/>
          <p:cNvGraphicFramePr>
            <a:graphicFrameLocks noGrp="1"/>
          </p:cNvGraphicFramePr>
          <p:nvPr/>
        </p:nvGraphicFramePr>
        <p:xfrm>
          <a:off x="3276600" y="3048000"/>
          <a:ext cx="5257800" cy="3017520"/>
        </p:xfrm>
        <a:graphic>
          <a:graphicData uri="http://schemas.openxmlformats.org/drawingml/2006/table">
            <a:tbl>
              <a:tblPr/>
              <a:tblGrid>
                <a:gridCol w="2628900"/>
                <a:gridCol w="2628900"/>
              </a:tblGrid>
              <a:tr h="652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O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AMOS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AS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ÁIS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A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152400" y="3200400"/>
            <a:ext cx="2874963" cy="2800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4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AR </a:t>
            </a:r>
          </a:p>
          <a:p>
            <a:pPr algn="r">
              <a:spcBef>
                <a:spcPct val="50000"/>
              </a:spcBef>
              <a:defRPr/>
            </a:pPr>
            <a:r>
              <a:rPr lang="en-US" sz="4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PRESENT</a:t>
            </a:r>
          </a:p>
          <a:p>
            <a:pPr algn="r">
              <a:spcBef>
                <a:spcPct val="50000"/>
              </a:spcBef>
              <a:defRPr/>
            </a:pPr>
            <a:r>
              <a:rPr lang="en-US" sz="4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TENSE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650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apuntar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take notes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674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sacar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take out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9698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fracasar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fail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graduar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graduate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copiar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copy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2770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anunciar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announce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794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trabajar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work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818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pintar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paint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5842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llegar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arrive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866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mandar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send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2802" name="Group 34"/>
          <p:cNvGraphicFramePr>
            <a:graphicFrameLocks noGrp="1"/>
          </p:cNvGraphicFramePr>
          <p:nvPr/>
        </p:nvGraphicFramePr>
        <p:xfrm>
          <a:off x="3276600" y="3048000"/>
          <a:ext cx="5257800" cy="3017520"/>
        </p:xfrm>
        <a:graphic>
          <a:graphicData uri="http://schemas.openxmlformats.org/drawingml/2006/table">
            <a:tbl>
              <a:tblPr/>
              <a:tblGrid>
                <a:gridCol w="2628900"/>
                <a:gridCol w="2628900"/>
              </a:tblGrid>
              <a:tr h="652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O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EMOS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ES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ÉIS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152400" y="3200400"/>
            <a:ext cx="2874963" cy="2800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4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ER </a:t>
            </a:r>
          </a:p>
          <a:p>
            <a:pPr algn="r">
              <a:spcBef>
                <a:spcPct val="50000"/>
              </a:spcBef>
              <a:defRPr/>
            </a:pPr>
            <a:r>
              <a:rPr lang="en-US" sz="4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PRESENT</a:t>
            </a:r>
          </a:p>
          <a:p>
            <a:pPr algn="r">
              <a:spcBef>
                <a:spcPct val="50000"/>
              </a:spcBef>
              <a:defRPr/>
            </a:pPr>
            <a:r>
              <a:rPr lang="en-US" sz="4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TENSE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7890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pensar (e </a:t>
            </a:r>
            <a:r>
              <a:rPr lang="en-US" sz="8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  <a:sym typeface="Wingdings" pitchFamily="2" charset="2"/>
              </a:rPr>
              <a:t></a:t>
            </a:r>
            <a:r>
              <a:rPr lang="en-US" sz="8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 </a:t>
            </a: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ie</a:t>
            </a:r>
            <a:r>
              <a:rPr lang="en-US" sz="8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)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think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8914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aprobar</a:t>
            </a:r>
            <a:r>
              <a:rPr lang="en-US" sz="8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 (o </a:t>
            </a:r>
            <a:r>
              <a:rPr lang="en-US" sz="8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  <a:sym typeface="Wingdings" pitchFamily="2" charset="2"/>
              </a:rPr>
              <a:t></a:t>
            </a:r>
            <a:r>
              <a:rPr lang="en-US" sz="8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 </a:t>
            </a: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ue</a:t>
            </a:r>
            <a:r>
              <a:rPr lang="en-US" sz="8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)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</a:t>
            </a:r>
            <a:r>
              <a:rPr lang="en-US" sz="7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pass</a:t>
            </a:r>
            <a:endParaRPr lang="en-US" sz="7200" b="1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Handwriting" pitchFamily="66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938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correr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run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62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vender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sell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1986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comprender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understand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leer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read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4034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2343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entender (</a:t>
            </a:r>
            <a:r>
              <a:rPr lang="en-US" sz="8000" dirty="0" err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e</a:t>
            </a:r>
            <a:r>
              <a:rPr lang="en-US" sz="8000" dirty="0" err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  <a:sym typeface="Wingdings" pitchFamily="2" charset="2"/>
              </a:rPr>
              <a:t></a:t>
            </a:r>
            <a:r>
              <a:rPr lang="en-US" sz="8000" dirty="0" err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ie</a:t>
            </a:r>
            <a:r>
              <a:rPr lang="en-US" sz="8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)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understand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5058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poner</a:t>
            </a:r>
            <a:r>
              <a:rPr lang="en-US" sz="8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 (</a:t>
            </a:r>
            <a:r>
              <a:rPr lang="en-US" sz="8000" dirty="0" err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yo</a:t>
            </a:r>
            <a:r>
              <a:rPr lang="en-US" sz="8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 </a:t>
            </a:r>
            <a:r>
              <a:rPr lang="en-US" sz="8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  <a:sym typeface="Wingdings" pitchFamily="2" charset="2"/>
              </a:rPr>
              <a:t></a:t>
            </a:r>
            <a:r>
              <a:rPr lang="en-US" sz="8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 </a:t>
            </a:r>
            <a:r>
              <a:rPr lang="en-US" sz="8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go)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4343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put/place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082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hacer</a:t>
            </a:r>
            <a:r>
              <a:rPr lang="en-US" sz="8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 (</a:t>
            </a:r>
            <a:r>
              <a:rPr lang="en-US" sz="8000" dirty="0" err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yo</a:t>
            </a:r>
            <a:r>
              <a:rPr lang="en-US" sz="8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 </a:t>
            </a:r>
            <a:r>
              <a:rPr lang="en-US" sz="8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  <a:sym typeface="Wingdings" pitchFamily="2" charset="2"/>
              </a:rPr>
              <a:t></a:t>
            </a:r>
            <a:r>
              <a:rPr lang="en-US" sz="8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 </a:t>
            </a:r>
            <a:r>
              <a:rPr lang="en-US" sz="8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go)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304800" y="4343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make/do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7106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escribir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write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2802" name="Group 34"/>
          <p:cNvGraphicFramePr>
            <a:graphicFrameLocks noGrp="1"/>
          </p:cNvGraphicFramePr>
          <p:nvPr/>
        </p:nvGraphicFramePr>
        <p:xfrm>
          <a:off x="3276600" y="3048000"/>
          <a:ext cx="5257800" cy="3017520"/>
        </p:xfrm>
        <a:graphic>
          <a:graphicData uri="http://schemas.openxmlformats.org/drawingml/2006/table">
            <a:tbl>
              <a:tblPr/>
              <a:tblGrid>
                <a:gridCol w="2628900"/>
                <a:gridCol w="2628900"/>
              </a:tblGrid>
              <a:tr h="652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O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IMOS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08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ES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ÍS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65246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60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Arial Rounded MT Bold" pitchFamily="34" charset="0"/>
                        </a:rPr>
                        <a:t>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00C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" name="Rectangle 18"/>
          <p:cNvSpPr/>
          <p:nvPr/>
        </p:nvSpPr>
        <p:spPr>
          <a:xfrm>
            <a:off x="152400" y="3200400"/>
            <a:ext cx="2874963" cy="28003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4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IR </a:t>
            </a:r>
          </a:p>
          <a:p>
            <a:pPr algn="r">
              <a:spcBef>
                <a:spcPct val="50000"/>
              </a:spcBef>
              <a:defRPr/>
            </a:pPr>
            <a:r>
              <a:rPr lang="en-US" sz="4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PRESENT</a:t>
            </a:r>
          </a:p>
          <a:p>
            <a:pPr algn="r">
              <a:spcBef>
                <a:spcPct val="50000"/>
              </a:spcBef>
              <a:defRPr/>
            </a:pPr>
            <a:r>
              <a:rPr lang="en-US" sz="44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TENSE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8130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decidir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decide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cumplir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complete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0178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interrumpir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4343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interrupt 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02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repartir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42672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</a:t>
            </a:r>
            <a:r>
              <a:rPr lang="en-US" sz="7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hand out</a:t>
            </a:r>
            <a:endParaRPr lang="en-US" sz="7200" b="1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Handwriting" pitchFamily="66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2226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vivir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live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3250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recibir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receive 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4274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salir</a:t>
            </a:r>
            <a:r>
              <a:rPr lang="en-US" sz="8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 (</a:t>
            </a:r>
            <a:r>
              <a:rPr lang="en-US" sz="8000" dirty="0" err="1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yo</a:t>
            </a:r>
            <a:r>
              <a:rPr lang="en-US" sz="8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 </a:t>
            </a:r>
            <a:r>
              <a:rPr lang="en-US" sz="8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  <a:sym typeface="Wingdings" pitchFamily="2" charset="2"/>
              </a:rPr>
              <a:t></a:t>
            </a:r>
            <a:r>
              <a:rPr lang="en-US" sz="8000" dirty="0" smtClean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 </a:t>
            </a:r>
            <a:r>
              <a:rPr lang="en-US" sz="8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go)</a:t>
            </a:r>
          </a:p>
        </p:txBody>
      </p:sp>
      <p:sp>
        <p:nvSpPr>
          <p:cNvPr id="14340" name="Text Box 4"/>
          <p:cNvSpPr txBox="1">
            <a:spLocks noChangeArrowheads="1"/>
          </p:cNvSpPr>
          <p:nvPr/>
        </p:nvSpPr>
        <p:spPr bwMode="auto">
          <a:xfrm>
            <a:off x="-457200" y="42672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</a:t>
            </a:r>
            <a:r>
              <a:rPr lang="en-US" sz="7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leave</a:t>
            </a:r>
            <a:endParaRPr lang="en-US" sz="7200" b="1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Handwriting" pitchFamily="66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5298" name="Picture 5" descr="crayons--vintage-schoolhouse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69863"/>
            <a:ext cx="9144000" cy="7197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6390" name="Text Box 6"/>
          <p:cNvSpPr txBox="1">
            <a:spLocks noChangeArrowheads="1"/>
          </p:cNvSpPr>
          <p:nvPr/>
        </p:nvSpPr>
        <p:spPr bwMode="auto">
          <a:xfrm>
            <a:off x="1905000" y="2362200"/>
            <a:ext cx="5943600" cy="14335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8800">
                <a:solidFill>
                  <a:schemeClr val="bg1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tencil" pitchFamily="82" charset="0"/>
              </a:rPr>
              <a:t>Práctica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6322" name="Picture 2" descr="crayons--vintage-schoolhouse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69863"/>
            <a:ext cx="9144000" cy="7197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7441" name="Group 33"/>
          <p:cNvGraphicFramePr>
            <a:graphicFrameLocks noGrp="1"/>
          </p:cNvGraphicFramePr>
          <p:nvPr/>
        </p:nvGraphicFramePr>
        <p:xfrm>
          <a:off x="1524000" y="2133600"/>
          <a:ext cx="6934200" cy="2743200"/>
        </p:xfrm>
        <a:graphic>
          <a:graphicData uri="http://schemas.openxmlformats.org/drawingml/2006/table">
            <a:tbl>
              <a:tblPr/>
              <a:tblGrid>
                <a:gridCol w="3467100"/>
                <a:gridCol w="34671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p</a:t>
                      </a:r>
                      <a:r>
                        <a:rPr kumimoji="0" lang="en-US" sz="42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ie</a:t>
                      </a: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nso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pensamos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p</a:t>
                      </a:r>
                      <a:r>
                        <a:rPr kumimoji="0" lang="en-US" sz="42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ie</a:t>
                      </a: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nsas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pensáis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p</a:t>
                      </a:r>
                      <a:r>
                        <a:rPr kumimoji="0" lang="en-US" sz="42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ie</a:t>
                      </a: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nsa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p</a:t>
                      </a:r>
                      <a:r>
                        <a:rPr kumimoji="0" lang="en-US" sz="42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ie</a:t>
                      </a: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nsan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7442" name="Text Box 34"/>
          <p:cNvSpPr txBox="1">
            <a:spLocks noChangeArrowheads="1"/>
          </p:cNvSpPr>
          <p:nvPr/>
        </p:nvSpPr>
        <p:spPr bwMode="auto">
          <a:xfrm>
            <a:off x="1524000" y="1524000"/>
            <a:ext cx="6477000" cy="646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p</a:t>
            </a:r>
            <a:r>
              <a:rPr lang="en-US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e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nsar = 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think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Handwriting" pitchFamily="66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7346" name="Picture 2" descr="crayons--vintage-schoolhouse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69863"/>
            <a:ext cx="9144000" cy="7197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8456" name="Group 24"/>
          <p:cNvGraphicFramePr>
            <a:graphicFrameLocks noGrp="1"/>
          </p:cNvGraphicFramePr>
          <p:nvPr/>
        </p:nvGraphicFramePr>
        <p:xfrm>
          <a:off x="1676400" y="2133600"/>
          <a:ext cx="6858000" cy="2514600"/>
        </p:xfrm>
        <a:graphic>
          <a:graphicData uri="http://schemas.openxmlformats.org/drawingml/2006/table">
            <a:tbl>
              <a:tblPr/>
              <a:tblGrid>
                <a:gridCol w="3429000"/>
                <a:gridCol w="3429000"/>
              </a:tblGrid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APR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UE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BO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APROBAMOS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APR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UE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BAS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APROBáis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8382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APR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UE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BA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APR</a:t>
                      </a:r>
                      <a:r>
                        <a:rPr kumimoji="0" lang="en-US" sz="3600" b="1" i="0" u="sng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UE</a:t>
                      </a:r>
                      <a:r>
                        <a:rPr kumimoji="0" lang="en-US" sz="36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BAN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8449" name="Text Box 17"/>
          <p:cNvSpPr txBox="1">
            <a:spLocks noChangeArrowheads="1"/>
          </p:cNvSpPr>
          <p:nvPr/>
        </p:nvSpPr>
        <p:spPr bwMode="auto">
          <a:xfrm>
            <a:off x="1905000" y="1524000"/>
            <a:ext cx="60960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apr</a:t>
            </a:r>
            <a:r>
              <a:rPr lang="en-US" sz="3200" b="1" u="sng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o</a:t>
            </a:r>
            <a:r>
              <a:rPr lang="en-US" sz="3200" b="1" dirty="0" err="1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bar</a:t>
            </a:r>
            <a:r>
              <a:rPr lang="en-US" sz="32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 = to pass</a:t>
            </a:r>
            <a:endParaRPr lang="en-US" sz="32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Handwriting" pitchFamily="66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andar/caminar</a:t>
            </a: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-381000" y="42672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walk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8370" name="Picture 2" descr="crayons--vintage-schoolhouse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69863"/>
            <a:ext cx="9144000" cy="7197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9478" name="Group 22"/>
          <p:cNvGraphicFramePr>
            <a:graphicFrameLocks noGrp="1"/>
          </p:cNvGraphicFramePr>
          <p:nvPr/>
        </p:nvGraphicFramePr>
        <p:xfrm>
          <a:off x="1905000" y="2133600"/>
          <a:ext cx="6324600" cy="2788920"/>
        </p:xfrm>
        <a:graphic>
          <a:graphicData uri="http://schemas.openxmlformats.org/drawingml/2006/table">
            <a:tbl>
              <a:tblPr/>
              <a:tblGrid>
                <a:gridCol w="3162300"/>
                <a:gridCol w="31623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ent</a:t>
                      </a:r>
                      <a:r>
                        <a:rPr kumimoji="0" lang="en-US" sz="42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ie</a:t>
                      </a: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ndo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37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entendemos</a:t>
                      </a:r>
                      <a:endParaRPr kumimoji="0" lang="en-US" sz="37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72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ent</a:t>
                      </a:r>
                      <a:r>
                        <a:rPr kumimoji="0" lang="en-US" sz="42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ie</a:t>
                      </a: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ndes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entendéis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3726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ent</a:t>
                      </a:r>
                      <a:r>
                        <a:rPr kumimoji="0" lang="en-US" sz="42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ie</a:t>
                      </a: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nde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ent</a:t>
                      </a:r>
                      <a:r>
                        <a:rPr kumimoji="0" lang="en-US" sz="4200" b="1" i="0" u="sng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ie</a:t>
                      </a: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nden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473" name="Text Box 17"/>
          <p:cNvSpPr txBox="1">
            <a:spLocks noChangeArrowheads="1"/>
          </p:cNvSpPr>
          <p:nvPr/>
        </p:nvSpPr>
        <p:spPr bwMode="auto">
          <a:xfrm>
            <a:off x="1447800" y="1524000"/>
            <a:ext cx="708660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ent</a:t>
            </a:r>
            <a:r>
              <a:rPr lang="en-US" sz="3600" b="1" u="sng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e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nder 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= </a:t>
            </a:r>
            <a:r>
              <a:rPr lang="en-US" sz="3600" b="1" dirty="0" smtClean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understand</a:t>
            </a:r>
            <a:endParaRPr lang="en-US" sz="3600" b="1" dirty="0">
              <a:solidFill>
                <a:srgbClr val="FFFF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Handwriting" pitchFamily="66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3490" name="Picture 2" descr="crayons--vintage-schoolhouse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69863"/>
            <a:ext cx="9144000" cy="7197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3555" name="Group 3"/>
          <p:cNvGraphicFramePr>
            <a:graphicFrameLocks noGrp="1"/>
          </p:cNvGraphicFramePr>
          <p:nvPr/>
        </p:nvGraphicFramePr>
        <p:xfrm>
          <a:off x="1905000" y="2133600"/>
          <a:ext cx="6096000" cy="2743200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hago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hacemos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haces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hacéis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hace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hacen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69" name="Text Box 17"/>
          <p:cNvSpPr txBox="1">
            <a:spLocks noChangeArrowheads="1"/>
          </p:cNvSpPr>
          <p:nvPr/>
        </p:nvSpPr>
        <p:spPr bwMode="auto">
          <a:xfrm>
            <a:off x="1905000" y="1524000"/>
            <a:ext cx="609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hacer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=to make/do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0" y="0"/>
            <a:ext cx="3598863" cy="12001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7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Yo</a:t>
            </a: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 Go’s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2466" name="Picture 2" descr="crayons--vintage-schoolhouse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69863"/>
            <a:ext cx="9144000" cy="7197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3555" name="Group 3"/>
          <p:cNvGraphicFramePr>
            <a:graphicFrameLocks noGrp="1"/>
          </p:cNvGraphicFramePr>
          <p:nvPr/>
        </p:nvGraphicFramePr>
        <p:xfrm>
          <a:off x="1905000" y="2133600"/>
          <a:ext cx="6096000" cy="2743200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pongo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ponemos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pones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ponéis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pone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ponen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69" name="Text Box 17"/>
          <p:cNvSpPr txBox="1">
            <a:spLocks noChangeArrowheads="1"/>
          </p:cNvSpPr>
          <p:nvPr/>
        </p:nvSpPr>
        <p:spPr bwMode="auto">
          <a:xfrm>
            <a:off x="1905000" y="1524000"/>
            <a:ext cx="609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poner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= to put/place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0" y="0"/>
            <a:ext cx="3598863" cy="12001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7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Yo</a:t>
            </a: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 Go’s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514" name="Picture 2" descr="crayons--vintage-schoolhouse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-169863"/>
            <a:ext cx="9144000" cy="719772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23555" name="Group 3"/>
          <p:cNvGraphicFramePr>
            <a:graphicFrameLocks noGrp="1"/>
          </p:cNvGraphicFramePr>
          <p:nvPr/>
        </p:nvGraphicFramePr>
        <p:xfrm>
          <a:off x="1905000" y="2133600"/>
          <a:ext cx="6096000" cy="2743200"/>
        </p:xfrm>
        <a:graphic>
          <a:graphicData uri="http://schemas.openxmlformats.org/drawingml/2006/table">
            <a:tbl>
              <a:tblPr/>
              <a:tblGrid>
                <a:gridCol w="3048000"/>
                <a:gridCol w="3048000"/>
              </a:tblGrid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00B05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salgo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B05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salimos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sales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err="1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salís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9144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42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sale</a:t>
                      </a: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0" lang="en-US" sz="42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3300"/>
                          </a:solidFill>
                          <a:effectLst>
                            <a:outerShdw blurRad="38100" dist="38100" dir="2700000" algn="tl">
                              <a:srgbClr val="C0C0C0"/>
                            </a:outerShdw>
                          </a:effectLst>
                          <a:latin typeface="Stencil" pitchFamily="82" charset="0"/>
                        </a:rPr>
                        <a:t>salen</a:t>
                      </a:r>
                      <a:endParaRPr kumimoji="0" lang="en-US" sz="42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3300"/>
                        </a:solidFill>
                        <a:effectLst>
                          <a:outerShdw blurRad="38100" dist="38100" dir="2700000" algn="tl">
                            <a:srgbClr val="C0C0C0"/>
                          </a:outerShdw>
                        </a:effectLst>
                        <a:latin typeface="Stencil" pitchFamily="82" charset="0"/>
                      </a:endParaRPr>
                    </a:p>
                  </a:txBody>
                  <a:tcPr horzOverflow="overflow">
                    <a:lnL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ysDash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569" name="Text Box 17"/>
          <p:cNvSpPr txBox="1">
            <a:spLocks noChangeArrowheads="1"/>
          </p:cNvSpPr>
          <p:nvPr/>
        </p:nvSpPr>
        <p:spPr bwMode="auto">
          <a:xfrm>
            <a:off x="1905000" y="1524000"/>
            <a:ext cx="6096000" cy="6413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3600" b="1" dirty="0" err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salir</a:t>
            </a:r>
            <a:r>
              <a:rPr lang="en-US" sz="3600" b="1" dirty="0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 = to leave</a:t>
            </a:r>
          </a:p>
        </p:txBody>
      </p:sp>
      <p:sp>
        <p:nvSpPr>
          <p:cNvPr id="20" name="Rectangle 19"/>
          <p:cNvSpPr/>
          <p:nvPr/>
        </p:nvSpPr>
        <p:spPr>
          <a:xfrm>
            <a:off x="2286000" y="0"/>
            <a:ext cx="3598863" cy="120015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spcBef>
                <a:spcPct val="50000"/>
              </a:spcBef>
              <a:defRPr/>
            </a:pPr>
            <a:r>
              <a:rPr lang="en-US" sz="7200" b="1" dirty="0" err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Yo</a:t>
            </a: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 Go’s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533400" y="381000"/>
            <a:ext cx="7848600" cy="22860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720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rlin Sans FB Demi" pitchFamily="34" charset="0"/>
                <a:cs typeface="Andalus" pitchFamily="2" charset="-78"/>
              </a:rPr>
              <a:t>Formulas…</a:t>
            </a:r>
          </a:p>
          <a:p>
            <a:pPr eaLnBrk="1" hangingPunct="1">
              <a:defRPr/>
            </a:pPr>
            <a:endParaRPr lang="en-US" sz="7200">
              <a:latin typeface="Berlin Sans FB Demi" pitchFamily="34" charset="0"/>
              <a:cs typeface="Arial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685800" y="3352800"/>
            <a:ext cx="76200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Aharoni" pitchFamily="2" charset="-79"/>
                <a:cs typeface="Aharoni" pitchFamily="2" charset="-79"/>
              </a:rPr>
              <a:t>TENER + </a:t>
            </a:r>
            <a:r>
              <a:rPr lang="en-US" sz="2400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QUE</a:t>
            </a:r>
            <a:r>
              <a:rPr lang="en-US" sz="2400" dirty="0">
                <a:latin typeface="Aharoni" pitchFamily="2" charset="-79"/>
                <a:cs typeface="Aharoni" pitchFamily="2" charset="-79"/>
              </a:rPr>
              <a:t> + INFINITIVE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1143000" y="2133600"/>
            <a:ext cx="76200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Aharoni" pitchFamily="2" charset="-79"/>
                <a:cs typeface="Aharoni" pitchFamily="2" charset="-79"/>
              </a:rPr>
              <a:t>IR + </a:t>
            </a:r>
            <a:r>
              <a:rPr lang="en-US" sz="2400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A</a:t>
            </a:r>
            <a:r>
              <a:rPr lang="en-US" sz="2400" dirty="0">
                <a:latin typeface="Aharoni" pitchFamily="2" charset="-79"/>
                <a:cs typeface="Aharoni" pitchFamily="2" charset="-79"/>
              </a:rPr>
              <a:t> + INFINTIVE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09600" y="4495800"/>
            <a:ext cx="76200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latin typeface="Aharoni" pitchFamily="2" charset="-79"/>
                <a:cs typeface="Aharoni" pitchFamily="2" charset="-79"/>
              </a:rPr>
              <a:t>ACABAR + </a:t>
            </a:r>
            <a:r>
              <a:rPr lang="en-US" sz="2400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haroni" pitchFamily="2" charset="-79"/>
                <a:cs typeface="Aharoni" pitchFamily="2" charset="-79"/>
              </a:rPr>
              <a:t>DE</a:t>
            </a:r>
            <a:r>
              <a:rPr lang="en-US" sz="2400" dirty="0">
                <a:latin typeface="Aharoni" pitchFamily="2" charset="-79"/>
                <a:cs typeface="Aharoni" pitchFamily="2" charset="-79"/>
              </a:rPr>
              <a:t> + INFINITIVE</a:t>
            </a:r>
          </a:p>
        </p:txBody>
      </p:sp>
      <p:sp>
        <p:nvSpPr>
          <p:cNvPr id="19" name="TextBox 18"/>
          <p:cNvSpPr txBox="1">
            <a:spLocks noChangeArrowheads="1"/>
          </p:cNvSpPr>
          <p:nvPr/>
        </p:nvSpPr>
        <p:spPr bwMode="auto">
          <a:xfrm>
            <a:off x="914400" y="5486400"/>
            <a:ext cx="762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>
                <a:latin typeface="Aharoni" pitchFamily="2" charset="-79"/>
                <a:cs typeface="Aharoni" pitchFamily="2" charset="-79"/>
              </a:rPr>
              <a:t>DEBER + INFINITIVE</a:t>
            </a:r>
          </a:p>
        </p:txBody>
      </p:sp>
      <p:sp>
        <p:nvSpPr>
          <p:cNvPr id="20" name="TextBox 19"/>
          <p:cNvSpPr txBox="1">
            <a:spLocks noChangeArrowheads="1"/>
          </p:cNvSpPr>
          <p:nvPr/>
        </p:nvSpPr>
        <p:spPr bwMode="auto">
          <a:xfrm rot="-790239">
            <a:off x="4875213" y="2741613"/>
            <a:ext cx="381635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FF0000"/>
                </a:solidFill>
                <a:latin typeface="BatangChe" pitchFamily="49" charset="-127"/>
                <a:ea typeface="BatangChe" pitchFamily="49" charset="-127"/>
                <a:cs typeface="Arial" charset="0"/>
              </a:rPr>
              <a:t>TO HAVE TO DO SOMETHING</a:t>
            </a:r>
          </a:p>
        </p:txBody>
      </p:sp>
      <p:sp>
        <p:nvSpPr>
          <p:cNvPr id="21" name="TextBox 20"/>
          <p:cNvSpPr txBox="1">
            <a:spLocks noChangeArrowheads="1"/>
          </p:cNvSpPr>
          <p:nvPr/>
        </p:nvSpPr>
        <p:spPr bwMode="auto">
          <a:xfrm rot="-891742">
            <a:off x="4419600" y="1600200"/>
            <a:ext cx="38100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FF0000"/>
                </a:solidFill>
                <a:latin typeface="BatangChe" pitchFamily="49" charset="-127"/>
                <a:ea typeface="BatangChe" pitchFamily="49" charset="-127"/>
                <a:cs typeface="Arial" charset="0"/>
              </a:rPr>
              <a:t>GOING TO DO SOMETHING</a:t>
            </a:r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 rot="-731729">
            <a:off x="4799013" y="3810000"/>
            <a:ext cx="4344987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FF0000"/>
                </a:solidFill>
                <a:latin typeface="BatangChe" pitchFamily="49" charset="-127"/>
                <a:ea typeface="BatangChe" pitchFamily="49" charset="-127"/>
                <a:cs typeface="Arial" charset="0"/>
              </a:rPr>
              <a:t>TO HAVE JUST DONE SOMETHING</a:t>
            </a:r>
          </a:p>
        </p:txBody>
      </p:sp>
      <p:sp>
        <p:nvSpPr>
          <p:cNvPr id="23" name="TextBox 22"/>
          <p:cNvSpPr txBox="1">
            <a:spLocks noChangeArrowheads="1"/>
          </p:cNvSpPr>
          <p:nvPr/>
        </p:nvSpPr>
        <p:spPr bwMode="auto">
          <a:xfrm rot="-745090">
            <a:off x="4191000" y="5257800"/>
            <a:ext cx="3810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400" b="1">
                <a:solidFill>
                  <a:srgbClr val="FF0000"/>
                </a:solidFill>
                <a:latin typeface="BatangChe" pitchFamily="49" charset="-127"/>
                <a:ea typeface="BatangChe" pitchFamily="49" charset="-127"/>
                <a:cs typeface="Arial" charset="0"/>
              </a:rPr>
              <a:t>MUST DO SO</a:t>
            </a:r>
            <a:r>
              <a:rPr lang="en-US" sz="2400">
                <a:solidFill>
                  <a:srgbClr val="FF0000"/>
                </a:solidFill>
                <a:latin typeface="BatangChe" pitchFamily="49" charset="-127"/>
                <a:ea typeface="BatangChe" pitchFamily="49" charset="-127"/>
                <a:cs typeface="Arial" charset="0"/>
              </a:rPr>
              <a:t>M</a:t>
            </a:r>
            <a:r>
              <a:rPr lang="en-US" sz="2400" b="1">
                <a:solidFill>
                  <a:srgbClr val="FF0000"/>
                </a:solidFill>
                <a:latin typeface="BatangChe" pitchFamily="49" charset="-127"/>
                <a:ea typeface="BatangChe" pitchFamily="49" charset="-127"/>
                <a:cs typeface="Arial" charset="0"/>
              </a:rPr>
              <a:t>ETHING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7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2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8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2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0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/>
      <p:bldP spid="17" grpId="0"/>
      <p:bldP spid="18" grpId="0"/>
      <p:bldP spid="19" grpId="0"/>
      <p:bldP spid="20" grpId="0"/>
      <p:bldP spid="21" grpId="0"/>
      <p:bldP spid="22" grpId="0"/>
      <p:bldP spid="23" grpId="0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381000"/>
            <a:ext cx="8610600" cy="1463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720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rlin Sans FB Demi" pitchFamily="34" charset="0"/>
                <a:cs typeface="Andalus" pitchFamily="2" charset="-78"/>
              </a:rPr>
              <a:t>IR + A + INFINITIVE</a:t>
            </a:r>
          </a:p>
          <a:p>
            <a:pPr eaLnBrk="1" hangingPunct="1">
              <a:defRPr/>
            </a:pPr>
            <a:endParaRPr lang="en-US">
              <a:latin typeface="Berlin Sans FB Demi" pitchFamily="34" charset="0"/>
              <a:cs typeface="Arial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04800" y="2362200"/>
          <a:ext cx="3886200" cy="1371600"/>
        </p:xfrm>
        <a:graphic>
          <a:graphicData uri="http://schemas.openxmlformats.org/drawingml/2006/table">
            <a:tbl>
              <a:tblPr/>
              <a:tblGrid>
                <a:gridCol w="1943100"/>
                <a:gridCol w="19431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VOY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VAMOS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VAN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981200" y="1905000"/>
            <a:ext cx="1828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IR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67200" y="2590800"/>
            <a:ext cx="762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0600" y="2590800"/>
            <a:ext cx="5334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A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486400" y="2590800"/>
            <a:ext cx="762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+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0" y="2590800"/>
            <a:ext cx="26670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INFINITIVE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066800" y="40386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 i="1">
                <a:latin typeface="Bookman Old Style" pitchFamily="18" charset="0"/>
                <a:cs typeface="Arial" charset="0"/>
              </a:rPr>
              <a:t>We are going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657600" y="40386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 i="1">
                <a:latin typeface="Bookman Old Style" pitchFamily="18" charset="0"/>
                <a:cs typeface="Arial" charset="0"/>
              </a:rPr>
              <a:t>to study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410200" y="4038600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 i="1">
                <a:latin typeface="Bookman Old Style" pitchFamily="18" charset="0"/>
                <a:cs typeface="Arial" charset="0"/>
              </a:rPr>
              <a:t>tomorrow.</a:t>
            </a:r>
          </a:p>
        </p:txBody>
      </p:sp>
      <p:sp>
        <p:nvSpPr>
          <p:cNvPr id="28" name="Oval 27"/>
          <p:cNvSpPr/>
          <p:nvPr/>
        </p:nvSpPr>
        <p:spPr>
          <a:xfrm>
            <a:off x="2438400" y="2438400"/>
            <a:ext cx="1447800" cy="3048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Explosion 2 28"/>
          <p:cNvSpPr/>
          <p:nvPr/>
        </p:nvSpPr>
        <p:spPr>
          <a:xfrm>
            <a:off x="4495800" y="2286000"/>
            <a:ext cx="1143000" cy="1219200"/>
          </a:xfrm>
          <a:prstGeom prst="irregularSeal2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Equal 29"/>
          <p:cNvSpPr/>
          <p:nvPr/>
        </p:nvSpPr>
        <p:spPr>
          <a:xfrm>
            <a:off x="6248400" y="3200400"/>
            <a:ext cx="1981200" cy="533400"/>
          </a:xfrm>
          <a:prstGeom prst="mathEqua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609600" y="4724400"/>
            <a:ext cx="2743200" cy="641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egoe Script" pitchFamily="34" charset="0"/>
                <a:cs typeface="Arial" charset="0"/>
              </a:rPr>
              <a:t>VAMOS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2667000" y="4724400"/>
            <a:ext cx="762000" cy="6461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A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429000" y="4724400"/>
            <a:ext cx="2743200" cy="641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egoe Script" pitchFamily="34" charset="0"/>
                <a:cs typeface="Arial" charset="0"/>
              </a:rPr>
              <a:t>ESTUDIAR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6096000" y="4724400"/>
            <a:ext cx="4191000" cy="641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egoe Script" pitchFamily="34" charset="0"/>
                <a:cs typeface="Arial" charset="0"/>
              </a:rPr>
              <a:t>MAÑANA.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24" grpId="0"/>
      <p:bldP spid="25" grpId="0"/>
      <p:bldP spid="26" grpId="0"/>
      <p:bldP spid="27" grpId="0"/>
      <p:bldP spid="28" grpId="0" animBg="1"/>
      <p:bldP spid="29" grpId="0" animBg="1"/>
      <p:bldP spid="31" grpId="0"/>
      <p:bldP spid="33" grpId="0"/>
      <p:bldP spid="34" grpId="0"/>
      <p:bldP spid="35" grpId="0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381000"/>
            <a:ext cx="8610600" cy="173672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540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rlin Sans FB Demi" pitchFamily="34" charset="0"/>
                <a:cs typeface="Andalus" pitchFamily="2" charset="-78"/>
              </a:rPr>
              <a:t>TENER + QUE + INFINTIVE</a:t>
            </a:r>
          </a:p>
          <a:p>
            <a:pPr eaLnBrk="1" hangingPunct="1">
              <a:defRPr/>
            </a:pPr>
            <a:endParaRPr lang="en-US" sz="5400">
              <a:latin typeface="Berlin Sans FB Demi" pitchFamily="34" charset="0"/>
              <a:cs typeface="Arial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04800" y="2362200"/>
          <a:ext cx="3886200" cy="1371600"/>
        </p:xfrm>
        <a:graphic>
          <a:graphicData uri="http://schemas.openxmlformats.org/drawingml/2006/table">
            <a:tbl>
              <a:tblPr/>
              <a:tblGrid>
                <a:gridCol w="1943100"/>
                <a:gridCol w="19431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TENGO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TENEMOS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TIENES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TENÉIS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TIENE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TIENEN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524000" y="1905000"/>
            <a:ext cx="1828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TENER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67200" y="2590800"/>
            <a:ext cx="762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0" y="2590800"/>
            <a:ext cx="11430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QUE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38800" y="2590800"/>
            <a:ext cx="762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+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72200" y="2590800"/>
            <a:ext cx="26670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INFINITIVE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381000" y="40386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 i="1">
                <a:latin typeface="Bookman Old Style" pitchFamily="18" charset="0"/>
                <a:cs typeface="Arial" charset="0"/>
              </a:rPr>
              <a:t>They have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2971800" y="4038600"/>
            <a:ext cx="2362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 i="1">
                <a:latin typeface="Bookman Old Style" pitchFamily="18" charset="0"/>
                <a:cs typeface="Arial" charset="0"/>
              </a:rPr>
              <a:t>to practice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562600" y="4038600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 i="1">
                <a:latin typeface="Bookman Old Style" pitchFamily="18" charset="0"/>
                <a:cs typeface="Arial" charset="0"/>
              </a:rPr>
              <a:t>after school.</a:t>
            </a:r>
          </a:p>
        </p:txBody>
      </p:sp>
      <p:sp>
        <p:nvSpPr>
          <p:cNvPr id="28" name="Oval 27"/>
          <p:cNvSpPr/>
          <p:nvPr/>
        </p:nvSpPr>
        <p:spPr>
          <a:xfrm>
            <a:off x="2286000" y="3276600"/>
            <a:ext cx="1752600" cy="3810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Explosion 2 28"/>
          <p:cNvSpPr/>
          <p:nvPr/>
        </p:nvSpPr>
        <p:spPr>
          <a:xfrm>
            <a:off x="4419600" y="2133600"/>
            <a:ext cx="1524000" cy="1524000"/>
          </a:xfrm>
          <a:prstGeom prst="irregularSeal2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Equal 29"/>
          <p:cNvSpPr/>
          <p:nvPr/>
        </p:nvSpPr>
        <p:spPr>
          <a:xfrm>
            <a:off x="6400800" y="3200400"/>
            <a:ext cx="1981200" cy="533400"/>
          </a:xfrm>
          <a:prstGeom prst="mathEqua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228600" y="4724400"/>
            <a:ext cx="2743200" cy="579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egoe Script" pitchFamily="34" charset="0"/>
                <a:cs typeface="Arial" charset="0"/>
              </a:rPr>
              <a:t>TIENEN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1981200" y="4724400"/>
            <a:ext cx="1447800" cy="579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QUE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3200400" y="4724400"/>
            <a:ext cx="2743200" cy="579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egoe Script" pitchFamily="34" charset="0"/>
                <a:cs typeface="Arial" charset="0"/>
              </a:rPr>
              <a:t>PRACTICAR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181600" y="4724400"/>
            <a:ext cx="4191000" cy="10668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32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egoe Script" pitchFamily="34" charset="0"/>
                <a:cs typeface="Arial" charset="0"/>
              </a:rPr>
              <a:t>DESPUÉS DE ESCUELA.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24" grpId="0"/>
      <p:bldP spid="25" grpId="0"/>
      <p:bldP spid="26" grpId="0"/>
      <p:bldP spid="27" grpId="0"/>
      <p:bldP spid="28" grpId="0" animBg="1"/>
      <p:bldP spid="29" grpId="0" animBg="1"/>
      <p:bldP spid="31" grpId="0"/>
      <p:bldP spid="33" grpId="0"/>
      <p:bldP spid="34" grpId="0"/>
      <p:bldP spid="35" grpId="0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381000"/>
            <a:ext cx="8610600" cy="15557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480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rlin Sans FB Demi" pitchFamily="34" charset="0"/>
                <a:cs typeface="Andalus" pitchFamily="2" charset="-78"/>
              </a:rPr>
              <a:t>ACABAR + DE + INFINITIVE</a:t>
            </a:r>
          </a:p>
          <a:p>
            <a:pPr eaLnBrk="1" hangingPunct="1">
              <a:defRPr/>
            </a:pPr>
            <a:endParaRPr lang="en-US" sz="4800">
              <a:latin typeface="Berlin Sans FB Demi" pitchFamily="34" charset="0"/>
              <a:cs typeface="Arial" charset="0"/>
            </a:endParaRPr>
          </a:p>
        </p:txBody>
      </p:sp>
      <p:graphicFrame>
        <p:nvGraphicFramePr>
          <p:cNvPr id="10272" name="Group 32"/>
          <p:cNvGraphicFramePr>
            <a:graphicFrameLocks noGrp="1"/>
          </p:cNvGraphicFramePr>
          <p:nvPr/>
        </p:nvGraphicFramePr>
        <p:xfrm>
          <a:off x="304800" y="2362200"/>
          <a:ext cx="3962400" cy="1371600"/>
        </p:xfrm>
        <a:graphic>
          <a:graphicData uri="http://schemas.openxmlformats.org/drawingml/2006/table">
            <a:tbl>
              <a:tblPr/>
              <a:tblGrid>
                <a:gridCol w="1981200"/>
                <a:gridCol w="19812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ACABO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ACABAMOS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69888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ACABAS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ACABÁIS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ACABA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ACABAN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524000" y="1905000"/>
            <a:ext cx="1828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ACABAR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267200" y="2590800"/>
            <a:ext cx="762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+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800600" y="2590800"/>
            <a:ext cx="11430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DE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638800" y="2590800"/>
            <a:ext cx="762000" cy="4619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+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172200" y="2590800"/>
            <a:ext cx="26670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INFINITIVE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685800" y="403860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 i="1">
                <a:latin typeface="Bookman Old Style" pitchFamily="18" charset="0"/>
                <a:cs typeface="Arial" charset="0"/>
              </a:rPr>
              <a:t>We have just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352800" y="4038600"/>
            <a:ext cx="25908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 i="1">
                <a:latin typeface="Bookman Old Style" pitchFamily="18" charset="0"/>
                <a:cs typeface="Arial" charset="0"/>
              </a:rPr>
              <a:t>interrupted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715000" y="4038600"/>
            <a:ext cx="2743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 i="1">
                <a:latin typeface="Bookman Old Style" pitchFamily="18" charset="0"/>
                <a:cs typeface="Arial" charset="0"/>
              </a:rPr>
              <a:t>the teacher.</a:t>
            </a:r>
          </a:p>
        </p:txBody>
      </p:sp>
      <p:sp>
        <p:nvSpPr>
          <p:cNvPr id="28" name="Oval 27"/>
          <p:cNvSpPr/>
          <p:nvPr/>
        </p:nvSpPr>
        <p:spPr>
          <a:xfrm>
            <a:off x="2362200" y="2362200"/>
            <a:ext cx="1905000" cy="4572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29" name="Explosion 2 28"/>
          <p:cNvSpPr/>
          <p:nvPr/>
        </p:nvSpPr>
        <p:spPr>
          <a:xfrm>
            <a:off x="4495800" y="2133600"/>
            <a:ext cx="1524000" cy="1524000"/>
          </a:xfrm>
          <a:prstGeom prst="irregularSeal2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Equal 29"/>
          <p:cNvSpPr/>
          <p:nvPr/>
        </p:nvSpPr>
        <p:spPr>
          <a:xfrm>
            <a:off x="6400800" y="3200400"/>
            <a:ext cx="1981200" cy="533400"/>
          </a:xfrm>
          <a:prstGeom prst="mathEqua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1066800" y="4724400"/>
            <a:ext cx="2743200" cy="579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egoe Script" pitchFamily="34" charset="0"/>
                <a:cs typeface="Arial" charset="0"/>
              </a:rPr>
              <a:t>ACABAMOS</a:t>
            </a:r>
          </a:p>
        </p:txBody>
      </p:sp>
      <p:sp>
        <p:nvSpPr>
          <p:cNvPr id="33" name="TextBox 32"/>
          <p:cNvSpPr txBox="1"/>
          <p:nvPr/>
        </p:nvSpPr>
        <p:spPr>
          <a:xfrm>
            <a:off x="3886200" y="4724400"/>
            <a:ext cx="1447800" cy="579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DE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4724400" y="4724400"/>
            <a:ext cx="3124200" cy="579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egoe Script" pitchFamily="34" charset="0"/>
                <a:cs typeface="Arial" charset="0"/>
              </a:rPr>
              <a:t>INTERRUMPIR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5943600" y="5410200"/>
            <a:ext cx="4191000" cy="57943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200" b="1" dirty="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egoe Script" pitchFamily="34" charset="0"/>
                <a:cs typeface="Arial" charset="0"/>
              </a:rPr>
              <a:t>EL MAESTRO.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02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4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4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6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1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>
                      <p:stCondLst>
                        <p:cond delay="indefinite"/>
                      </p:stCondLst>
                      <p:childTnLst>
                        <p:par>
                          <p:cTn id="73" fill="hold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9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14" grpId="0"/>
      <p:bldP spid="15" grpId="0"/>
      <p:bldP spid="24" grpId="0"/>
      <p:bldP spid="25" grpId="0"/>
      <p:bldP spid="26" grpId="0"/>
      <p:bldP spid="27" grpId="0"/>
      <p:bldP spid="28" grpId="0" animBg="1"/>
      <p:bldP spid="29" grpId="0" animBg="1"/>
      <p:bldP spid="31" grpId="0"/>
      <p:bldP spid="33" grpId="0"/>
      <p:bldP spid="34" grpId="0"/>
      <p:bldP spid="35" grpId="0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/>
          <p:nvPr/>
        </p:nvSpPr>
        <p:spPr>
          <a:xfrm>
            <a:off x="152400" y="381000"/>
            <a:ext cx="8610600" cy="14636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eaLnBrk="1" hangingPunct="1">
              <a:defRPr/>
            </a:pPr>
            <a:r>
              <a:rPr lang="en-US" sz="7200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erlin Sans FB Demi" pitchFamily="34" charset="0"/>
                <a:cs typeface="Andalus" pitchFamily="2" charset="-78"/>
              </a:rPr>
              <a:t>DEBER + INFINITIVE</a:t>
            </a:r>
          </a:p>
          <a:p>
            <a:pPr eaLnBrk="1" hangingPunct="1">
              <a:defRPr/>
            </a:pPr>
            <a:endParaRPr lang="en-US">
              <a:latin typeface="Century Schoolbook" pitchFamily="18" charset="0"/>
              <a:cs typeface="Arial" charset="0"/>
            </a:endParaRPr>
          </a:p>
        </p:txBody>
      </p:sp>
      <p:graphicFrame>
        <p:nvGraphicFramePr>
          <p:cNvPr id="11" name="Table 10"/>
          <p:cNvGraphicFramePr>
            <a:graphicFrameLocks noGrp="1"/>
          </p:cNvGraphicFramePr>
          <p:nvPr/>
        </p:nvGraphicFramePr>
        <p:xfrm>
          <a:off x="304800" y="2362200"/>
          <a:ext cx="3886200" cy="1371600"/>
        </p:xfrm>
        <a:graphic>
          <a:graphicData uri="http://schemas.openxmlformats.org/drawingml/2006/table">
            <a:tbl>
              <a:tblPr/>
              <a:tblGrid>
                <a:gridCol w="1943100"/>
                <a:gridCol w="1943100"/>
              </a:tblGrid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DEBO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DEBEMOS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DEBES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DEBÉIS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D9CE"/>
                    </a:solidFill>
                  </a:tcPr>
                </a:tc>
              </a:tr>
              <a:tr h="37147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DEBE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2400" b="1" i="0" u="none" strike="noStrike" cap="none" normalizeH="0" baseline="0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cs typeface="Arial" charset="0"/>
                        </a:rPr>
                        <a:t>DEBEN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EDE8"/>
                    </a:solidFill>
                  </a:tcPr>
                </a:tc>
              </a:tr>
            </a:tbl>
          </a:graphicData>
        </a:graphic>
      </p:graphicFrame>
      <p:sp>
        <p:nvSpPr>
          <p:cNvPr id="12" name="TextBox 11"/>
          <p:cNvSpPr txBox="1"/>
          <p:nvPr/>
        </p:nvSpPr>
        <p:spPr>
          <a:xfrm>
            <a:off x="1524000" y="1905000"/>
            <a:ext cx="1828800" cy="5238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800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ookman Old Style" pitchFamily="18" charset="0"/>
              </a:rPr>
              <a:t>DEBER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953000" y="2667000"/>
            <a:ext cx="762000" cy="457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+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5943600" y="2590800"/>
            <a:ext cx="2667000" cy="58420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200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n-lt"/>
              </a:rPr>
              <a:t>INFINITIVE</a:t>
            </a:r>
          </a:p>
        </p:txBody>
      </p:sp>
      <p:sp>
        <p:nvSpPr>
          <p:cNvPr id="25" name="TextBox 24"/>
          <p:cNvSpPr txBox="1">
            <a:spLocks noChangeArrowheads="1"/>
          </p:cNvSpPr>
          <p:nvPr/>
        </p:nvSpPr>
        <p:spPr bwMode="auto">
          <a:xfrm>
            <a:off x="1524000" y="4038600"/>
            <a:ext cx="26670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 i="1">
                <a:latin typeface="Bookman Old Style" pitchFamily="18" charset="0"/>
                <a:cs typeface="Arial" charset="0"/>
              </a:rPr>
              <a:t>I must</a:t>
            </a:r>
          </a:p>
        </p:txBody>
      </p:sp>
      <p:sp>
        <p:nvSpPr>
          <p:cNvPr id="26" name="TextBox 25"/>
          <p:cNvSpPr txBox="1">
            <a:spLocks noChangeArrowheads="1"/>
          </p:cNvSpPr>
          <p:nvPr/>
        </p:nvSpPr>
        <p:spPr bwMode="auto">
          <a:xfrm>
            <a:off x="3352800" y="4038600"/>
            <a:ext cx="1981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 i="1">
                <a:latin typeface="Bookman Old Style" pitchFamily="18" charset="0"/>
                <a:cs typeface="Arial" charset="0"/>
              </a:rPr>
              <a:t>review</a:t>
            </a:r>
          </a:p>
        </p:txBody>
      </p:sp>
      <p:sp>
        <p:nvSpPr>
          <p:cNvPr id="27" name="TextBox 26"/>
          <p:cNvSpPr txBox="1">
            <a:spLocks noChangeArrowheads="1"/>
          </p:cNvSpPr>
          <p:nvPr/>
        </p:nvSpPr>
        <p:spPr bwMode="auto">
          <a:xfrm>
            <a:off x="5029200" y="4038600"/>
            <a:ext cx="35052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eaLnBrk="1" hangingPunct="1"/>
            <a:r>
              <a:rPr lang="en-US" sz="2800" b="1" i="1">
                <a:latin typeface="Bookman Old Style" pitchFamily="18" charset="0"/>
                <a:cs typeface="Arial" charset="0"/>
              </a:rPr>
              <a:t>for the test.</a:t>
            </a:r>
          </a:p>
        </p:txBody>
      </p:sp>
      <p:sp>
        <p:nvSpPr>
          <p:cNvPr id="28" name="Oval 27"/>
          <p:cNvSpPr/>
          <p:nvPr/>
        </p:nvSpPr>
        <p:spPr>
          <a:xfrm>
            <a:off x="533400" y="2362200"/>
            <a:ext cx="1447800" cy="381000"/>
          </a:xfrm>
          <a:prstGeom prst="ellipse">
            <a:avLst/>
          </a:prstGeom>
          <a:noFill/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/>
          </a:p>
        </p:txBody>
      </p:sp>
      <p:sp>
        <p:nvSpPr>
          <p:cNvPr id="30" name="Equal 29"/>
          <p:cNvSpPr/>
          <p:nvPr/>
        </p:nvSpPr>
        <p:spPr>
          <a:xfrm>
            <a:off x="6324600" y="3200400"/>
            <a:ext cx="1981200" cy="533400"/>
          </a:xfrm>
          <a:prstGeom prst="mathEqual">
            <a:avLst/>
          </a:prstGeom>
          <a:solidFill>
            <a:srgbClr val="FFFF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04800" y="4724400"/>
            <a:ext cx="2743200" cy="641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b="1" dirty="0">
                <a:solidFill>
                  <a:srgbClr val="FF66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Segoe Script" pitchFamily="34" charset="0"/>
              </a:rPr>
              <a:t>DEBO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1905000" y="4724400"/>
            <a:ext cx="2743200" cy="641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egoe Script" pitchFamily="34" charset="0"/>
                <a:cs typeface="Arial" charset="0"/>
              </a:rPr>
              <a:t>REPASAR</a:t>
            </a:r>
          </a:p>
        </p:txBody>
      </p:sp>
      <p:sp>
        <p:nvSpPr>
          <p:cNvPr id="35" name="TextBox 34"/>
          <p:cNvSpPr txBox="1"/>
          <p:nvPr/>
        </p:nvSpPr>
        <p:spPr>
          <a:xfrm>
            <a:off x="4419600" y="4724400"/>
            <a:ext cx="4419600" cy="6413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eaLnBrk="1" hangingPunct="1">
              <a:defRPr/>
            </a:pPr>
            <a:r>
              <a:rPr lang="en-US" sz="3600" b="1">
                <a:solidFill>
                  <a:srgbClr val="FF66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Segoe Script" pitchFamily="34" charset="0"/>
                <a:cs typeface="Arial" charset="0"/>
              </a:rPr>
              <a:t>PARA EL EXAMEN.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12" dur="2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2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3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50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5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6" dur="500" fill="hold"/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5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500" fill="hold"/>
                                        <p:tgtEl>
                                          <p:spTgt spid="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13" grpId="0"/>
      <p:bldP spid="24" grpId="0"/>
      <p:bldP spid="25" grpId="0"/>
      <p:bldP spid="26" grpId="0"/>
      <p:bldP spid="27" grpId="0"/>
      <p:bldP spid="28" grpId="0" animBg="1"/>
      <p:bldP spid="31" grpId="0"/>
      <p:bldP spid="34" grpId="0"/>
      <p:bldP spid="3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5363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 err="1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entregar</a:t>
            </a:r>
            <a:endParaRPr lang="en-US" sz="8000" dirty="0">
              <a:solidFill>
                <a:srgbClr val="FF3300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Arial Rounded MT Bold" pitchFamily="34" charset="0"/>
            </a:endParaRPr>
          </a:p>
        </p:txBody>
      </p:sp>
      <p:sp>
        <p:nvSpPr>
          <p:cNvPr id="15364" name="Text Box 4"/>
          <p:cNvSpPr txBox="1">
            <a:spLocks noChangeArrowheads="1"/>
          </p:cNvSpPr>
          <p:nvPr/>
        </p:nvSpPr>
        <p:spPr bwMode="auto">
          <a:xfrm>
            <a:off x="-381000" y="42672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hand in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5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 dirty="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esperar</a:t>
            </a:r>
          </a:p>
        </p:txBody>
      </p:sp>
      <p:sp>
        <p:nvSpPr>
          <p:cNvPr id="3076" name="Text Box 4"/>
          <p:cNvSpPr txBox="1">
            <a:spLocks noChangeArrowheads="1"/>
          </p:cNvSpPr>
          <p:nvPr/>
        </p:nvSpPr>
        <p:spPr bwMode="auto">
          <a:xfrm>
            <a:off x="-457200" y="3962400"/>
            <a:ext cx="9144000" cy="2862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wait, to hope</a:t>
            </a:r>
          </a:p>
          <a:p>
            <a:pPr algn="r">
              <a:spcBef>
                <a:spcPct val="50000"/>
              </a:spcBef>
              <a:defRPr/>
            </a:pPr>
            <a:r>
              <a:rPr lang="en-US" sz="7200" b="1" dirty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</a:t>
            </a:r>
            <a:r>
              <a:rPr lang="en-US" sz="7200" b="1" dirty="0" smtClean="0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expect</a:t>
            </a:r>
            <a:endParaRPr lang="en-US" sz="7200" b="1" dirty="0">
              <a:solidFill>
                <a:srgbClr val="0000CC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Lucida Handwriting" pitchFamily="66" charset="0"/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42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3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estudiar</a:t>
            </a:r>
          </a:p>
        </p:txBody>
      </p:sp>
      <p:sp>
        <p:nvSpPr>
          <p:cNvPr id="5124" name="Text Box 4"/>
          <p:cNvSpPr txBox="1">
            <a:spLocks noChangeArrowheads="1"/>
          </p:cNvSpPr>
          <p:nvPr/>
        </p:nvSpPr>
        <p:spPr bwMode="auto">
          <a:xfrm>
            <a:off x="-457200" y="41910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study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2" descr="classroom-backgrounds-wallpapers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3795" name="Text Box 3"/>
          <p:cNvSpPr txBox="1">
            <a:spLocks noChangeArrowheads="1"/>
          </p:cNvSpPr>
          <p:nvPr/>
        </p:nvSpPr>
        <p:spPr bwMode="auto">
          <a:xfrm>
            <a:off x="533400" y="3048000"/>
            <a:ext cx="8610600" cy="13112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en-US" sz="8000">
                <a:solidFill>
                  <a:srgbClr val="FF33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Arial Rounded MT Bold" pitchFamily="34" charset="0"/>
              </a:rPr>
              <a:t>escuchar</a:t>
            </a:r>
          </a:p>
        </p:txBody>
      </p:sp>
      <p:sp>
        <p:nvSpPr>
          <p:cNvPr id="33796" name="Text Box 4"/>
          <p:cNvSpPr txBox="1">
            <a:spLocks noChangeArrowheads="1"/>
          </p:cNvSpPr>
          <p:nvPr/>
        </p:nvSpPr>
        <p:spPr bwMode="auto">
          <a:xfrm>
            <a:off x="-457200" y="4191000"/>
            <a:ext cx="9144000" cy="1189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  <a:defRPr/>
            </a:pPr>
            <a:r>
              <a:rPr lang="en-US" sz="7200" b="1">
                <a:solidFill>
                  <a:srgbClr val="0000CC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Lucida Handwriting" pitchFamily="66" charset="0"/>
              </a:rPr>
              <a:t>to listen</a:t>
            </a: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420</Words>
  <Application>Microsoft Office PowerPoint</Application>
  <PresentationFormat>On-screen Show (4:3)</PresentationFormat>
  <Paragraphs>252</Paragraphs>
  <Slides>58</Slides>
  <Notes>5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58</vt:i4>
      </vt:variant>
    </vt:vector>
  </HeadingPairs>
  <TitlesOfParts>
    <vt:vector size="59" baseType="lpstr">
      <vt:lpstr>Default Design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  <vt:lpstr>Slide 21</vt:lpstr>
      <vt:lpstr>Slide 22</vt:lpstr>
      <vt:lpstr>Slide 23</vt:lpstr>
      <vt:lpstr>Slide 24</vt:lpstr>
      <vt:lpstr>Slide 25</vt:lpstr>
      <vt:lpstr>Slide 26</vt:lpstr>
      <vt:lpstr>Slide 27</vt:lpstr>
      <vt:lpstr>Slide 28</vt:lpstr>
      <vt:lpstr>Slide 29</vt:lpstr>
      <vt:lpstr>Slide 30</vt:lpstr>
      <vt:lpstr>Slide 31</vt:lpstr>
      <vt:lpstr>Slide 32</vt:lpstr>
      <vt:lpstr>Slide 33</vt:lpstr>
      <vt:lpstr>Slide 34</vt:lpstr>
      <vt:lpstr>Slide 35</vt:lpstr>
      <vt:lpstr>Slide 36</vt:lpstr>
      <vt:lpstr>Slide 37</vt:lpstr>
      <vt:lpstr>Slide 38</vt:lpstr>
      <vt:lpstr>Slide 39</vt:lpstr>
      <vt:lpstr>Slide 40</vt:lpstr>
      <vt:lpstr>Slide 41</vt:lpstr>
      <vt:lpstr>Slide 42</vt:lpstr>
      <vt:lpstr>Slide 43</vt:lpstr>
      <vt:lpstr>Slide 44</vt:lpstr>
      <vt:lpstr>Slide 45</vt:lpstr>
      <vt:lpstr>Slide 46</vt:lpstr>
      <vt:lpstr>Slide 47</vt:lpstr>
      <vt:lpstr>Slide 48</vt:lpstr>
      <vt:lpstr>Slide 49</vt:lpstr>
      <vt:lpstr>Slide 50</vt:lpstr>
      <vt:lpstr>Slide 51</vt:lpstr>
      <vt:lpstr>Slide 52</vt:lpstr>
      <vt:lpstr>Slide 53</vt:lpstr>
      <vt:lpstr>Slide 54</vt:lpstr>
      <vt:lpstr>Slide 55</vt:lpstr>
      <vt:lpstr>Slide 56</vt:lpstr>
      <vt:lpstr>Slide 57</vt:lpstr>
      <vt:lpstr>Slide 58</vt:lpstr>
    </vt:vector>
  </TitlesOfParts>
  <Company>School District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Registered User</dc:creator>
  <cp:lastModifiedBy>Press Enter</cp:lastModifiedBy>
  <cp:revision>35</cp:revision>
  <dcterms:created xsi:type="dcterms:W3CDTF">2012-02-06T17:31:54Z</dcterms:created>
  <dcterms:modified xsi:type="dcterms:W3CDTF">2013-09-17T15:31:11Z</dcterms:modified>
</cp:coreProperties>
</file>