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6" r:id="rId9"/>
    <p:sldId id="263" r:id="rId10"/>
    <p:sldId id="264" r:id="rId11"/>
    <p:sldId id="265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624BE-FC6E-4044-92B2-167F69F171C2}" type="datetimeFigureOut">
              <a:rPr lang="en-US" smtClean="0"/>
              <a:t>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E99BB-FA0C-4D99-B431-2EDAE8105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921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624BE-FC6E-4044-92B2-167F69F171C2}" type="datetimeFigureOut">
              <a:rPr lang="en-US" smtClean="0"/>
              <a:t>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E99BB-FA0C-4D99-B431-2EDAE8105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781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624BE-FC6E-4044-92B2-167F69F171C2}" type="datetimeFigureOut">
              <a:rPr lang="en-US" smtClean="0"/>
              <a:t>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E99BB-FA0C-4D99-B431-2EDAE8105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637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624BE-FC6E-4044-92B2-167F69F171C2}" type="datetimeFigureOut">
              <a:rPr lang="en-US" smtClean="0"/>
              <a:t>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E99BB-FA0C-4D99-B431-2EDAE8105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779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624BE-FC6E-4044-92B2-167F69F171C2}" type="datetimeFigureOut">
              <a:rPr lang="en-US" smtClean="0"/>
              <a:t>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E99BB-FA0C-4D99-B431-2EDAE8105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0299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624BE-FC6E-4044-92B2-167F69F171C2}" type="datetimeFigureOut">
              <a:rPr lang="en-US" smtClean="0"/>
              <a:t>2/8/2017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E99BB-FA0C-4D99-B431-2EDAE8105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710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624BE-FC6E-4044-92B2-167F69F171C2}" type="datetimeFigureOut">
              <a:rPr lang="en-US" smtClean="0"/>
              <a:t>2/8/2017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E99BB-FA0C-4D99-B431-2EDAE8105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89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624BE-FC6E-4044-92B2-167F69F171C2}" type="datetimeFigureOut">
              <a:rPr lang="en-US" smtClean="0"/>
              <a:t>2/8/2017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E99BB-FA0C-4D99-B431-2EDAE8105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878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624BE-FC6E-4044-92B2-167F69F171C2}" type="datetimeFigureOut">
              <a:rPr lang="en-US" smtClean="0"/>
              <a:t>2/8/2017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E99BB-FA0C-4D99-B431-2EDAE8105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922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624BE-FC6E-4044-92B2-167F69F171C2}" type="datetimeFigureOut">
              <a:rPr lang="en-US" smtClean="0"/>
              <a:t>2/8/2017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E99BB-FA0C-4D99-B431-2EDAE8105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457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624BE-FC6E-4044-92B2-167F69F171C2}" type="datetimeFigureOut">
              <a:rPr lang="en-US" smtClean="0"/>
              <a:t>2/8/2017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E99BB-FA0C-4D99-B431-2EDAE8105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935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4624BE-FC6E-4044-92B2-167F69F171C2}" type="datetimeFigureOut">
              <a:rPr lang="en-US" smtClean="0"/>
              <a:t>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EE99BB-FA0C-4D99-B431-2EDAE8105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040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397438" y="1252835"/>
            <a:ext cx="9397124" cy="378565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0" cap="none" spc="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oudy Stout" panose="0202090407030B020401" pitchFamily="18" charset="0"/>
              </a:rPr>
              <a:t>Shopping </a:t>
            </a:r>
          </a:p>
          <a:p>
            <a:pPr algn="ctr"/>
            <a:r>
              <a:rPr lang="en-US" sz="400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oudy Stout" panose="0202090407030B020401" pitchFamily="18" charset="0"/>
              </a:rPr>
              <a:t>In the city</a:t>
            </a:r>
          </a:p>
          <a:p>
            <a:pPr algn="ctr"/>
            <a:endParaRPr lang="en-US" sz="4000" b="0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oudy Stout" panose="0202090407030B020401" pitchFamily="18" charset="0"/>
            </a:endParaRPr>
          </a:p>
          <a:p>
            <a:pPr algn="ctr"/>
            <a:r>
              <a:rPr lang="en-US" sz="4000" dirty="0" smtClean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oudy Stout" panose="0202090407030B020401" pitchFamily="18" charset="0"/>
              </a:rPr>
              <a:t>Spanish 102</a:t>
            </a:r>
          </a:p>
          <a:p>
            <a:pPr algn="ctr"/>
            <a:endParaRPr lang="en-US" sz="4000" b="0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oudy Stout" panose="0202090407030B020401" pitchFamily="18" charset="0"/>
            </a:endParaRPr>
          </a:p>
          <a:p>
            <a:pPr algn="ctr"/>
            <a:r>
              <a:rPr lang="en-US" sz="4000" dirty="0" err="1" smtClean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oudy Stout" panose="0202090407030B020401" pitchFamily="18" charset="0"/>
              </a:rPr>
              <a:t>Señora</a:t>
            </a:r>
            <a:r>
              <a:rPr lang="en-US" sz="4000" dirty="0" smtClean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oudy Stout" panose="0202090407030B020401" pitchFamily="18" charset="0"/>
              </a:rPr>
              <a:t> </a:t>
            </a:r>
            <a:r>
              <a:rPr lang="en-US" sz="4000" dirty="0" err="1" smtClean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oudy Stout" panose="0202090407030B020401" pitchFamily="18" charset="0"/>
              </a:rPr>
              <a:t>guerrero</a:t>
            </a:r>
            <a:endParaRPr lang="en-US" sz="4000" b="0" cap="none" spc="0" dirty="0">
              <a:ln w="0"/>
              <a:solidFill>
                <a:srgbClr val="7030A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oudy Stout" panose="0202090407030B020401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09536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501391" y="1252835"/>
            <a:ext cx="5189241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0" cap="none" spc="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lgerian" panose="04020705040A02060702" pitchFamily="82" charset="0"/>
              </a:rPr>
              <a:t>La </a:t>
            </a:r>
            <a:r>
              <a:rPr lang="en-US" sz="7200" b="0" cap="none" spc="0" dirty="0" err="1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lgerian" panose="04020705040A02060702" pitchFamily="82" charset="0"/>
              </a:rPr>
              <a:t>cajera</a:t>
            </a:r>
            <a:endParaRPr lang="en-US" sz="7200" b="0" cap="none" spc="0" dirty="0">
              <a:ln w="0"/>
              <a:solidFill>
                <a:srgbClr val="7030A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lgerian" panose="04020705040A02060702" pitchFamily="82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131924" y="4478635"/>
            <a:ext cx="32464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Forte" panose="03060902040502070203" pitchFamily="66" charset="0"/>
              </a:rPr>
              <a:t>the cashier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Forte" panose="0306090204050207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89760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936604" y="1252835"/>
            <a:ext cx="4318811" cy="230832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0" cap="none" spc="0" dirty="0" err="1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lgerian" panose="04020705040A02060702" pitchFamily="82" charset="0"/>
              </a:rPr>
              <a:t>Barato</a:t>
            </a:r>
            <a:r>
              <a:rPr lang="en-US" sz="7200" b="0" cap="none" spc="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lgerian" panose="04020705040A02060702" pitchFamily="82" charset="0"/>
              </a:rPr>
              <a:t>/</a:t>
            </a:r>
          </a:p>
          <a:p>
            <a:pPr algn="ctr"/>
            <a:r>
              <a:rPr lang="en-US" sz="7200" dirty="0" err="1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lgerian" panose="04020705040A02060702" pitchFamily="82" charset="0"/>
              </a:rPr>
              <a:t>caro</a:t>
            </a:r>
            <a:endParaRPr lang="en-US" sz="7200" b="0" cap="none" spc="0" dirty="0">
              <a:ln w="0"/>
              <a:solidFill>
                <a:srgbClr val="7030A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lgerian" panose="04020705040A02060702" pitchFamily="82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217927" y="4478635"/>
            <a:ext cx="507440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Forte" panose="03060902040502070203" pitchFamily="66" charset="0"/>
              </a:rPr>
              <a:t>Cheap/expensive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Forte" panose="0306090204050207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99901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83517" y="1252835"/>
            <a:ext cx="4624984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cap="none" spc="0" dirty="0" err="1" smtClean="0">
                <a:ln w="0"/>
                <a:solidFill>
                  <a:srgbClr val="FF339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adley Hand ITC" panose="03070402050302030203" pitchFamily="66" charset="0"/>
                <a:cs typeface="Aharoni" panose="02010803020104030203" pitchFamily="2" charset="-79"/>
              </a:rPr>
              <a:t>Expresiones</a:t>
            </a:r>
            <a:endParaRPr lang="en-US" sz="7200" b="1" cap="none" spc="0" dirty="0">
              <a:ln w="0"/>
              <a:solidFill>
                <a:srgbClr val="FF3399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radley Hand ITC" panose="03070402050302030203" pitchFamily="66" charset="0"/>
              <a:cs typeface="Aharoni" panose="02010803020104030203" pitchFamily="2" charset="-79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270585" y="4478635"/>
            <a:ext cx="296908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ush Script MT" panose="03060802040406070304" pitchFamily="66" charset="0"/>
              </a:rPr>
              <a:t>Expressions 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rush Script MT" panose="030608020404060703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80456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309032" y="1252835"/>
            <a:ext cx="5573962" cy="230832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cap="none" spc="0" dirty="0" err="1" smtClean="0">
                <a:ln w="0"/>
                <a:solidFill>
                  <a:srgbClr val="FF339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adley Hand ITC" panose="03070402050302030203" pitchFamily="66" charset="0"/>
                <a:cs typeface="Aharoni" panose="02010803020104030203" pitchFamily="2" charset="-79"/>
              </a:rPr>
              <a:t>Disculpe</a:t>
            </a:r>
            <a:r>
              <a:rPr lang="en-US" sz="7200" b="1" cap="none" spc="0" dirty="0" smtClean="0">
                <a:ln w="0"/>
                <a:solidFill>
                  <a:srgbClr val="FF339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adley Hand ITC" panose="03070402050302030203" pitchFamily="66" charset="0"/>
                <a:cs typeface="Aharoni" panose="02010803020104030203" pitchFamily="2" charset="-79"/>
              </a:rPr>
              <a:t>/</a:t>
            </a:r>
          </a:p>
          <a:p>
            <a:pPr algn="ctr"/>
            <a:r>
              <a:rPr lang="en-US" sz="7200" b="1" dirty="0" smtClean="0">
                <a:ln w="0"/>
                <a:solidFill>
                  <a:srgbClr val="FF339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adley Hand ITC" panose="03070402050302030203" pitchFamily="66" charset="0"/>
                <a:cs typeface="Aharoni" panose="02010803020104030203" pitchFamily="2" charset="-79"/>
              </a:rPr>
              <a:t>Con </a:t>
            </a:r>
            <a:r>
              <a:rPr lang="en-US" sz="7200" b="1" dirty="0" err="1" smtClean="0">
                <a:ln w="0"/>
                <a:solidFill>
                  <a:srgbClr val="FF339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adley Hand ITC" panose="03070402050302030203" pitchFamily="66" charset="0"/>
                <a:cs typeface="Aharoni" panose="02010803020104030203" pitchFamily="2" charset="-79"/>
              </a:rPr>
              <a:t>permiso</a:t>
            </a:r>
            <a:r>
              <a:rPr lang="en-US" sz="7200" b="1" dirty="0" smtClean="0">
                <a:ln w="0"/>
                <a:solidFill>
                  <a:srgbClr val="FF339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adley Hand ITC" panose="03070402050302030203" pitchFamily="66" charset="0"/>
                <a:cs typeface="Aharoni" panose="02010803020104030203" pitchFamily="2" charset="-79"/>
              </a:rPr>
              <a:t>…</a:t>
            </a:r>
            <a:endParaRPr lang="en-US" sz="7200" b="1" cap="none" spc="0" dirty="0">
              <a:ln w="0"/>
              <a:solidFill>
                <a:srgbClr val="FF3399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radley Hand ITC" panose="03070402050302030203" pitchFamily="66" charset="0"/>
              <a:cs typeface="Aharoni" panose="02010803020104030203" pitchFamily="2" charset="-79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174954" y="4478635"/>
            <a:ext cx="316035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ush Script MT" panose="03060802040406070304" pitchFamily="66" charset="0"/>
              </a:rPr>
              <a:t>Excuse me…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rush Script MT" panose="030608020404060703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23797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260668" y="1252835"/>
            <a:ext cx="7670690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cap="none" spc="0" dirty="0" smtClean="0">
                <a:ln w="0"/>
                <a:solidFill>
                  <a:srgbClr val="FF339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adley Hand ITC" panose="03070402050302030203" pitchFamily="66" charset="0"/>
                <a:cs typeface="Aharoni" panose="02010803020104030203" pitchFamily="2" charset="-79"/>
              </a:rPr>
              <a:t>¿</a:t>
            </a:r>
            <a:r>
              <a:rPr lang="en-US" sz="7200" b="1" cap="none" spc="0" dirty="0" err="1" smtClean="0">
                <a:ln w="0"/>
                <a:solidFill>
                  <a:srgbClr val="FF339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adley Hand ITC" panose="03070402050302030203" pitchFamily="66" charset="0"/>
                <a:cs typeface="Aharoni" panose="02010803020104030203" pitchFamily="2" charset="-79"/>
              </a:rPr>
              <a:t>Cuánto</a:t>
            </a:r>
            <a:r>
              <a:rPr lang="en-US" sz="7200" b="1" cap="none" spc="0" dirty="0" smtClean="0">
                <a:ln w="0"/>
                <a:solidFill>
                  <a:srgbClr val="FF339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adley Hand ITC" panose="03070402050302030203" pitchFamily="66" charset="0"/>
                <a:cs typeface="Aharoni" panose="02010803020104030203" pitchFamily="2" charset="-79"/>
              </a:rPr>
              <a:t> cuesta(n)?</a:t>
            </a:r>
            <a:endParaRPr lang="en-US" sz="7200" b="1" cap="none" spc="0" dirty="0">
              <a:ln w="0"/>
              <a:solidFill>
                <a:srgbClr val="FF3399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radley Hand ITC" panose="03070402050302030203" pitchFamily="66" charset="0"/>
              <a:cs typeface="Aharoni" panose="02010803020104030203" pitchFamily="2" charset="-79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077954" y="4478635"/>
            <a:ext cx="535435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ush Script MT" panose="03060802040406070304" pitchFamily="66" charset="0"/>
              </a:rPr>
              <a:t>How much does it cost?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rush Script MT" panose="030608020404060703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47256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983078" y="1252835"/>
            <a:ext cx="10225876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cap="none" spc="0" dirty="0" smtClean="0">
                <a:ln w="0"/>
                <a:solidFill>
                  <a:srgbClr val="FF339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adley Hand ITC" panose="03070402050302030203" pitchFamily="66" charset="0"/>
                <a:cs typeface="Aharoni" panose="02010803020104030203" pitchFamily="2" charset="-79"/>
              </a:rPr>
              <a:t>¿</a:t>
            </a:r>
            <a:r>
              <a:rPr lang="en-US" sz="7200" b="1" cap="none" spc="0" dirty="0" err="1" smtClean="0">
                <a:ln w="0"/>
                <a:solidFill>
                  <a:srgbClr val="FF339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adley Hand ITC" panose="03070402050302030203" pitchFamily="66" charset="0"/>
                <a:cs typeface="Aharoni" panose="02010803020104030203" pitchFamily="2" charset="-79"/>
              </a:rPr>
              <a:t>Qué</a:t>
            </a:r>
            <a:r>
              <a:rPr lang="en-US" sz="7200" b="1" cap="none" spc="0" dirty="0" smtClean="0">
                <a:ln w="0"/>
                <a:solidFill>
                  <a:srgbClr val="FF339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adley Hand ITC" panose="03070402050302030203" pitchFamily="66" charset="0"/>
                <a:cs typeface="Aharoni" panose="02010803020104030203" pitchFamily="2" charset="-79"/>
              </a:rPr>
              <a:t> </a:t>
            </a:r>
            <a:r>
              <a:rPr lang="en-US" sz="7200" b="1" cap="none" spc="0" dirty="0" err="1" smtClean="0">
                <a:ln w="0"/>
                <a:solidFill>
                  <a:srgbClr val="FF339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adley Hand ITC" panose="03070402050302030203" pitchFamily="66" charset="0"/>
                <a:cs typeface="Aharoni" panose="02010803020104030203" pitchFamily="2" charset="-79"/>
              </a:rPr>
              <a:t>talla</a:t>
            </a:r>
            <a:r>
              <a:rPr lang="en-US" sz="7200" b="1" cap="none" spc="0" dirty="0" smtClean="0">
                <a:ln w="0"/>
                <a:solidFill>
                  <a:srgbClr val="FF339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adley Hand ITC" panose="03070402050302030203" pitchFamily="66" charset="0"/>
                <a:cs typeface="Aharoni" panose="02010803020104030203" pitchFamily="2" charset="-79"/>
              </a:rPr>
              <a:t>/</a:t>
            </a:r>
            <a:r>
              <a:rPr lang="en-US" sz="7200" b="1" cap="none" spc="0" dirty="0" err="1" smtClean="0">
                <a:ln w="0"/>
                <a:solidFill>
                  <a:srgbClr val="FF339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adley Hand ITC" panose="03070402050302030203" pitchFamily="66" charset="0"/>
                <a:cs typeface="Aharoni" panose="02010803020104030203" pitchFamily="2" charset="-79"/>
              </a:rPr>
              <a:t>tamaño</a:t>
            </a:r>
            <a:r>
              <a:rPr lang="en-US" sz="7200" b="1" cap="none" spc="0" dirty="0" smtClean="0">
                <a:ln w="0"/>
                <a:solidFill>
                  <a:srgbClr val="FF339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adley Hand ITC" panose="03070402050302030203" pitchFamily="66" charset="0"/>
                <a:cs typeface="Aharoni" panose="02010803020104030203" pitchFamily="2" charset="-79"/>
              </a:rPr>
              <a:t> </a:t>
            </a:r>
            <a:r>
              <a:rPr lang="en-US" sz="7200" b="1" cap="none" spc="0" dirty="0" err="1" smtClean="0">
                <a:ln w="0"/>
                <a:solidFill>
                  <a:srgbClr val="FF339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adley Hand ITC" panose="03070402050302030203" pitchFamily="66" charset="0"/>
                <a:cs typeface="Aharoni" panose="02010803020104030203" pitchFamily="2" charset="-79"/>
              </a:rPr>
              <a:t>llevas</a:t>
            </a:r>
            <a:r>
              <a:rPr lang="en-US" sz="7200" b="1" cap="none" spc="0" dirty="0" smtClean="0">
                <a:ln w="0"/>
                <a:solidFill>
                  <a:srgbClr val="FF339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adley Hand ITC" panose="03070402050302030203" pitchFamily="66" charset="0"/>
                <a:cs typeface="Aharoni" panose="02010803020104030203" pitchFamily="2" charset="-79"/>
              </a:rPr>
              <a:t>?</a:t>
            </a:r>
            <a:endParaRPr lang="en-US" sz="7200" b="1" cap="none" spc="0" dirty="0">
              <a:ln w="0"/>
              <a:solidFill>
                <a:srgbClr val="FF3399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radley Hand ITC" panose="03070402050302030203" pitchFamily="66" charset="0"/>
              <a:cs typeface="Aharoni" panose="02010803020104030203" pitchFamily="2" charset="-79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030059" y="4478635"/>
            <a:ext cx="545014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ush Script MT" panose="03060802040406070304" pitchFamily="66" charset="0"/>
              </a:rPr>
              <a:t>What size do you wear?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rush Script MT" panose="030608020404060703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96276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665153" y="1252835"/>
            <a:ext cx="8861721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cap="none" spc="0" dirty="0" smtClean="0">
                <a:ln w="0"/>
                <a:solidFill>
                  <a:srgbClr val="FF339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adley Hand ITC" panose="03070402050302030203" pitchFamily="66" charset="0"/>
                <a:cs typeface="Aharoni" panose="02010803020104030203" pitchFamily="2" charset="-79"/>
              </a:rPr>
              <a:t>¿</a:t>
            </a:r>
            <a:r>
              <a:rPr lang="en-US" sz="7200" b="1" cap="none" spc="0" dirty="0" err="1" smtClean="0">
                <a:ln w="0"/>
                <a:solidFill>
                  <a:srgbClr val="FF339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adley Hand ITC" panose="03070402050302030203" pitchFamily="66" charset="0"/>
                <a:cs typeface="Aharoni" panose="02010803020104030203" pitchFamily="2" charset="-79"/>
              </a:rPr>
              <a:t>Qué</a:t>
            </a:r>
            <a:r>
              <a:rPr lang="en-US" sz="7200" b="1" cap="none" spc="0" dirty="0" smtClean="0">
                <a:ln w="0"/>
                <a:solidFill>
                  <a:srgbClr val="FF339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adley Hand ITC" panose="03070402050302030203" pitchFamily="66" charset="0"/>
                <a:cs typeface="Aharoni" panose="02010803020104030203" pitchFamily="2" charset="-79"/>
              </a:rPr>
              <a:t> color </a:t>
            </a:r>
            <a:r>
              <a:rPr lang="en-US" sz="7200" b="1" cap="none" spc="0" dirty="0" err="1" smtClean="0">
                <a:ln w="0"/>
                <a:solidFill>
                  <a:srgbClr val="FF339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adley Hand ITC" panose="03070402050302030203" pitchFamily="66" charset="0"/>
                <a:cs typeface="Aharoni" panose="02010803020104030203" pitchFamily="2" charset="-79"/>
              </a:rPr>
              <a:t>prefieres</a:t>
            </a:r>
            <a:r>
              <a:rPr lang="en-US" sz="7200" b="1" cap="none" spc="0" dirty="0" smtClean="0">
                <a:ln w="0"/>
                <a:solidFill>
                  <a:srgbClr val="FF339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adley Hand ITC" panose="03070402050302030203" pitchFamily="66" charset="0"/>
                <a:cs typeface="Aharoni" panose="02010803020104030203" pitchFamily="2" charset="-79"/>
              </a:rPr>
              <a:t> </a:t>
            </a:r>
            <a:r>
              <a:rPr lang="en-US" sz="7200" b="1" cap="none" spc="0" dirty="0" err="1" smtClean="0">
                <a:ln w="0"/>
                <a:solidFill>
                  <a:srgbClr val="FF339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adley Hand ITC" panose="03070402050302030203" pitchFamily="66" charset="0"/>
                <a:cs typeface="Aharoni" panose="02010803020104030203" pitchFamily="2" charset="-79"/>
              </a:rPr>
              <a:t>tú</a:t>
            </a:r>
            <a:r>
              <a:rPr lang="en-US" sz="7200" b="1" cap="none" spc="0" dirty="0" smtClean="0">
                <a:ln w="0"/>
                <a:solidFill>
                  <a:srgbClr val="FF339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adley Hand ITC" panose="03070402050302030203" pitchFamily="66" charset="0"/>
                <a:cs typeface="Aharoni" panose="02010803020104030203" pitchFamily="2" charset="-79"/>
              </a:rPr>
              <a:t>?</a:t>
            </a:r>
            <a:endParaRPr lang="en-US" sz="7200" b="1" cap="none" spc="0" dirty="0">
              <a:ln w="0"/>
              <a:solidFill>
                <a:srgbClr val="FF3399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radley Hand ITC" panose="03070402050302030203" pitchFamily="66" charset="0"/>
              <a:cs typeface="Aharoni" panose="02010803020104030203" pitchFamily="2" charset="-79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651380" y="4465935"/>
            <a:ext cx="590270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ush Script MT" panose="03060802040406070304" pitchFamily="66" charset="0"/>
              </a:rPr>
              <a:t>What color do you prefer?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rush Script MT" panose="030608020404060703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14187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382222" y="1252835"/>
            <a:ext cx="9427581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cap="none" spc="0" dirty="0" smtClean="0">
                <a:ln w="0"/>
                <a:solidFill>
                  <a:srgbClr val="FF339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adley Hand ITC" panose="03070402050302030203" pitchFamily="66" charset="0"/>
                <a:cs typeface="Aharoni" panose="02010803020104030203" pitchFamily="2" charset="-79"/>
              </a:rPr>
              <a:t>¿</a:t>
            </a:r>
            <a:r>
              <a:rPr lang="en-US" sz="7200" b="1" cap="none" spc="0" dirty="0" err="1" smtClean="0">
                <a:ln w="0"/>
                <a:solidFill>
                  <a:srgbClr val="FF339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adley Hand ITC" panose="03070402050302030203" pitchFamily="66" charset="0"/>
                <a:cs typeface="Aharoni" panose="02010803020104030203" pitchFamily="2" charset="-79"/>
              </a:rPr>
              <a:t>Puedo</a:t>
            </a:r>
            <a:r>
              <a:rPr lang="en-US" sz="7200" b="1" cap="none" spc="0" dirty="0" smtClean="0">
                <a:ln w="0"/>
                <a:solidFill>
                  <a:srgbClr val="FF339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adley Hand ITC" panose="03070402050302030203" pitchFamily="66" charset="0"/>
                <a:cs typeface="Aharoni" panose="02010803020104030203" pitchFamily="2" charset="-79"/>
              </a:rPr>
              <a:t> </a:t>
            </a:r>
            <a:r>
              <a:rPr lang="en-US" sz="7200" b="1" cap="none" spc="0" dirty="0" err="1" smtClean="0">
                <a:ln w="0"/>
                <a:solidFill>
                  <a:srgbClr val="FF339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adley Hand ITC" panose="03070402050302030203" pitchFamily="66" charset="0"/>
                <a:cs typeface="Aharoni" panose="02010803020104030203" pitchFamily="2" charset="-79"/>
              </a:rPr>
              <a:t>usar</a:t>
            </a:r>
            <a:r>
              <a:rPr lang="en-US" sz="7200" b="1" cap="none" spc="0" dirty="0" smtClean="0">
                <a:ln w="0"/>
                <a:solidFill>
                  <a:srgbClr val="FF339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adley Hand ITC" panose="03070402050302030203" pitchFamily="66" charset="0"/>
                <a:cs typeface="Aharoni" panose="02010803020104030203" pitchFamily="2" charset="-79"/>
              </a:rPr>
              <a:t> el </a:t>
            </a:r>
            <a:r>
              <a:rPr lang="en-US" sz="7200" b="1" cap="none" spc="0" dirty="0" err="1" smtClean="0">
                <a:ln w="0"/>
                <a:solidFill>
                  <a:srgbClr val="FF339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adley Hand ITC" panose="03070402050302030203" pitchFamily="66" charset="0"/>
                <a:cs typeface="Aharoni" panose="02010803020104030203" pitchFamily="2" charset="-79"/>
              </a:rPr>
              <a:t>probador</a:t>
            </a:r>
            <a:r>
              <a:rPr lang="en-US" sz="7200" b="1" cap="none" spc="0" dirty="0" smtClean="0">
                <a:ln w="0"/>
                <a:solidFill>
                  <a:srgbClr val="FF339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adley Hand ITC" panose="03070402050302030203" pitchFamily="66" charset="0"/>
                <a:cs typeface="Aharoni" panose="02010803020104030203" pitchFamily="2" charset="-79"/>
              </a:rPr>
              <a:t>?</a:t>
            </a:r>
            <a:endParaRPr lang="en-US" sz="7200" b="1" cap="none" spc="0" dirty="0">
              <a:ln w="0"/>
              <a:solidFill>
                <a:srgbClr val="FF3399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radley Hand ITC" panose="03070402050302030203" pitchFamily="66" charset="0"/>
              <a:cs typeface="Aharoni" panose="02010803020104030203" pitchFamily="2" charset="-79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856192" y="4554835"/>
            <a:ext cx="632468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ush Script MT" panose="03060802040406070304" pitchFamily="66" charset="0"/>
              </a:rPr>
              <a:t>Can I use the fitting room?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rush Script MT" panose="030608020404060703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11566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438053" y="1252835"/>
            <a:ext cx="11315919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cap="none" spc="0" dirty="0" smtClean="0">
                <a:ln w="0"/>
                <a:solidFill>
                  <a:srgbClr val="FF339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adley Hand ITC" panose="03070402050302030203" pitchFamily="66" charset="0"/>
                <a:cs typeface="Aharoni" panose="02010803020104030203" pitchFamily="2" charset="-79"/>
              </a:rPr>
              <a:t>¿</a:t>
            </a:r>
            <a:r>
              <a:rPr lang="en-US" sz="7200" b="1" cap="none" spc="0" dirty="0" err="1" smtClean="0">
                <a:ln w="0"/>
                <a:solidFill>
                  <a:srgbClr val="FF339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adley Hand ITC" panose="03070402050302030203" pitchFamily="66" charset="0"/>
                <a:cs typeface="Aharoni" panose="02010803020104030203" pitchFamily="2" charset="-79"/>
              </a:rPr>
              <a:t>Puedes</a:t>
            </a:r>
            <a:r>
              <a:rPr lang="en-US" sz="7200" b="1" cap="none" spc="0" dirty="0" smtClean="0">
                <a:ln w="0"/>
                <a:solidFill>
                  <a:srgbClr val="FF339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adley Hand ITC" panose="03070402050302030203" pitchFamily="66" charset="0"/>
                <a:cs typeface="Aharoni" panose="02010803020104030203" pitchFamily="2" charset="-79"/>
              </a:rPr>
              <a:t> </a:t>
            </a:r>
            <a:r>
              <a:rPr lang="en-US" sz="7200" b="1" cap="none" spc="0" dirty="0" err="1" smtClean="0">
                <a:ln w="0"/>
                <a:solidFill>
                  <a:srgbClr val="FF339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adley Hand ITC" panose="03070402050302030203" pitchFamily="66" charset="0"/>
                <a:cs typeface="Aharoni" panose="02010803020104030203" pitchFamily="2" charset="-79"/>
              </a:rPr>
              <a:t>ayudarme</a:t>
            </a:r>
            <a:r>
              <a:rPr lang="en-US" sz="7200" b="1" cap="none" spc="0" dirty="0" smtClean="0">
                <a:ln w="0"/>
                <a:solidFill>
                  <a:srgbClr val="FF339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adley Hand ITC" panose="03070402050302030203" pitchFamily="66" charset="0"/>
                <a:cs typeface="Aharoni" panose="02010803020104030203" pitchFamily="2" charset="-79"/>
              </a:rPr>
              <a:t> pro favor?</a:t>
            </a:r>
            <a:endParaRPr lang="en-US" sz="7200" b="1" cap="none" spc="0" dirty="0">
              <a:ln w="0"/>
              <a:solidFill>
                <a:srgbClr val="FF3399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radley Hand ITC" panose="03070402050302030203" pitchFamily="66" charset="0"/>
              <a:cs typeface="Aharoni" panose="02010803020104030203" pitchFamily="2" charset="-79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906433" y="4478635"/>
            <a:ext cx="569739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ush Script MT" panose="03060802040406070304" pitchFamily="66" charset="0"/>
              </a:rPr>
              <a:t>Can you help me please?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rush Script MT" panose="030608020404060703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44002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206165" y="1252835"/>
            <a:ext cx="7779694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000" b="1" cap="none" spc="0" dirty="0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oudy Stout" panose="0202090407030B020401" pitchFamily="18" charset="0"/>
                <a:cs typeface="Aharoni" panose="02010803020104030203" pitchFamily="2" charset="-79"/>
              </a:rPr>
              <a:t>La Ciudad</a:t>
            </a:r>
            <a:endParaRPr lang="en-US" sz="6000" b="1" cap="none" spc="0" dirty="0">
              <a:ln w="0"/>
              <a:solidFill>
                <a:srgbClr val="0070C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oudy Stout" panose="0202090407030B020401" pitchFamily="18" charset="0"/>
              <a:cs typeface="Aharoni" panose="02010803020104030203" pitchFamily="2" charset="-79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579421" y="4478635"/>
            <a:ext cx="235141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urlz MT" panose="04040404050702020202" pitchFamily="82" charset="0"/>
              </a:rPr>
              <a:t>The City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urlz MT" panose="040404040507020202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84012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172766" y="1252835"/>
            <a:ext cx="5846473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0" cap="none" spc="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lgerian" panose="04020705040A02060702" pitchFamily="82" charset="0"/>
              </a:rPr>
              <a:t>Las </a:t>
            </a:r>
            <a:r>
              <a:rPr lang="en-US" sz="7200" b="0" cap="none" spc="0" dirty="0" err="1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lgerian" panose="04020705040A02060702" pitchFamily="82" charset="0"/>
              </a:rPr>
              <a:t>tiendas</a:t>
            </a:r>
            <a:endParaRPr lang="en-US" sz="7200" b="0" cap="none" spc="0" dirty="0">
              <a:ln w="0"/>
              <a:solidFill>
                <a:srgbClr val="7030A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lgerian" panose="04020705040A02060702" pitchFamily="82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054487" y="4465935"/>
            <a:ext cx="192950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Forte" panose="03060902040502070203" pitchFamily="66" charset="0"/>
              </a:rPr>
              <a:t>stores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Forte" panose="0306090204050207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0493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647793" y="1252835"/>
            <a:ext cx="6896440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000" b="1" cap="none" spc="0" dirty="0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oudy Stout" panose="0202090407030B020401" pitchFamily="18" charset="0"/>
                <a:cs typeface="Aharoni" panose="02010803020104030203" pitchFamily="2" charset="-79"/>
              </a:rPr>
              <a:t>El banco</a:t>
            </a:r>
            <a:endParaRPr lang="en-US" sz="6000" b="1" cap="none" spc="0" dirty="0">
              <a:ln w="0"/>
              <a:solidFill>
                <a:srgbClr val="0070C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oudy Stout" panose="0202090407030B020401" pitchFamily="18" charset="0"/>
              <a:cs typeface="Aharoni" panose="02010803020104030203" pitchFamily="2" charset="-79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548707" y="4478635"/>
            <a:ext cx="241284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urlz MT" panose="04040404050702020202" pitchFamily="82" charset="0"/>
              </a:rPr>
              <a:t>t</a:t>
            </a:r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urlz MT" panose="04040404050702020202" pitchFamily="82" charset="0"/>
              </a:rPr>
              <a:t>he bank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urlz MT" panose="040404040507020202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5425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050676" y="1252835"/>
            <a:ext cx="8090677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000" b="1" cap="none" spc="0" dirty="0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oudy Stout" panose="0202090407030B020401" pitchFamily="18" charset="0"/>
                <a:cs typeface="Aharoni" panose="02010803020104030203" pitchFamily="2" charset="-79"/>
              </a:rPr>
              <a:t>El </a:t>
            </a:r>
            <a:r>
              <a:rPr lang="en-US" sz="6000" b="1" cap="none" spc="0" dirty="0" err="1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oudy Stout" panose="0202090407030B020401" pitchFamily="18" charset="0"/>
                <a:cs typeface="Aharoni" panose="02010803020104030203" pitchFamily="2" charset="-79"/>
              </a:rPr>
              <a:t>correo</a:t>
            </a:r>
            <a:endParaRPr lang="en-US" sz="6000" b="1" cap="none" spc="0" dirty="0">
              <a:ln w="0"/>
              <a:solidFill>
                <a:srgbClr val="0070C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oudy Stout" panose="0202090407030B020401" pitchFamily="18" charset="0"/>
              <a:cs typeface="Aharoni" panose="02010803020104030203" pitchFamily="2" charset="-79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783821" y="4478635"/>
            <a:ext cx="394261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urlz MT" panose="04040404050702020202" pitchFamily="82" charset="0"/>
              </a:rPr>
              <a:t>t</a:t>
            </a:r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urlz MT" panose="04040404050702020202" pitchFamily="82" charset="0"/>
              </a:rPr>
              <a:t>he post office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urlz MT" panose="040404040507020202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073463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241964" y="1252835"/>
            <a:ext cx="9708106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cap="none" spc="0" dirty="0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oudy Stout" panose="0202090407030B020401" pitchFamily="18" charset="0"/>
                <a:cs typeface="Aharoni" panose="02010803020104030203" pitchFamily="2" charset="-79"/>
              </a:rPr>
              <a:t>El restaurant</a:t>
            </a:r>
          </a:p>
          <a:p>
            <a:pPr algn="ctr"/>
            <a:r>
              <a:rPr lang="en-US" sz="4800" b="1" dirty="0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oudy Stout" panose="0202090407030B020401" pitchFamily="18" charset="0"/>
                <a:cs typeface="Aharoni" panose="02010803020104030203" pitchFamily="2" charset="-79"/>
              </a:rPr>
              <a:t>El café</a:t>
            </a:r>
            <a:endParaRPr lang="en-US" sz="4800" b="1" cap="none" spc="0" dirty="0">
              <a:ln w="0"/>
              <a:solidFill>
                <a:srgbClr val="0070C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oudy Stout" panose="0202090407030B020401" pitchFamily="18" charset="0"/>
              <a:cs typeface="Aharoni" panose="02010803020104030203" pitchFamily="2" charset="-79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839383" y="4478635"/>
            <a:ext cx="3831497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urlz MT" panose="04040404050702020202" pitchFamily="82" charset="0"/>
              </a:rPr>
              <a:t>t</a:t>
            </a:r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urlz MT" panose="04040404050702020202" pitchFamily="82" charset="0"/>
              </a:rPr>
              <a:t>he restaurant</a:t>
            </a:r>
          </a:p>
          <a:p>
            <a:pPr algn="ctr"/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urlz MT" panose="04040404050702020202" pitchFamily="82" charset="0"/>
              </a:rPr>
              <a:t>the cafe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urlz MT" panose="040404040507020202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779402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925643" y="1252835"/>
            <a:ext cx="8340745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000" b="1" cap="none" spc="0" dirty="0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oudy Stout" panose="0202090407030B020401" pitchFamily="18" charset="0"/>
                <a:cs typeface="Aharoni" panose="02010803020104030203" pitchFamily="2" charset="-79"/>
              </a:rPr>
              <a:t>El </a:t>
            </a:r>
            <a:r>
              <a:rPr lang="en-US" sz="6000" b="1" cap="none" spc="0" dirty="0" err="1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oudy Stout" panose="0202090407030B020401" pitchFamily="18" charset="0"/>
                <a:cs typeface="Aharoni" panose="02010803020104030203" pitchFamily="2" charset="-79"/>
              </a:rPr>
              <a:t>teatro</a:t>
            </a:r>
            <a:endParaRPr lang="en-US" sz="6000" b="1" cap="none" spc="0" dirty="0" smtClean="0">
              <a:ln w="0"/>
              <a:solidFill>
                <a:srgbClr val="0070C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oudy Stout" panose="0202090407030B020401" pitchFamily="18" charset="0"/>
              <a:cs typeface="Aharoni" panose="02010803020104030203" pitchFamily="2" charset="-79"/>
            </a:endParaRPr>
          </a:p>
          <a:p>
            <a:pPr algn="ctr"/>
            <a:r>
              <a:rPr lang="en-US" sz="6000" b="1" dirty="0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oudy Stout" panose="0202090407030B020401" pitchFamily="18" charset="0"/>
                <a:cs typeface="Aharoni" panose="02010803020104030203" pitchFamily="2" charset="-79"/>
              </a:rPr>
              <a:t>El cine</a:t>
            </a:r>
            <a:endParaRPr lang="en-US" sz="6000" b="1" cap="none" spc="0" dirty="0">
              <a:ln w="0"/>
              <a:solidFill>
                <a:srgbClr val="0070C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oudy Stout" panose="0202090407030B020401" pitchFamily="18" charset="0"/>
              <a:cs typeface="Aharoni" panose="02010803020104030203" pitchFamily="2" charset="-79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223834" y="4478635"/>
            <a:ext cx="5062604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urlz MT" panose="04040404050702020202" pitchFamily="82" charset="0"/>
              </a:rPr>
              <a:t>t</a:t>
            </a:r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urlz MT" panose="04040404050702020202" pitchFamily="82" charset="0"/>
              </a:rPr>
              <a:t>he theatre </a:t>
            </a:r>
          </a:p>
          <a:p>
            <a:pPr algn="ctr"/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urlz MT" panose="04040404050702020202" pitchFamily="82" charset="0"/>
              </a:rPr>
              <a:t>the cinema/movies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urlz MT" panose="040404040507020202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82707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183452" y="1252835"/>
            <a:ext cx="9825127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000" b="1" cap="none" spc="0" dirty="0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oudy Stout" panose="0202090407030B020401" pitchFamily="18" charset="0"/>
                <a:cs typeface="Aharoni" panose="02010803020104030203" pitchFamily="2" charset="-79"/>
              </a:rPr>
              <a:t>El hospital</a:t>
            </a:r>
            <a:endParaRPr lang="en-US" sz="6000" b="1" cap="none" spc="0" dirty="0">
              <a:ln w="0"/>
              <a:solidFill>
                <a:srgbClr val="0070C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oudy Stout" panose="0202090407030B020401" pitchFamily="18" charset="0"/>
              <a:cs typeface="Aharoni" panose="02010803020104030203" pitchFamily="2" charset="-79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168800" y="4478635"/>
            <a:ext cx="317266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urlz MT" panose="04040404050702020202" pitchFamily="82" charset="0"/>
              </a:rPr>
              <a:t>t</a:t>
            </a:r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urlz MT" panose="04040404050702020202" pitchFamily="82" charset="0"/>
              </a:rPr>
              <a:t>he hospital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urlz MT" panose="040404040507020202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675235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762937" y="1252835"/>
            <a:ext cx="8666155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000" b="1" cap="none" spc="0" dirty="0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oudy Stout" panose="0202090407030B020401" pitchFamily="18" charset="0"/>
                <a:cs typeface="Aharoni" panose="02010803020104030203" pitchFamily="2" charset="-79"/>
              </a:rPr>
              <a:t>El </a:t>
            </a:r>
            <a:r>
              <a:rPr lang="en-US" sz="6000" b="1" cap="none" spc="0" dirty="0" err="1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oudy Stout" panose="0202090407030B020401" pitchFamily="18" charset="0"/>
                <a:cs typeface="Aharoni" panose="02010803020104030203" pitchFamily="2" charset="-79"/>
              </a:rPr>
              <a:t>estadio</a:t>
            </a:r>
            <a:endParaRPr lang="en-US" sz="6000" b="1" cap="none" spc="0" dirty="0">
              <a:ln w="0"/>
              <a:solidFill>
                <a:srgbClr val="0070C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oudy Stout" panose="0202090407030B020401" pitchFamily="18" charset="0"/>
              <a:cs typeface="Aharoni" panose="02010803020104030203" pitchFamily="2" charset="-79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176815" y="4478635"/>
            <a:ext cx="315663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urlz MT" panose="04040404050702020202" pitchFamily="82" charset="0"/>
              </a:rPr>
              <a:t>t</a:t>
            </a:r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urlz MT" panose="04040404050702020202" pitchFamily="82" charset="0"/>
              </a:rPr>
              <a:t>he stadium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urlz MT" panose="040404040507020202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481062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451428" y="1252835"/>
            <a:ext cx="7289175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000" b="1" cap="none" spc="0" dirty="0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oudy Stout" panose="0202090407030B020401" pitchFamily="18" charset="0"/>
                <a:cs typeface="Aharoni" panose="02010803020104030203" pitchFamily="2" charset="-79"/>
              </a:rPr>
              <a:t>El </a:t>
            </a:r>
            <a:r>
              <a:rPr lang="en-US" sz="6000" b="1" cap="none" spc="0" dirty="0" err="1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oudy Stout" panose="0202090407030B020401" pitchFamily="18" charset="0"/>
                <a:cs typeface="Aharoni" panose="02010803020104030203" pitchFamily="2" charset="-79"/>
              </a:rPr>
              <a:t>museo</a:t>
            </a:r>
            <a:endParaRPr lang="en-US" sz="6000" b="1" cap="none" spc="0" dirty="0">
              <a:ln w="0"/>
              <a:solidFill>
                <a:srgbClr val="0070C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oudy Stout" panose="0202090407030B020401" pitchFamily="18" charset="0"/>
              <a:cs typeface="Aharoni" panose="02010803020104030203" pitchFamily="2" charset="-79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073421" y="4478635"/>
            <a:ext cx="336342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urlz MT" panose="04040404050702020202" pitchFamily="82" charset="0"/>
              </a:rPr>
              <a:t>t</a:t>
            </a:r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urlz MT" panose="04040404050702020202" pitchFamily="82" charset="0"/>
              </a:rPr>
              <a:t>he museum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urlz MT" panose="040404040507020202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282849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85670" y="1252835"/>
            <a:ext cx="10020692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000" b="1" cap="none" spc="0" dirty="0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oudy Stout" panose="0202090407030B020401" pitchFamily="18" charset="0"/>
                <a:cs typeface="Aharoni" panose="02010803020104030203" pitchFamily="2" charset="-79"/>
              </a:rPr>
              <a:t>El </a:t>
            </a:r>
            <a:r>
              <a:rPr lang="en-US" sz="6000" b="1" cap="none" spc="0" dirty="0" err="1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oudy Stout" panose="0202090407030B020401" pitchFamily="18" charset="0"/>
                <a:cs typeface="Aharoni" panose="02010803020104030203" pitchFamily="2" charset="-79"/>
              </a:rPr>
              <a:t>iglesia</a:t>
            </a:r>
            <a:endParaRPr lang="en-US" sz="6000" b="1" cap="none" spc="0" dirty="0" smtClean="0">
              <a:ln w="0"/>
              <a:solidFill>
                <a:srgbClr val="0070C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oudy Stout" panose="0202090407030B020401" pitchFamily="18" charset="0"/>
              <a:cs typeface="Aharoni" panose="02010803020104030203" pitchFamily="2" charset="-79"/>
            </a:endParaRPr>
          </a:p>
          <a:p>
            <a:pPr algn="ctr"/>
            <a:r>
              <a:rPr lang="en-US" sz="6000" b="1" dirty="0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oudy Stout" panose="0202090407030B020401" pitchFamily="18" charset="0"/>
                <a:cs typeface="Aharoni" panose="02010803020104030203" pitchFamily="2" charset="-79"/>
              </a:rPr>
              <a:t>La </a:t>
            </a:r>
            <a:r>
              <a:rPr lang="en-US" sz="6000" b="1" dirty="0" err="1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oudy Stout" panose="0202090407030B020401" pitchFamily="18" charset="0"/>
                <a:cs typeface="Aharoni" panose="02010803020104030203" pitchFamily="2" charset="-79"/>
              </a:rPr>
              <a:t>catedral</a:t>
            </a:r>
            <a:endParaRPr lang="en-US" sz="6000" b="1" cap="none" spc="0" dirty="0">
              <a:ln w="0"/>
              <a:solidFill>
                <a:srgbClr val="0070C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oudy Stout" panose="0202090407030B020401" pitchFamily="18" charset="0"/>
              <a:cs typeface="Aharoni" panose="02010803020104030203" pitchFamily="2" charset="-79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884267" y="4478635"/>
            <a:ext cx="3741730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urlz MT" panose="04040404050702020202" pitchFamily="82" charset="0"/>
              </a:rPr>
              <a:t>t</a:t>
            </a:r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urlz MT" panose="04040404050702020202" pitchFamily="82" charset="0"/>
              </a:rPr>
              <a:t>he church</a:t>
            </a:r>
          </a:p>
          <a:p>
            <a:pPr algn="ctr"/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urlz MT" panose="04040404050702020202" pitchFamily="82" charset="0"/>
              </a:rPr>
              <a:t>the cathedral 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urlz MT" panose="040404040507020202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00416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602638" y="1252835"/>
            <a:ext cx="8986756" cy="286232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000" b="1" cap="none" spc="0" dirty="0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oudy Stout" panose="0202090407030B020401" pitchFamily="18" charset="0"/>
                <a:cs typeface="Aharoni" panose="02010803020104030203" pitchFamily="2" charset="-79"/>
              </a:rPr>
              <a:t>El taxi</a:t>
            </a:r>
          </a:p>
          <a:p>
            <a:pPr algn="ctr"/>
            <a:r>
              <a:rPr lang="en-US" sz="6000" b="1" dirty="0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oudy Stout" panose="0202090407030B020401" pitchFamily="18" charset="0"/>
                <a:cs typeface="Aharoni" panose="02010803020104030203" pitchFamily="2" charset="-79"/>
              </a:rPr>
              <a:t>El </a:t>
            </a:r>
            <a:r>
              <a:rPr lang="en-US" sz="6000" b="1" dirty="0" err="1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oudy Stout" panose="0202090407030B020401" pitchFamily="18" charset="0"/>
                <a:cs typeface="Aharoni" panose="02010803020104030203" pitchFamily="2" charset="-79"/>
              </a:rPr>
              <a:t>metreo</a:t>
            </a:r>
            <a:endParaRPr lang="en-US" sz="6000" b="1" dirty="0" smtClean="0">
              <a:ln w="0"/>
              <a:solidFill>
                <a:srgbClr val="0070C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oudy Stout" panose="0202090407030B020401" pitchFamily="18" charset="0"/>
              <a:cs typeface="Aharoni" panose="02010803020104030203" pitchFamily="2" charset="-79"/>
            </a:endParaRPr>
          </a:p>
          <a:p>
            <a:pPr algn="ctr"/>
            <a:r>
              <a:rPr lang="en-US" sz="6000" b="1" cap="none" spc="0" dirty="0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oudy Stout" panose="0202090407030B020401" pitchFamily="18" charset="0"/>
                <a:cs typeface="Aharoni" panose="02010803020104030203" pitchFamily="2" charset="-79"/>
              </a:rPr>
              <a:t>El </a:t>
            </a:r>
            <a:r>
              <a:rPr lang="en-US" sz="6000" b="1" cap="none" spc="0" dirty="0" err="1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oudy Stout" panose="0202090407030B020401" pitchFamily="18" charset="0"/>
                <a:cs typeface="Aharoni" panose="02010803020104030203" pitchFamily="2" charset="-79"/>
              </a:rPr>
              <a:t>autobús</a:t>
            </a:r>
            <a:endParaRPr lang="en-US" sz="6000" b="1" cap="none" spc="0" dirty="0">
              <a:ln w="0"/>
              <a:solidFill>
                <a:srgbClr val="0070C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oudy Stout" panose="0202090407030B020401" pitchFamily="18" charset="0"/>
              <a:cs typeface="Aharoni" panose="02010803020104030203" pitchFamily="2" charset="-79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055482" y="4478635"/>
            <a:ext cx="539930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urlz MT" panose="04040404050702020202" pitchFamily="82" charset="0"/>
              </a:rPr>
              <a:t>t</a:t>
            </a:r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urlz MT" panose="04040404050702020202" pitchFamily="82" charset="0"/>
              </a:rPr>
              <a:t>he taxi, subway, bus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urlz MT" panose="040404040507020202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585143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696687" y="1252835"/>
            <a:ext cx="6798657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000" b="1" cap="none" spc="0" dirty="0" err="1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oudy Stout" panose="0202090407030B020401" pitchFamily="18" charset="0"/>
                <a:cs typeface="Aharoni" panose="02010803020104030203" pitchFamily="2" charset="-79"/>
              </a:rPr>
              <a:t>abierto</a:t>
            </a:r>
            <a:endParaRPr lang="en-US" sz="6000" b="1" cap="none" spc="0" dirty="0">
              <a:ln w="0"/>
              <a:solidFill>
                <a:srgbClr val="0070C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oudy Stout" panose="0202090407030B020401" pitchFamily="18" charset="0"/>
              <a:cs typeface="Aharoni" panose="02010803020104030203" pitchFamily="2" charset="-79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006368" y="4478635"/>
            <a:ext cx="14975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urlz MT" panose="04040404050702020202" pitchFamily="82" charset="0"/>
              </a:rPr>
              <a:t>open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urlz MT" panose="040404040507020202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29360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518216" y="1252835"/>
            <a:ext cx="5155579" cy="230832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0" cap="none" spc="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lgerian" panose="04020705040A02060702" pitchFamily="82" charset="0"/>
              </a:rPr>
              <a:t>El </a:t>
            </a:r>
            <a:r>
              <a:rPr lang="en-US" sz="7200" b="0" cap="none" spc="0" dirty="0" err="1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lgerian" panose="04020705040A02060702" pitchFamily="82" charset="0"/>
              </a:rPr>
              <a:t>centro</a:t>
            </a:r>
            <a:endParaRPr lang="en-US" sz="7200" b="0" cap="none" spc="0" dirty="0" smtClean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lgerian" panose="04020705040A02060702" pitchFamily="82" charset="0"/>
            </a:endParaRPr>
          </a:p>
          <a:p>
            <a:pPr algn="ctr"/>
            <a:r>
              <a:rPr lang="en-US" sz="7200" dirty="0" err="1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lgerian" panose="04020705040A02060702" pitchFamily="82" charset="0"/>
              </a:rPr>
              <a:t>comercial</a:t>
            </a:r>
            <a:endParaRPr lang="en-US" sz="7200" b="0" cap="none" spc="0" dirty="0">
              <a:ln w="0"/>
              <a:solidFill>
                <a:srgbClr val="7030A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lgerian" panose="04020705040A02060702" pitchFamily="82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619658" y="4465935"/>
            <a:ext cx="279916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Forte" panose="03060902040502070203" pitchFamily="66" charset="0"/>
              </a:rPr>
              <a:t>the mall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Forte" panose="0306090204050207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155589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688672" y="1252835"/>
            <a:ext cx="6814687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000" b="1" cap="none" spc="0" dirty="0" err="1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oudy Stout" panose="0202090407030B020401" pitchFamily="18" charset="0"/>
                <a:cs typeface="Aharoni" panose="02010803020104030203" pitchFamily="2" charset="-79"/>
              </a:rPr>
              <a:t>cerrado</a:t>
            </a:r>
            <a:endParaRPr lang="en-US" sz="6000" b="1" cap="none" spc="0" dirty="0">
              <a:ln w="0"/>
              <a:solidFill>
                <a:srgbClr val="0070C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oudy Stout" panose="0202090407030B020401" pitchFamily="18" charset="0"/>
              <a:cs typeface="Aharoni" panose="02010803020104030203" pitchFamily="2" charset="-79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866907" y="4478635"/>
            <a:ext cx="177644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urlz MT" panose="04040404050702020202" pitchFamily="82" charset="0"/>
              </a:rPr>
              <a:t>closed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urlz MT" panose="040404040507020202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508342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114523" y="1252835"/>
            <a:ext cx="9962985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000" b="1" cap="none" spc="0" dirty="0" err="1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oudy Stout" panose="0202090407030B020401" pitchFamily="18" charset="0"/>
                <a:cs typeface="Aharoni" panose="02010803020104030203" pitchFamily="2" charset="-79"/>
              </a:rPr>
              <a:t>Cerrado</a:t>
            </a:r>
            <a:endParaRPr lang="en-US" sz="6000" b="1" cap="none" spc="0" dirty="0" smtClean="0">
              <a:ln w="0"/>
              <a:solidFill>
                <a:srgbClr val="0070C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oudy Stout" panose="0202090407030B020401" pitchFamily="18" charset="0"/>
              <a:cs typeface="Aharoni" panose="02010803020104030203" pitchFamily="2" charset="-79"/>
            </a:endParaRPr>
          </a:p>
          <a:p>
            <a:pPr algn="ctr"/>
            <a:r>
              <a:rPr lang="en-US" sz="6000" b="1" dirty="0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oudy Stout" panose="0202090407030B020401" pitchFamily="18" charset="0"/>
                <a:cs typeface="Aharoni" panose="02010803020104030203" pitchFamily="2" charset="-79"/>
              </a:rPr>
              <a:t>Al </a:t>
            </a:r>
            <a:r>
              <a:rPr lang="en-US" sz="6000" b="1" dirty="0" err="1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oudy Stout" panose="0202090407030B020401" pitchFamily="18" charset="0"/>
                <a:cs typeface="Aharoni" panose="02010803020104030203" pitchFamily="2" charset="-79"/>
              </a:rPr>
              <a:t>mediodía</a:t>
            </a:r>
            <a:endParaRPr lang="en-US" sz="6000" b="1" cap="none" spc="0" dirty="0">
              <a:ln w="0"/>
              <a:solidFill>
                <a:srgbClr val="0070C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oudy Stout" panose="0202090407030B020401" pitchFamily="18" charset="0"/>
              <a:cs typeface="Aharoni" panose="02010803020104030203" pitchFamily="2" charset="-79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538020" y="4478635"/>
            <a:ext cx="443422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urlz MT" panose="04040404050702020202" pitchFamily="82" charset="0"/>
              </a:rPr>
              <a:t>c</a:t>
            </a:r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urlz MT" panose="04040404050702020202" pitchFamily="82" charset="0"/>
              </a:rPr>
              <a:t>losed for lunch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urlz MT" panose="040404040507020202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603305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415088" y="1252835"/>
            <a:ext cx="9361858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000" b="1" cap="none" spc="0" dirty="0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oudy Stout" panose="0202090407030B020401" pitchFamily="18" charset="0"/>
                <a:cs typeface="Aharoni" panose="02010803020104030203" pitchFamily="2" charset="-79"/>
              </a:rPr>
              <a:t>La </a:t>
            </a:r>
            <a:r>
              <a:rPr lang="en-US" sz="6000" b="1" cap="none" spc="0" dirty="0" err="1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oudy Stout" panose="0202090407030B020401" pitchFamily="18" charset="0"/>
                <a:cs typeface="Aharoni" panose="02010803020104030203" pitchFamily="2" charset="-79"/>
              </a:rPr>
              <a:t>tarjeta</a:t>
            </a:r>
            <a:endParaRPr lang="en-US" sz="6000" b="1" cap="none" spc="0" dirty="0" smtClean="0">
              <a:ln w="0"/>
              <a:solidFill>
                <a:srgbClr val="0070C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oudy Stout" panose="0202090407030B020401" pitchFamily="18" charset="0"/>
              <a:cs typeface="Aharoni" panose="02010803020104030203" pitchFamily="2" charset="-79"/>
            </a:endParaRPr>
          </a:p>
          <a:p>
            <a:pPr algn="ctr"/>
            <a:r>
              <a:rPr lang="en-US" sz="6000" b="1" dirty="0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oudy Stout" panose="0202090407030B020401" pitchFamily="18" charset="0"/>
                <a:cs typeface="Aharoni" panose="02010803020104030203" pitchFamily="2" charset="-79"/>
              </a:rPr>
              <a:t>De </a:t>
            </a:r>
            <a:r>
              <a:rPr lang="en-US" sz="6000" b="1" dirty="0" err="1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oudy Stout" panose="0202090407030B020401" pitchFamily="18" charset="0"/>
                <a:cs typeface="Aharoni" panose="02010803020104030203" pitchFamily="2" charset="-79"/>
              </a:rPr>
              <a:t>crédito</a:t>
            </a:r>
            <a:endParaRPr lang="en-US" sz="6000" b="1" cap="none" spc="0" dirty="0">
              <a:ln w="0"/>
              <a:solidFill>
                <a:srgbClr val="0070C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oudy Stout" panose="0202090407030B020401" pitchFamily="18" charset="0"/>
              <a:cs typeface="Aharoni" panose="02010803020104030203" pitchFamily="2" charset="-79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755225" y="4478635"/>
            <a:ext cx="399981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urlz MT" panose="04040404050702020202" pitchFamily="82" charset="0"/>
              </a:rPr>
              <a:t>the credit card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urlz MT" panose="040404040507020202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748191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313297" y="1252835"/>
            <a:ext cx="9565440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000" b="1" cap="none" spc="0" dirty="0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oudy Stout" panose="0202090407030B020401" pitchFamily="18" charset="0"/>
                <a:cs typeface="Aharoni" panose="02010803020104030203" pitchFamily="2" charset="-79"/>
              </a:rPr>
              <a:t>El </a:t>
            </a:r>
            <a:r>
              <a:rPr lang="en-US" sz="6000" b="1" cap="none" spc="0" dirty="0" err="1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oudy Stout" panose="0202090407030B020401" pitchFamily="18" charset="0"/>
                <a:cs typeface="Aharoni" panose="02010803020104030203" pitchFamily="2" charset="-79"/>
              </a:rPr>
              <a:t>dinero</a:t>
            </a:r>
            <a:endParaRPr lang="en-US" sz="6000" b="1" cap="none" spc="0" dirty="0" smtClean="0">
              <a:ln w="0"/>
              <a:solidFill>
                <a:srgbClr val="0070C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oudy Stout" panose="0202090407030B020401" pitchFamily="18" charset="0"/>
              <a:cs typeface="Aharoni" panose="02010803020104030203" pitchFamily="2" charset="-79"/>
            </a:endParaRPr>
          </a:p>
          <a:p>
            <a:pPr algn="ctr"/>
            <a:r>
              <a:rPr lang="en-US" sz="6000" b="1" dirty="0" err="1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oudy Stout" panose="0202090407030B020401" pitchFamily="18" charset="0"/>
                <a:cs typeface="Aharoni" panose="02010803020104030203" pitchFamily="2" charset="-79"/>
              </a:rPr>
              <a:t>En</a:t>
            </a:r>
            <a:r>
              <a:rPr lang="en-US" sz="6000" b="1" dirty="0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oudy Stout" panose="0202090407030B020401" pitchFamily="18" charset="0"/>
                <a:cs typeface="Aharoni" panose="02010803020104030203" pitchFamily="2" charset="-79"/>
              </a:rPr>
              <a:t> </a:t>
            </a:r>
            <a:r>
              <a:rPr lang="en-US" sz="6000" b="1" dirty="0" err="1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oudy Stout" panose="0202090407030B020401" pitchFamily="18" charset="0"/>
                <a:cs typeface="Aharoni" panose="02010803020104030203" pitchFamily="2" charset="-79"/>
              </a:rPr>
              <a:t>efectivo</a:t>
            </a:r>
            <a:endParaRPr lang="en-US" sz="6000" b="1" cap="none" spc="0" dirty="0">
              <a:ln w="0"/>
              <a:solidFill>
                <a:srgbClr val="0070C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oudy Stout" panose="0202090407030B020401" pitchFamily="18" charset="0"/>
              <a:cs typeface="Aharoni" panose="02010803020104030203" pitchFamily="2" charset="-79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622176" y="4478635"/>
            <a:ext cx="42659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urlz MT" panose="04040404050702020202" pitchFamily="82" charset="0"/>
              </a:rPr>
              <a:t>the money/cash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urlz MT" panose="040404040507020202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604176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220595" y="1252835"/>
            <a:ext cx="7750840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000" b="1" cap="none" spc="0" dirty="0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oudy Stout" panose="0202090407030B020401" pitchFamily="18" charset="0"/>
                <a:cs typeface="Aharoni" panose="02010803020104030203" pitchFamily="2" charset="-79"/>
              </a:rPr>
              <a:t>El </a:t>
            </a:r>
            <a:r>
              <a:rPr lang="en-US" sz="6000" b="1" cap="none" spc="0" dirty="0" err="1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oudy Stout" panose="0202090407030B020401" pitchFamily="18" charset="0"/>
                <a:cs typeface="Aharoni" panose="02010803020104030203" pitchFamily="2" charset="-79"/>
              </a:rPr>
              <a:t>recibo</a:t>
            </a:r>
            <a:endParaRPr lang="en-US" sz="6000" b="1" cap="none" spc="0" dirty="0">
              <a:ln w="0"/>
              <a:solidFill>
                <a:srgbClr val="0070C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oudy Stout" panose="0202090407030B020401" pitchFamily="18" charset="0"/>
              <a:cs typeface="Aharoni" panose="02010803020104030203" pitchFamily="2" charset="-79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146901" y="4478635"/>
            <a:ext cx="321645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urlz MT" panose="04040404050702020202" pitchFamily="82" charset="0"/>
              </a:rPr>
              <a:t>the </a:t>
            </a:r>
            <a:r>
              <a:rPr lang="en-US" sz="540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urlz MT" panose="04040404050702020202" pitchFamily="82" charset="0"/>
              </a:rPr>
              <a:t>receipt 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urlz MT" panose="040404040507020202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589656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510131" y="1252835"/>
            <a:ext cx="7171771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9600" b="1" cap="none" spc="0" dirty="0" smtClean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oadway" panose="04040905080B02020502" pitchFamily="82" charset="0"/>
                <a:cs typeface="Aharoni" panose="02010803020104030203" pitchFamily="2" charset="-79"/>
              </a:rPr>
              <a:t>Los </a:t>
            </a:r>
            <a:r>
              <a:rPr lang="en-US" sz="9600" b="1" dirty="0" err="1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oadway" panose="04040905080B02020502" pitchFamily="82" charset="0"/>
                <a:cs typeface="Aharoni" panose="02010803020104030203" pitchFamily="2" charset="-79"/>
              </a:rPr>
              <a:t>V</a:t>
            </a:r>
            <a:r>
              <a:rPr lang="en-US" sz="9600" b="1" cap="none" spc="0" dirty="0" err="1" smtClean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oadway" panose="04040905080B02020502" pitchFamily="82" charset="0"/>
                <a:cs typeface="Aharoni" panose="02010803020104030203" pitchFamily="2" charset="-79"/>
              </a:rPr>
              <a:t>erbos</a:t>
            </a:r>
            <a:endParaRPr lang="en-US" sz="9600" b="1" cap="none" spc="0" dirty="0">
              <a:ln w="0"/>
              <a:solidFill>
                <a:srgbClr val="7030A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roadway" panose="04040905080B02020502" pitchFamily="82" charset="0"/>
              <a:cs typeface="Aharoni" panose="02010803020104030203" pitchFamily="2" charset="-79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587183" y="4478635"/>
            <a:ext cx="2335896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Edwardian Script ITC" panose="030303020407070D0804" pitchFamily="66" charset="0"/>
              </a:rPr>
              <a:t>Verbs </a:t>
            </a:r>
            <a:endParaRPr lang="en-US" sz="8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Edwardian Script ITC" panose="030303020407070D08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918069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034219" y="1252835"/>
            <a:ext cx="6123599" cy="280076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800" b="1" dirty="0" err="1" smtClean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oadway" panose="04040905080B02020502" pitchFamily="82" charset="0"/>
                <a:cs typeface="Aharoni" panose="02010803020104030203" pitchFamily="2" charset="-79"/>
              </a:rPr>
              <a:t>c</a:t>
            </a:r>
            <a:r>
              <a:rPr lang="en-US" sz="8800" b="1" cap="none" spc="0" dirty="0" err="1" smtClean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oadway" panose="04040905080B02020502" pitchFamily="82" charset="0"/>
                <a:cs typeface="Aharoni" panose="02010803020104030203" pitchFamily="2" charset="-79"/>
              </a:rPr>
              <a:t>omprar</a:t>
            </a:r>
            <a:r>
              <a:rPr lang="en-US" sz="8800" b="1" cap="none" spc="0" dirty="0" smtClean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oadway" panose="04040905080B02020502" pitchFamily="82" charset="0"/>
                <a:cs typeface="Aharoni" panose="02010803020104030203" pitchFamily="2" charset="-79"/>
              </a:rPr>
              <a:t>/</a:t>
            </a:r>
          </a:p>
          <a:p>
            <a:pPr algn="ctr"/>
            <a:r>
              <a:rPr lang="en-US" sz="8800" b="1" dirty="0" err="1" smtClean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oadway" panose="04040905080B02020502" pitchFamily="82" charset="0"/>
                <a:cs typeface="Aharoni" panose="02010803020104030203" pitchFamily="2" charset="-79"/>
              </a:rPr>
              <a:t>pagar</a:t>
            </a:r>
            <a:endParaRPr lang="en-US" sz="8800" b="1" cap="none" spc="0" dirty="0">
              <a:ln w="0"/>
              <a:solidFill>
                <a:srgbClr val="7030A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roadway" panose="04040905080B02020502" pitchFamily="82" charset="0"/>
              <a:cs typeface="Aharoni" panose="02010803020104030203" pitchFamily="2" charset="-79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041895" y="4478635"/>
            <a:ext cx="5426486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Edwardian Script ITC" panose="030303020407070D0804" pitchFamily="66" charset="0"/>
              </a:rPr>
              <a:t>t</a:t>
            </a:r>
            <a:r>
              <a:rPr lang="en-US" sz="8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Edwardian Script ITC" panose="030303020407070D0804" pitchFamily="66" charset="0"/>
              </a:rPr>
              <a:t>o buy/ to pay for</a:t>
            </a:r>
            <a:endParaRPr lang="en-US" sz="8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Edwardian Script ITC" panose="030303020407070D08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234295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868486" y="1252835"/>
            <a:ext cx="4455067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800" b="1" dirty="0" err="1" smtClean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oadway" panose="04040905080B02020502" pitchFamily="82" charset="0"/>
                <a:cs typeface="Aharoni" panose="02010803020104030203" pitchFamily="2" charset="-79"/>
              </a:rPr>
              <a:t>buscar</a:t>
            </a:r>
            <a:endParaRPr lang="en-US" sz="8800" b="1" cap="none" spc="0" dirty="0">
              <a:ln w="0"/>
              <a:solidFill>
                <a:srgbClr val="7030A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roadway" panose="04040905080B02020502" pitchFamily="82" charset="0"/>
              <a:cs typeface="Aharoni" panose="02010803020104030203" pitchFamily="2" charset="-79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224111" y="4478635"/>
            <a:ext cx="3062057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Edwardian Script ITC" panose="030303020407070D0804" pitchFamily="66" charset="0"/>
              </a:rPr>
              <a:t>t</a:t>
            </a:r>
            <a:r>
              <a:rPr lang="en-US" sz="8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Edwardian Script ITC" panose="030303020407070D0804" pitchFamily="66" charset="0"/>
              </a:rPr>
              <a:t>o look for</a:t>
            </a:r>
            <a:endParaRPr lang="en-US" sz="8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Edwardian Script ITC" panose="030303020407070D08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483317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205550" y="1252835"/>
            <a:ext cx="5780943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800" b="1" dirty="0" err="1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oadway" panose="04040905080B02020502" pitchFamily="82" charset="0"/>
                <a:cs typeface="Aharoni" panose="02010803020104030203" pitchFamily="2" charset="-79"/>
              </a:rPr>
              <a:t>d</a:t>
            </a:r>
            <a:r>
              <a:rPr lang="en-US" sz="8800" b="1" dirty="0" err="1" smtClean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oadway" panose="04040905080B02020502" pitchFamily="82" charset="0"/>
                <a:cs typeface="Aharoni" panose="02010803020104030203" pitchFamily="2" charset="-79"/>
              </a:rPr>
              <a:t>isfrutar</a:t>
            </a:r>
            <a:endParaRPr lang="en-US" sz="8800" b="1" cap="none" spc="0" dirty="0">
              <a:ln w="0"/>
              <a:solidFill>
                <a:srgbClr val="7030A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roadway" panose="04040905080B02020502" pitchFamily="82" charset="0"/>
              <a:cs typeface="Aharoni" panose="02010803020104030203" pitchFamily="2" charset="-79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525475" y="4478635"/>
            <a:ext cx="2459328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Edwardian Script ITC" panose="030303020407070D0804" pitchFamily="66" charset="0"/>
              </a:rPr>
              <a:t>t</a:t>
            </a:r>
            <a:r>
              <a:rPr lang="en-US" sz="8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Edwardian Script ITC" panose="030303020407070D0804" pitchFamily="66" charset="0"/>
              </a:rPr>
              <a:t>o enjoy</a:t>
            </a:r>
            <a:endParaRPr lang="en-US" sz="8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Edwardian Script ITC" panose="030303020407070D08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67596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4008140" y="1252835"/>
            <a:ext cx="4175760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800" b="1" dirty="0" err="1" smtClean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oadway" panose="04040905080B02020502" pitchFamily="82" charset="0"/>
                <a:cs typeface="Aharoni" panose="02010803020104030203" pitchFamily="2" charset="-79"/>
              </a:rPr>
              <a:t>visitar</a:t>
            </a:r>
            <a:endParaRPr lang="en-US" sz="8800" b="1" cap="none" spc="0" dirty="0">
              <a:ln w="0"/>
              <a:solidFill>
                <a:srgbClr val="7030A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roadway" panose="04040905080B02020502" pitchFamily="82" charset="0"/>
              <a:cs typeface="Aharoni" panose="02010803020104030203" pitchFamily="2" charset="-79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761117" y="4478635"/>
            <a:ext cx="1988045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Edwardian Script ITC" panose="030303020407070D0804" pitchFamily="66" charset="0"/>
              </a:rPr>
              <a:t>t</a:t>
            </a:r>
            <a:r>
              <a:rPr lang="en-US" sz="8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Edwardian Script ITC" panose="030303020407070D0804" pitchFamily="66" charset="0"/>
              </a:rPr>
              <a:t>o visit</a:t>
            </a:r>
            <a:endParaRPr lang="en-US" sz="8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Edwardian Script ITC" panose="030303020407070D08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85519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227271" y="1252835"/>
            <a:ext cx="5737469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0" cap="none" spc="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lgerian" panose="04020705040A02060702" pitchFamily="82" charset="0"/>
              </a:rPr>
              <a:t>El </a:t>
            </a:r>
            <a:r>
              <a:rPr lang="en-US" sz="7200" b="0" cap="none" spc="0" dirty="0" err="1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lgerian" panose="04020705040A02060702" pitchFamily="82" charset="0"/>
              </a:rPr>
              <a:t>almacén</a:t>
            </a:r>
            <a:endParaRPr lang="en-US" sz="7200" b="0" cap="none" spc="0" dirty="0">
              <a:ln w="0"/>
              <a:solidFill>
                <a:srgbClr val="7030A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lgerian" panose="04020705040A02060702" pitchFamily="82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027087" y="4643735"/>
            <a:ext cx="620631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Forte" panose="03060902040502070203" pitchFamily="66" charset="0"/>
              </a:rPr>
              <a:t>the department store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Forte" panose="0306090204050207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3307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5496316" y="811316"/>
            <a:ext cx="1199367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800" b="1" dirty="0" err="1" smtClean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oadway" panose="04040905080B02020502" pitchFamily="82" charset="0"/>
                <a:cs typeface="Aharoni" panose="02010803020104030203" pitchFamily="2" charset="-79"/>
              </a:rPr>
              <a:t>ir</a:t>
            </a:r>
            <a:endParaRPr lang="en-US" sz="8800" b="1" cap="none" spc="0" dirty="0">
              <a:ln w="0"/>
              <a:solidFill>
                <a:srgbClr val="7030A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roadway" panose="04040905080B02020502" pitchFamily="82" charset="0"/>
              <a:cs typeface="Aharoni" panose="02010803020104030203" pitchFamily="2" charset="-79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017778" y="4808835"/>
            <a:ext cx="1601721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Edwardian Script ITC" panose="030303020407070D0804" pitchFamily="66" charset="0"/>
              </a:rPr>
              <a:t>t</a:t>
            </a:r>
            <a:r>
              <a:rPr lang="en-US" sz="8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Edwardian Script ITC" panose="030303020407070D0804" pitchFamily="66" charset="0"/>
              </a:rPr>
              <a:t>o go</a:t>
            </a:r>
            <a:endParaRPr lang="en-US" sz="8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Edwardian Script ITC" panose="030303020407070D0804" pitchFamily="66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8768157"/>
              </p:ext>
            </p:extLst>
          </p:nvPr>
        </p:nvGraphicFramePr>
        <p:xfrm>
          <a:off x="2032000" y="2691658"/>
          <a:ext cx="8128000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/>
                <a:gridCol w="4064000"/>
              </a:tblGrid>
              <a:tr h="695678"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err="1" smtClean="0">
                          <a:solidFill>
                            <a:schemeClr val="tx1"/>
                          </a:solidFill>
                          <a:latin typeface="Goudy Stout" panose="0202090407030B020401" pitchFamily="18" charset="0"/>
                        </a:rPr>
                        <a:t>voy</a:t>
                      </a:r>
                      <a:endParaRPr lang="en-US" sz="4400" dirty="0">
                        <a:solidFill>
                          <a:schemeClr val="tx1"/>
                        </a:solidFill>
                        <a:latin typeface="Goudy Stout" panose="0202090407030B020401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err="1" smtClean="0">
                          <a:solidFill>
                            <a:schemeClr val="tx1"/>
                          </a:solidFill>
                          <a:latin typeface="Goudy Stout" panose="0202090407030B020401" pitchFamily="18" charset="0"/>
                        </a:rPr>
                        <a:t>vamos</a:t>
                      </a:r>
                      <a:endParaRPr lang="en-US" sz="4400" dirty="0">
                        <a:solidFill>
                          <a:schemeClr val="tx1"/>
                        </a:solidFill>
                        <a:latin typeface="Goudy Stout" panose="0202090407030B020401" pitchFamily="18" charset="0"/>
                      </a:endParaRPr>
                    </a:p>
                  </a:txBody>
                  <a:tcPr/>
                </a:tc>
              </a:tr>
              <a:tr h="695678"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solidFill>
                            <a:schemeClr val="tx1"/>
                          </a:solidFill>
                          <a:latin typeface="Goudy Stout" panose="0202090407030B020401" pitchFamily="18" charset="0"/>
                        </a:rPr>
                        <a:t>vas</a:t>
                      </a:r>
                      <a:endParaRPr lang="en-US" sz="4400" dirty="0">
                        <a:solidFill>
                          <a:schemeClr val="tx1"/>
                        </a:solidFill>
                        <a:latin typeface="Goudy Stout" panose="0202090407030B020401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400" dirty="0">
                        <a:solidFill>
                          <a:schemeClr val="tx1"/>
                        </a:solidFill>
                        <a:latin typeface="Goudy Stout" panose="0202090407030B020401" pitchFamily="18" charset="0"/>
                      </a:endParaRPr>
                    </a:p>
                  </a:txBody>
                  <a:tcPr/>
                </a:tc>
              </a:tr>
              <a:tr h="695678"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err="1" smtClean="0">
                          <a:solidFill>
                            <a:schemeClr val="tx1"/>
                          </a:solidFill>
                          <a:latin typeface="Goudy Stout" panose="0202090407030B020401" pitchFamily="18" charset="0"/>
                        </a:rPr>
                        <a:t>va</a:t>
                      </a:r>
                      <a:endParaRPr lang="en-US" sz="4400" dirty="0">
                        <a:solidFill>
                          <a:schemeClr val="tx1"/>
                        </a:solidFill>
                        <a:latin typeface="Goudy Stout" panose="0202090407030B020401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solidFill>
                            <a:schemeClr val="tx1"/>
                          </a:solidFill>
                          <a:latin typeface="Goudy Stout" panose="0202090407030B020401" pitchFamily="18" charset="0"/>
                        </a:rPr>
                        <a:t>van </a:t>
                      </a:r>
                      <a:endParaRPr lang="en-US" sz="4400" dirty="0">
                        <a:solidFill>
                          <a:schemeClr val="tx1"/>
                        </a:solidFill>
                        <a:latin typeface="Goudy Stout" panose="0202090407030B020401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7635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5030195" y="811316"/>
            <a:ext cx="2131610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800" b="1" dirty="0" err="1" smtClean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oadway" panose="04040905080B02020502" pitchFamily="82" charset="0"/>
                <a:cs typeface="Aharoni" panose="02010803020104030203" pitchFamily="2" charset="-79"/>
              </a:rPr>
              <a:t>ver</a:t>
            </a:r>
            <a:endParaRPr lang="en-US" sz="8800" b="1" cap="none" spc="0" dirty="0">
              <a:ln w="0"/>
              <a:solidFill>
                <a:srgbClr val="7030A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roadway" panose="04040905080B02020502" pitchFamily="82" charset="0"/>
              <a:cs typeface="Aharoni" panose="02010803020104030203" pitchFamily="2" charset="-79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983314" y="4808835"/>
            <a:ext cx="1670650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Edwardian Script ITC" panose="030303020407070D0804" pitchFamily="66" charset="0"/>
              </a:rPr>
              <a:t>t</a:t>
            </a:r>
            <a:r>
              <a:rPr lang="en-US" sz="8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Edwardian Script ITC" panose="030303020407070D0804" pitchFamily="66" charset="0"/>
              </a:rPr>
              <a:t>o see</a:t>
            </a:r>
            <a:endParaRPr lang="en-US" sz="8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Edwardian Script ITC" panose="030303020407070D0804" pitchFamily="66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3381981"/>
              </p:ext>
            </p:extLst>
          </p:nvPr>
        </p:nvGraphicFramePr>
        <p:xfrm>
          <a:off x="2032000" y="2691658"/>
          <a:ext cx="8128000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/>
                <a:gridCol w="4064000"/>
              </a:tblGrid>
              <a:tr h="695678"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err="1" smtClean="0">
                          <a:solidFill>
                            <a:schemeClr val="tx1"/>
                          </a:solidFill>
                          <a:latin typeface="Goudy Stout" panose="0202090407030B020401" pitchFamily="18" charset="0"/>
                        </a:rPr>
                        <a:t>veo</a:t>
                      </a:r>
                      <a:endParaRPr lang="en-US" sz="4400" dirty="0">
                        <a:solidFill>
                          <a:schemeClr val="tx1"/>
                        </a:solidFill>
                        <a:latin typeface="Goudy Stout" panose="0202090407030B020401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err="1" smtClean="0">
                          <a:solidFill>
                            <a:schemeClr val="tx1"/>
                          </a:solidFill>
                          <a:latin typeface="Goudy Stout" panose="0202090407030B020401" pitchFamily="18" charset="0"/>
                        </a:rPr>
                        <a:t>vemos</a:t>
                      </a:r>
                      <a:endParaRPr lang="en-US" sz="4400" dirty="0">
                        <a:solidFill>
                          <a:schemeClr val="tx1"/>
                        </a:solidFill>
                        <a:latin typeface="Goudy Stout" panose="0202090407030B020401" pitchFamily="18" charset="0"/>
                      </a:endParaRPr>
                    </a:p>
                  </a:txBody>
                  <a:tcPr/>
                </a:tc>
              </a:tr>
              <a:tr h="695678"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err="1" smtClean="0">
                          <a:solidFill>
                            <a:schemeClr val="tx1"/>
                          </a:solidFill>
                          <a:latin typeface="Goudy Stout" panose="0202090407030B020401" pitchFamily="18" charset="0"/>
                        </a:rPr>
                        <a:t>ves</a:t>
                      </a:r>
                      <a:endParaRPr lang="en-US" sz="4400" dirty="0">
                        <a:solidFill>
                          <a:schemeClr val="tx1"/>
                        </a:solidFill>
                        <a:latin typeface="Goudy Stout" panose="0202090407030B020401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400" dirty="0">
                        <a:solidFill>
                          <a:schemeClr val="tx1"/>
                        </a:solidFill>
                        <a:latin typeface="Goudy Stout" panose="0202090407030B020401" pitchFamily="18" charset="0"/>
                      </a:endParaRPr>
                    </a:p>
                  </a:txBody>
                  <a:tcPr/>
                </a:tc>
              </a:tr>
              <a:tr h="695678"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err="1" smtClean="0">
                          <a:solidFill>
                            <a:schemeClr val="tx1"/>
                          </a:solidFill>
                          <a:latin typeface="Goudy Stout" panose="0202090407030B020401" pitchFamily="18" charset="0"/>
                        </a:rPr>
                        <a:t>ve</a:t>
                      </a:r>
                      <a:endParaRPr lang="en-US" sz="4400" dirty="0">
                        <a:solidFill>
                          <a:schemeClr val="tx1"/>
                        </a:solidFill>
                        <a:latin typeface="Goudy Stout" panose="0202090407030B020401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err="1" smtClean="0">
                          <a:solidFill>
                            <a:schemeClr val="tx1"/>
                          </a:solidFill>
                          <a:latin typeface="Goudy Stout" panose="0202090407030B020401" pitchFamily="18" charset="0"/>
                        </a:rPr>
                        <a:t>ven</a:t>
                      </a:r>
                      <a:endParaRPr lang="en-US" sz="4400" dirty="0">
                        <a:solidFill>
                          <a:schemeClr val="tx1"/>
                        </a:solidFill>
                        <a:latin typeface="Goudy Stout" panose="0202090407030B020401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11637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361125" y="1252835"/>
            <a:ext cx="5469767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0" cap="none" spc="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lgerian" panose="04020705040A02060702" pitchFamily="82" charset="0"/>
              </a:rPr>
              <a:t>La </a:t>
            </a:r>
            <a:r>
              <a:rPr lang="en-US" sz="7200" b="0" cap="none" spc="0" dirty="0" err="1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lgerian" panose="04020705040A02060702" pitchFamily="82" charset="0"/>
              </a:rPr>
              <a:t>ropería</a:t>
            </a:r>
            <a:endParaRPr lang="en-US" sz="7200" b="0" cap="none" spc="0" dirty="0">
              <a:ln w="0"/>
              <a:solidFill>
                <a:srgbClr val="7030A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lgerian" panose="04020705040A02060702" pitchFamily="82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096000" y="4478635"/>
            <a:ext cx="531825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Forte" panose="03060902040502070203" pitchFamily="66" charset="0"/>
              </a:rPr>
              <a:t>the clothing store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Forte" panose="0306090204050207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4938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680651" y="1252835"/>
            <a:ext cx="6830717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0" cap="none" spc="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lgerian" panose="04020705040A02060702" pitchFamily="82" charset="0"/>
              </a:rPr>
              <a:t>La </a:t>
            </a:r>
            <a:r>
              <a:rPr lang="en-US" sz="7200" b="0" cap="none" spc="0" dirty="0" err="1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lgerian" panose="04020705040A02060702" pitchFamily="82" charset="0"/>
              </a:rPr>
              <a:t>zapatería</a:t>
            </a:r>
            <a:endParaRPr lang="en-US" sz="7200" b="0" cap="none" spc="0" dirty="0">
              <a:ln w="0"/>
              <a:solidFill>
                <a:srgbClr val="7030A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lgerian" panose="04020705040A02060702" pitchFamily="82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657854" y="4478635"/>
            <a:ext cx="419454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Forte" panose="03060902040502070203" pitchFamily="66" charset="0"/>
              </a:rPr>
              <a:t>the shoe store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Forte" panose="0306090204050207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06554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393988" y="1252835"/>
            <a:ext cx="5404043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0" cap="none" spc="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lgerian" panose="04020705040A02060702" pitchFamily="82" charset="0"/>
              </a:rPr>
              <a:t>La </a:t>
            </a:r>
            <a:r>
              <a:rPr lang="en-US" sz="7200" b="0" cap="none" spc="0" dirty="0" err="1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lgerian" panose="04020705040A02060702" pitchFamily="82" charset="0"/>
              </a:rPr>
              <a:t>joyería</a:t>
            </a:r>
            <a:endParaRPr lang="en-US" sz="7200" b="0" cap="none" spc="0" dirty="0">
              <a:ln w="0"/>
              <a:solidFill>
                <a:srgbClr val="7030A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lgerian" panose="04020705040A02060702" pitchFamily="82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247485" y="4478635"/>
            <a:ext cx="501528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Forte" panose="03060902040502070203" pitchFamily="66" charset="0"/>
              </a:rPr>
              <a:t>the jewelry store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Forte" panose="0306090204050207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89544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246513" y="1252835"/>
            <a:ext cx="5698996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0" cap="none" spc="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lgerian" panose="04020705040A02060702" pitchFamily="82" charset="0"/>
              </a:rPr>
              <a:t>El </a:t>
            </a:r>
            <a:r>
              <a:rPr lang="en-US" sz="7200" b="0" cap="none" spc="0" dirty="0" err="1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lgerian" panose="04020705040A02060702" pitchFamily="82" charset="0"/>
              </a:rPr>
              <a:t>mercado</a:t>
            </a:r>
            <a:endParaRPr lang="en-US" sz="7200" b="0" cap="none" spc="0" dirty="0">
              <a:ln w="0"/>
              <a:solidFill>
                <a:srgbClr val="7030A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lgerian" panose="04020705040A02060702" pitchFamily="82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120704" y="4478635"/>
            <a:ext cx="326884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Forte" panose="03060902040502070203" pitchFamily="66" charset="0"/>
              </a:rPr>
              <a:t>the market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Forte" panose="0306090204050207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31322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407342" y="1252835"/>
            <a:ext cx="7377341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0" cap="none" spc="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lgerian" panose="04020705040A02060702" pitchFamily="82" charset="0"/>
              </a:rPr>
              <a:t>El </a:t>
            </a:r>
            <a:r>
              <a:rPr lang="en-US" sz="7200" b="0" cap="none" spc="0" dirty="0" err="1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lgerian" panose="04020705040A02060702" pitchFamily="82" charset="0"/>
              </a:rPr>
              <a:t>dependiente</a:t>
            </a:r>
            <a:endParaRPr lang="en-US" sz="7200" b="0" cap="none" spc="0" dirty="0">
              <a:ln w="0"/>
              <a:solidFill>
                <a:srgbClr val="7030A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lgerian" panose="04020705040A02060702" pitchFamily="82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598735" y="4859635"/>
            <a:ext cx="676339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Forte" panose="03060902040502070203" pitchFamily="66" charset="0"/>
              </a:rPr>
              <a:t>the clerk/sales person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Forte" panose="0306090204050207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83993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247</Words>
  <Application>Microsoft Office PowerPoint</Application>
  <PresentationFormat>Widescreen</PresentationFormat>
  <Paragraphs>111</Paragraphs>
  <Slides>41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54" baseType="lpstr">
      <vt:lpstr>Aharoni</vt:lpstr>
      <vt:lpstr>Algerian</vt:lpstr>
      <vt:lpstr>Arial</vt:lpstr>
      <vt:lpstr>Bradley Hand ITC</vt:lpstr>
      <vt:lpstr>Broadway</vt:lpstr>
      <vt:lpstr>Brush Script MT</vt:lpstr>
      <vt:lpstr>Calibri</vt:lpstr>
      <vt:lpstr>Calibri Light</vt:lpstr>
      <vt:lpstr>Curlz MT</vt:lpstr>
      <vt:lpstr>Edwardian Script ITC</vt:lpstr>
      <vt:lpstr>Forte</vt:lpstr>
      <vt:lpstr>Goudy Stout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Holland Patent CSD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Rebecca Guerrero</dc:creator>
  <cp:lastModifiedBy>Rebecca Guerrero</cp:lastModifiedBy>
  <cp:revision>4</cp:revision>
  <dcterms:created xsi:type="dcterms:W3CDTF">2017-02-08T15:06:58Z</dcterms:created>
  <dcterms:modified xsi:type="dcterms:W3CDTF">2017-02-08T17:16:59Z</dcterms:modified>
</cp:coreProperties>
</file>