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109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Layouts/slideLayout8.xml" ContentType="application/vnd.openxmlformats-officedocument.presentationml.slideLayout+xml"/>
  <Override PartName="/ppt/slides/slide92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s/slide106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111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70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slides/slide9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112.xml" ContentType="application/vnd.openxmlformats-officedocument.presentationml.slide+xml"/>
  <Override PartName="/ppt/slides/slide107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media/audio1.bin" ContentType="audio/unknown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04.xml" ContentType="application/vnd.openxmlformats-officedocument.presentationml.slide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slides/slide67.xml" ContentType="application/vnd.openxmlformats-officedocument.presentationml.slide+xml"/>
  <Override PartName="/ppt/slides/slide108.xml" ContentType="application/vnd.openxmlformats-officedocument.presentationml.slide+xml"/>
  <Override PartName="/ppt/slides/slide32.xml" ContentType="application/vnd.openxmlformats-officedocument.presentationml.slide+xml"/>
  <Override PartName="/ppt/slides/slide113.xml" ContentType="application/vnd.openxmlformats-officedocument.presentationml.slide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s/slide105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Override PartName="/ppt/slides/slide110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1" r:id="rId1"/>
  </p:sldMasterIdLst>
  <p:notesMasterIdLst>
    <p:notesMasterId r:id="rId115"/>
  </p:notesMasterIdLst>
  <p:sldIdLst>
    <p:sldId id="259" r:id="rId2"/>
    <p:sldId id="260" r:id="rId3"/>
    <p:sldId id="261" r:id="rId4"/>
    <p:sldId id="383" r:id="rId5"/>
    <p:sldId id="279" r:id="rId6"/>
    <p:sldId id="276" r:id="rId7"/>
    <p:sldId id="384" r:id="rId8"/>
    <p:sldId id="277" r:id="rId9"/>
    <p:sldId id="278" r:id="rId10"/>
    <p:sldId id="280" r:id="rId11"/>
    <p:sldId id="262" r:id="rId12"/>
    <p:sldId id="385" r:id="rId13"/>
    <p:sldId id="386" r:id="rId14"/>
    <p:sldId id="256" r:id="rId15"/>
    <p:sldId id="263" r:id="rId16"/>
    <p:sldId id="283" r:id="rId17"/>
    <p:sldId id="282" r:id="rId18"/>
    <p:sldId id="258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81" r:id="rId27"/>
    <p:sldId id="257" r:id="rId28"/>
    <p:sldId id="294" r:id="rId29"/>
    <p:sldId id="307" r:id="rId30"/>
    <p:sldId id="271" r:id="rId31"/>
    <p:sldId id="273" r:id="rId32"/>
    <p:sldId id="275" r:id="rId33"/>
    <p:sldId id="274" r:id="rId34"/>
    <p:sldId id="295" r:id="rId35"/>
    <p:sldId id="308" r:id="rId36"/>
    <p:sldId id="309" r:id="rId37"/>
    <p:sldId id="296" r:id="rId38"/>
    <p:sldId id="297" r:id="rId39"/>
    <p:sldId id="303" r:id="rId40"/>
    <p:sldId id="304" r:id="rId41"/>
    <p:sldId id="306" r:id="rId42"/>
    <p:sldId id="298" r:id="rId43"/>
    <p:sldId id="300" r:id="rId44"/>
    <p:sldId id="301" r:id="rId45"/>
    <p:sldId id="302" r:id="rId46"/>
    <p:sldId id="317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20" r:id="rId55"/>
    <p:sldId id="322" r:id="rId56"/>
    <p:sldId id="328" r:id="rId57"/>
    <p:sldId id="323" r:id="rId58"/>
    <p:sldId id="325" r:id="rId59"/>
    <p:sldId id="324" r:id="rId60"/>
    <p:sldId id="321" r:id="rId61"/>
    <p:sldId id="327" r:id="rId62"/>
    <p:sldId id="330" r:id="rId63"/>
    <p:sldId id="329" r:id="rId64"/>
    <p:sldId id="326" r:id="rId65"/>
    <p:sldId id="333" r:id="rId66"/>
    <p:sldId id="334" r:id="rId67"/>
    <p:sldId id="343" r:id="rId68"/>
    <p:sldId id="344" r:id="rId69"/>
    <p:sldId id="345" r:id="rId70"/>
    <p:sldId id="335" r:id="rId71"/>
    <p:sldId id="299" r:id="rId72"/>
    <p:sldId id="336" r:id="rId73"/>
    <p:sldId id="337" r:id="rId74"/>
    <p:sldId id="332" r:id="rId75"/>
    <p:sldId id="331" r:id="rId76"/>
    <p:sldId id="338" r:id="rId77"/>
    <p:sldId id="346" r:id="rId78"/>
    <p:sldId id="339" r:id="rId79"/>
    <p:sldId id="347" r:id="rId80"/>
    <p:sldId id="340" r:id="rId81"/>
    <p:sldId id="348" r:id="rId82"/>
    <p:sldId id="341" r:id="rId83"/>
    <p:sldId id="349" r:id="rId84"/>
    <p:sldId id="342" r:id="rId85"/>
    <p:sldId id="350" r:id="rId86"/>
    <p:sldId id="351" r:id="rId87"/>
    <p:sldId id="352" r:id="rId88"/>
    <p:sldId id="356" r:id="rId89"/>
    <p:sldId id="353" r:id="rId90"/>
    <p:sldId id="354" r:id="rId91"/>
    <p:sldId id="355" r:id="rId92"/>
    <p:sldId id="358" r:id="rId93"/>
    <p:sldId id="357" r:id="rId94"/>
    <p:sldId id="379" r:id="rId95"/>
    <p:sldId id="380" r:id="rId96"/>
    <p:sldId id="359" r:id="rId97"/>
    <p:sldId id="360" r:id="rId98"/>
    <p:sldId id="361" r:id="rId99"/>
    <p:sldId id="362" r:id="rId100"/>
    <p:sldId id="363" r:id="rId101"/>
    <p:sldId id="364" r:id="rId102"/>
    <p:sldId id="387" r:id="rId103"/>
    <p:sldId id="388" r:id="rId104"/>
    <p:sldId id="365" r:id="rId105"/>
    <p:sldId id="366" r:id="rId106"/>
    <p:sldId id="382" r:id="rId107"/>
    <p:sldId id="367" r:id="rId108"/>
    <p:sldId id="368" r:id="rId109"/>
    <p:sldId id="372" r:id="rId110"/>
    <p:sldId id="369" r:id="rId111"/>
    <p:sldId id="373" r:id="rId112"/>
    <p:sldId id="370" r:id="rId113"/>
    <p:sldId id="371" r:id="rId11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974" autoAdjust="0"/>
    <p:restoredTop sz="94572" autoAdjust="0"/>
  </p:normalViewPr>
  <p:slideViewPr>
    <p:cSldViewPr>
      <p:cViewPr>
        <p:scale>
          <a:sx n="70" d="100"/>
          <a:sy n="70" d="100"/>
        </p:scale>
        <p:origin x="-1520" y="-6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notesMaster" Target="notesMasters/notesMaster1.xml"/><Relationship Id="rId116" Type="http://schemas.openxmlformats.org/officeDocument/2006/relationships/printerSettings" Target="printerSettings/printerSettings1.bin"/><Relationship Id="rId117" Type="http://schemas.openxmlformats.org/officeDocument/2006/relationships/presProps" Target="presProps.xml"/><Relationship Id="rId118" Type="http://schemas.openxmlformats.org/officeDocument/2006/relationships/viewProps" Target="viewProps.xml"/><Relationship Id="rId119" Type="http://schemas.openxmlformats.org/officeDocument/2006/relationships/theme" Target="theme/theme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A7DCE69-D41B-41FF-BADC-ACBE8B369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8387F-9A37-409B-BFC4-E6F66ACB59E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B3D699-13A3-40D7-9178-6E8551FD19E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15A83-D4B3-47DD-BCDF-C918551F49CC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Feedback mechanism </a:t>
            </a:r>
          </a:p>
          <a:p>
            <a:pPr eaLnBrk="1" hangingPunct="1"/>
            <a:r>
              <a:rPr lang="en-US" smtClean="0"/>
              <a:t>There are sensors in the cell that monitor growth. They trigger self-destruct when they sense processes.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Brown spots on leaves too.</a:t>
            </a:r>
          </a:p>
          <a:p>
            <a:pPr eaLnBrk="1" hangingPunct="1"/>
            <a:r>
              <a:rPr lang="en-US" smtClean="0"/>
              <a:t>Virus infected plant cell auto-destructs and even cells around it to wall off virus.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7060D-27A6-46B2-B9A5-C020B54196C2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324F0F-7B75-46D6-B043-26BE0BD4A4CB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CBC0CE-EF48-4281-872D-72E9BC2C1ADB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86BEB4-3E8C-43DB-A735-2233C07BB156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59F861-778A-4819-8A98-2E5B0A4E98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BDC584-99AA-439E-B107-F9F65BF2B2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355FB7-8084-4737-9B2B-F8D20DE49C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68933-4EF9-4AB5-9B53-AA4ECE869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5FA0A-A08C-41F7-A719-3106E4848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EC36B-1F81-418B-97A3-DCDE7159F2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40C20A-CB28-4A9A-9780-21C7C9A625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0C680-206B-4945-8845-F8285F787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1CE02-821B-4BA3-A3FF-4FD7538D49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5821C2-D1F7-475E-B210-995FC3B99D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A8F1-3C5E-49A4-9641-5D6E86D1B7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0E98A-B46C-4685-AAC7-40ECDF40C0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5D81B6-40FE-46F3-9604-4659323283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Relationship Id="rId3" Type="http://schemas.openxmlformats.org/officeDocument/2006/relationships/image" Target="NULL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NULL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highered.mcgraw-hill.com/sites/0072495855/student_view0/chapter2/animation__how_the_sodium_potassium_pump_works.html" TargetMode="External"/><Relationship Id="rId4" Type="http://schemas.openxmlformats.org/officeDocument/2006/relationships/image" Target="../media/image15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png"/><Relationship Id="rId3" Type="http://schemas.openxmlformats.org/officeDocument/2006/relationships/image" Target="../media/image162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academic.brooklyn.cuny.edu/biology/bio4fv/page/rectpr.htm" TargetMode="External"/><Relationship Id="rId4" Type="http://schemas.openxmlformats.org/officeDocument/2006/relationships/image" Target="../media/image16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ford.edu/group/Urchin/GIFS/exocyt.gif" TargetMode="External"/><Relationship Id="rId4" Type="http://schemas.openxmlformats.org/officeDocument/2006/relationships/image" Target="../media/image16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4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hyperlink" Target="..%5C..%5CVideos%20-%20Laptop%5CRealPlayer%20Downloads%5CDeer%20Gets%20Revenge%20on%20Hunter%20-%20YouTube.flv" TargetMode="External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.uconn.edu/~terry/Common/phago053.html" TargetMode="External"/><Relationship Id="rId4" Type="http://schemas.openxmlformats.org/officeDocument/2006/relationships/image" Target="../media/image73.wmf"/><Relationship Id="rId5" Type="http://schemas.openxmlformats.org/officeDocument/2006/relationships/hyperlink" Target="http://www.stolaf.edu/people/giannini/flashanimat/cellstructures/phagocitosis.swf" TargetMode="External"/><Relationship Id="rId6" Type="http://schemas.openxmlformats.org/officeDocument/2006/relationships/image" Target="../media/image7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Relationship Id="rId3" Type="http://schemas.openxmlformats.org/officeDocument/2006/relationships/image" Target="../media/image9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Relationship Id="rId3" Type="http://schemas.openxmlformats.org/officeDocument/2006/relationships/image" Target="../media/image11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..%5C..%5CVideos%20-%20Laptop%5CRealPlayer%20Downloads%5CABC%20Report%20on%20The%20Inner%20Life%20of%20the%20Cell%20-%20YouTube.flv" TargetMode="External"/><Relationship Id="rId3" Type="http://schemas.openxmlformats.org/officeDocument/2006/relationships/image" Target="../media/image11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Relationship Id="rId3" Type="http://schemas.openxmlformats.org/officeDocument/2006/relationships/image" Target="../media/image12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Relationship Id="rId3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Relationship Id="rId3" Type="http://schemas.openxmlformats.org/officeDocument/2006/relationships/image" Target="../media/image12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NULL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Relationship Id="rId3" Type="http://schemas.openxmlformats.org/officeDocument/2006/relationships/image" Target="../media/image136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457200" y="1085850"/>
            <a:ext cx="8229600" cy="217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00"/>
                    </a:gs>
                  </a:gsLst>
                  <a:path path="rect">
                    <a:fillToRect l="50000" t="50000" r="50000" b="50000"/>
                  </a:path>
                </a:gradFill>
                <a:latin typeface="Georgia"/>
              </a:rPr>
              <a:t>The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9766"/>
            <a:ext cx="7391400" cy="513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1931"/>
            <a:ext cx="9144000" cy="144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7"/>
          <p:cNvGrpSpPr>
            <a:grpSpLocks/>
          </p:cNvGrpSpPr>
          <p:nvPr/>
        </p:nvGrpSpPr>
        <p:grpSpPr bwMode="auto">
          <a:xfrm>
            <a:off x="0" y="0"/>
            <a:ext cx="9144000" cy="3790950"/>
            <a:chOff x="0" y="0"/>
            <a:chExt cx="5760" cy="2904"/>
          </a:xfrm>
        </p:grpSpPr>
        <p:pic>
          <p:nvPicPr>
            <p:cNvPr id="12083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0837" name="Rectangle 6"/>
            <p:cNvSpPr>
              <a:spLocks noChangeArrowheads="1"/>
            </p:cNvSpPr>
            <p:nvPr/>
          </p:nvSpPr>
          <p:spPr bwMode="auto">
            <a:xfrm>
              <a:off x="1152" y="960"/>
              <a:ext cx="4320" cy="17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08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71600"/>
            <a:ext cx="7010400" cy="204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mhhe.com/biosci/abio/images/card14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81001" y="400050"/>
            <a:ext cx="45958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"/>
            <a:ext cx="9067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3" descr="http://www.examstutor.com/biology/resources/studyroom/organs_and_systems/gas_exchange/pictures/fig144c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3810001" y="1809750"/>
            <a:ext cx="5257800" cy="328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"/>
            <a:ext cx="9144000" cy="191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94" y="342900"/>
            <a:ext cx="9050606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6" descr="j021556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171450"/>
            <a:ext cx="833438" cy="77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0"/>
            <a:ext cx="9144000" cy="140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3049"/>
            <a:ext cx="4419600" cy="310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"/>
            <a:ext cx="9144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7301"/>
            <a:ext cx="9144000" cy="24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1" name="Group 9"/>
          <p:cNvGrpSpPr>
            <a:grpSpLocks/>
          </p:cNvGrpSpPr>
          <p:nvPr/>
        </p:nvGrpSpPr>
        <p:grpSpPr bwMode="auto">
          <a:xfrm>
            <a:off x="228600" y="1276350"/>
            <a:ext cx="5638800" cy="3133725"/>
            <a:chOff x="48" y="1056"/>
            <a:chExt cx="3552" cy="2632"/>
          </a:xfrm>
        </p:grpSpPr>
        <p:pic>
          <p:nvPicPr>
            <p:cNvPr id="1229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1056"/>
              <a:ext cx="3552" cy="2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3" name="Rectangle 8"/>
            <p:cNvSpPr>
              <a:spLocks noChangeArrowheads="1"/>
            </p:cNvSpPr>
            <p:nvPr/>
          </p:nvSpPr>
          <p:spPr bwMode="auto">
            <a:xfrm>
              <a:off x="144" y="1104"/>
              <a:ext cx="340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5" descr="MC900349986[1]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600450"/>
            <a:ext cx="603250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5" descr="MC900389926[1]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3657601"/>
            <a:ext cx="18256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accessexcellence.org/RC/VL/GG/ecb/ecb_images/12_04_passive_active_transport.jpg"/>
          <p:cNvPicPr>
            <a:picLocks noChangeAspect="1" noChangeArrowheads="1"/>
          </p:cNvPicPr>
          <p:nvPr/>
        </p:nvPicPr>
        <p:blipFill>
          <a:blip r:embed="rId2" r:link="rId3"/>
          <a:srcRect l="5113" t="19325" r="4562" b="21779"/>
          <a:stretch>
            <a:fillRect/>
          </a:stretch>
        </p:blipFill>
        <p:spPr bwMode="auto">
          <a:xfrm>
            <a:off x="0" y="742949"/>
            <a:ext cx="9144000" cy="443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4300"/>
            <a:ext cx="9144000" cy="109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0050"/>
            <a:ext cx="90852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253"/>
          <a:stretch>
            <a:fillRect/>
          </a:stretch>
        </p:blipFill>
        <p:spPr bwMode="auto">
          <a:xfrm>
            <a:off x="0" y="457200"/>
            <a:ext cx="920697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5"/>
          <p:cNvPicPr>
            <a:picLocks noChangeAspect="1" noChangeArrowheads="1"/>
          </p:cNvPicPr>
          <p:nvPr/>
        </p:nvPicPr>
        <p:blipFill>
          <a:blip r:embed="rId2" cstate="print"/>
          <a:srcRect l="2564" t="9460" r="1709"/>
          <a:stretch>
            <a:fillRect/>
          </a:stretch>
        </p:blipFill>
        <p:spPr bwMode="auto">
          <a:xfrm>
            <a:off x="-70327" y="2190750"/>
            <a:ext cx="921432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102"/>
          <p:cNvSpPr>
            <a:spLocks noChangeArrowheads="1" noChangeShapeType="1" noTextEdit="1"/>
          </p:cNvSpPr>
          <p:nvPr/>
        </p:nvSpPr>
        <p:spPr bwMode="auto">
          <a:xfrm>
            <a:off x="152400" y="114300"/>
            <a:ext cx="2590800" cy="300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ooper Black"/>
              </a:rPr>
              <a:t>Two Major Cell Types</a:t>
            </a:r>
          </a:p>
        </p:txBody>
      </p:sp>
      <p:pic>
        <p:nvPicPr>
          <p:cNvPr id="15364" name="Picture 104" descr="prokaryotic-and-eukaryotic-cell-struc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0"/>
            <a:ext cx="4495800" cy="224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285750"/>
            <a:ext cx="8839199" cy="38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7200" b="1" u="sng" smtClean="0">
                <a:solidFill>
                  <a:srgbClr val="FF9900"/>
                </a:solidFill>
              </a:rPr>
              <a:t>Cell Organelles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38200" y="971550"/>
            <a:ext cx="7391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>
                <a:latin typeface="Times New Roman" pitchFamily="18" charset="0"/>
              </a:rPr>
              <a:t>- the structures in the cytoplasm that carry on specific functions.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25908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00"/>
                    </a:gs>
                  </a:gsLst>
                  <a:path path="rect">
                    <a:fillToRect l="50000" t="50000" r="50000" b="50000"/>
                  </a:path>
                </a:gradFill>
                <a:latin typeface="Cooper Black"/>
              </a:rPr>
              <a:t>1.) Nucleus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" y="0"/>
            <a:ext cx="8686800" cy="5143500"/>
            <a:chOff x="288" y="0"/>
            <a:chExt cx="5472" cy="4320"/>
          </a:xfrm>
        </p:grpSpPr>
        <p:grpSp>
          <p:nvGrpSpPr>
            <p:cNvPr id="18436" name="Group 5"/>
            <p:cNvGrpSpPr>
              <a:grpSpLocks/>
            </p:cNvGrpSpPr>
            <p:nvPr/>
          </p:nvGrpSpPr>
          <p:grpSpPr bwMode="auto">
            <a:xfrm>
              <a:off x="1920" y="0"/>
              <a:ext cx="3840" cy="4320"/>
              <a:chOff x="1920" y="0"/>
              <a:chExt cx="3840" cy="4320"/>
            </a:xfrm>
          </p:grpSpPr>
          <p:pic>
            <p:nvPicPr>
              <p:cNvPr id="18438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0" y="2008"/>
                <a:ext cx="3840" cy="2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39" name="AutoShape 7"/>
              <p:cNvSpPr>
                <a:spLocks noChangeArrowheads="1"/>
              </p:cNvSpPr>
              <p:nvPr/>
            </p:nvSpPr>
            <p:spPr bwMode="auto">
              <a:xfrm>
                <a:off x="3120" y="0"/>
                <a:ext cx="2496" cy="1488"/>
              </a:xfrm>
              <a:prstGeom prst="cloudCallout">
                <a:avLst>
                  <a:gd name="adj1" fmla="val 7773"/>
                  <a:gd name="adj2" fmla="val 90861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/>
              </a:p>
            </p:txBody>
          </p:sp>
          <p:sp>
            <p:nvSpPr>
              <p:cNvPr id="18440" name="Text Box 8"/>
              <p:cNvSpPr txBox="1">
                <a:spLocks noChangeArrowheads="1"/>
              </p:cNvSpPr>
              <p:nvPr/>
            </p:nvSpPr>
            <p:spPr bwMode="auto">
              <a:xfrm>
                <a:off x="3600" y="176"/>
                <a:ext cx="1584" cy="1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>
                    <a:latin typeface="Times New Roman" pitchFamily="18" charset="0"/>
                  </a:rPr>
                  <a:t>THAT GUY IS THE NUCLEUS OF OUR TEAM, BABY</a:t>
                </a:r>
                <a:r>
                  <a:rPr lang="en-US" sz="2400" dirty="0">
                    <a:latin typeface="Times New Roman" pitchFamily="18" charset="0"/>
                  </a:rPr>
                  <a:t>!</a:t>
                </a:r>
              </a:p>
            </p:txBody>
          </p:sp>
        </p:grpSp>
        <p:pic>
          <p:nvPicPr>
            <p:cNvPr id="1843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2640"/>
              <a:ext cx="1422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082"/>
            <a:ext cx="9144000" cy="382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05_10a"/>
          <p:cNvPicPr>
            <a:picLocks noChangeAspect="1" noChangeArrowheads="1"/>
          </p:cNvPicPr>
          <p:nvPr/>
        </p:nvPicPr>
        <p:blipFill>
          <a:blip r:embed="rId2" cstate="print"/>
          <a:srcRect t="14999" r="22501" b="31599"/>
          <a:stretch>
            <a:fillRect/>
          </a:stretch>
        </p:blipFill>
        <p:spPr bwMode="auto">
          <a:xfrm>
            <a:off x="609600" y="828676"/>
            <a:ext cx="8229600" cy="332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85750"/>
            <a:ext cx="9144000" cy="2438400"/>
            <a:chOff x="0" y="285750"/>
            <a:chExt cx="9144000" cy="2438400"/>
          </a:xfrm>
        </p:grpSpPr>
        <p:pic>
          <p:nvPicPr>
            <p:cNvPr id="307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85750"/>
              <a:ext cx="91440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5715000" y="666750"/>
              <a:ext cx="32004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05_10c"/>
          <p:cNvPicPr>
            <a:picLocks noChangeAspect="1" noChangeArrowheads="1"/>
          </p:cNvPicPr>
          <p:nvPr/>
        </p:nvPicPr>
        <p:blipFill>
          <a:blip r:embed="rId2" cstate="print"/>
          <a:srcRect l="22501" t="3000" r="16875" b="12000"/>
          <a:stretch>
            <a:fillRect/>
          </a:stretch>
        </p:blipFill>
        <p:spPr bwMode="auto">
          <a:xfrm>
            <a:off x="4940300" y="1828800"/>
            <a:ext cx="4203700" cy="3314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21507" name="Group 5"/>
          <p:cNvGrpSpPr>
            <a:grpSpLocks/>
          </p:cNvGrpSpPr>
          <p:nvPr/>
        </p:nvGrpSpPr>
        <p:grpSpPr bwMode="auto">
          <a:xfrm>
            <a:off x="0" y="0"/>
            <a:ext cx="5791200" cy="2514600"/>
            <a:chOff x="2339" y="2245"/>
            <a:chExt cx="3342" cy="1993"/>
          </a:xfrm>
        </p:grpSpPr>
        <p:pic>
          <p:nvPicPr>
            <p:cNvPr id="21509" name="Picture 6" descr="15_20c"/>
            <p:cNvPicPr>
              <a:picLocks noChangeAspect="1" noChangeArrowheads="1"/>
            </p:cNvPicPr>
            <p:nvPr/>
          </p:nvPicPr>
          <p:blipFill>
            <a:blip r:embed="rId3" cstate="print"/>
            <a:srcRect l="2251" t="6000" r="2251" b="17999"/>
            <a:stretch>
              <a:fillRect/>
            </a:stretch>
          </p:blipFill>
          <p:spPr bwMode="auto">
            <a:xfrm>
              <a:off x="2339" y="2245"/>
              <a:ext cx="3342" cy="1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0" name="Rectangle 7"/>
            <p:cNvSpPr>
              <a:spLocks noChangeArrowheads="1"/>
            </p:cNvSpPr>
            <p:nvPr/>
          </p:nvSpPr>
          <p:spPr bwMode="auto">
            <a:xfrm>
              <a:off x="3881" y="2452"/>
              <a:ext cx="566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small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ribosomal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subunit</a:t>
              </a:r>
              <a:endParaRPr lang="en-US" sz="1600" b="1"/>
            </a:p>
          </p:txBody>
        </p:sp>
        <p:sp>
          <p:nvSpPr>
            <p:cNvPr id="21511" name="Rectangle 8"/>
            <p:cNvSpPr>
              <a:spLocks noChangeArrowheads="1"/>
            </p:cNvSpPr>
            <p:nvPr/>
          </p:nvSpPr>
          <p:spPr bwMode="auto">
            <a:xfrm>
              <a:off x="4926" y="3418"/>
              <a:ext cx="566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large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ribosomal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subunit</a:t>
              </a:r>
              <a:endParaRPr lang="en-US" sz="1600" b="1"/>
            </a:p>
          </p:txBody>
        </p:sp>
        <p:sp>
          <p:nvSpPr>
            <p:cNvPr id="21512" name="Rectangle 9"/>
            <p:cNvSpPr>
              <a:spLocks noChangeArrowheads="1"/>
            </p:cNvSpPr>
            <p:nvPr/>
          </p:nvSpPr>
          <p:spPr bwMode="auto">
            <a:xfrm>
              <a:off x="4990" y="4061"/>
              <a:ext cx="58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cytoplasm</a:t>
              </a:r>
              <a:endParaRPr lang="en-US" sz="1600" b="1"/>
            </a:p>
          </p:txBody>
        </p:sp>
        <p:sp>
          <p:nvSpPr>
            <p:cNvPr id="21513" name="Rectangle 10"/>
            <p:cNvSpPr>
              <a:spLocks noChangeArrowheads="1"/>
            </p:cNvSpPr>
            <p:nvPr/>
          </p:nvSpPr>
          <p:spPr bwMode="auto">
            <a:xfrm>
              <a:off x="3582" y="2977"/>
              <a:ext cx="36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mRNA</a:t>
              </a:r>
              <a:endParaRPr lang="en-US" sz="1600" b="1"/>
            </a:p>
          </p:txBody>
        </p:sp>
        <p:sp>
          <p:nvSpPr>
            <p:cNvPr id="21514" name="Rectangle 11"/>
            <p:cNvSpPr>
              <a:spLocks noChangeArrowheads="1"/>
            </p:cNvSpPr>
            <p:nvPr/>
          </p:nvSpPr>
          <p:spPr bwMode="auto">
            <a:xfrm>
              <a:off x="2795" y="2602"/>
              <a:ext cx="71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nuclear pore</a:t>
              </a:r>
              <a:endParaRPr lang="en-US" sz="1600" b="1"/>
            </a:p>
          </p:txBody>
        </p:sp>
        <p:sp>
          <p:nvSpPr>
            <p:cNvPr id="21515" name="Line 12"/>
            <p:cNvSpPr>
              <a:spLocks noChangeShapeType="1"/>
            </p:cNvSpPr>
            <p:nvPr/>
          </p:nvSpPr>
          <p:spPr bwMode="auto">
            <a:xfrm flipV="1">
              <a:off x="2948" y="2746"/>
              <a:ext cx="274" cy="4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Line 13"/>
            <p:cNvSpPr>
              <a:spLocks noChangeShapeType="1"/>
            </p:cNvSpPr>
            <p:nvPr/>
          </p:nvSpPr>
          <p:spPr bwMode="auto">
            <a:xfrm flipV="1">
              <a:off x="3603" y="3100"/>
              <a:ext cx="38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Line 14"/>
            <p:cNvSpPr>
              <a:spLocks noChangeShapeType="1"/>
            </p:cNvSpPr>
            <p:nvPr/>
          </p:nvSpPr>
          <p:spPr bwMode="auto">
            <a:xfrm>
              <a:off x="4323" y="2510"/>
              <a:ext cx="25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Line 15"/>
            <p:cNvSpPr>
              <a:spLocks noChangeShapeType="1"/>
            </p:cNvSpPr>
            <p:nvPr/>
          </p:nvSpPr>
          <p:spPr bwMode="auto">
            <a:xfrm flipV="1">
              <a:off x="5216" y="3167"/>
              <a:ext cx="65" cy="2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80" name="Picture 16" descr="05_20"/>
          <p:cNvPicPr>
            <a:picLocks noChangeAspect="1" noChangeArrowheads="1"/>
          </p:cNvPicPr>
          <p:nvPr/>
        </p:nvPicPr>
        <p:blipFill>
          <a:blip r:embed="rId4" cstate="print"/>
          <a:srcRect l="11250" t="3000" r="11250"/>
          <a:stretch>
            <a:fillRect/>
          </a:stretch>
        </p:blipFill>
        <p:spPr bwMode="auto">
          <a:xfrm>
            <a:off x="14288" y="1543050"/>
            <a:ext cx="51165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05_19"/>
          <p:cNvPicPr>
            <a:picLocks noChangeAspect="1" noChangeArrowheads="1"/>
          </p:cNvPicPr>
          <p:nvPr/>
        </p:nvPicPr>
        <p:blipFill>
          <a:blip r:embed="rId2" cstate="print"/>
          <a:srcRect l="53999" t="21001" b="27000"/>
          <a:stretch>
            <a:fillRect/>
          </a:stretch>
        </p:blipFill>
        <p:spPr bwMode="auto">
          <a:xfrm>
            <a:off x="6096000" y="3153966"/>
            <a:ext cx="2590800" cy="164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4"/>
          <p:cNvGrpSpPr>
            <a:grpSpLocks/>
          </p:cNvGrpSpPr>
          <p:nvPr/>
        </p:nvGrpSpPr>
        <p:grpSpPr bwMode="auto">
          <a:xfrm>
            <a:off x="533401" y="971550"/>
            <a:ext cx="8258176" cy="2712244"/>
            <a:chOff x="407" y="2031"/>
            <a:chExt cx="5202" cy="2278"/>
          </a:xfrm>
        </p:grpSpPr>
        <p:pic>
          <p:nvPicPr>
            <p:cNvPr id="24579" name="Picture 5" descr="05_13"/>
            <p:cNvPicPr>
              <a:picLocks noChangeAspect="1" noChangeArrowheads="1"/>
            </p:cNvPicPr>
            <p:nvPr/>
          </p:nvPicPr>
          <p:blipFill>
            <a:blip r:embed="rId2" cstate="print"/>
            <a:srcRect t="25500" b="22501"/>
            <a:stretch>
              <a:fillRect/>
            </a:stretch>
          </p:blipFill>
          <p:spPr bwMode="auto">
            <a:xfrm>
              <a:off x="407" y="2328"/>
              <a:ext cx="5083" cy="19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4580" name="Line 6"/>
            <p:cNvSpPr>
              <a:spLocks noChangeShapeType="1"/>
            </p:cNvSpPr>
            <p:nvPr/>
          </p:nvSpPr>
          <p:spPr bwMode="auto">
            <a:xfrm flipH="1">
              <a:off x="3996" y="2639"/>
              <a:ext cx="533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1" name="Line 7"/>
            <p:cNvSpPr>
              <a:spLocks noChangeShapeType="1"/>
            </p:cNvSpPr>
            <p:nvPr/>
          </p:nvSpPr>
          <p:spPr bwMode="auto">
            <a:xfrm flipH="1">
              <a:off x="4036" y="3706"/>
              <a:ext cx="784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Line 8"/>
            <p:cNvSpPr>
              <a:spLocks noChangeShapeType="1"/>
            </p:cNvSpPr>
            <p:nvPr/>
          </p:nvSpPr>
          <p:spPr bwMode="auto">
            <a:xfrm flipH="1">
              <a:off x="3996" y="2639"/>
              <a:ext cx="5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9"/>
            <p:cNvSpPr>
              <a:spLocks noChangeShapeType="1"/>
            </p:cNvSpPr>
            <p:nvPr/>
          </p:nvSpPr>
          <p:spPr bwMode="auto">
            <a:xfrm flipH="1">
              <a:off x="4036" y="3706"/>
              <a:ext cx="784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4" name="Rectangle 10"/>
            <p:cNvSpPr>
              <a:spLocks noChangeArrowheads="1"/>
            </p:cNvSpPr>
            <p:nvPr/>
          </p:nvSpPr>
          <p:spPr bwMode="auto">
            <a:xfrm>
              <a:off x="5042" y="2031"/>
              <a:ext cx="567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900" b="1">
                  <a:solidFill>
                    <a:srgbClr val="000000"/>
                  </a:solidFill>
                </a:rPr>
                <a:t>0.08</a:t>
              </a:r>
              <a:r>
                <a:rPr lang="en-US" sz="1900" b="1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m</a:t>
              </a:r>
              <a:r>
                <a:rPr lang="en-US" sz="1900" b="1">
                  <a:solidFill>
                    <a:srgbClr val="000000"/>
                  </a:solidFill>
                </a:rPr>
                <a:t>m </a:t>
              </a:r>
            </a:p>
          </p:txBody>
        </p:sp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1578" y="2329"/>
              <a:ext cx="829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900" b="1">
                  <a:solidFill>
                    <a:srgbClr val="000000"/>
                  </a:solidFill>
                </a:rPr>
                <a:t>Ribosomes</a:t>
              </a:r>
              <a:endParaRPr lang="en-US" sz="2400" b="1"/>
            </a:p>
          </p:txBody>
        </p:sp>
        <p:sp>
          <p:nvSpPr>
            <p:cNvPr id="24586" name="Rectangle 12"/>
            <p:cNvSpPr>
              <a:spLocks noChangeArrowheads="1"/>
            </p:cNvSpPr>
            <p:nvPr/>
          </p:nvSpPr>
          <p:spPr bwMode="auto">
            <a:xfrm>
              <a:off x="3516" y="2549"/>
              <a:ext cx="487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900" b="1">
                  <a:solidFill>
                    <a:srgbClr val="000000"/>
                  </a:solidFill>
                </a:rPr>
                <a:t>Rough</a:t>
              </a:r>
            </a:p>
            <a:p>
              <a:pPr algn="ctr">
                <a:lnSpc>
                  <a:spcPct val="85000"/>
                </a:lnSpc>
              </a:pPr>
              <a:r>
                <a:rPr lang="en-US" sz="1900" b="1">
                  <a:solidFill>
                    <a:srgbClr val="000000"/>
                  </a:solidFill>
                </a:rPr>
                <a:t>ER  </a:t>
              </a:r>
            </a:p>
          </p:txBody>
        </p:sp>
        <p:sp>
          <p:nvSpPr>
            <p:cNvPr id="24587" name="Rectangle 13"/>
            <p:cNvSpPr>
              <a:spLocks noChangeArrowheads="1"/>
            </p:cNvSpPr>
            <p:nvPr/>
          </p:nvSpPr>
          <p:spPr bwMode="auto">
            <a:xfrm>
              <a:off x="3495" y="3628"/>
              <a:ext cx="572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900" b="1">
                  <a:solidFill>
                    <a:srgbClr val="000000"/>
                  </a:solidFill>
                </a:rPr>
                <a:t>Smooth</a:t>
              </a:r>
            </a:p>
            <a:p>
              <a:pPr algn="ctr">
                <a:lnSpc>
                  <a:spcPct val="85000"/>
                </a:lnSpc>
              </a:pPr>
              <a:r>
                <a:rPr lang="en-US" sz="1900" b="1">
                  <a:solidFill>
                    <a:srgbClr val="000000"/>
                  </a:solidFill>
                </a:rPr>
                <a:t>ER  </a:t>
              </a:r>
            </a:p>
          </p:txBody>
        </p:sp>
        <p:grpSp>
          <p:nvGrpSpPr>
            <p:cNvPr id="24588" name="Group 14"/>
            <p:cNvGrpSpPr>
              <a:grpSpLocks/>
            </p:cNvGrpSpPr>
            <p:nvPr/>
          </p:nvGrpSpPr>
          <p:grpSpPr bwMode="auto">
            <a:xfrm>
              <a:off x="3377" y="2640"/>
              <a:ext cx="102" cy="197"/>
              <a:chOff x="3327" y="1536"/>
              <a:chExt cx="106" cy="205"/>
            </a:xfrm>
          </p:grpSpPr>
          <p:sp>
            <p:nvSpPr>
              <p:cNvPr id="24599" name="Line 15"/>
              <p:cNvSpPr>
                <a:spLocks noChangeShapeType="1"/>
              </p:cNvSpPr>
              <p:nvPr/>
            </p:nvSpPr>
            <p:spPr bwMode="auto">
              <a:xfrm flipH="1">
                <a:off x="3327" y="1536"/>
                <a:ext cx="106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Line 16"/>
              <p:cNvSpPr>
                <a:spLocks noChangeShapeType="1"/>
              </p:cNvSpPr>
              <p:nvPr/>
            </p:nvSpPr>
            <p:spPr bwMode="auto">
              <a:xfrm flipH="1">
                <a:off x="3368" y="1536"/>
                <a:ext cx="65" cy="2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89" name="Group 17"/>
            <p:cNvGrpSpPr>
              <a:grpSpLocks/>
            </p:cNvGrpSpPr>
            <p:nvPr/>
          </p:nvGrpSpPr>
          <p:grpSpPr bwMode="auto">
            <a:xfrm>
              <a:off x="3245" y="3566"/>
              <a:ext cx="203" cy="235"/>
              <a:chOff x="3196" y="2494"/>
              <a:chExt cx="212" cy="245"/>
            </a:xfrm>
          </p:grpSpPr>
          <p:sp>
            <p:nvSpPr>
              <p:cNvPr id="24597" name="Line 18"/>
              <p:cNvSpPr>
                <a:spLocks noChangeShapeType="1"/>
              </p:cNvSpPr>
              <p:nvPr/>
            </p:nvSpPr>
            <p:spPr bwMode="auto">
              <a:xfrm flipH="1" flipV="1">
                <a:off x="3196" y="2494"/>
                <a:ext cx="212" cy="1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Line 19"/>
              <p:cNvSpPr>
                <a:spLocks noChangeShapeType="1"/>
              </p:cNvSpPr>
              <p:nvPr/>
            </p:nvSpPr>
            <p:spPr bwMode="auto">
              <a:xfrm flipH="1">
                <a:off x="3310" y="2633"/>
                <a:ext cx="98" cy="10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90" name="Group 20"/>
            <p:cNvGrpSpPr>
              <a:grpSpLocks/>
            </p:cNvGrpSpPr>
            <p:nvPr/>
          </p:nvGrpSpPr>
          <p:grpSpPr bwMode="auto">
            <a:xfrm>
              <a:off x="2163" y="2491"/>
              <a:ext cx="181" cy="471"/>
              <a:chOff x="2083" y="1373"/>
              <a:chExt cx="188" cy="491"/>
            </a:xfrm>
          </p:grpSpPr>
          <p:sp>
            <p:nvSpPr>
              <p:cNvPr id="24595" name="Line 21"/>
              <p:cNvSpPr>
                <a:spLocks noChangeShapeType="1"/>
              </p:cNvSpPr>
              <p:nvPr/>
            </p:nvSpPr>
            <p:spPr bwMode="auto">
              <a:xfrm flipH="1">
                <a:off x="2222" y="1373"/>
                <a:ext cx="49" cy="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Line 22"/>
              <p:cNvSpPr>
                <a:spLocks noChangeShapeType="1"/>
              </p:cNvSpPr>
              <p:nvPr/>
            </p:nvSpPr>
            <p:spPr bwMode="auto">
              <a:xfrm flipH="1">
                <a:off x="2083" y="1373"/>
                <a:ext cx="188" cy="3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91" name="Group 23"/>
            <p:cNvGrpSpPr>
              <a:grpSpLocks/>
            </p:cNvGrpSpPr>
            <p:nvPr/>
          </p:nvGrpSpPr>
          <p:grpSpPr bwMode="auto">
            <a:xfrm flipV="1">
              <a:off x="5122" y="2239"/>
              <a:ext cx="272" cy="55"/>
              <a:chOff x="5000" y="3192"/>
              <a:chExt cx="284" cy="48"/>
            </a:xfrm>
          </p:grpSpPr>
          <p:sp>
            <p:nvSpPr>
              <p:cNvPr id="24592" name="Line 24"/>
              <p:cNvSpPr>
                <a:spLocks noChangeShapeType="1"/>
              </p:cNvSpPr>
              <p:nvPr/>
            </p:nvSpPr>
            <p:spPr bwMode="auto">
              <a:xfrm>
                <a:off x="5000" y="3192"/>
                <a:ext cx="0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3" name="Line 25"/>
              <p:cNvSpPr>
                <a:spLocks noChangeShapeType="1"/>
              </p:cNvSpPr>
              <p:nvPr/>
            </p:nvSpPr>
            <p:spPr bwMode="auto">
              <a:xfrm>
                <a:off x="5284" y="3192"/>
                <a:ext cx="0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4" name="Line 26"/>
              <p:cNvSpPr>
                <a:spLocks noChangeShapeType="1"/>
              </p:cNvSpPr>
              <p:nvPr/>
            </p:nvSpPr>
            <p:spPr bwMode="auto">
              <a:xfrm>
                <a:off x="5000" y="3240"/>
                <a:ext cx="2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6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1150"/>
            <a:ext cx="70289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350"/>
            <a:ext cx="90201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 descr="117279-004-4B7393C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49555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32248bambi2_1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4933" y="0"/>
            <a:ext cx="2269067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endoplasmicreticulumfig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58654"/>
            <a:ext cx="4495800" cy="239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"/>
            <a:ext cx="8275638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600" y="0"/>
            <a:ext cx="5892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10" descr="05_14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4999"/>
          <a:stretch>
            <a:fillRect/>
          </a:stretch>
        </p:blipFill>
        <p:spPr bwMode="auto">
          <a:xfrm>
            <a:off x="762000" y="2114551"/>
            <a:ext cx="7696200" cy="293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72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 descr="05_15a"/>
          <p:cNvPicPr>
            <a:picLocks noChangeAspect="1" noChangeArrowheads="1"/>
          </p:cNvPicPr>
          <p:nvPr/>
        </p:nvPicPr>
        <p:blipFill>
          <a:blip r:embed="rId3" cstate="print"/>
          <a:srcRect l="45000" t="14999" b="25600"/>
          <a:stretch>
            <a:fillRect/>
          </a:stretch>
        </p:blipFill>
        <p:spPr bwMode="auto">
          <a:xfrm>
            <a:off x="304800" y="2571750"/>
            <a:ext cx="3543300" cy="21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800350"/>
            <a:ext cx="21526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77554"/>
            <a:ext cx="4000500" cy="258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14450"/>
            <a:ext cx="3905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14550"/>
            <a:ext cx="9118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3" cstate="print"/>
          <a:srcRect t="8417" b="5882"/>
          <a:stretch>
            <a:fillRect/>
          </a:stretch>
        </p:blipFill>
        <p:spPr bwMode="auto">
          <a:xfrm>
            <a:off x="1549854" y="0"/>
            <a:ext cx="6755946" cy="242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112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2328"/>
            <a:ext cx="3736975" cy="366117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971550"/>
            <a:ext cx="2743200" cy="182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AutoShape 7"/>
          <p:cNvSpPr>
            <a:spLocks noChangeArrowheads="1"/>
          </p:cNvSpPr>
          <p:nvPr/>
        </p:nvSpPr>
        <p:spPr bwMode="auto">
          <a:xfrm flipV="1">
            <a:off x="4495800" y="1276350"/>
            <a:ext cx="1066800" cy="628650"/>
          </a:xfrm>
          <a:custGeom>
            <a:avLst/>
            <a:gdLst>
              <a:gd name="T0" fmla="*/ 1821542956 w 21600"/>
              <a:gd name="T1" fmla="*/ 0 h 21600"/>
              <a:gd name="T2" fmla="*/ 1821542956 w 21600"/>
              <a:gd name="T3" fmla="*/ 710466445 h 21600"/>
              <a:gd name="T4" fmla="*/ 389006207 w 21600"/>
              <a:gd name="T5" fmla="*/ 1262220398 h 21600"/>
              <a:gd name="T6" fmla="*/ 2147483647 w 21600"/>
              <a:gd name="T7" fmla="*/ 35523322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20 h 21600"/>
              <a:gd name="T14" fmla="*/ 18233 w 21600"/>
              <a:gd name="T15" fmla="*/ 92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0" y="0"/>
                </a:lnTo>
                <a:lnTo>
                  <a:pt x="15120" y="2920"/>
                </a:lnTo>
                <a:lnTo>
                  <a:pt x="12427" y="2920"/>
                </a:lnTo>
                <a:cubicBezTo>
                  <a:pt x="5564" y="2920"/>
                  <a:pt x="0" y="7056"/>
                  <a:pt x="0" y="12158"/>
                </a:cubicBezTo>
                <a:lnTo>
                  <a:pt x="0" y="21600"/>
                </a:lnTo>
                <a:lnTo>
                  <a:pt x="6458" y="21600"/>
                </a:lnTo>
                <a:lnTo>
                  <a:pt x="6458" y="12158"/>
                </a:lnTo>
                <a:cubicBezTo>
                  <a:pt x="6458" y="10545"/>
                  <a:pt x="9130" y="9238"/>
                  <a:pt x="12427" y="9238"/>
                </a:cubicBezTo>
                <a:lnTo>
                  <a:pt x="15120" y="9238"/>
                </a:lnTo>
                <a:lnTo>
                  <a:pt x="15120" y="12158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1451"/>
            <a:ext cx="6934200" cy="4822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7016"/>
            <a:ext cx="9144000" cy="183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59569"/>
            <a:ext cx="8534400" cy="438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914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"/>
          <p:cNvGrpSpPr>
            <a:grpSpLocks/>
          </p:cNvGrpSpPr>
          <p:nvPr/>
        </p:nvGrpSpPr>
        <p:grpSpPr bwMode="auto">
          <a:xfrm>
            <a:off x="304801" y="742950"/>
            <a:ext cx="8410575" cy="3381375"/>
            <a:chOff x="231" y="711"/>
            <a:chExt cx="5298" cy="2840"/>
          </a:xfrm>
        </p:grpSpPr>
        <p:pic>
          <p:nvPicPr>
            <p:cNvPr id="50179" name="Picture 5" descr="05_16d"/>
            <p:cNvPicPr>
              <a:picLocks noChangeAspect="1" noChangeArrowheads="1"/>
            </p:cNvPicPr>
            <p:nvPr/>
          </p:nvPicPr>
          <p:blipFill>
            <a:blip r:embed="rId2" cstate="print"/>
            <a:srcRect t="13499" b="14999"/>
            <a:stretch>
              <a:fillRect/>
            </a:stretch>
          </p:blipFill>
          <p:spPr bwMode="auto">
            <a:xfrm>
              <a:off x="231" y="711"/>
              <a:ext cx="5298" cy="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0" name="Rectangle 6"/>
            <p:cNvSpPr>
              <a:spLocks noChangeArrowheads="1"/>
            </p:cNvSpPr>
            <p:nvPr/>
          </p:nvSpPr>
          <p:spPr bwMode="auto">
            <a:xfrm>
              <a:off x="1421" y="2258"/>
              <a:ext cx="775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vesicle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budding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from rough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ER </a:t>
              </a:r>
            </a:p>
          </p:txBody>
        </p:sp>
        <p:sp>
          <p:nvSpPr>
            <p:cNvPr id="50181" name="Rectangle 7"/>
            <p:cNvSpPr>
              <a:spLocks noChangeArrowheads="1"/>
            </p:cNvSpPr>
            <p:nvPr/>
          </p:nvSpPr>
          <p:spPr bwMode="auto">
            <a:xfrm>
              <a:off x="3704" y="2258"/>
              <a:ext cx="703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fusion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of vesicle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with Golgi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apparatus</a:t>
              </a:r>
              <a:endParaRPr lang="en-US" b="1"/>
            </a:p>
          </p:txBody>
        </p:sp>
        <p:sp>
          <p:nvSpPr>
            <p:cNvPr id="50182" name="Rectangle 8"/>
            <p:cNvSpPr>
              <a:spLocks noChangeArrowheads="1"/>
            </p:cNvSpPr>
            <p:nvPr/>
          </p:nvSpPr>
          <p:spPr bwMode="auto">
            <a:xfrm>
              <a:off x="2585" y="2258"/>
              <a:ext cx="662" cy="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migrating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transport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vesicle</a:t>
              </a:r>
              <a:endParaRPr lang="en-US" b="1"/>
            </a:p>
          </p:txBody>
        </p:sp>
        <p:sp>
          <p:nvSpPr>
            <p:cNvPr id="50183" name="Rectangle 9"/>
            <p:cNvSpPr>
              <a:spLocks noChangeArrowheads="1"/>
            </p:cNvSpPr>
            <p:nvPr/>
          </p:nvSpPr>
          <p:spPr bwMode="auto">
            <a:xfrm>
              <a:off x="1719" y="1129"/>
              <a:ext cx="49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protein</a:t>
              </a:r>
              <a:endParaRPr lang="en-US" b="1"/>
            </a:p>
          </p:txBody>
        </p:sp>
        <p:sp>
          <p:nvSpPr>
            <p:cNvPr id="50184" name="Rectangle 10"/>
            <p:cNvSpPr>
              <a:spLocks noChangeArrowheads="1"/>
            </p:cNvSpPr>
            <p:nvPr/>
          </p:nvSpPr>
          <p:spPr bwMode="auto">
            <a:xfrm>
              <a:off x="1575" y="3146"/>
              <a:ext cx="65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ribosome</a:t>
              </a:r>
              <a:endParaRPr lang="en-US" b="1"/>
            </a:p>
          </p:txBody>
        </p:sp>
        <p:sp>
          <p:nvSpPr>
            <p:cNvPr id="50185" name="Line 11"/>
            <p:cNvSpPr>
              <a:spLocks noChangeShapeType="1"/>
            </p:cNvSpPr>
            <p:nvPr/>
          </p:nvSpPr>
          <p:spPr bwMode="auto">
            <a:xfrm flipV="1">
              <a:off x="1622" y="1265"/>
              <a:ext cx="235" cy="3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6" name="Line 12"/>
            <p:cNvSpPr>
              <a:spLocks noChangeShapeType="1"/>
            </p:cNvSpPr>
            <p:nvPr/>
          </p:nvSpPr>
          <p:spPr bwMode="auto">
            <a:xfrm flipH="1">
              <a:off x="1128" y="3220"/>
              <a:ext cx="41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4"/>
          <p:cNvGrpSpPr>
            <a:grpSpLocks/>
          </p:cNvGrpSpPr>
          <p:nvPr/>
        </p:nvGrpSpPr>
        <p:grpSpPr bwMode="auto">
          <a:xfrm>
            <a:off x="228600" y="0"/>
            <a:ext cx="8991600" cy="4972050"/>
            <a:chOff x="231" y="312"/>
            <a:chExt cx="5298" cy="3973"/>
          </a:xfrm>
        </p:grpSpPr>
        <p:pic>
          <p:nvPicPr>
            <p:cNvPr id="51203" name="Picture 5" descr="05_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1" y="312"/>
              <a:ext cx="5298" cy="3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4" name="Line 6"/>
            <p:cNvSpPr>
              <a:spLocks noChangeShapeType="1"/>
            </p:cNvSpPr>
            <p:nvPr/>
          </p:nvSpPr>
          <p:spPr bwMode="auto">
            <a:xfrm flipH="1">
              <a:off x="874" y="3544"/>
              <a:ext cx="125" cy="1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05" name="Line 7"/>
            <p:cNvSpPr>
              <a:spLocks noChangeShapeType="1"/>
            </p:cNvSpPr>
            <p:nvPr/>
          </p:nvSpPr>
          <p:spPr bwMode="auto">
            <a:xfrm flipH="1">
              <a:off x="2455" y="1014"/>
              <a:ext cx="250" cy="1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06" name="Rectangle 8"/>
            <p:cNvSpPr>
              <a:spLocks noChangeArrowheads="1"/>
            </p:cNvSpPr>
            <p:nvPr/>
          </p:nvSpPr>
          <p:spPr bwMode="auto">
            <a:xfrm>
              <a:off x="2368" y="2820"/>
              <a:ext cx="53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proteins</a:t>
              </a:r>
              <a:endParaRPr lang="en-US" b="1"/>
            </a:p>
          </p:txBody>
        </p:sp>
        <p:sp>
          <p:nvSpPr>
            <p:cNvPr id="51207" name="Rectangle 9"/>
            <p:cNvSpPr>
              <a:spLocks noChangeArrowheads="1"/>
            </p:cNvSpPr>
            <p:nvPr/>
          </p:nvSpPr>
          <p:spPr bwMode="auto">
            <a:xfrm>
              <a:off x="2300" y="3666"/>
              <a:ext cx="597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transport</a:t>
              </a:r>
            </a:p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vesicle</a:t>
              </a:r>
              <a:endParaRPr lang="en-US" b="1"/>
            </a:p>
          </p:txBody>
        </p:sp>
        <p:sp>
          <p:nvSpPr>
            <p:cNvPr id="51208" name="Rectangle 10"/>
            <p:cNvSpPr>
              <a:spLocks noChangeArrowheads="1"/>
            </p:cNvSpPr>
            <p:nvPr/>
          </p:nvSpPr>
          <p:spPr bwMode="auto">
            <a:xfrm>
              <a:off x="4380" y="3722"/>
              <a:ext cx="650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Golgi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apparatus</a:t>
              </a:r>
              <a:endParaRPr lang="en-US" b="1"/>
            </a:p>
          </p:txBody>
        </p:sp>
        <p:sp>
          <p:nvSpPr>
            <p:cNvPr id="51209" name="Rectangle 11"/>
            <p:cNvSpPr>
              <a:spLocks noChangeArrowheads="1"/>
            </p:cNvSpPr>
            <p:nvPr/>
          </p:nvSpPr>
          <p:spPr bwMode="auto">
            <a:xfrm>
              <a:off x="4669" y="1950"/>
              <a:ext cx="453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endParaRPr lang="en-US" b="1">
                <a:solidFill>
                  <a:srgbClr val="000000"/>
                </a:solidFill>
              </a:endParaRP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vesicle</a:t>
              </a:r>
              <a:endParaRPr lang="en-US" b="1"/>
            </a:p>
          </p:txBody>
        </p:sp>
        <p:sp>
          <p:nvSpPr>
            <p:cNvPr id="51210" name="Rectangle 12"/>
            <p:cNvSpPr>
              <a:spLocks noChangeArrowheads="1"/>
            </p:cNvSpPr>
            <p:nvPr/>
          </p:nvSpPr>
          <p:spPr bwMode="auto">
            <a:xfrm>
              <a:off x="584" y="3659"/>
              <a:ext cx="718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smooth ER</a:t>
              </a:r>
              <a:endParaRPr lang="en-US" b="1"/>
            </a:p>
          </p:txBody>
        </p:sp>
        <p:sp>
          <p:nvSpPr>
            <p:cNvPr id="51211" name="Rectangle 13"/>
            <p:cNvSpPr>
              <a:spLocks noChangeArrowheads="1"/>
            </p:cNvSpPr>
            <p:nvPr/>
          </p:nvSpPr>
          <p:spPr bwMode="auto">
            <a:xfrm>
              <a:off x="2741" y="933"/>
              <a:ext cx="612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rough ER</a:t>
              </a:r>
              <a:endParaRPr lang="en-US" b="1"/>
            </a:p>
          </p:txBody>
        </p:sp>
        <p:sp>
          <p:nvSpPr>
            <p:cNvPr id="51212" name="Rectangle 14"/>
            <p:cNvSpPr>
              <a:spLocks noChangeArrowheads="1"/>
            </p:cNvSpPr>
            <p:nvPr/>
          </p:nvSpPr>
          <p:spPr bwMode="auto">
            <a:xfrm>
              <a:off x="1639" y="610"/>
              <a:ext cx="81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nuclear pore</a:t>
              </a:r>
              <a:endParaRPr lang="en-US" b="1"/>
            </a:p>
          </p:txBody>
        </p:sp>
        <p:sp>
          <p:nvSpPr>
            <p:cNvPr id="51213" name="Rectangle 15"/>
            <p:cNvSpPr>
              <a:spLocks noChangeArrowheads="1"/>
            </p:cNvSpPr>
            <p:nvPr/>
          </p:nvSpPr>
          <p:spPr bwMode="auto">
            <a:xfrm>
              <a:off x="1508" y="443"/>
              <a:ext cx="514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nucleus</a:t>
              </a:r>
              <a:endParaRPr lang="en-US" b="1"/>
            </a:p>
          </p:txBody>
        </p:sp>
        <p:sp>
          <p:nvSpPr>
            <p:cNvPr id="51214" name="Freeform 16"/>
            <p:cNvSpPr>
              <a:spLocks/>
            </p:cNvSpPr>
            <p:nvPr/>
          </p:nvSpPr>
          <p:spPr bwMode="auto">
            <a:xfrm>
              <a:off x="1906" y="2912"/>
              <a:ext cx="383" cy="399"/>
            </a:xfrm>
            <a:custGeom>
              <a:avLst/>
              <a:gdLst>
                <a:gd name="T0" fmla="*/ 0 w 383"/>
                <a:gd name="T1" fmla="*/ 49 h 399"/>
                <a:gd name="T2" fmla="*/ 383 w 383"/>
                <a:gd name="T3" fmla="*/ 0 h 399"/>
                <a:gd name="T4" fmla="*/ 225 w 383"/>
                <a:gd name="T5" fmla="*/ 399 h 399"/>
                <a:gd name="T6" fmla="*/ 0 60000 65536"/>
                <a:gd name="T7" fmla="*/ 0 60000 65536"/>
                <a:gd name="T8" fmla="*/ 0 60000 65536"/>
                <a:gd name="T9" fmla="*/ 0 w 383"/>
                <a:gd name="T10" fmla="*/ 0 h 399"/>
                <a:gd name="T11" fmla="*/ 383 w 383"/>
                <a:gd name="T12" fmla="*/ 399 h 3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3" h="399">
                  <a:moveTo>
                    <a:pt x="0" y="49"/>
                  </a:moveTo>
                  <a:lnTo>
                    <a:pt x="383" y="0"/>
                  </a:lnTo>
                  <a:lnTo>
                    <a:pt x="225" y="399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5" name="Line 17"/>
            <p:cNvSpPr>
              <a:spLocks noChangeShapeType="1"/>
            </p:cNvSpPr>
            <p:nvPr/>
          </p:nvSpPr>
          <p:spPr bwMode="auto">
            <a:xfrm>
              <a:off x="2580" y="3527"/>
              <a:ext cx="1" cy="1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6" name="Line 18"/>
            <p:cNvSpPr>
              <a:spLocks noChangeShapeType="1"/>
            </p:cNvSpPr>
            <p:nvPr/>
          </p:nvSpPr>
          <p:spPr bwMode="auto">
            <a:xfrm>
              <a:off x="1099" y="673"/>
              <a:ext cx="4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7" name="Rectangle 19"/>
            <p:cNvSpPr>
              <a:spLocks noChangeArrowheads="1"/>
            </p:cNvSpPr>
            <p:nvPr/>
          </p:nvSpPr>
          <p:spPr bwMode="auto">
            <a:xfrm>
              <a:off x="2815" y="2021"/>
              <a:ext cx="612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ribosome</a:t>
              </a:r>
              <a:endParaRPr lang="en-US" b="1"/>
            </a:p>
          </p:txBody>
        </p:sp>
        <p:sp>
          <p:nvSpPr>
            <p:cNvPr id="51218" name="Line 20"/>
            <p:cNvSpPr>
              <a:spLocks noChangeShapeType="1"/>
            </p:cNvSpPr>
            <p:nvPr/>
          </p:nvSpPr>
          <p:spPr bwMode="auto">
            <a:xfrm flipV="1">
              <a:off x="2439" y="2096"/>
              <a:ext cx="274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9" name="Line 21"/>
            <p:cNvSpPr>
              <a:spLocks noChangeShapeType="1"/>
            </p:cNvSpPr>
            <p:nvPr/>
          </p:nvSpPr>
          <p:spPr bwMode="auto">
            <a:xfrm>
              <a:off x="3978" y="3660"/>
              <a:ext cx="366" cy="1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22"/>
            <p:cNvSpPr>
              <a:spLocks noChangeShapeType="1"/>
            </p:cNvSpPr>
            <p:nvPr/>
          </p:nvSpPr>
          <p:spPr bwMode="auto">
            <a:xfrm>
              <a:off x="4495" y="2021"/>
              <a:ext cx="241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1" name="Line 23"/>
            <p:cNvSpPr>
              <a:spLocks noChangeShapeType="1"/>
            </p:cNvSpPr>
            <p:nvPr/>
          </p:nvSpPr>
          <p:spPr bwMode="auto">
            <a:xfrm>
              <a:off x="916" y="515"/>
              <a:ext cx="50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2" name="Rectangle 24"/>
            <p:cNvSpPr>
              <a:spLocks noChangeArrowheads="1"/>
            </p:cNvSpPr>
            <p:nvPr/>
          </p:nvSpPr>
          <p:spPr bwMode="auto">
            <a:xfrm>
              <a:off x="2762" y="488"/>
              <a:ext cx="763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cell</a:t>
              </a:r>
            </a:p>
            <a:p>
              <a:pPr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membrane  </a:t>
              </a:r>
            </a:p>
          </p:txBody>
        </p:sp>
        <p:sp>
          <p:nvSpPr>
            <p:cNvPr id="51223" name="Rectangle 25"/>
            <p:cNvSpPr>
              <a:spLocks noChangeArrowheads="1"/>
            </p:cNvSpPr>
            <p:nvPr/>
          </p:nvSpPr>
          <p:spPr bwMode="auto">
            <a:xfrm>
              <a:off x="3254" y="627"/>
              <a:ext cx="0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endParaRPr lang="en-CA" b="1"/>
            </a:p>
          </p:txBody>
        </p:sp>
        <p:sp>
          <p:nvSpPr>
            <p:cNvPr id="51224" name="Rectangle 26"/>
            <p:cNvSpPr>
              <a:spLocks noChangeArrowheads="1"/>
            </p:cNvSpPr>
            <p:nvPr/>
          </p:nvSpPr>
          <p:spPr bwMode="auto">
            <a:xfrm>
              <a:off x="3950" y="630"/>
              <a:ext cx="1058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rgbClr val="000000"/>
                  </a:solidFill>
                </a:rPr>
                <a:t>protein secreted</a:t>
              </a:r>
              <a:endParaRPr lang="en-US" b="1"/>
            </a:p>
          </p:txBody>
        </p:sp>
        <p:sp>
          <p:nvSpPr>
            <p:cNvPr id="51225" name="Line 27"/>
            <p:cNvSpPr>
              <a:spLocks noChangeShapeType="1"/>
            </p:cNvSpPr>
            <p:nvPr/>
          </p:nvSpPr>
          <p:spPr bwMode="auto">
            <a:xfrm flipH="1">
              <a:off x="3354" y="548"/>
              <a:ext cx="24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28"/>
            <p:cNvSpPr>
              <a:spLocks noChangeShapeType="1"/>
            </p:cNvSpPr>
            <p:nvPr/>
          </p:nvSpPr>
          <p:spPr bwMode="auto">
            <a:xfrm flipH="1" flipV="1">
              <a:off x="4336" y="781"/>
              <a:ext cx="141" cy="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7" name="Rectangle 29"/>
            <p:cNvSpPr>
              <a:spLocks noChangeArrowheads="1"/>
            </p:cNvSpPr>
            <p:nvPr/>
          </p:nvSpPr>
          <p:spPr bwMode="auto">
            <a:xfrm>
              <a:off x="1674" y="4022"/>
              <a:ext cx="747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b="1">
                  <a:solidFill>
                    <a:srgbClr val="000000"/>
                  </a:solidFill>
                </a:rPr>
                <a:t>cytoplasm</a:t>
              </a:r>
              <a:endParaRPr lang="en-US" sz="2000" b="1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26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578100"/>
            <a:ext cx="3175000" cy="256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01-03c-DevelopmentTadpo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BF0F4"/>
              </a:clrFrom>
              <a:clrTo>
                <a:srgbClr val="EBF0F4">
                  <a:alpha val="0"/>
                </a:srgbClr>
              </a:clrTo>
            </a:clrChange>
          </a:blip>
          <a:srcRect r="3600" b="12956"/>
          <a:stretch>
            <a:fillRect/>
          </a:stretch>
        </p:blipFill>
        <p:spPr bwMode="auto">
          <a:xfrm>
            <a:off x="4557714" y="3429000"/>
            <a:ext cx="4586287" cy="151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smtClean="0"/>
              <a:t>But Sometimes Cells Need to Die…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idx="1"/>
          </p:nvPr>
        </p:nvSpPr>
        <p:spPr>
          <a:xfrm>
            <a:off x="76200" y="742950"/>
            <a:ext cx="8305800" cy="3806429"/>
          </a:xfrm>
        </p:spPr>
        <p:txBody>
          <a:bodyPr/>
          <a:lstStyle/>
          <a:p>
            <a:pPr eaLnBrk="1" hangingPunct="1"/>
            <a:r>
              <a:rPr lang="en-US" smtClean="0"/>
              <a:t>Some cells have to die for proper development to occur.  Lysosomes can be used to kill cells when they are supposed to be destroyed</a:t>
            </a:r>
          </a:p>
          <a:p>
            <a:pPr marL="1085850" lvl="2" eaLnBrk="1" hangingPunct="1"/>
            <a:r>
              <a:rPr lang="en-US" u="sng" smtClean="0">
                <a:solidFill>
                  <a:srgbClr val="CC0000"/>
                </a:solidFill>
              </a:rPr>
              <a:t>Apoptosis</a:t>
            </a:r>
            <a:r>
              <a:rPr lang="en-US" u="sng" smtClean="0">
                <a:solidFill>
                  <a:srgbClr val="FF0322"/>
                </a:solidFill>
              </a:rPr>
              <a:t> </a:t>
            </a:r>
          </a:p>
          <a:p>
            <a:pPr marL="1428750" lvl="3" eaLnBrk="1" hangingPunct="1"/>
            <a:r>
              <a:rPr lang="en-US" sz="2400" smtClean="0"/>
              <a:t>“auto-destruct” process </a:t>
            </a:r>
          </a:p>
          <a:p>
            <a:pPr marL="1428750" lvl="3" eaLnBrk="1" hangingPunct="1"/>
            <a:r>
              <a:rPr lang="en-US" sz="2400" smtClean="0"/>
              <a:t>lysosomes break open &amp; kill cell</a:t>
            </a:r>
            <a:endParaRPr lang="en-US" sz="2400" u="sng" smtClean="0">
              <a:solidFill>
                <a:srgbClr val="FF0322"/>
              </a:solidFill>
            </a:endParaRPr>
          </a:p>
          <a:p>
            <a:pPr marL="1085850" lvl="2" eaLnBrk="1" hangingPunct="1"/>
            <a:r>
              <a:rPr lang="en-US" u="sng" smtClean="0">
                <a:solidFill>
                  <a:srgbClr val="CC0000"/>
                </a:solidFill>
              </a:rPr>
              <a:t>ex</a:t>
            </a:r>
            <a:r>
              <a:rPr lang="en-US" smtClean="0"/>
              <a:t>: tadpole tail gets re-absorbed </a:t>
            </a:r>
            <a:br>
              <a:rPr lang="en-US" smtClean="0"/>
            </a:br>
            <a:r>
              <a:rPr lang="en-US" smtClean="0"/>
              <a:t>when it turns into a frog</a:t>
            </a:r>
          </a:p>
          <a:p>
            <a:pPr marL="1085850" lvl="2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b/b0/Siemens-electron-microscope.jpg/220px-Siemens-electron-microsc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3831"/>
            <a:ext cx="4800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://www.educause.edu/section_params/resources/learning_spaces/ch20_fig7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1" y="208360"/>
            <a:ext cx="4670425" cy="473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1450"/>
            <a:ext cx="8229600" cy="77747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5400" smtClean="0">
                <a:latin typeface="Cooper Black" pitchFamily="18" charset="0"/>
              </a:rPr>
              <a:t>Fetal development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71551"/>
            <a:ext cx="4191000" cy="303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356101" y="2365772"/>
            <a:ext cx="4741863" cy="2722959"/>
            <a:chOff x="2744" y="1987"/>
            <a:chExt cx="2987" cy="2287"/>
          </a:xfrm>
        </p:grpSpPr>
        <p:pic>
          <p:nvPicPr>
            <p:cNvPr id="5530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4" y="2019"/>
              <a:ext cx="2976" cy="2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3" name="Rectangle 5"/>
            <p:cNvSpPr>
              <a:spLocks noChangeArrowheads="1"/>
            </p:cNvSpPr>
            <p:nvPr/>
          </p:nvSpPr>
          <p:spPr bwMode="auto">
            <a:xfrm>
              <a:off x="4806" y="1987"/>
              <a:ext cx="925" cy="33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 eaLnBrk="0" hangingPunct="0"/>
              <a:r>
                <a:rPr lang="en-US" sz="2600" b="1">
                  <a:solidFill>
                    <a:schemeClr val="bg1"/>
                  </a:solidFill>
                </a:rPr>
                <a:t>15 weeks</a:t>
              </a:r>
              <a:endParaRPr lang="en-US" sz="3000" b="1">
                <a:solidFill>
                  <a:schemeClr val="bg1"/>
                </a:solidFill>
              </a:endParaRPr>
            </a:p>
          </p:txBody>
        </p:sp>
      </p:grp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277814" y="993220"/>
            <a:ext cx="14670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600" b="1">
                <a:solidFill>
                  <a:schemeClr val="bg1"/>
                </a:solidFill>
              </a:rPr>
              <a:t>6 weeks</a:t>
            </a:r>
            <a:endParaRPr lang="en-US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9526" y="1943100"/>
            <a:ext cx="27844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67200" cy="21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38437"/>
            <a:ext cx="373380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00025" y="0"/>
            <a:ext cx="8943975" cy="2742010"/>
            <a:chOff x="126" y="0"/>
            <a:chExt cx="5634" cy="2303"/>
          </a:xfrm>
        </p:grpSpPr>
        <p:sp>
          <p:nvSpPr>
            <p:cNvPr id="56326" name="Rectangle 10"/>
            <p:cNvSpPr>
              <a:spLocks noChangeArrowheads="1"/>
            </p:cNvSpPr>
            <p:nvPr/>
          </p:nvSpPr>
          <p:spPr bwMode="auto">
            <a:xfrm>
              <a:off x="126" y="1864"/>
              <a:ext cx="1313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800" b="1">
                  <a:solidFill>
                    <a:srgbClr val="0F116A"/>
                  </a:solidFill>
                </a:rPr>
                <a:t>Syndactyly</a:t>
              </a:r>
            </a:p>
          </p:txBody>
        </p:sp>
        <p:pic>
          <p:nvPicPr>
            <p:cNvPr id="56327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0" y="0"/>
              <a:ext cx="2400" cy="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96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71450"/>
            <a:ext cx="4205288" cy="474345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58371" name="Picture 3" descr="MCDD00016_0000[1]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971550"/>
            <a:ext cx="1905000" cy="105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MCj03679580000[1]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2286001"/>
            <a:ext cx="1352550" cy="110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791200" cy="114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1109664" y="1782247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316" name="Group 68"/>
          <p:cNvGraphicFramePr>
            <a:graphicFrameLocks noGrp="1"/>
          </p:cNvGraphicFramePr>
          <p:nvPr/>
        </p:nvGraphicFramePr>
        <p:xfrm>
          <a:off x="0" y="971550"/>
          <a:ext cx="9144000" cy="2457452"/>
        </p:xfrm>
        <a:graphic>
          <a:graphicData uri="http://schemas.openxmlformats.org/drawingml/2006/table">
            <a:tbl>
              <a:tblPr/>
              <a:tblGrid>
                <a:gridCol w="1447800"/>
                <a:gridCol w="3773488"/>
                <a:gridCol w="3922712"/>
              </a:tblGrid>
              <a:tr h="882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adway" pitchFamily="82" charset="0"/>
                          <a:cs typeface="Times New Roman" pitchFamily="18" charset="0"/>
                        </a:rPr>
                        <a:t>Disease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adway" pitchFamily="82" charset="0"/>
                          <a:cs typeface="Times New Roman" pitchFamily="18" charset="0"/>
                        </a:rPr>
                        <a:t>What Happens?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adway" pitchFamily="82" charset="0"/>
                          <a:cs typeface="Times New Roman" pitchFamily="18" charset="0"/>
                        </a:rPr>
                        <a:t>Results in?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87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oper Black" pitchFamily="18" charset="0"/>
                          <a:cs typeface="Times New Roman" pitchFamily="18" charset="0"/>
                        </a:rPr>
                        <a:t>Tay-Sachs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881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oper Black" pitchFamily="18" charset="0"/>
                          <a:cs typeface="Times New Roman" pitchFamily="18" charset="0"/>
                        </a:rPr>
                        <a:t>Pompe’s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 cstate="print"/>
          <a:srcRect r="2136" b="3114"/>
          <a:stretch>
            <a:fillRect/>
          </a:stretch>
        </p:blipFill>
        <p:spPr bwMode="auto">
          <a:xfrm>
            <a:off x="1447800" y="17860"/>
            <a:ext cx="765175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4800" y="2940844"/>
            <a:ext cx="4343400" cy="1897856"/>
            <a:chOff x="384" y="2470"/>
            <a:chExt cx="2736" cy="1594"/>
          </a:xfrm>
        </p:grpSpPr>
        <p:sp>
          <p:nvSpPr>
            <p:cNvPr id="62471" name="Text Box 3"/>
            <p:cNvSpPr txBox="1">
              <a:spLocks noChangeArrowheads="1"/>
            </p:cNvSpPr>
            <p:nvPr/>
          </p:nvSpPr>
          <p:spPr bwMode="auto">
            <a:xfrm>
              <a:off x="384" y="2470"/>
              <a:ext cx="2736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  <a:buFontTx/>
                <a:buChar char="•"/>
              </a:pPr>
              <a:r>
                <a:rPr lang="en-US" sz="2800">
                  <a:latin typeface="Times New Roman" pitchFamily="18" charset="0"/>
                </a:rPr>
                <a:t>  </a:t>
              </a:r>
              <a:r>
                <a:rPr lang="en-US" sz="2800" u="sng">
                  <a:latin typeface="Times New Roman" pitchFamily="18" charset="0"/>
                </a:rPr>
                <a:t>They are much larger in 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2800">
                  <a:latin typeface="Times New Roman" pitchFamily="18" charset="0"/>
                </a:rPr>
                <a:t>    </a:t>
              </a:r>
              <a:r>
                <a:rPr lang="en-US" sz="2800" u="sng">
                  <a:latin typeface="Times New Roman" pitchFamily="18" charset="0"/>
                </a:rPr>
                <a:t>the plant cell</a:t>
              </a:r>
              <a:r>
                <a:rPr lang="en-US" sz="2800">
                  <a:latin typeface="Times New Roman" pitchFamily="18" charset="0"/>
                </a:rPr>
                <a:t>.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2472" name="Text Box 4"/>
            <p:cNvSpPr txBox="1">
              <a:spLocks noChangeArrowheads="1"/>
            </p:cNvSpPr>
            <p:nvPr/>
          </p:nvSpPr>
          <p:spPr bwMode="auto">
            <a:xfrm>
              <a:off x="384" y="3190"/>
              <a:ext cx="2208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  <a:buFontTx/>
                <a:buChar char="•"/>
              </a:pPr>
              <a:r>
                <a:rPr lang="en-US" sz="2800">
                  <a:latin typeface="Times New Roman" pitchFamily="18" charset="0"/>
                </a:rPr>
                <a:t>   You need to store 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2800">
                  <a:latin typeface="Times New Roman" pitchFamily="18" charset="0"/>
                </a:rPr>
                <a:t>     stuff, right?</a:t>
              </a: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62467" name="WordArt 5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3810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00"/>
                    </a:gs>
                  </a:gsLst>
                  <a:path path="rect">
                    <a:fillToRect l="50000" t="50000" r="50000" b="50000"/>
                  </a:path>
                </a:gradFill>
                <a:latin typeface="Georgia"/>
              </a:rPr>
              <a:t>Vacuoles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3940" r="12750"/>
          <a:stretch>
            <a:fillRect/>
          </a:stretch>
        </p:blipFill>
        <p:spPr>
          <a:xfrm>
            <a:off x="5334000" y="895350"/>
            <a:ext cx="35052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1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99" r="27000" b="3796"/>
          <a:stretch>
            <a:fillRect/>
          </a:stretch>
        </p:blipFill>
        <p:spPr bwMode="auto">
          <a:xfrm>
            <a:off x="762000" y="1314450"/>
            <a:ext cx="3657600" cy="258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914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19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38800" cy="284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8288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878"/>
            <a:ext cx="9144000" cy="13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15544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7"/>
          <p:cNvPicPr>
            <a:picLocks noChangeAspect="1" noChangeArrowheads="1"/>
          </p:cNvPicPr>
          <p:nvPr/>
        </p:nvPicPr>
        <p:blipFill>
          <a:blip r:embed="rId3" cstate="print"/>
          <a:srcRect l="12000" t="26666" r="5000" b="9334"/>
          <a:stretch>
            <a:fillRect/>
          </a:stretch>
        </p:blipFill>
        <p:spPr bwMode="auto">
          <a:xfrm>
            <a:off x="990600" y="1123950"/>
            <a:ext cx="2819400" cy="122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8"/>
          <p:cNvPicPr>
            <a:picLocks noChangeAspect="1" noChangeArrowheads="1"/>
          </p:cNvPicPr>
          <p:nvPr/>
        </p:nvPicPr>
        <p:blipFill>
          <a:blip r:embed="rId4" cstate="print"/>
          <a:srcRect b="4852"/>
          <a:stretch>
            <a:fillRect/>
          </a:stretch>
        </p:blipFill>
        <p:spPr bwMode="auto">
          <a:xfrm>
            <a:off x="5791200" y="857251"/>
            <a:ext cx="2743200" cy="122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00275"/>
            <a:ext cx="92202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"/>
            <a:ext cx="9144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14300"/>
            <a:ext cx="8229600" cy="857250"/>
          </a:xfrm>
        </p:spPr>
        <p:txBody>
          <a:bodyPr/>
          <a:lstStyle/>
          <a:p>
            <a:pPr eaLnBrk="1" hangingPunct="1"/>
            <a:r>
              <a:rPr lang="en-US" smtClean="0">
                <a:latin typeface="Showcard Gothic" pitchFamily="82" charset="0"/>
              </a:rPr>
              <a:t>Mitochondria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91779"/>
            <a:ext cx="73914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mitochondriaS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85750"/>
            <a:ext cx="2636838" cy="138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1885950"/>
            <a:ext cx="4030663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 cstate="print"/>
          <a:srcRect r="6192" b="10213"/>
          <a:stretch>
            <a:fillRect/>
          </a:stretch>
        </p:blipFill>
        <p:spPr bwMode="auto">
          <a:xfrm>
            <a:off x="-47449" y="514350"/>
            <a:ext cx="91914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28625"/>
            <a:ext cx="7620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32173"/>
            <a:ext cx="6400800" cy="473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leanershark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686800" cy="410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14351"/>
            <a:ext cx="8001000" cy="400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562600" cy="275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270522"/>
            <a:ext cx="5029200" cy="287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9264" y="428625"/>
            <a:ext cx="57054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4650"/>
            <a:ext cx="28019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ENDOSYMBIONT THEORY</a:t>
            </a: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 b="4865"/>
          <a:stretch>
            <a:fillRect/>
          </a:stretch>
        </p:blipFill>
        <p:spPr bwMode="auto">
          <a:xfrm>
            <a:off x="228601" y="1578769"/>
            <a:ext cx="8702675" cy="345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Oval 4"/>
          <p:cNvSpPr>
            <a:spLocks noChangeArrowheads="1"/>
          </p:cNvSpPr>
          <p:nvPr/>
        </p:nvSpPr>
        <p:spPr bwMode="auto">
          <a:xfrm>
            <a:off x="3063875" y="3579019"/>
            <a:ext cx="1219200" cy="102870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Oval 5"/>
          <p:cNvSpPr>
            <a:spLocks noChangeArrowheads="1"/>
          </p:cNvSpPr>
          <p:nvPr/>
        </p:nvSpPr>
        <p:spPr bwMode="auto">
          <a:xfrm>
            <a:off x="6035675" y="3064669"/>
            <a:ext cx="1371600" cy="68580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2681787" y="942022"/>
            <a:ext cx="3967754" cy="492443"/>
          </a:xfrm>
          <a:prstGeom prst="rect">
            <a:avLst/>
          </a:prstGeom>
          <a:solidFill>
            <a:srgbClr val="FFCC1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600" b="1">
                <a:solidFill>
                  <a:srgbClr val="0F116A"/>
                </a:solidFill>
              </a:rPr>
              <a:t>Evolution of eukaryotes</a:t>
            </a:r>
            <a:endParaRPr lang="en-US" sz="3400" b="1">
              <a:solidFill>
                <a:srgbClr val="0F11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00050"/>
            <a:ext cx="79248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WordArt 5"/>
          <p:cNvSpPr>
            <a:spLocks noChangeArrowheads="1" noChangeShapeType="1" noTextEdit="1"/>
          </p:cNvSpPr>
          <p:nvPr/>
        </p:nvSpPr>
        <p:spPr bwMode="auto">
          <a:xfrm>
            <a:off x="457201" y="228601"/>
            <a:ext cx="8429625" cy="4786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Eras Bold ITC"/>
              </a:rPr>
              <a:t>Sorry you were taught all wrong...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86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"/>
            <a:ext cx="9144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/>
          <p:cNvPicPr>
            <a:picLocks noChangeAspect="1" noChangeArrowheads="1"/>
          </p:cNvPicPr>
          <p:nvPr/>
        </p:nvPicPr>
        <p:blipFill>
          <a:blip r:embed="rId2" cstate="print"/>
          <a:srcRect l="1613" r="1613"/>
          <a:stretch>
            <a:fillRect/>
          </a:stretch>
        </p:blipFill>
        <p:spPr bwMode="auto">
          <a:xfrm>
            <a:off x="0" y="110728"/>
            <a:ext cx="9144000" cy="352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52725"/>
            <a:ext cx="39624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223"/>
            <a:ext cx="9144000" cy="237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"/>
            <a:ext cx="5715000" cy="266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400300"/>
            <a:ext cx="362426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98860"/>
            <a:ext cx="8458200" cy="440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3338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099073"/>
            <a:ext cx="5181600" cy="304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http://remf.dartmouth.edu/Microbiology_miscellaneous/images/02_T4Phage&amp;e-coli2145_80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1" y="0"/>
            <a:ext cx="4600575" cy="494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http://www.ahmedabdelhamid.com/main/wp-content/uploads/2011/06/swine_fl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714500"/>
            <a:ext cx="638175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 descr="http://1.bp.blogspot.com/_XU9x8G7khv0/SgmxEkUr8CI/AAAAAAAADHU/5__uF3IQ-xk/s400/virus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71451"/>
            <a:ext cx="3810000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4"/>
          <p:cNvPicPr>
            <a:picLocks noChangeAspect="1" noChangeArrowheads="1"/>
          </p:cNvPicPr>
          <p:nvPr/>
        </p:nvPicPr>
        <p:blipFill>
          <a:blip r:embed="rId3" cstate="print"/>
          <a:srcRect l="57600" b="11899"/>
          <a:stretch>
            <a:fillRect/>
          </a:stretch>
        </p:blipFill>
        <p:spPr bwMode="auto">
          <a:xfrm>
            <a:off x="5867400" y="971550"/>
            <a:ext cx="3051175" cy="242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4" descr="life-inside-cell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307"/>
            <a:ext cx="9144000" cy="511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626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914400"/>
            <a:ext cx="11017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2" cstate="print"/>
          <a:srcRect t="5193"/>
          <a:stretch>
            <a:fillRect/>
          </a:stretch>
        </p:blipFill>
        <p:spPr bwMode="auto">
          <a:xfrm>
            <a:off x="0" y="209550"/>
            <a:ext cx="9144000" cy="382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457"/>
            <a:ext cx="9144000" cy="426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478"/>
            <a:ext cx="8534400" cy="512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WordArt 6"/>
          <p:cNvSpPr>
            <a:spLocks noChangeArrowheads="1" noChangeShapeType="1" noTextEdit="1"/>
          </p:cNvSpPr>
          <p:nvPr/>
        </p:nvSpPr>
        <p:spPr bwMode="auto">
          <a:xfrm>
            <a:off x="457201" y="228601"/>
            <a:ext cx="8429625" cy="4786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Eras Bold ITC"/>
              </a:rPr>
              <a:t>Sorry you were taught all wrong...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"/>
            <a:ext cx="9144000" cy="172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00212"/>
            <a:ext cx="80010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300"/>
            <a:ext cx="509587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0"/>
            <a:ext cx="4076700" cy="295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85750"/>
            <a:ext cx="80772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86051"/>
            <a:ext cx="9144000" cy="118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114300"/>
            <a:ext cx="7620000" cy="33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5960"/>
            <a:ext cx="8229600" cy="503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7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5716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44403"/>
            <a:ext cx="8763000" cy="115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114300"/>
            <a:ext cx="7620000" cy="33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723"/>
            <a:ext cx="7696200" cy="468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57500"/>
            <a:ext cx="8534400" cy="120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114300"/>
            <a:ext cx="7620000" cy="33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1450"/>
            <a:ext cx="8610600" cy="454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93219"/>
            <a:ext cx="8686800" cy="122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 cstate="print"/>
          <a:srcRect t="9805"/>
          <a:stretch>
            <a:fillRect/>
          </a:stretch>
        </p:blipFill>
        <p:spPr bwMode="auto">
          <a:xfrm>
            <a:off x="152400" y="209550"/>
            <a:ext cx="7620000" cy="297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2900"/>
            <a:ext cx="80010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/>
          <p:cNvPicPr>
            <a:picLocks noChangeAspect="1" noChangeArrowheads="1"/>
          </p:cNvPicPr>
          <p:nvPr/>
        </p:nvPicPr>
        <p:blipFill>
          <a:blip r:embed="rId2" cstate="print"/>
          <a:srcRect t="7433" b="65966"/>
          <a:stretch>
            <a:fillRect/>
          </a:stretch>
        </p:blipFill>
        <p:spPr bwMode="auto">
          <a:xfrm>
            <a:off x="0" y="0"/>
            <a:ext cx="9229172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http://keep3.sjfc.edu/students/cmg03165/e-port/vsg/Cell%20Membrane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3824753" y="1409701"/>
            <a:ext cx="5319247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"/>
            <a:ext cx="82296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1210"/>
            <a:ext cx="7162800" cy="291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2387"/>
            <a:ext cx="89916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485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562600" cy="282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250282"/>
            <a:ext cx="5562600" cy="29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44958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81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14350"/>
            <a:ext cx="822960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114300"/>
            <a:ext cx="4972050" cy="4972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5300" y="74295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43012"/>
            <a:ext cx="4057650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791200" cy="41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25908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81151" cy="401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4335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</TotalTime>
  <Words>262</Words>
  <Application>Microsoft Macintosh PowerPoint</Application>
  <PresentationFormat>On-screen Show (16:9)</PresentationFormat>
  <Paragraphs>87</Paragraphs>
  <Slides>113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Cell Organelles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But Sometimes Cells Need to Die…</vt:lpstr>
      <vt:lpstr>Fetal development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Mitochondria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ENDOSYMBIONT THEORY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Sean Ryan</dc:creator>
  <cp:lastModifiedBy>Jessica O'Mara</cp:lastModifiedBy>
  <cp:revision>68</cp:revision>
  <dcterms:created xsi:type="dcterms:W3CDTF">2015-09-20T23:25:10Z</dcterms:created>
  <dcterms:modified xsi:type="dcterms:W3CDTF">2015-09-20T23:34:09Z</dcterms:modified>
</cp:coreProperties>
</file>