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slides/slide94.xml" ContentType="application/vnd.openxmlformats-officedocument.presentationml.slide+xml"/>
  <Override PartName="/ppt/slides/slide113.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s/slide102.xml" ContentType="application/vnd.openxmlformats-officedocument.presentationml.slide+xml"/>
  <Override PartName="/ppt/slides/slide120.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s/slide99.xml" ContentType="application/vnd.openxmlformats-officedocument.presentationml.slide+xml"/>
  <Override PartName="/ppt/slides/slide118.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slides/slide107.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s/slide95.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s/slide121.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s/slide80.xml" ContentType="application/vnd.openxmlformats-officedocument.presentationml.slide+xml"/>
  <Override PartName="/ppt/slides/slide82.xml" ContentType="application/vnd.openxmlformats-officedocument.presentationml.slide+xml"/>
  <Override PartName="/ppt/slides/slide91.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s/slide119.xml" ContentType="application/vnd.openxmlformats-officedocument.presentationml.slide+xml"/>
  <Override PartName="/ppt/slideLayouts/slideLayout10.xml" ContentType="application/vnd.openxmlformats-officedocument.presentationml.slideLayout+xml"/>
  <Override PartName="/ppt/slides/slide89.xml" ContentType="application/vnd.openxmlformats-officedocument.presentationml.slide+xml"/>
  <Override PartName="/ppt/slides/slide98.xml" ContentType="application/vnd.openxmlformats-officedocument.presentationml.slide+xml"/>
  <Override PartName="/ppt/slides/slide108.xml" ContentType="application/vnd.openxmlformats-officedocument.presentationml.slide+xml"/>
  <Override PartName="/ppt/slides/slide117.xml" ContentType="application/vnd.openxmlformats-officedocument.presentationml.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slides/slide87.xml" ContentType="application/vnd.openxmlformats-officedocument.presentationml.slide+xml"/>
  <Override PartName="/ppt/slides/slide96.xml" ContentType="application/vnd.openxmlformats-officedocument.presentationml.slide+xml"/>
  <Override PartName="/ppt/slides/slide106.xml" ContentType="application/vnd.openxmlformats-officedocument.presentationml.slide+xml"/>
  <Override PartName="/ppt/slides/slide115.xml" ContentType="application/vnd.openxmlformats-officedocument.presentationml.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s/slide104.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s/slide111.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Default Extension="wmf" ContentType="image/x-wmf"/>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slides/slide79.xml" ContentType="application/vnd.openxmlformats-officedocument.presentationml.slide+xml"/>
  <Override PartName="/ppt/slides/slide109.xml" ContentType="application/vnd.openxmlformats-officedocument.presentationml.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s/slide116.xml" ContentType="application/vnd.openxmlformats-officedocument.presentationml.slide+xml"/>
  <Override PartName="/ppt/slideLayouts/slideLayout9.xml" ContentType="application/vnd.openxmlformats-officedocument.presentationml.slideLayout+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59" r:id="rId3"/>
    <p:sldId id="258" r:id="rId4"/>
    <p:sldId id="256" r:id="rId5"/>
    <p:sldId id="260" r:id="rId6"/>
    <p:sldId id="261" r:id="rId7"/>
    <p:sldId id="262" r:id="rId8"/>
    <p:sldId id="263" r:id="rId9"/>
    <p:sldId id="269" r:id="rId10"/>
    <p:sldId id="266" r:id="rId11"/>
    <p:sldId id="264" r:id="rId12"/>
    <p:sldId id="265" r:id="rId13"/>
    <p:sldId id="344" r:id="rId14"/>
    <p:sldId id="345" r:id="rId15"/>
    <p:sldId id="346" r:id="rId16"/>
    <p:sldId id="347" r:id="rId17"/>
    <p:sldId id="267" r:id="rId18"/>
    <p:sldId id="268" r:id="rId19"/>
    <p:sldId id="270" r:id="rId20"/>
    <p:sldId id="271" r:id="rId21"/>
    <p:sldId id="274" r:id="rId22"/>
    <p:sldId id="275" r:id="rId23"/>
    <p:sldId id="276" r:id="rId24"/>
    <p:sldId id="349" r:id="rId25"/>
    <p:sldId id="348" r:id="rId26"/>
    <p:sldId id="277" r:id="rId27"/>
    <p:sldId id="278" r:id="rId28"/>
    <p:sldId id="279" r:id="rId29"/>
    <p:sldId id="280" r:id="rId30"/>
    <p:sldId id="291" r:id="rId31"/>
    <p:sldId id="350" r:id="rId32"/>
    <p:sldId id="281" r:id="rId33"/>
    <p:sldId id="282" r:id="rId34"/>
    <p:sldId id="286" r:id="rId35"/>
    <p:sldId id="284" r:id="rId36"/>
    <p:sldId id="285" r:id="rId37"/>
    <p:sldId id="290" r:id="rId38"/>
    <p:sldId id="287" r:id="rId39"/>
    <p:sldId id="288" r:id="rId40"/>
    <p:sldId id="378" r:id="rId41"/>
    <p:sldId id="289" r:id="rId42"/>
    <p:sldId id="302" r:id="rId43"/>
    <p:sldId id="351" r:id="rId44"/>
    <p:sldId id="293" r:id="rId45"/>
    <p:sldId id="292" r:id="rId46"/>
    <p:sldId id="352" r:id="rId47"/>
    <p:sldId id="294" r:id="rId48"/>
    <p:sldId id="295" r:id="rId49"/>
    <p:sldId id="297" r:id="rId50"/>
    <p:sldId id="296" r:id="rId51"/>
    <p:sldId id="298" r:id="rId52"/>
    <p:sldId id="300" r:id="rId53"/>
    <p:sldId id="301" r:id="rId54"/>
    <p:sldId id="380" r:id="rId55"/>
    <p:sldId id="353" r:id="rId56"/>
    <p:sldId id="381" r:id="rId57"/>
    <p:sldId id="354" r:id="rId58"/>
    <p:sldId id="355" r:id="rId59"/>
    <p:sldId id="356" r:id="rId60"/>
    <p:sldId id="357" r:id="rId61"/>
    <p:sldId id="303" r:id="rId62"/>
    <p:sldId id="372" r:id="rId63"/>
    <p:sldId id="373" r:id="rId64"/>
    <p:sldId id="374" r:id="rId65"/>
    <p:sldId id="375" r:id="rId66"/>
    <p:sldId id="376" r:id="rId67"/>
    <p:sldId id="377" r:id="rId68"/>
    <p:sldId id="309" r:id="rId69"/>
    <p:sldId id="310" r:id="rId70"/>
    <p:sldId id="311" r:id="rId71"/>
    <p:sldId id="312" r:id="rId72"/>
    <p:sldId id="358" r:id="rId73"/>
    <p:sldId id="359" r:id="rId74"/>
    <p:sldId id="360" r:id="rId75"/>
    <p:sldId id="361" r:id="rId76"/>
    <p:sldId id="313" r:id="rId77"/>
    <p:sldId id="382" r:id="rId78"/>
    <p:sldId id="383" r:id="rId79"/>
    <p:sldId id="318" r:id="rId80"/>
    <p:sldId id="320" r:id="rId81"/>
    <p:sldId id="321" r:id="rId82"/>
    <p:sldId id="319" r:id="rId83"/>
    <p:sldId id="314" r:id="rId84"/>
    <p:sldId id="315" r:id="rId85"/>
    <p:sldId id="316" r:id="rId86"/>
    <p:sldId id="317" r:id="rId87"/>
    <p:sldId id="322" r:id="rId88"/>
    <p:sldId id="323" r:id="rId89"/>
    <p:sldId id="324" r:id="rId90"/>
    <p:sldId id="325" r:id="rId91"/>
    <p:sldId id="326" r:id="rId92"/>
    <p:sldId id="327" r:id="rId93"/>
    <p:sldId id="328" r:id="rId94"/>
    <p:sldId id="329" r:id="rId95"/>
    <p:sldId id="362" r:id="rId96"/>
    <p:sldId id="363" r:id="rId97"/>
    <p:sldId id="364" r:id="rId98"/>
    <p:sldId id="365" r:id="rId99"/>
    <p:sldId id="335" r:id="rId100"/>
    <p:sldId id="334" r:id="rId101"/>
    <p:sldId id="336" r:id="rId102"/>
    <p:sldId id="337" r:id="rId103"/>
    <p:sldId id="384" r:id="rId104"/>
    <p:sldId id="338" r:id="rId105"/>
    <p:sldId id="366" r:id="rId106"/>
    <p:sldId id="367" r:id="rId107"/>
    <p:sldId id="368" r:id="rId108"/>
    <p:sldId id="369" r:id="rId109"/>
    <p:sldId id="370" r:id="rId110"/>
    <p:sldId id="371" r:id="rId111"/>
    <p:sldId id="385" r:id="rId112"/>
    <p:sldId id="386" r:id="rId113"/>
    <p:sldId id="340" r:id="rId114"/>
    <p:sldId id="341" r:id="rId115"/>
    <p:sldId id="343" r:id="rId116"/>
    <p:sldId id="342" r:id="rId117"/>
    <p:sldId id="387" r:id="rId118"/>
    <p:sldId id="391" r:id="rId119"/>
    <p:sldId id="388" r:id="rId120"/>
    <p:sldId id="389" r:id="rId121"/>
    <p:sldId id="390" r:id="rId122"/>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AFF75"/>
    <a:srgbClr val="FF6600"/>
    <a:srgbClr val="99FF33"/>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440" autoAdjust="0"/>
    <p:restoredTop sz="94660"/>
  </p:normalViewPr>
  <p:slideViewPr>
    <p:cSldViewPr>
      <p:cViewPr varScale="1">
        <p:scale>
          <a:sx n="86" d="100"/>
          <a:sy n="86" d="100"/>
        </p:scale>
        <p:origin x="-1140" y="-78"/>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slide" Target="slides/slide117.xml"/><Relationship Id="rId12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C381317-826B-4A34-8104-14D1612942B8}"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0579E8F-7E3C-446F-A176-8888A6D738D4}"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E333C53-47FF-42DA-921E-DA55750F07ED}"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49AA422-139B-46C1-818B-5B158AC46B78}"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20E3E92-C95F-4DDD-ABAA-91345B9DADAF}"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BBC7AB6-44A1-4FC7-9DC8-029B6ADF0E6A}"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20F97734-63A4-4EBC-9726-904C5716F99B}"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DE87A388-1DAD-46D0-B5E3-3CCB61DC205B}"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CE884FF-179E-4452-B6A6-C568BA4D3217}"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A5049E6-980D-473E-91F0-2770BE810A65}"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105C4EF-ACD0-4428-9031-E2FA84E7C0C8}"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rgbClr val="BAFF75"/>
            </a:gs>
          </a:gsLst>
          <a:path path="rect">
            <a:fillToRect t="100000" r="100000"/>
          </a:path>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14DFDD3A-4702-4937-94AF-31DA28296CDA}"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100.xml.rels><?xml version="1.0" encoding="UTF-8" standalone="yes"?>
<Relationships xmlns="http://schemas.openxmlformats.org/package/2006/relationships"><Relationship Id="rId3" Type="http://schemas.openxmlformats.org/officeDocument/2006/relationships/hyperlink" Target="http://en.wikipedia.org/wiki/File:PCR_tubes.png" TargetMode="External"/><Relationship Id="rId2" Type="http://schemas.openxmlformats.org/officeDocument/2006/relationships/image" Target="../media/image175.png"/><Relationship Id="rId1" Type="http://schemas.openxmlformats.org/officeDocument/2006/relationships/slideLayout" Target="../slideLayouts/slideLayout7.xml"/><Relationship Id="rId5" Type="http://schemas.openxmlformats.org/officeDocument/2006/relationships/image" Target="../media/image177.jpeg"/><Relationship Id="rId4" Type="http://schemas.openxmlformats.org/officeDocument/2006/relationships/image" Target="../media/image176.png"/></Relationships>
</file>

<file path=ppt/slides/_rels/slide101.xml.rels><?xml version="1.0" encoding="UTF-8" standalone="yes"?>
<Relationships xmlns="http://schemas.openxmlformats.org/package/2006/relationships"><Relationship Id="rId3" Type="http://schemas.openxmlformats.org/officeDocument/2006/relationships/image" Target="../media/image178.jpeg"/><Relationship Id="rId2" Type="http://schemas.openxmlformats.org/officeDocument/2006/relationships/hyperlink" Target="http://en.wikipedia.org/wiki/File:Thermus_aquaticus.JPG" TargetMode="External"/><Relationship Id="rId1" Type="http://schemas.openxmlformats.org/officeDocument/2006/relationships/slideLayout" Target="../slideLayouts/slideLayout7.xml"/><Relationship Id="rId5" Type="http://schemas.openxmlformats.org/officeDocument/2006/relationships/image" Target="../media/image179.jpeg"/><Relationship Id="rId4" Type="http://schemas.openxmlformats.org/officeDocument/2006/relationships/hyperlink" Target="http://en.wikipedia.org/wiki/File:Grand_Prismatic_Spring_and_Midway_Geyser_Basin_from_above.jpg" TargetMode="External"/></Relationships>
</file>

<file path=ppt/slides/_rels/slide102.xml.rels><?xml version="1.0" encoding="UTF-8" standalone="yes"?>
<Relationships xmlns="http://schemas.openxmlformats.org/package/2006/relationships"><Relationship Id="rId2" Type="http://schemas.openxmlformats.org/officeDocument/2006/relationships/image" Target="../media/image180.jpeg"/><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3" Type="http://schemas.openxmlformats.org/officeDocument/2006/relationships/hyperlink" Target="http://en.wikipedia.org/wiki/File:PCR_tubes.png" TargetMode="External"/><Relationship Id="rId2" Type="http://schemas.openxmlformats.org/officeDocument/2006/relationships/image" Target="../media/image175.png"/><Relationship Id="rId1" Type="http://schemas.openxmlformats.org/officeDocument/2006/relationships/slideLayout" Target="../slideLayouts/slideLayout7.xml"/><Relationship Id="rId5" Type="http://schemas.openxmlformats.org/officeDocument/2006/relationships/image" Target="../media/image177.jpeg"/><Relationship Id="rId4" Type="http://schemas.openxmlformats.org/officeDocument/2006/relationships/image" Target="../media/image176.png"/></Relationships>
</file>

<file path=ppt/slides/_rels/slide104.xml.rels><?xml version="1.0" encoding="UTF-8" standalone="yes"?>
<Relationships xmlns="http://schemas.openxmlformats.org/package/2006/relationships"><Relationship Id="rId3" Type="http://schemas.openxmlformats.org/officeDocument/2006/relationships/image" Target="../media/image182.png"/><Relationship Id="rId2" Type="http://schemas.openxmlformats.org/officeDocument/2006/relationships/image" Target="../media/image181.png"/><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3" Type="http://schemas.openxmlformats.org/officeDocument/2006/relationships/image" Target="../media/image182.png"/><Relationship Id="rId2" Type="http://schemas.openxmlformats.org/officeDocument/2006/relationships/image" Target="../media/image183.png"/><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3" Type="http://schemas.openxmlformats.org/officeDocument/2006/relationships/image" Target="http://picturethis.pnl.gov/im2/8208417-42cn0/8208417-42cn.jpg" TargetMode="External"/><Relationship Id="rId2" Type="http://schemas.openxmlformats.org/officeDocument/2006/relationships/image" Target="../media/image184.jpeg"/><Relationship Id="rId1" Type="http://schemas.openxmlformats.org/officeDocument/2006/relationships/slideLayout" Target="../slideLayouts/slideLayout7.xml"/><Relationship Id="rId5" Type="http://schemas.openxmlformats.org/officeDocument/2006/relationships/image" Target="http://img.search.com/thumb/a/a6/Gel_electrophoresis_apparatus.JPG/250px-Gel_electrophoresis_apparatus.JPG" TargetMode="External"/><Relationship Id="rId4" Type="http://schemas.openxmlformats.org/officeDocument/2006/relationships/image" Target="../media/image185.png"/></Relationships>
</file>

<file path=ppt/slides/_rels/slide107.xml.rels><?xml version="1.0" encoding="UTF-8" standalone="yes"?>
<Relationships xmlns="http://schemas.openxmlformats.org/package/2006/relationships"><Relationship Id="rId3" Type="http://schemas.openxmlformats.org/officeDocument/2006/relationships/image" Target="http://www.cbs.dtu.dk/staff/dave/roanoke/fig5_33.jpg" TargetMode="External"/><Relationship Id="rId2" Type="http://schemas.openxmlformats.org/officeDocument/2006/relationships/image" Target="../media/image186.jpeg"/><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3" Type="http://schemas.openxmlformats.org/officeDocument/2006/relationships/image" Target="http://www.scq.ubc.ca/wp-content/DNAfingerprintfamily.gif" TargetMode="External"/><Relationship Id="rId2" Type="http://schemas.openxmlformats.org/officeDocument/2006/relationships/image" Target="../media/image187.png"/><Relationship Id="rId1" Type="http://schemas.openxmlformats.org/officeDocument/2006/relationships/slideLayout" Target="../slideLayouts/slideLayout7.xml"/><Relationship Id="rId5" Type="http://schemas.openxmlformats.org/officeDocument/2006/relationships/image" Target="http://www.nist.gov/public_affairs/gallery/YChromprofile3X3HR.jpg" TargetMode="External"/><Relationship Id="rId4" Type="http://schemas.openxmlformats.org/officeDocument/2006/relationships/image" Target="../media/image188.jpeg"/></Relationships>
</file>

<file path=ppt/slides/_rels/slide109.xml.rels><?xml version="1.0" encoding="UTF-8" standalone="yes"?>
<Relationships xmlns="http://schemas.openxmlformats.org/package/2006/relationships"><Relationship Id="rId3" Type="http://schemas.openxmlformats.org/officeDocument/2006/relationships/image" Target="http://bces.cnu.edu/images/100B1110.JPG" TargetMode="External"/><Relationship Id="rId2" Type="http://schemas.openxmlformats.org/officeDocument/2006/relationships/image" Target="../media/image189.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110.xml.rels><?xml version="1.0" encoding="UTF-8" standalone="yes"?>
<Relationships xmlns="http://schemas.openxmlformats.org/package/2006/relationships"><Relationship Id="rId3" Type="http://schemas.openxmlformats.org/officeDocument/2006/relationships/image" Target="http://www.uthscsa.edu/mw/photogallery/Media/biomed/images/UVGEL.jpg" TargetMode="External"/><Relationship Id="rId2" Type="http://schemas.openxmlformats.org/officeDocument/2006/relationships/image" Target="../media/image190.jpeg"/><Relationship Id="rId1" Type="http://schemas.openxmlformats.org/officeDocument/2006/relationships/slideLayout" Target="../slideLayouts/slideLayout7.xml"/><Relationship Id="rId5" Type="http://schemas.openxmlformats.org/officeDocument/2006/relationships/image" Target="http://www.dmd.nl/images/MLPA_DMD_agarose_ex4ex13del.jpg" TargetMode="External"/><Relationship Id="rId4" Type="http://schemas.openxmlformats.org/officeDocument/2006/relationships/image" Target="../media/image191.jpeg"/></Relationships>
</file>

<file path=ppt/slides/_rels/slide111.xml.rels><?xml version="1.0" encoding="UTF-8" standalone="yes"?>
<Relationships xmlns="http://schemas.openxmlformats.org/package/2006/relationships"><Relationship Id="rId2" Type="http://schemas.openxmlformats.org/officeDocument/2006/relationships/image" Target="../media/image192.jpeg"/><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3" Type="http://schemas.openxmlformats.org/officeDocument/2006/relationships/image" Target="../media/image194.jpeg"/><Relationship Id="rId2" Type="http://schemas.openxmlformats.org/officeDocument/2006/relationships/image" Target="../media/image193.jpeg"/><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3" Type="http://schemas.openxmlformats.org/officeDocument/2006/relationships/image" Target="http://kitty-fun.tripod.com/sitebuildercontent/sitebuilderpictures/.pond/clone.jpg.w300h229.jpg" TargetMode="External"/><Relationship Id="rId2" Type="http://schemas.openxmlformats.org/officeDocument/2006/relationships/image" Target="../media/image195.jpeg"/><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3" Type="http://schemas.openxmlformats.org/officeDocument/2006/relationships/image" Target="http://msnbcmedia.msn.com/j/msnbc/Components/Photos/050803/050803_dog_clone_hmed_5a.widec.jpg" TargetMode="External"/><Relationship Id="rId7" Type="http://schemas.openxmlformats.org/officeDocument/2006/relationships/image" Target="http://www.crystalinks.com/clone_dolly.jpg" TargetMode="External"/><Relationship Id="rId2" Type="http://schemas.openxmlformats.org/officeDocument/2006/relationships/image" Target="../media/image196.jpeg"/><Relationship Id="rId1" Type="http://schemas.openxmlformats.org/officeDocument/2006/relationships/slideLayout" Target="../slideLayouts/slideLayout7.xml"/><Relationship Id="rId6" Type="http://schemas.openxmlformats.org/officeDocument/2006/relationships/image" Target="../media/image198.jpeg"/><Relationship Id="rId5" Type="http://schemas.openxmlformats.org/officeDocument/2006/relationships/image" Target="http://english.people.com.cn/english/200003/15/images/pigs.gif" TargetMode="External"/><Relationship Id="rId4" Type="http://schemas.openxmlformats.org/officeDocument/2006/relationships/image" Target="../media/image197.png"/></Relationships>
</file>

<file path=ppt/slides/_rels/slide115.xml.rels><?xml version="1.0" encoding="UTF-8" standalone="yes"?>
<Relationships xmlns="http://schemas.openxmlformats.org/package/2006/relationships"><Relationship Id="rId2" Type="http://schemas.openxmlformats.org/officeDocument/2006/relationships/image" Target="../media/image199.png"/><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3" Type="http://schemas.openxmlformats.org/officeDocument/2006/relationships/image" Target="http://www.mrlwesternregion.org/images/dolly_cloning.JPG" TargetMode="External"/><Relationship Id="rId2" Type="http://schemas.openxmlformats.org/officeDocument/2006/relationships/image" Target="../media/image200.jpeg"/><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3" Type="http://schemas.openxmlformats.org/officeDocument/2006/relationships/image" Target="../media/image202.jpeg"/><Relationship Id="rId2" Type="http://schemas.openxmlformats.org/officeDocument/2006/relationships/image" Target="../media/image201.png"/><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3" Type="http://schemas.openxmlformats.org/officeDocument/2006/relationships/image" Target="../media/image204.jpeg"/><Relationship Id="rId2" Type="http://schemas.openxmlformats.org/officeDocument/2006/relationships/image" Target="../media/image203.jpeg"/><Relationship Id="rId1" Type="http://schemas.openxmlformats.org/officeDocument/2006/relationships/slideLayout" Target="../slideLayouts/slideLayout7.xml"/><Relationship Id="rId4" Type="http://schemas.openxmlformats.org/officeDocument/2006/relationships/image" Target="../media/image205.jpeg"/></Relationships>
</file>

<file path=ppt/slides/_rels/slide119.xml.rels><?xml version="1.0" encoding="UTF-8" standalone="yes"?>
<Relationships xmlns="http://schemas.openxmlformats.org/package/2006/relationships"><Relationship Id="rId3" Type="http://schemas.openxmlformats.org/officeDocument/2006/relationships/image" Target="../media/image207.jpeg"/><Relationship Id="rId2" Type="http://schemas.openxmlformats.org/officeDocument/2006/relationships/image" Target="../media/image206.png"/><Relationship Id="rId1" Type="http://schemas.openxmlformats.org/officeDocument/2006/relationships/slideLayout" Target="../slideLayouts/slideLayout7.xml"/><Relationship Id="rId5" Type="http://schemas.openxmlformats.org/officeDocument/2006/relationships/image" Target="../media/image209.jpeg"/><Relationship Id="rId4" Type="http://schemas.openxmlformats.org/officeDocument/2006/relationships/image" Target="../media/image208.jpeg"/></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2.png"/><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120.xml.rels><?xml version="1.0" encoding="UTF-8" standalone="yes"?>
<Relationships xmlns="http://schemas.openxmlformats.org/package/2006/relationships"><Relationship Id="rId3" Type="http://schemas.openxmlformats.org/officeDocument/2006/relationships/image" Target="../media/image211.jpeg"/><Relationship Id="rId2" Type="http://schemas.openxmlformats.org/officeDocument/2006/relationships/image" Target="../media/image210.jpeg"/><Relationship Id="rId1" Type="http://schemas.openxmlformats.org/officeDocument/2006/relationships/slideLayout" Target="../slideLayouts/slideLayout7.xml"/><Relationship Id="rId4" Type="http://schemas.openxmlformats.org/officeDocument/2006/relationships/image" Target="../media/image212.jpeg"/></Relationships>
</file>

<file path=ppt/slides/_rels/slide121.xml.rels><?xml version="1.0" encoding="UTF-8" standalone="yes"?>
<Relationships xmlns="http://schemas.openxmlformats.org/package/2006/relationships"><Relationship Id="rId3" Type="http://schemas.openxmlformats.org/officeDocument/2006/relationships/image" Target="../media/image214.jpeg"/><Relationship Id="rId2" Type="http://schemas.openxmlformats.org/officeDocument/2006/relationships/image" Target="../media/image213.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7.xml"/><Relationship Id="rId4" Type="http://schemas.openxmlformats.org/officeDocument/2006/relationships/image" Target="../media/image28.jpeg"/></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png"/><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1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png"/><Relationship Id="rId1" Type="http://schemas.openxmlformats.org/officeDocument/2006/relationships/slideLayout" Target="../slideLayouts/slideLayout7.xml"/><Relationship Id="rId5" Type="http://schemas.openxmlformats.org/officeDocument/2006/relationships/image" Target="../media/image39.jpeg"/><Relationship Id="rId4" Type="http://schemas.openxmlformats.org/officeDocument/2006/relationships/image" Target="../media/image38.jpeg"/></Relationships>
</file>

<file path=ppt/slides/_rels/slide19.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7.xml"/><Relationship Id="rId4" Type="http://schemas.openxmlformats.org/officeDocument/2006/relationships/image" Target="../media/image43.png"/></Relationships>
</file>

<file path=ppt/slides/_rels/slide2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png"/><Relationship Id="rId1" Type="http://schemas.openxmlformats.org/officeDocument/2006/relationships/slideLayout" Target="../slideLayouts/slideLayout7.xml"/><Relationship Id="rId4" Type="http://schemas.openxmlformats.org/officeDocument/2006/relationships/image" Target="../media/image55.jpeg"/></Relationships>
</file>

<file path=ppt/slides/_rels/slide2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7.xml"/><Relationship Id="rId4" Type="http://schemas.openxmlformats.org/officeDocument/2006/relationships/image" Target="../media/image58.pn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7.xml"/><Relationship Id="rId4" Type="http://schemas.openxmlformats.org/officeDocument/2006/relationships/image" Target="../media/image6.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7.xml"/><Relationship Id="rId6" Type="http://schemas.openxmlformats.org/officeDocument/2006/relationships/image" Target="../media/image64.jpeg"/><Relationship Id="rId5" Type="http://schemas.openxmlformats.org/officeDocument/2006/relationships/image" Target="../media/image63.jpeg"/><Relationship Id="rId4" Type="http://schemas.openxmlformats.org/officeDocument/2006/relationships/image" Target="../media/image62.png"/></Relationships>
</file>

<file path=ppt/slides/_rels/slide34.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67.emf"/><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7.xml"/><Relationship Id="rId4" Type="http://schemas.openxmlformats.org/officeDocument/2006/relationships/image" Target="../media/image73.jpeg"/></Relationships>
</file>

<file path=ppt/slides/_rels/slide39.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9.jpeg"/></Relationships>
</file>

<file path=ppt/slides/_rels/slide40.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78.emf"/><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png"/><Relationship Id="rId1" Type="http://schemas.openxmlformats.org/officeDocument/2006/relationships/slideLayout" Target="../slideLayouts/slideLayout7.xml"/><Relationship Id="rId4" Type="http://schemas.openxmlformats.org/officeDocument/2006/relationships/image" Target="../media/image87.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7.xml"/><Relationship Id="rId4" Type="http://schemas.openxmlformats.org/officeDocument/2006/relationships/image" Target="file:///E:\ImageLibrary18-28\18-MicrobialModels\18-21b-LacOperonLacPres-L.gif" TargetMode="External"/></Relationships>
</file>

<file path=ppt/slides/_rels/slide51.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http://classconnection.s3.amazonaws.com/204/flashcards/1219204/jpg/picture11329801803215.jpg" TargetMode="External"/><Relationship Id="rId2" Type="http://schemas.openxmlformats.org/officeDocument/2006/relationships/image" Target="../media/image94.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http://www.geocities.ws/madokagm/BIOL1551/lecture_notes_Nov_25_files/image004.jpg" TargetMode="External"/><Relationship Id="rId2" Type="http://schemas.openxmlformats.org/officeDocument/2006/relationships/image" Target="../media/image97.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7.xml"/><Relationship Id="rId4" Type="http://schemas.openxmlformats.org/officeDocument/2006/relationships/image" Target="../media/image100.png"/></Relationships>
</file>

<file path=ppt/slides/_rels/slide58.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image" Target="../media/image105.jpeg"/><Relationship Id="rId1" Type="http://schemas.openxmlformats.org/officeDocument/2006/relationships/slideLayout" Target="../slideLayouts/slideLayout7.xml"/><Relationship Id="rId4" Type="http://schemas.openxmlformats.org/officeDocument/2006/relationships/image" Target="../media/image107.jpeg"/></Relationships>
</file>

<file path=ppt/slides/_rels/slide63.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image" Target="../media/image110.jpeg"/><Relationship Id="rId1" Type="http://schemas.openxmlformats.org/officeDocument/2006/relationships/slideLayout" Target="../slideLayouts/slideLayout7.xml"/><Relationship Id="rId4" Type="http://schemas.openxmlformats.org/officeDocument/2006/relationships/image" Target="../media/image112.jpeg"/></Relationships>
</file>

<file path=ppt/slides/_rels/slide65.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jpe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image" Target="../media/image115.jpeg"/><Relationship Id="rId1" Type="http://schemas.openxmlformats.org/officeDocument/2006/relationships/slideLayout" Target="../slideLayouts/slideLayout7.xml"/><Relationship Id="rId4" Type="http://schemas.openxmlformats.org/officeDocument/2006/relationships/image" Target="../media/image117.jpeg"/></Relationships>
</file>

<file path=ppt/slides/_rels/slide67.xml.rels><?xml version="1.0" encoding="UTF-8" standalone="yes"?>
<Relationships xmlns="http://schemas.openxmlformats.org/package/2006/relationships"><Relationship Id="rId2" Type="http://schemas.openxmlformats.org/officeDocument/2006/relationships/image" Target="../media/image118.jpe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image" Target="../media/image119.jpeg"/><Relationship Id="rId1" Type="http://schemas.openxmlformats.org/officeDocument/2006/relationships/slideLayout" Target="../slideLayouts/slideLayout7.xml"/><Relationship Id="rId6" Type="http://schemas.openxmlformats.org/officeDocument/2006/relationships/image" Target="../media/image123.jpeg"/><Relationship Id="rId5" Type="http://schemas.openxmlformats.org/officeDocument/2006/relationships/image" Target="../media/image122.jpeg"/><Relationship Id="rId4" Type="http://schemas.openxmlformats.org/officeDocument/2006/relationships/image" Target="../media/image121.jpeg"/></Relationships>
</file>

<file path=ppt/slides/_rels/slide69.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http://askabiologist.asu.edu/sites/default/files/resources/activities/mamajis/plasmids/PlasmidGraphic.jpg" TargetMode="External"/><Relationship Id="rId2" Type="http://schemas.openxmlformats.org/officeDocument/2006/relationships/image" Target="../media/image128.jpeg"/><Relationship Id="rId1" Type="http://schemas.openxmlformats.org/officeDocument/2006/relationships/slideLayout" Target="../slideLayouts/slideLayout7.xml"/><Relationship Id="rId6" Type="http://schemas.openxmlformats.org/officeDocument/2006/relationships/image" Target="../media/image131.png"/><Relationship Id="rId5" Type="http://schemas.openxmlformats.org/officeDocument/2006/relationships/image" Target="../media/image130.emf"/><Relationship Id="rId4" Type="http://schemas.openxmlformats.org/officeDocument/2006/relationships/image" Target="../media/image129.emf"/></Relationships>
</file>

<file path=ppt/slides/_rels/slide74.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image" Target="../media/image135.jpeg"/><Relationship Id="rId1" Type="http://schemas.openxmlformats.org/officeDocument/2006/relationships/slideLayout" Target="../slideLayouts/slideLayout7.xml"/><Relationship Id="rId4" Type="http://schemas.openxmlformats.org/officeDocument/2006/relationships/image" Target="../media/image137.jpeg"/></Relationships>
</file>

<file path=ppt/slides/_rels/slide78.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image" Target="../media/image138.jpe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image" Target="../media/image140.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80.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image" Target="../media/image142.jpe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image" Target="../media/image144.pn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image" Target="../media/image146.pn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148.pn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149.pn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image" Target="../media/image150.pn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image" Target="../media/image151.png"/><Relationship Id="rId1" Type="http://schemas.openxmlformats.org/officeDocument/2006/relationships/slideLayout" Target="../slideLayouts/slideLayout7.xml"/><Relationship Id="rId4" Type="http://schemas.openxmlformats.org/officeDocument/2006/relationships/image" Target="../media/image153.png"/></Relationships>
</file>

<file path=ppt/slides/_rels/slide87.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image" Target="../media/image154.pn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openxmlformats.org/officeDocument/2006/relationships/image" Target="../media/image157.jpeg"/><Relationship Id="rId2" Type="http://schemas.openxmlformats.org/officeDocument/2006/relationships/image" Target="../media/image156.jpe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image" Target="../media/image158.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image" Target="../media/image159.pn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image" Target="../media/image161.pn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image" Target="../media/image162.pn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image" Target="../media/image164.jpeg"/><Relationship Id="rId1" Type="http://schemas.openxmlformats.org/officeDocument/2006/relationships/slideLayout" Target="../slideLayouts/slideLayout7.xml"/><Relationship Id="rId4" Type="http://schemas.openxmlformats.org/officeDocument/2006/relationships/image" Target="../media/image166.pn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3" Type="http://schemas.openxmlformats.org/officeDocument/2006/relationships/image" Target="../media/image168.jpeg"/><Relationship Id="rId2" Type="http://schemas.openxmlformats.org/officeDocument/2006/relationships/image" Target="../media/image167.jpe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3" Type="http://schemas.openxmlformats.org/officeDocument/2006/relationships/image" Target="../media/image170.jpeg"/><Relationship Id="rId2" Type="http://schemas.openxmlformats.org/officeDocument/2006/relationships/image" Target="../media/image169.jpe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3" Type="http://schemas.openxmlformats.org/officeDocument/2006/relationships/hyperlink" Target="http://www.baltimoresun.com/sports/college/lacrosse/bal-sp.duke11apr11,0,3499051.story?coll=bal-sports-headlines" TargetMode="External"/><Relationship Id="rId2" Type="http://schemas.openxmlformats.org/officeDocument/2006/relationships/image" Target="../media/image171.jpeg"/><Relationship Id="rId1" Type="http://schemas.openxmlformats.org/officeDocument/2006/relationships/slideLayout" Target="../slideLayouts/slideLayout7.xml"/><Relationship Id="rId4" Type="http://schemas.openxmlformats.org/officeDocument/2006/relationships/image" Target="../media/image172.wmf"/></Relationships>
</file>

<file path=ppt/slides/_rels/slide98.xml.rels><?xml version="1.0" encoding="UTF-8" standalone="yes"?>
<Relationships xmlns="http://schemas.openxmlformats.org/package/2006/relationships"><Relationship Id="rId2" Type="http://schemas.openxmlformats.org/officeDocument/2006/relationships/image" Target="../media/image173.png"/><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3" Type="http://schemas.openxmlformats.org/officeDocument/2006/relationships/image" Target="../media/image174.jpeg"/><Relationship Id="rId2" Type="http://schemas.openxmlformats.org/officeDocument/2006/relationships/hyperlink" Target="http://en.wikipedia.org/wiki/File:Pcr_machine.jpg" TargetMode="Externa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WordArt 2"/>
          <p:cNvSpPr>
            <a:spLocks noChangeArrowheads="1" noChangeShapeType="1" noTextEdit="1"/>
          </p:cNvSpPr>
          <p:nvPr/>
        </p:nvSpPr>
        <p:spPr bwMode="auto">
          <a:xfrm>
            <a:off x="304800" y="304800"/>
            <a:ext cx="6477000" cy="838200"/>
          </a:xfrm>
          <a:prstGeom prst="rect">
            <a:avLst/>
          </a:prstGeom>
        </p:spPr>
        <p:txBody>
          <a:bodyPr wrap="none" fromWordArt="1">
            <a:prstTxWarp prst="textPlain">
              <a:avLst>
                <a:gd name="adj" fmla="val 50000"/>
              </a:avLst>
            </a:prstTxWarp>
          </a:bodyPr>
          <a:lstStyle/>
          <a:p>
            <a:pPr algn="ctr"/>
            <a:r>
              <a:rPr lang="en-US" sz="3600" i="1" kern="10">
                <a:ln w="25400">
                  <a:solidFill>
                    <a:srgbClr val="000000"/>
                  </a:solidFill>
                  <a:round/>
                  <a:headEnd/>
                  <a:tailEnd/>
                </a:ln>
                <a:gradFill rotWithShape="1">
                  <a:gsLst>
                    <a:gs pos="0">
                      <a:srgbClr val="FFFF00"/>
                    </a:gs>
                    <a:gs pos="100000">
                      <a:srgbClr val="FF9900"/>
                    </a:gs>
                  </a:gsLst>
                  <a:path path="rect">
                    <a:fillToRect l="50000" t="50000" r="50000" b="50000"/>
                  </a:path>
                </a:gradFill>
                <a:latin typeface="Georgia"/>
              </a:rPr>
              <a:t>The Cell Theory</a:t>
            </a:r>
          </a:p>
        </p:txBody>
      </p:sp>
      <p:sp>
        <p:nvSpPr>
          <p:cNvPr id="3075" name="WordArt 3"/>
          <p:cNvSpPr>
            <a:spLocks noChangeArrowheads="1" noChangeShapeType="1" noTextEdit="1"/>
          </p:cNvSpPr>
          <p:nvPr/>
        </p:nvSpPr>
        <p:spPr bwMode="auto">
          <a:xfrm>
            <a:off x="304800" y="1438275"/>
            <a:ext cx="8382000" cy="847725"/>
          </a:xfrm>
          <a:prstGeom prst="rect">
            <a:avLst/>
          </a:prstGeom>
        </p:spPr>
        <p:txBody>
          <a:bodyPr wrap="none" fromWordArt="1">
            <a:prstTxWarp prst="textPlain">
              <a:avLst>
                <a:gd name="adj" fmla="val 50000"/>
              </a:avLst>
            </a:prstTxWarp>
          </a:bodyPr>
          <a:lstStyle/>
          <a:p>
            <a:pPr algn="ctr"/>
            <a:r>
              <a:rPr lang="en-US" sz="3200" i="1" kern="10">
                <a:ln w="25400">
                  <a:solidFill>
                    <a:srgbClr val="000000"/>
                  </a:solidFill>
                  <a:round/>
                  <a:headEnd/>
                  <a:tailEnd/>
                </a:ln>
                <a:gradFill rotWithShape="1">
                  <a:gsLst>
                    <a:gs pos="0">
                      <a:srgbClr val="FFFF00"/>
                    </a:gs>
                    <a:gs pos="100000">
                      <a:srgbClr val="FF9900"/>
                    </a:gs>
                  </a:gsLst>
                  <a:path path="rect">
                    <a:fillToRect l="50000" t="50000" r="50000" b="50000"/>
                  </a:path>
                </a:gradFill>
                <a:latin typeface="Georgia"/>
              </a:rPr>
              <a:t>1.) All cells come from other cells!</a:t>
            </a:r>
          </a:p>
        </p:txBody>
      </p:sp>
      <p:pic>
        <p:nvPicPr>
          <p:cNvPr id="3076" name="Picture 4" descr="IM"/>
          <p:cNvPicPr>
            <a:picLocks noChangeAspect="1" noChangeArrowheads="1"/>
          </p:cNvPicPr>
          <p:nvPr/>
        </p:nvPicPr>
        <p:blipFill>
          <a:blip r:embed="rId2" cstate="print"/>
          <a:srcRect/>
          <a:stretch>
            <a:fillRect/>
          </a:stretch>
        </p:blipFill>
        <p:spPr bwMode="auto">
          <a:xfrm>
            <a:off x="0" y="4114800"/>
            <a:ext cx="3505200" cy="2784475"/>
          </a:xfrm>
          <a:prstGeom prst="rect">
            <a:avLst/>
          </a:prstGeom>
          <a:noFill/>
          <a:ln w="9525">
            <a:noFill/>
            <a:miter lim="800000"/>
            <a:headEnd/>
            <a:tailEnd/>
          </a:ln>
        </p:spPr>
      </p:pic>
      <p:pic>
        <p:nvPicPr>
          <p:cNvPr id="3077" name="Picture 5"/>
          <p:cNvPicPr>
            <a:picLocks noChangeAspect="1" noChangeArrowheads="1"/>
          </p:cNvPicPr>
          <p:nvPr/>
        </p:nvPicPr>
        <p:blipFill>
          <a:blip r:embed="rId3" cstate="print"/>
          <a:srcRect/>
          <a:stretch>
            <a:fillRect/>
          </a:stretch>
        </p:blipFill>
        <p:spPr bwMode="auto">
          <a:xfrm>
            <a:off x="5486400" y="4114800"/>
            <a:ext cx="3657600" cy="27432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75"/>
                                        </p:tgtEl>
                                        <p:attrNameLst>
                                          <p:attrName>style.visibility</p:attrName>
                                        </p:attrNameLst>
                                      </p:cBhvr>
                                      <p:to>
                                        <p:strVal val="visible"/>
                                      </p:to>
                                    </p:set>
                                    <p:anim calcmode="lin" valueType="num">
                                      <p:cBhvr additive="base">
                                        <p:cTn id="7" dur="500" fill="hold"/>
                                        <p:tgtEl>
                                          <p:spTgt spid="3075"/>
                                        </p:tgtEl>
                                        <p:attrNameLst>
                                          <p:attrName>ppt_x</p:attrName>
                                        </p:attrNameLst>
                                      </p:cBhvr>
                                      <p:tavLst>
                                        <p:tav tm="0">
                                          <p:val>
                                            <p:strVal val="#ppt_x"/>
                                          </p:val>
                                        </p:tav>
                                        <p:tav tm="100000">
                                          <p:val>
                                            <p:strVal val="#ppt_x"/>
                                          </p:val>
                                        </p:tav>
                                      </p:tavLst>
                                    </p:anim>
                                    <p:anim calcmode="lin" valueType="num">
                                      <p:cBhvr additive="base">
                                        <p:cTn id="8" dur="500" fill="hold"/>
                                        <p:tgtEl>
                                          <p:spTgt spid="307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3076"/>
                                        </p:tgtEl>
                                        <p:attrNameLst>
                                          <p:attrName>style.visibility</p:attrName>
                                        </p:attrNameLst>
                                      </p:cBhvr>
                                      <p:to>
                                        <p:strVal val="visible"/>
                                      </p:to>
                                    </p:set>
                                    <p:animEffect transition="in" filter="wipe(left)">
                                      <p:cBhvr>
                                        <p:cTn id="13" dur="500"/>
                                        <p:tgtEl>
                                          <p:spTgt spid="307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2" fill="hold" nodeType="clickEffect">
                                  <p:stCondLst>
                                    <p:cond delay="0"/>
                                  </p:stCondLst>
                                  <p:childTnLst>
                                    <p:set>
                                      <p:cBhvr>
                                        <p:cTn id="17" dur="1" fill="hold">
                                          <p:stCondLst>
                                            <p:cond delay="0"/>
                                          </p:stCondLst>
                                        </p:cTn>
                                        <p:tgtEl>
                                          <p:spTgt spid="3077"/>
                                        </p:tgtEl>
                                        <p:attrNameLst>
                                          <p:attrName>style.visibility</p:attrName>
                                        </p:attrNameLst>
                                      </p:cBhvr>
                                      <p:to>
                                        <p:strVal val="visible"/>
                                      </p:to>
                                    </p:set>
                                    <p:animEffect transition="in" filter="wipe(right)">
                                      <p:cBhvr>
                                        <p:cTn id="18" dur="500"/>
                                        <p:tgtEl>
                                          <p:spTgt spid="30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3" name="Picture 5" descr="herpescake"/>
          <p:cNvPicPr>
            <a:picLocks noChangeAspect="1" noChangeArrowheads="1"/>
          </p:cNvPicPr>
          <p:nvPr/>
        </p:nvPicPr>
        <p:blipFill>
          <a:blip r:embed="rId2" cstate="print"/>
          <a:srcRect/>
          <a:stretch>
            <a:fillRect/>
          </a:stretch>
        </p:blipFill>
        <p:spPr bwMode="auto">
          <a:xfrm>
            <a:off x="0" y="0"/>
            <a:ext cx="3810000" cy="3457575"/>
          </a:xfrm>
          <a:prstGeom prst="rect">
            <a:avLst/>
          </a:prstGeom>
          <a:noFill/>
          <a:ln w="9525">
            <a:noFill/>
            <a:miter lim="800000"/>
            <a:headEnd/>
            <a:tailEnd/>
          </a:ln>
        </p:spPr>
      </p:pic>
      <p:pic>
        <p:nvPicPr>
          <p:cNvPr id="12295" name="Picture 7" descr="u_got_herpes_candy_heart_sticker-p217225240105848720qjcl_400"/>
          <p:cNvPicPr>
            <a:picLocks noChangeAspect="1" noChangeArrowheads="1"/>
          </p:cNvPicPr>
          <p:nvPr/>
        </p:nvPicPr>
        <p:blipFill>
          <a:blip r:embed="rId3" cstate="print"/>
          <a:srcRect/>
          <a:stretch>
            <a:fillRect/>
          </a:stretch>
        </p:blipFill>
        <p:spPr bwMode="auto">
          <a:xfrm>
            <a:off x="5638800" y="0"/>
            <a:ext cx="3505200" cy="3505200"/>
          </a:xfrm>
          <a:prstGeom prst="rect">
            <a:avLst/>
          </a:prstGeom>
          <a:noFill/>
          <a:ln w="9525">
            <a:noFill/>
            <a:miter lim="800000"/>
            <a:headEnd/>
            <a:tailEnd/>
          </a:ln>
        </p:spPr>
      </p:pic>
      <p:pic>
        <p:nvPicPr>
          <p:cNvPr id="12301" name="Picture 13"/>
          <p:cNvPicPr>
            <a:picLocks noChangeAspect="1" noChangeArrowheads="1"/>
          </p:cNvPicPr>
          <p:nvPr/>
        </p:nvPicPr>
        <p:blipFill>
          <a:blip r:embed="rId4" cstate="print"/>
          <a:srcRect/>
          <a:stretch>
            <a:fillRect/>
          </a:stretch>
        </p:blipFill>
        <p:spPr bwMode="auto">
          <a:xfrm>
            <a:off x="2438400" y="2895600"/>
            <a:ext cx="3962400" cy="39624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2293"/>
                                        </p:tgtEl>
                                        <p:attrNameLst>
                                          <p:attrName>style.visibility</p:attrName>
                                        </p:attrNameLst>
                                      </p:cBhvr>
                                      <p:to>
                                        <p:strVal val="visible"/>
                                      </p:to>
                                    </p:set>
                                    <p:animEffect transition="in" filter="checkerboard(across)">
                                      <p:cBhvr>
                                        <p:cTn id="7" dur="500"/>
                                        <p:tgtEl>
                                          <p:spTgt spid="12293"/>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12295"/>
                                        </p:tgtEl>
                                        <p:attrNameLst>
                                          <p:attrName>style.visibility</p:attrName>
                                        </p:attrNameLst>
                                      </p:cBhvr>
                                      <p:to>
                                        <p:strVal val="visible"/>
                                      </p:to>
                                    </p:set>
                                    <p:animEffect transition="in" filter="checkerboard(across)">
                                      <p:cBhvr>
                                        <p:cTn id="12" dur="500"/>
                                        <p:tgtEl>
                                          <p:spTgt spid="12295"/>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12301"/>
                                        </p:tgtEl>
                                        <p:attrNameLst>
                                          <p:attrName>style.visibility</p:attrName>
                                        </p:attrNameLst>
                                      </p:cBhvr>
                                      <p:to>
                                        <p:strVal val="visible"/>
                                      </p:to>
                                    </p:set>
                                    <p:animEffect transition="in" filter="checkerboard(across)">
                                      <p:cBhvr>
                                        <p:cTn id="17" dur="500"/>
                                        <p:tgtEl>
                                          <p:spTgt spid="123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3" name="Picture 12"/>
          <p:cNvPicPr>
            <a:picLocks noChangeAspect="1" noChangeArrowheads="1"/>
          </p:cNvPicPr>
          <p:nvPr/>
        </p:nvPicPr>
        <p:blipFill>
          <a:blip r:embed="rId2" cstate="print"/>
          <a:srcRect/>
          <a:stretch>
            <a:fillRect/>
          </a:stretch>
        </p:blipFill>
        <p:spPr bwMode="auto">
          <a:xfrm>
            <a:off x="0" y="0"/>
            <a:ext cx="9144000" cy="4186238"/>
          </a:xfrm>
          <a:prstGeom prst="rect">
            <a:avLst/>
          </a:prstGeom>
          <a:noFill/>
          <a:ln w="9525">
            <a:noFill/>
            <a:miter lim="800000"/>
            <a:headEnd/>
            <a:tailEnd/>
          </a:ln>
        </p:spPr>
      </p:pic>
      <p:pic>
        <p:nvPicPr>
          <p:cNvPr id="115714" name="Picture 6" descr="300px-PCR_tubes">
            <a:hlinkClick r:id="rId3"/>
          </p:cNvPr>
          <p:cNvPicPr>
            <a:picLocks noChangeAspect="1" noChangeArrowheads="1"/>
          </p:cNvPicPr>
          <p:nvPr/>
        </p:nvPicPr>
        <p:blipFill>
          <a:blip r:embed="rId4" cstate="print"/>
          <a:srcRect/>
          <a:stretch>
            <a:fillRect/>
          </a:stretch>
        </p:blipFill>
        <p:spPr bwMode="auto">
          <a:xfrm>
            <a:off x="5715000" y="4046538"/>
            <a:ext cx="3429000" cy="2811462"/>
          </a:xfrm>
          <a:prstGeom prst="rect">
            <a:avLst/>
          </a:prstGeom>
          <a:noFill/>
          <a:ln w="9525">
            <a:noFill/>
            <a:miter lim="800000"/>
            <a:headEnd/>
            <a:tailEnd/>
          </a:ln>
        </p:spPr>
      </p:pic>
      <p:pic>
        <p:nvPicPr>
          <p:cNvPr id="115715" name="Picture 10" descr="PCR-Thermo-Cycler"/>
          <p:cNvPicPr>
            <a:picLocks noChangeAspect="1" noChangeArrowheads="1"/>
          </p:cNvPicPr>
          <p:nvPr/>
        </p:nvPicPr>
        <p:blipFill>
          <a:blip r:embed="rId5" cstate="print"/>
          <a:srcRect/>
          <a:stretch>
            <a:fillRect/>
          </a:stretch>
        </p:blipFill>
        <p:spPr bwMode="auto">
          <a:xfrm>
            <a:off x="0" y="4191000"/>
            <a:ext cx="2667000" cy="2667000"/>
          </a:xfrm>
          <a:prstGeom prst="rect">
            <a:avLst/>
          </a:prstGeom>
          <a:noFill/>
          <a:ln w="9525">
            <a:noFill/>
            <a:miter lim="800000"/>
            <a:headEnd/>
            <a:tailEnd/>
          </a:ln>
        </p:spPr>
      </p:pic>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7" name="Picture 5" descr="300px-Thermus_aquaticus">
            <a:hlinkClick r:id="rId2"/>
          </p:cNvPr>
          <p:cNvPicPr>
            <a:picLocks noChangeAspect="1" noChangeArrowheads="1"/>
          </p:cNvPicPr>
          <p:nvPr/>
        </p:nvPicPr>
        <p:blipFill>
          <a:blip r:embed="rId3" cstate="print"/>
          <a:srcRect/>
          <a:stretch>
            <a:fillRect/>
          </a:stretch>
        </p:blipFill>
        <p:spPr bwMode="auto">
          <a:xfrm>
            <a:off x="0" y="0"/>
            <a:ext cx="4876800" cy="3462338"/>
          </a:xfrm>
          <a:prstGeom prst="rect">
            <a:avLst/>
          </a:prstGeom>
          <a:noFill/>
          <a:ln w="9525">
            <a:noFill/>
            <a:miter lim="800000"/>
            <a:headEnd/>
            <a:tailEnd/>
          </a:ln>
        </p:spPr>
      </p:pic>
      <p:pic>
        <p:nvPicPr>
          <p:cNvPr id="116738" name="Picture 7" descr="300px-Grand_Prismatic_Spring_and_Midway_Geyser_Basin_from_above">
            <a:hlinkClick r:id="rId4"/>
          </p:cNvPr>
          <p:cNvPicPr>
            <a:picLocks noChangeAspect="1" noChangeArrowheads="1"/>
          </p:cNvPicPr>
          <p:nvPr/>
        </p:nvPicPr>
        <p:blipFill>
          <a:blip r:embed="rId5" cstate="print"/>
          <a:srcRect/>
          <a:stretch>
            <a:fillRect/>
          </a:stretch>
        </p:blipFill>
        <p:spPr bwMode="auto">
          <a:xfrm>
            <a:off x="2438400" y="2432050"/>
            <a:ext cx="6705600" cy="44259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1" name="Picture 5" descr="image010"/>
          <p:cNvPicPr>
            <a:picLocks noChangeAspect="1" noChangeArrowheads="1"/>
          </p:cNvPicPr>
          <p:nvPr/>
        </p:nvPicPr>
        <p:blipFill>
          <a:blip r:embed="rId2" cstate="print"/>
          <a:srcRect/>
          <a:stretch>
            <a:fillRect/>
          </a:stretch>
        </p:blipFill>
        <p:spPr bwMode="auto">
          <a:xfrm>
            <a:off x="609600" y="655638"/>
            <a:ext cx="8229600" cy="54975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098" name="Picture 12"/>
          <p:cNvPicPr>
            <a:picLocks noChangeAspect="1" noChangeArrowheads="1"/>
          </p:cNvPicPr>
          <p:nvPr/>
        </p:nvPicPr>
        <p:blipFill>
          <a:blip r:embed="rId2" cstate="print"/>
          <a:srcRect/>
          <a:stretch>
            <a:fillRect/>
          </a:stretch>
        </p:blipFill>
        <p:spPr bwMode="auto">
          <a:xfrm>
            <a:off x="0" y="0"/>
            <a:ext cx="9144000" cy="4186238"/>
          </a:xfrm>
          <a:prstGeom prst="rect">
            <a:avLst/>
          </a:prstGeom>
          <a:noFill/>
          <a:ln w="9525">
            <a:noFill/>
            <a:miter lim="800000"/>
            <a:headEnd/>
            <a:tailEnd/>
          </a:ln>
        </p:spPr>
      </p:pic>
      <p:pic>
        <p:nvPicPr>
          <p:cNvPr id="132099" name="Picture 6" descr="300px-PCR_tubes">
            <a:hlinkClick r:id="rId3"/>
          </p:cNvPr>
          <p:cNvPicPr>
            <a:picLocks noChangeAspect="1" noChangeArrowheads="1"/>
          </p:cNvPicPr>
          <p:nvPr/>
        </p:nvPicPr>
        <p:blipFill>
          <a:blip r:embed="rId4" cstate="print"/>
          <a:srcRect/>
          <a:stretch>
            <a:fillRect/>
          </a:stretch>
        </p:blipFill>
        <p:spPr bwMode="auto">
          <a:xfrm>
            <a:off x="5715000" y="4046538"/>
            <a:ext cx="3429000" cy="2811462"/>
          </a:xfrm>
          <a:prstGeom prst="rect">
            <a:avLst/>
          </a:prstGeom>
          <a:noFill/>
          <a:ln w="9525">
            <a:noFill/>
            <a:miter lim="800000"/>
            <a:headEnd/>
            <a:tailEnd/>
          </a:ln>
        </p:spPr>
      </p:pic>
      <p:pic>
        <p:nvPicPr>
          <p:cNvPr id="132100" name="Picture 10" descr="PCR-Thermo-Cycler"/>
          <p:cNvPicPr>
            <a:picLocks noChangeAspect="1" noChangeArrowheads="1"/>
          </p:cNvPicPr>
          <p:nvPr/>
        </p:nvPicPr>
        <p:blipFill>
          <a:blip r:embed="rId5" cstate="print"/>
          <a:srcRect/>
          <a:stretch>
            <a:fillRect/>
          </a:stretch>
        </p:blipFill>
        <p:spPr bwMode="auto">
          <a:xfrm>
            <a:off x="0" y="4191000"/>
            <a:ext cx="2667000" cy="2667000"/>
          </a:xfrm>
          <a:prstGeom prst="rect">
            <a:avLst/>
          </a:prstGeom>
          <a:noFill/>
          <a:ln w="9525">
            <a:noFill/>
            <a:miter lim="800000"/>
            <a:headEnd/>
            <a:tailEnd/>
          </a:ln>
        </p:spPr>
      </p:pic>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785" name="Picture 6"/>
          <p:cNvPicPr>
            <a:picLocks noChangeAspect="1" noChangeArrowheads="1"/>
          </p:cNvPicPr>
          <p:nvPr/>
        </p:nvPicPr>
        <p:blipFill>
          <a:blip r:embed="rId2" cstate="print"/>
          <a:srcRect/>
          <a:stretch>
            <a:fillRect/>
          </a:stretch>
        </p:blipFill>
        <p:spPr bwMode="auto">
          <a:xfrm>
            <a:off x="0" y="279400"/>
            <a:ext cx="9144000" cy="635000"/>
          </a:xfrm>
          <a:prstGeom prst="rect">
            <a:avLst/>
          </a:prstGeom>
          <a:noFill/>
          <a:ln w="9525">
            <a:noFill/>
            <a:miter lim="800000"/>
            <a:headEnd/>
            <a:tailEnd/>
          </a:ln>
        </p:spPr>
      </p:pic>
      <p:pic>
        <p:nvPicPr>
          <p:cNvPr id="118786" name="Picture 7"/>
          <p:cNvPicPr>
            <a:picLocks noChangeAspect="1" noChangeArrowheads="1"/>
          </p:cNvPicPr>
          <p:nvPr/>
        </p:nvPicPr>
        <p:blipFill>
          <a:blip r:embed="rId3" cstate="print"/>
          <a:srcRect/>
          <a:stretch>
            <a:fillRect/>
          </a:stretch>
        </p:blipFill>
        <p:spPr bwMode="auto">
          <a:xfrm>
            <a:off x="228600" y="1371600"/>
            <a:ext cx="3587750" cy="4648200"/>
          </a:xfrm>
          <a:prstGeom prst="rect">
            <a:avLst/>
          </a:prstGeom>
          <a:noFill/>
          <a:ln w="9525">
            <a:noFill/>
            <a:miter lim="800000"/>
            <a:headEnd/>
            <a:tailEnd/>
          </a:ln>
        </p:spPr>
      </p:pic>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09" name="Picture 4"/>
          <p:cNvPicPr>
            <a:picLocks noChangeAspect="1" noChangeArrowheads="1"/>
          </p:cNvPicPr>
          <p:nvPr/>
        </p:nvPicPr>
        <p:blipFill>
          <a:blip r:embed="rId2" cstate="print"/>
          <a:srcRect/>
          <a:stretch>
            <a:fillRect/>
          </a:stretch>
        </p:blipFill>
        <p:spPr bwMode="auto">
          <a:xfrm>
            <a:off x="0" y="228600"/>
            <a:ext cx="9144000" cy="2005013"/>
          </a:xfrm>
          <a:prstGeom prst="rect">
            <a:avLst/>
          </a:prstGeom>
          <a:noFill/>
          <a:ln w="9525">
            <a:noFill/>
            <a:miter lim="800000"/>
            <a:headEnd/>
            <a:tailEnd/>
          </a:ln>
        </p:spPr>
      </p:pic>
      <p:pic>
        <p:nvPicPr>
          <p:cNvPr id="3" name="Picture 7"/>
          <p:cNvPicPr>
            <a:picLocks noChangeAspect="1" noChangeArrowheads="1"/>
          </p:cNvPicPr>
          <p:nvPr/>
        </p:nvPicPr>
        <p:blipFill>
          <a:blip r:embed="rId3" cstate="print"/>
          <a:srcRect/>
          <a:stretch>
            <a:fillRect/>
          </a:stretch>
        </p:blipFill>
        <p:spPr bwMode="auto">
          <a:xfrm>
            <a:off x="4648200" y="2286000"/>
            <a:ext cx="2764332" cy="3581400"/>
          </a:xfrm>
          <a:prstGeom prst="rect">
            <a:avLst/>
          </a:prstGeom>
          <a:noFill/>
          <a:ln w="9525">
            <a:noFill/>
            <a:miter lim="800000"/>
            <a:headEnd/>
            <a:tailEnd/>
          </a:ln>
        </p:spPr>
      </p:pic>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WordArt 2"/>
          <p:cNvSpPr>
            <a:spLocks noChangeArrowheads="1" noChangeShapeType="1" noTextEdit="1"/>
          </p:cNvSpPr>
          <p:nvPr/>
        </p:nvSpPr>
        <p:spPr bwMode="auto">
          <a:xfrm>
            <a:off x="304800" y="381000"/>
            <a:ext cx="6172200" cy="990600"/>
          </a:xfrm>
          <a:prstGeom prst="rect">
            <a:avLst/>
          </a:prstGeom>
        </p:spPr>
        <p:txBody>
          <a:bodyPr wrap="none" fromWordArt="1">
            <a:prstTxWarp prst="textPlain">
              <a:avLst>
                <a:gd name="adj" fmla="val 50000"/>
              </a:avLst>
            </a:prstTxWarp>
          </a:bodyPr>
          <a:lstStyle/>
          <a:p>
            <a:pPr algn="ctr"/>
            <a:r>
              <a:rPr lang="en-US" sz="3600" kern="10">
                <a:ln w="19050">
                  <a:solidFill>
                    <a:srgbClr val="000000"/>
                  </a:solidFill>
                  <a:round/>
                  <a:headEnd/>
                  <a:tailEnd/>
                </a:ln>
                <a:gradFill rotWithShape="1">
                  <a:gsLst>
                    <a:gs pos="0">
                      <a:srgbClr val="FFFFFF"/>
                    </a:gs>
                    <a:gs pos="100000">
                      <a:srgbClr val="3333FF"/>
                    </a:gs>
                  </a:gsLst>
                  <a:path path="rect">
                    <a:fillToRect l="50000" t="50000" r="50000" b="50000"/>
                  </a:path>
                </a:gradFill>
                <a:latin typeface="Arial Black"/>
              </a:rPr>
              <a:t>How can they tell?</a:t>
            </a:r>
          </a:p>
        </p:txBody>
      </p:sp>
      <p:pic>
        <p:nvPicPr>
          <p:cNvPr id="118787" name="Picture 3" descr="http://picturethis.pnl.gov/im2/8208417-42cn0/8208417-42cn.jpg"/>
          <p:cNvPicPr>
            <a:picLocks noChangeAspect="1" noChangeArrowheads="1"/>
          </p:cNvPicPr>
          <p:nvPr/>
        </p:nvPicPr>
        <p:blipFill>
          <a:blip r:embed="rId2" r:link="rId3" cstate="print"/>
          <a:srcRect/>
          <a:stretch>
            <a:fillRect/>
          </a:stretch>
        </p:blipFill>
        <p:spPr bwMode="auto">
          <a:xfrm>
            <a:off x="533400" y="1676400"/>
            <a:ext cx="3613150" cy="4572000"/>
          </a:xfrm>
          <a:prstGeom prst="rect">
            <a:avLst/>
          </a:prstGeom>
          <a:noFill/>
          <a:ln w="9525">
            <a:noFill/>
            <a:miter lim="800000"/>
            <a:headEnd/>
            <a:tailEnd/>
          </a:ln>
        </p:spPr>
      </p:pic>
      <p:pic>
        <p:nvPicPr>
          <p:cNvPr id="118788" name="Picture 4" descr="http://img.search.com/thumb/a/a6/Gel_electrophoresis_apparatus.JPG/250px-Gel_electrophoresis_apparatus.JPG"/>
          <p:cNvPicPr>
            <a:picLocks noChangeAspect="1" noChangeArrowheads="1"/>
          </p:cNvPicPr>
          <p:nvPr/>
        </p:nvPicPr>
        <p:blipFill>
          <a:blip r:embed="rId4" r:link="rId5"/>
          <a:srcRect/>
          <a:stretch>
            <a:fillRect/>
          </a:stretch>
        </p:blipFill>
        <p:spPr bwMode="auto">
          <a:xfrm>
            <a:off x="4956175" y="1676400"/>
            <a:ext cx="3578225" cy="45720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18787"/>
                                        </p:tgtEl>
                                        <p:attrNameLst>
                                          <p:attrName>style.visibility</p:attrName>
                                        </p:attrNameLst>
                                      </p:cBhvr>
                                      <p:to>
                                        <p:strVal val="visible"/>
                                      </p:to>
                                    </p:set>
                                    <p:animEffect transition="in" filter="checkerboard(across)">
                                      <p:cBhvr>
                                        <p:cTn id="7" dur="500"/>
                                        <p:tgtEl>
                                          <p:spTgt spid="118787"/>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118788"/>
                                        </p:tgtEl>
                                        <p:attrNameLst>
                                          <p:attrName>style.visibility</p:attrName>
                                        </p:attrNameLst>
                                      </p:cBhvr>
                                      <p:to>
                                        <p:strVal val="visible"/>
                                      </p:to>
                                    </p:set>
                                    <p:animEffect transition="in" filter="checkerboard(across)">
                                      <p:cBhvr>
                                        <p:cTn id="12" dur="500"/>
                                        <p:tgtEl>
                                          <p:spTgt spid="1187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857" name="Picture 2" descr="http://www.cbs.dtu.dk/staff/dave/roanoke/fig5_33.jpg"/>
          <p:cNvPicPr>
            <a:picLocks noChangeAspect="1" noChangeArrowheads="1"/>
          </p:cNvPicPr>
          <p:nvPr/>
        </p:nvPicPr>
        <p:blipFill>
          <a:blip r:embed="rId2" r:link="rId3" cstate="print"/>
          <a:srcRect/>
          <a:stretch>
            <a:fillRect/>
          </a:stretch>
        </p:blipFill>
        <p:spPr bwMode="auto">
          <a:xfrm>
            <a:off x="457200" y="603250"/>
            <a:ext cx="8077200" cy="5492750"/>
          </a:xfrm>
          <a:prstGeom prst="rect">
            <a:avLst/>
          </a:prstGeom>
          <a:noFill/>
          <a:ln w="9525">
            <a:noFill/>
            <a:miter lim="800000"/>
            <a:headEnd/>
            <a:tailEnd/>
          </a:ln>
        </p:spPr>
      </p:pic>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81" name="Picture 2" descr="http://www.scq.ubc.ca/wp-content/DNAfingerprintfamily.gif"/>
          <p:cNvPicPr>
            <a:picLocks noChangeAspect="1" noChangeArrowheads="1"/>
          </p:cNvPicPr>
          <p:nvPr/>
        </p:nvPicPr>
        <p:blipFill>
          <a:blip r:embed="rId2" r:link="rId3" cstate="print"/>
          <a:srcRect/>
          <a:stretch>
            <a:fillRect/>
          </a:stretch>
        </p:blipFill>
        <p:spPr bwMode="auto">
          <a:xfrm>
            <a:off x="228600" y="228600"/>
            <a:ext cx="5486400" cy="4192588"/>
          </a:xfrm>
          <a:prstGeom prst="rect">
            <a:avLst/>
          </a:prstGeom>
          <a:noFill/>
          <a:ln w="9525">
            <a:noFill/>
            <a:miter lim="800000"/>
            <a:headEnd/>
            <a:tailEnd/>
          </a:ln>
        </p:spPr>
      </p:pic>
      <p:pic>
        <p:nvPicPr>
          <p:cNvPr id="122882" name="Picture 3" descr="Columns of a DNA gel show the sizes of Y chromosome fragments from 6 male and 1 female sample (empty lane third from right)"/>
          <p:cNvPicPr>
            <a:picLocks noChangeAspect="1" noChangeArrowheads="1"/>
          </p:cNvPicPr>
          <p:nvPr/>
        </p:nvPicPr>
        <p:blipFill>
          <a:blip r:embed="rId4" r:link="rId5" cstate="print"/>
          <a:srcRect/>
          <a:stretch>
            <a:fillRect/>
          </a:stretch>
        </p:blipFill>
        <p:spPr bwMode="auto">
          <a:xfrm>
            <a:off x="5772150" y="3048000"/>
            <a:ext cx="3109913" cy="3486150"/>
          </a:xfrm>
          <a:prstGeom prst="rect">
            <a:avLst/>
          </a:prstGeom>
          <a:noFill/>
          <a:ln w="9525">
            <a:noFill/>
            <a:miter lim="800000"/>
            <a:headEnd/>
            <a:tailEnd/>
          </a:ln>
        </p:spPr>
      </p:pic>
      <p:sp>
        <p:nvSpPr>
          <p:cNvPr id="120836" name="Rectangle 4"/>
          <p:cNvSpPr>
            <a:spLocks noChangeArrowheads="1"/>
          </p:cNvSpPr>
          <p:nvPr/>
        </p:nvSpPr>
        <p:spPr bwMode="auto">
          <a:xfrm>
            <a:off x="2971800" y="0"/>
            <a:ext cx="838200" cy="4419600"/>
          </a:xfrm>
          <a:prstGeom prst="rect">
            <a:avLst/>
          </a:prstGeom>
          <a:solidFill>
            <a:schemeClr val="bg1"/>
          </a:solidFill>
          <a:ln w="9525">
            <a:solidFill>
              <a:schemeClr val="bg1"/>
            </a:solidFill>
            <a:miter lim="800000"/>
            <a:headEnd/>
            <a:tailEnd/>
          </a:ln>
        </p:spPr>
        <p:txBody>
          <a:bodyPr wrap="none" anchor="ctr"/>
          <a:lstStyle/>
          <a:p>
            <a:endParaRPr lang="en-US"/>
          </a:p>
        </p:txBody>
      </p:sp>
      <p:sp>
        <p:nvSpPr>
          <p:cNvPr id="120837" name="Rectangle 5"/>
          <p:cNvSpPr>
            <a:spLocks noChangeArrowheads="1"/>
          </p:cNvSpPr>
          <p:nvPr/>
        </p:nvSpPr>
        <p:spPr bwMode="auto">
          <a:xfrm>
            <a:off x="4648200" y="0"/>
            <a:ext cx="838200" cy="4419600"/>
          </a:xfrm>
          <a:prstGeom prst="rect">
            <a:avLst/>
          </a:prstGeom>
          <a:solidFill>
            <a:schemeClr val="bg1"/>
          </a:solidFill>
          <a:ln w="9525">
            <a:solidFill>
              <a:schemeClr val="bg1"/>
            </a:solidFill>
            <a:miter lim="800000"/>
            <a:headEnd/>
            <a:tailEnd/>
          </a:ln>
        </p:spPr>
        <p:txBody>
          <a:bodyPr wrap="none" anchor="ctr"/>
          <a:lstStyle/>
          <a:p>
            <a:endParaRPr lang="en-US"/>
          </a:p>
        </p:txBody>
      </p:sp>
      <p:sp>
        <p:nvSpPr>
          <p:cNvPr id="120838" name="Rectangle 6"/>
          <p:cNvSpPr>
            <a:spLocks noChangeArrowheads="1"/>
          </p:cNvSpPr>
          <p:nvPr/>
        </p:nvSpPr>
        <p:spPr bwMode="auto">
          <a:xfrm>
            <a:off x="2057400" y="0"/>
            <a:ext cx="914400" cy="4419600"/>
          </a:xfrm>
          <a:prstGeom prst="rect">
            <a:avLst/>
          </a:prstGeom>
          <a:solidFill>
            <a:schemeClr val="bg1"/>
          </a:solidFill>
          <a:ln w="9525">
            <a:solidFill>
              <a:schemeClr val="bg1"/>
            </a:solidFill>
            <a:miter lim="800000"/>
            <a:headEnd/>
            <a:tailEnd/>
          </a:ln>
        </p:spPr>
        <p:txBody>
          <a:bodyPr wrap="none" anchor="ctr"/>
          <a:lstStyle/>
          <a:p>
            <a:endParaRPr lang="en-US"/>
          </a:p>
        </p:txBody>
      </p:sp>
      <p:sp>
        <p:nvSpPr>
          <p:cNvPr id="120839" name="Rectangle 7"/>
          <p:cNvSpPr>
            <a:spLocks noChangeArrowheads="1"/>
          </p:cNvSpPr>
          <p:nvPr/>
        </p:nvSpPr>
        <p:spPr bwMode="auto">
          <a:xfrm>
            <a:off x="3810000" y="76200"/>
            <a:ext cx="838200" cy="4419600"/>
          </a:xfrm>
          <a:prstGeom prst="rect">
            <a:avLst/>
          </a:prstGeom>
          <a:solidFill>
            <a:schemeClr val="bg1"/>
          </a:solidFill>
          <a:ln w="9525">
            <a:solidFill>
              <a:schemeClr val="bg1"/>
            </a:solidFill>
            <a:miter lim="800000"/>
            <a:headEnd/>
            <a:tailEnd/>
          </a:ln>
        </p:spPr>
        <p:txBody>
          <a:bodyPr wrap="none"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4" fill="hold" grpId="0" nodeType="clickEffect">
                                  <p:stCondLst>
                                    <p:cond delay="0"/>
                                  </p:stCondLst>
                                  <p:childTnLst>
                                    <p:animEffect transition="out" filter="wipe(down)">
                                      <p:cBhvr>
                                        <p:cTn id="6" dur="500"/>
                                        <p:tgtEl>
                                          <p:spTgt spid="120838"/>
                                        </p:tgtEl>
                                      </p:cBhvr>
                                    </p:animEffect>
                                    <p:set>
                                      <p:cBhvr>
                                        <p:cTn id="7" dur="1" fill="hold">
                                          <p:stCondLst>
                                            <p:cond delay="499"/>
                                          </p:stCondLst>
                                        </p:cTn>
                                        <p:tgtEl>
                                          <p:spTgt spid="120838"/>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2" presetClass="exit" presetSubtype="4" fill="hold" grpId="0" nodeType="clickEffect">
                                  <p:stCondLst>
                                    <p:cond delay="0"/>
                                  </p:stCondLst>
                                  <p:childTnLst>
                                    <p:animEffect transition="out" filter="wipe(down)">
                                      <p:cBhvr>
                                        <p:cTn id="11" dur="500"/>
                                        <p:tgtEl>
                                          <p:spTgt spid="120839"/>
                                        </p:tgtEl>
                                      </p:cBhvr>
                                    </p:animEffect>
                                    <p:set>
                                      <p:cBhvr>
                                        <p:cTn id="12" dur="1" fill="hold">
                                          <p:stCondLst>
                                            <p:cond delay="499"/>
                                          </p:stCondLst>
                                        </p:cTn>
                                        <p:tgtEl>
                                          <p:spTgt spid="120839"/>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2" presetClass="exit" presetSubtype="4" fill="hold" grpId="0" nodeType="clickEffect">
                                  <p:stCondLst>
                                    <p:cond delay="0"/>
                                  </p:stCondLst>
                                  <p:childTnLst>
                                    <p:animEffect transition="out" filter="wipe(down)">
                                      <p:cBhvr>
                                        <p:cTn id="16" dur="500"/>
                                        <p:tgtEl>
                                          <p:spTgt spid="120836"/>
                                        </p:tgtEl>
                                      </p:cBhvr>
                                    </p:animEffect>
                                    <p:set>
                                      <p:cBhvr>
                                        <p:cTn id="17" dur="1" fill="hold">
                                          <p:stCondLst>
                                            <p:cond delay="499"/>
                                          </p:stCondLst>
                                        </p:cTn>
                                        <p:tgtEl>
                                          <p:spTgt spid="120836"/>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22" presetClass="exit" presetSubtype="4" fill="hold" grpId="0" nodeType="clickEffect">
                                  <p:stCondLst>
                                    <p:cond delay="0"/>
                                  </p:stCondLst>
                                  <p:childTnLst>
                                    <p:animEffect transition="out" filter="wipe(down)">
                                      <p:cBhvr>
                                        <p:cTn id="21" dur="500"/>
                                        <p:tgtEl>
                                          <p:spTgt spid="120837"/>
                                        </p:tgtEl>
                                      </p:cBhvr>
                                    </p:animEffect>
                                    <p:set>
                                      <p:cBhvr>
                                        <p:cTn id="22" dur="1" fill="hold">
                                          <p:stCondLst>
                                            <p:cond delay="499"/>
                                          </p:stCondLst>
                                        </p:cTn>
                                        <p:tgtEl>
                                          <p:spTgt spid="12083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0836" grpId="0" animBg="1"/>
      <p:bldP spid="120837" grpId="0" animBg="1"/>
      <p:bldP spid="120838" grpId="0" animBg="1"/>
      <p:bldP spid="120839" grpId="0" animBg="1"/>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905" name="Picture 2" descr="http://bces.cnu.edu/images/100B1110.JPG"/>
          <p:cNvPicPr>
            <a:picLocks noChangeAspect="1" noChangeArrowheads="1"/>
          </p:cNvPicPr>
          <p:nvPr/>
        </p:nvPicPr>
        <p:blipFill>
          <a:blip r:embed="rId2" r:link="rId3" cstate="print"/>
          <a:srcRect/>
          <a:stretch>
            <a:fillRect/>
          </a:stretch>
        </p:blipFill>
        <p:spPr bwMode="auto">
          <a:xfrm>
            <a:off x="457200" y="685800"/>
            <a:ext cx="8382000" cy="5584825"/>
          </a:xfrm>
          <a:prstGeom prst="rect">
            <a:avLst/>
          </a:prstGeom>
          <a:noFill/>
          <a:ln w="9525">
            <a:noFill/>
            <a:miter lim="800000"/>
            <a:headEnd/>
            <a:tailEnd/>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Picture 4"/>
          <p:cNvPicPr>
            <a:picLocks noChangeAspect="1" noChangeArrowheads="1"/>
          </p:cNvPicPr>
          <p:nvPr/>
        </p:nvPicPr>
        <p:blipFill>
          <a:blip r:embed="rId2" cstate="print"/>
          <a:srcRect/>
          <a:stretch>
            <a:fillRect/>
          </a:stretch>
        </p:blipFill>
        <p:spPr bwMode="auto">
          <a:xfrm>
            <a:off x="0" y="0"/>
            <a:ext cx="7848600" cy="1168400"/>
          </a:xfrm>
          <a:prstGeom prst="rect">
            <a:avLst/>
          </a:prstGeom>
          <a:noFill/>
          <a:ln w="9525">
            <a:noFill/>
            <a:miter lim="800000"/>
            <a:headEnd/>
            <a:tailEnd/>
          </a:ln>
        </p:spPr>
      </p:pic>
      <p:pic>
        <p:nvPicPr>
          <p:cNvPr id="23554" name="Picture 5" descr="18-05-PhageLambdaCycles-L.gif"/>
          <p:cNvPicPr>
            <a:picLocks noChangeAspect="1" noChangeArrowheads="1"/>
          </p:cNvPicPr>
          <p:nvPr/>
        </p:nvPicPr>
        <p:blipFill>
          <a:blip r:embed="rId3" cstate="print"/>
          <a:srcRect b="3302"/>
          <a:stretch>
            <a:fillRect/>
          </a:stretch>
        </p:blipFill>
        <p:spPr bwMode="auto">
          <a:xfrm>
            <a:off x="3810000" y="990600"/>
            <a:ext cx="5334000" cy="3481388"/>
          </a:xfrm>
          <a:prstGeom prst="rect">
            <a:avLst/>
          </a:prstGeom>
          <a:noFill/>
          <a:ln w="9525">
            <a:noFill/>
            <a:miter lim="800000"/>
            <a:headEnd/>
            <a:tailEnd/>
          </a:ln>
        </p:spPr>
      </p:pic>
      <p:pic>
        <p:nvPicPr>
          <p:cNvPr id="23555" name="Picture 6"/>
          <p:cNvPicPr>
            <a:picLocks noChangeAspect="1" noChangeArrowheads="1"/>
          </p:cNvPicPr>
          <p:nvPr/>
        </p:nvPicPr>
        <p:blipFill>
          <a:blip r:embed="rId4" cstate="print"/>
          <a:srcRect/>
          <a:stretch>
            <a:fillRect/>
          </a:stretch>
        </p:blipFill>
        <p:spPr bwMode="auto">
          <a:xfrm>
            <a:off x="0" y="1066800"/>
            <a:ext cx="3810000" cy="2203450"/>
          </a:xfrm>
          <a:prstGeom prst="rect">
            <a:avLst/>
          </a:prstGeom>
          <a:noFill/>
          <a:ln w="9525">
            <a:noFill/>
            <a:miter lim="800000"/>
            <a:headEnd/>
            <a:tailEnd/>
          </a:ln>
        </p:spPr>
      </p:pic>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929" name="Picture 2" descr="http://www.uthscsa.edu/mw/photogallery/Media/biomed/images/UVGEL.jpg"/>
          <p:cNvPicPr>
            <a:picLocks noChangeAspect="1" noChangeArrowheads="1"/>
          </p:cNvPicPr>
          <p:nvPr/>
        </p:nvPicPr>
        <p:blipFill>
          <a:blip r:embed="rId2" r:link="rId3" cstate="print"/>
          <a:srcRect/>
          <a:stretch>
            <a:fillRect/>
          </a:stretch>
        </p:blipFill>
        <p:spPr bwMode="auto">
          <a:xfrm>
            <a:off x="152400" y="73025"/>
            <a:ext cx="5029200" cy="3463925"/>
          </a:xfrm>
          <a:prstGeom prst="rect">
            <a:avLst/>
          </a:prstGeom>
          <a:noFill/>
          <a:ln w="9525">
            <a:noFill/>
            <a:miter lim="800000"/>
            <a:headEnd/>
            <a:tailEnd/>
          </a:ln>
        </p:spPr>
      </p:pic>
      <p:pic>
        <p:nvPicPr>
          <p:cNvPr id="124930" name="Picture 3" descr="http://www.dmd.nl/images/MLPA_DMD_agarose_ex4ex13del.jpg"/>
          <p:cNvPicPr>
            <a:picLocks noChangeAspect="1" noChangeArrowheads="1"/>
          </p:cNvPicPr>
          <p:nvPr/>
        </p:nvPicPr>
        <p:blipFill>
          <a:blip r:embed="rId4" r:link="rId5" cstate="print"/>
          <a:srcRect/>
          <a:stretch>
            <a:fillRect/>
          </a:stretch>
        </p:blipFill>
        <p:spPr bwMode="auto">
          <a:xfrm>
            <a:off x="3657600" y="3587750"/>
            <a:ext cx="5334000" cy="3197225"/>
          </a:xfrm>
          <a:prstGeom prst="rect">
            <a:avLst/>
          </a:prstGeom>
          <a:noFill/>
          <a:ln w="9525">
            <a:noFill/>
            <a:miter lim="800000"/>
            <a:headEnd/>
            <a:tailEnd/>
          </a:ln>
        </p:spPr>
      </p:pic>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25" name="Picture 5" descr="21"/>
          <p:cNvPicPr>
            <a:picLocks noChangeAspect="1" noChangeArrowheads="1"/>
          </p:cNvPicPr>
          <p:nvPr/>
        </p:nvPicPr>
        <p:blipFill>
          <a:blip r:embed="rId2" cstate="print"/>
          <a:srcRect/>
          <a:stretch>
            <a:fillRect/>
          </a:stretch>
        </p:blipFill>
        <p:spPr bwMode="auto">
          <a:xfrm>
            <a:off x="304800" y="304800"/>
            <a:ext cx="8534400" cy="5656263"/>
          </a:xfrm>
          <a:prstGeom prst="rect">
            <a:avLst/>
          </a:prstGeom>
          <a:noFill/>
        </p:spPr>
      </p:pic>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151" name="Picture 7" descr="dna-art-forbes"/>
          <p:cNvPicPr>
            <a:picLocks noChangeAspect="1" noChangeArrowheads="1"/>
          </p:cNvPicPr>
          <p:nvPr/>
        </p:nvPicPr>
        <p:blipFill>
          <a:blip r:embed="rId2" cstate="print"/>
          <a:srcRect/>
          <a:stretch>
            <a:fillRect/>
          </a:stretch>
        </p:blipFill>
        <p:spPr bwMode="auto">
          <a:xfrm>
            <a:off x="0" y="0"/>
            <a:ext cx="5562600" cy="4095750"/>
          </a:xfrm>
          <a:prstGeom prst="rect">
            <a:avLst/>
          </a:prstGeom>
          <a:noFill/>
        </p:spPr>
      </p:pic>
      <p:pic>
        <p:nvPicPr>
          <p:cNvPr id="134149" name="Picture 5" descr="DNA-art-for-living-room"/>
          <p:cNvPicPr>
            <a:picLocks noChangeAspect="1" noChangeArrowheads="1"/>
          </p:cNvPicPr>
          <p:nvPr/>
        </p:nvPicPr>
        <p:blipFill>
          <a:blip r:embed="rId3" cstate="print"/>
          <a:srcRect/>
          <a:stretch>
            <a:fillRect/>
          </a:stretch>
        </p:blipFill>
        <p:spPr bwMode="auto">
          <a:xfrm>
            <a:off x="3075987" y="2819400"/>
            <a:ext cx="6068013" cy="4038600"/>
          </a:xfrm>
          <a:prstGeom prst="rect">
            <a:avLst/>
          </a:prstGeom>
          <a:noFill/>
        </p:spPr>
      </p:pic>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6" name="Picture 2" descr="http://kitty-fun.tripod.com/sitebuildercontent/sitebuilderpictures/.pond/clone.jpg.w300h229.jpg"/>
          <p:cNvPicPr>
            <a:picLocks noChangeAspect="1" noChangeArrowheads="1"/>
          </p:cNvPicPr>
          <p:nvPr/>
        </p:nvPicPr>
        <p:blipFill>
          <a:blip r:embed="rId2" r:link="rId3" cstate="print"/>
          <a:srcRect/>
          <a:stretch>
            <a:fillRect/>
          </a:stretch>
        </p:blipFill>
        <p:spPr bwMode="auto">
          <a:xfrm>
            <a:off x="609600" y="457200"/>
            <a:ext cx="7924800" cy="604837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88066"/>
                                        </p:tgtEl>
                                        <p:attrNameLst>
                                          <p:attrName>style.visibility</p:attrName>
                                        </p:attrNameLst>
                                      </p:cBhvr>
                                      <p:to>
                                        <p:strVal val="visible"/>
                                      </p:to>
                                    </p:set>
                                    <p:animEffect transition="in" filter="checkerboard(across)">
                                      <p:cBhvr>
                                        <p:cTn id="7" dur="500"/>
                                        <p:tgtEl>
                                          <p:spTgt spid="880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WordArt 2"/>
          <p:cNvSpPr>
            <a:spLocks noChangeArrowheads="1" noChangeShapeType="1" noTextEdit="1"/>
          </p:cNvSpPr>
          <p:nvPr/>
        </p:nvSpPr>
        <p:spPr bwMode="auto">
          <a:xfrm>
            <a:off x="228600" y="457200"/>
            <a:ext cx="4572000" cy="533400"/>
          </a:xfrm>
          <a:prstGeom prst="rect">
            <a:avLst/>
          </a:prstGeom>
        </p:spPr>
        <p:txBody>
          <a:bodyPr wrap="none" fromWordArt="1">
            <a:prstTxWarp prst="textPlain">
              <a:avLst>
                <a:gd name="adj" fmla="val 50000"/>
              </a:avLst>
            </a:prstTxWarp>
          </a:bodyPr>
          <a:lstStyle/>
          <a:p>
            <a:pPr algn="ctr"/>
            <a:r>
              <a:rPr lang="en-US" sz="3600" kern="10">
                <a:ln w="25400">
                  <a:solidFill>
                    <a:srgbClr val="000000"/>
                  </a:solidFill>
                  <a:round/>
                  <a:headEnd/>
                  <a:tailEnd/>
                </a:ln>
                <a:solidFill>
                  <a:srgbClr val="CCFFCC"/>
                </a:solidFill>
                <a:latin typeface="Arial Black"/>
              </a:rPr>
              <a:t>Cloning</a:t>
            </a:r>
          </a:p>
        </p:txBody>
      </p:sp>
      <p:pic>
        <p:nvPicPr>
          <p:cNvPr id="126978" name="Picture 3" descr="Image: Father and clone"/>
          <p:cNvPicPr>
            <a:picLocks noChangeAspect="1" noChangeArrowheads="1"/>
          </p:cNvPicPr>
          <p:nvPr/>
        </p:nvPicPr>
        <p:blipFill>
          <a:blip r:embed="rId2" r:link="rId3" cstate="print"/>
          <a:srcRect/>
          <a:stretch>
            <a:fillRect/>
          </a:stretch>
        </p:blipFill>
        <p:spPr bwMode="auto">
          <a:xfrm>
            <a:off x="5727700" y="0"/>
            <a:ext cx="3416300" cy="3657600"/>
          </a:xfrm>
          <a:prstGeom prst="rect">
            <a:avLst/>
          </a:prstGeom>
          <a:noFill/>
          <a:ln w="9525">
            <a:noFill/>
            <a:miter lim="800000"/>
            <a:headEnd/>
            <a:tailEnd/>
          </a:ln>
        </p:spPr>
      </p:pic>
      <p:pic>
        <p:nvPicPr>
          <p:cNvPr id="126979" name="Picture 4" descr="http://english.people.com.cn/english/200003/15/images/pigs.gif"/>
          <p:cNvPicPr>
            <a:picLocks noChangeAspect="1" noChangeArrowheads="1"/>
          </p:cNvPicPr>
          <p:nvPr/>
        </p:nvPicPr>
        <p:blipFill>
          <a:blip r:embed="rId4" r:link="rId5" cstate="print"/>
          <a:srcRect/>
          <a:stretch>
            <a:fillRect/>
          </a:stretch>
        </p:blipFill>
        <p:spPr bwMode="auto">
          <a:xfrm>
            <a:off x="5410200" y="4040188"/>
            <a:ext cx="3733800" cy="2817812"/>
          </a:xfrm>
          <a:prstGeom prst="rect">
            <a:avLst/>
          </a:prstGeom>
          <a:noFill/>
          <a:ln w="9525">
            <a:noFill/>
            <a:miter lim="800000"/>
            <a:headEnd/>
            <a:tailEnd/>
          </a:ln>
        </p:spPr>
      </p:pic>
      <p:pic>
        <p:nvPicPr>
          <p:cNvPr id="126980" name="Picture 5" descr="http://www.crystalinks.com/clone_dolly.jpg"/>
          <p:cNvPicPr>
            <a:picLocks noChangeAspect="1" noChangeArrowheads="1"/>
          </p:cNvPicPr>
          <p:nvPr/>
        </p:nvPicPr>
        <p:blipFill>
          <a:blip r:embed="rId6" r:link="rId7" cstate="print"/>
          <a:srcRect/>
          <a:stretch>
            <a:fillRect/>
          </a:stretch>
        </p:blipFill>
        <p:spPr bwMode="auto">
          <a:xfrm>
            <a:off x="0" y="3352800"/>
            <a:ext cx="2960688" cy="3505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001" name="Picture 4"/>
          <p:cNvPicPr>
            <a:picLocks noChangeAspect="1" noChangeArrowheads="1"/>
          </p:cNvPicPr>
          <p:nvPr/>
        </p:nvPicPr>
        <p:blipFill>
          <a:blip r:embed="rId2" cstate="print"/>
          <a:srcRect/>
          <a:stretch>
            <a:fillRect/>
          </a:stretch>
        </p:blipFill>
        <p:spPr bwMode="auto">
          <a:xfrm>
            <a:off x="0" y="0"/>
            <a:ext cx="2819400" cy="1763713"/>
          </a:xfrm>
          <a:prstGeom prst="rect">
            <a:avLst/>
          </a:prstGeom>
          <a:noFill/>
          <a:ln w="9525">
            <a:noFill/>
            <a:miter lim="800000"/>
            <a:headEnd/>
            <a:tailEnd/>
          </a:ln>
        </p:spPr>
      </p:pic>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025" name="Picture 2" descr="http://www.mrlwesternregion.org/images/dolly_cloning.JPG"/>
          <p:cNvPicPr>
            <a:picLocks noChangeAspect="1" noChangeArrowheads="1"/>
          </p:cNvPicPr>
          <p:nvPr/>
        </p:nvPicPr>
        <p:blipFill>
          <a:blip r:embed="rId2" r:link="rId3" cstate="print"/>
          <a:srcRect/>
          <a:stretch>
            <a:fillRect/>
          </a:stretch>
        </p:blipFill>
        <p:spPr bwMode="auto">
          <a:xfrm>
            <a:off x="0" y="0"/>
            <a:ext cx="9144000" cy="6858000"/>
          </a:xfrm>
          <a:prstGeom prst="rect">
            <a:avLst/>
          </a:prstGeom>
          <a:noFill/>
          <a:ln w="9525">
            <a:noFill/>
            <a:miter lim="800000"/>
            <a:headEnd/>
            <a:tailEnd/>
          </a:ln>
        </p:spPr>
      </p:pic>
      <p:sp>
        <p:nvSpPr>
          <p:cNvPr id="90115" name="Rectangle 3"/>
          <p:cNvSpPr>
            <a:spLocks noChangeArrowheads="1"/>
          </p:cNvSpPr>
          <p:nvPr/>
        </p:nvSpPr>
        <p:spPr bwMode="auto">
          <a:xfrm>
            <a:off x="0" y="0"/>
            <a:ext cx="4953000" cy="2590800"/>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90116" name="Rectangle 4"/>
          <p:cNvSpPr>
            <a:spLocks noChangeArrowheads="1"/>
          </p:cNvSpPr>
          <p:nvPr/>
        </p:nvSpPr>
        <p:spPr bwMode="auto">
          <a:xfrm>
            <a:off x="0" y="2590800"/>
            <a:ext cx="4953000" cy="1371600"/>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90117" name="Rectangle 5"/>
          <p:cNvSpPr>
            <a:spLocks noChangeArrowheads="1"/>
          </p:cNvSpPr>
          <p:nvPr/>
        </p:nvSpPr>
        <p:spPr bwMode="auto">
          <a:xfrm>
            <a:off x="0" y="3962400"/>
            <a:ext cx="4953000" cy="762000"/>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90118" name="Rectangle 6"/>
          <p:cNvSpPr>
            <a:spLocks noChangeArrowheads="1"/>
          </p:cNvSpPr>
          <p:nvPr/>
        </p:nvSpPr>
        <p:spPr bwMode="auto">
          <a:xfrm>
            <a:off x="3200400" y="4724400"/>
            <a:ext cx="1752600" cy="2133600"/>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90119" name="Rectangle 7"/>
          <p:cNvSpPr>
            <a:spLocks noChangeArrowheads="1"/>
          </p:cNvSpPr>
          <p:nvPr/>
        </p:nvSpPr>
        <p:spPr bwMode="auto">
          <a:xfrm>
            <a:off x="0" y="4724400"/>
            <a:ext cx="3200400" cy="2133600"/>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90120" name="Rectangle 8"/>
          <p:cNvSpPr>
            <a:spLocks noChangeArrowheads="1"/>
          </p:cNvSpPr>
          <p:nvPr/>
        </p:nvSpPr>
        <p:spPr bwMode="auto">
          <a:xfrm>
            <a:off x="4953000" y="0"/>
            <a:ext cx="4191000" cy="2438400"/>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90121" name="Rectangle 9"/>
          <p:cNvSpPr>
            <a:spLocks noChangeArrowheads="1"/>
          </p:cNvSpPr>
          <p:nvPr/>
        </p:nvSpPr>
        <p:spPr bwMode="auto">
          <a:xfrm>
            <a:off x="4953000" y="2438400"/>
            <a:ext cx="4191000" cy="1447800"/>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90122" name="Rectangle 10"/>
          <p:cNvSpPr>
            <a:spLocks noChangeArrowheads="1"/>
          </p:cNvSpPr>
          <p:nvPr/>
        </p:nvSpPr>
        <p:spPr bwMode="auto">
          <a:xfrm>
            <a:off x="6934200" y="3886200"/>
            <a:ext cx="2209800" cy="2971800"/>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90123" name="Rectangle 11"/>
          <p:cNvSpPr>
            <a:spLocks noChangeArrowheads="1"/>
          </p:cNvSpPr>
          <p:nvPr/>
        </p:nvSpPr>
        <p:spPr bwMode="auto">
          <a:xfrm>
            <a:off x="4953000" y="3886200"/>
            <a:ext cx="2057400" cy="2971800"/>
          </a:xfrm>
          <a:prstGeom prst="rect">
            <a:avLst/>
          </a:prstGeom>
          <a:solidFill>
            <a:schemeClr val="accent1"/>
          </a:solidFill>
          <a:ln w="9525">
            <a:solidFill>
              <a:schemeClr val="tx1"/>
            </a:solidFill>
            <a:miter lim="800000"/>
            <a:headEnd/>
            <a:tailEnd/>
          </a:ln>
        </p:spPr>
        <p:txBody>
          <a:bodyPr wrap="none"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xit" presetSubtype="10" fill="hold" grpId="0" nodeType="clickEffect">
                                  <p:stCondLst>
                                    <p:cond delay="0"/>
                                  </p:stCondLst>
                                  <p:childTnLst>
                                    <p:animEffect transition="out" filter="checkerboard(across)">
                                      <p:cBhvr>
                                        <p:cTn id="6" dur="500"/>
                                        <p:tgtEl>
                                          <p:spTgt spid="90115"/>
                                        </p:tgtEl>
                                      </p:cBhvr>
                                    </p:animEffect>
                                    <p:set>
                                      <p:cBhvr>
                                        <p:cTn id="7" dur="1" fill="hold">
                                          <p:stCondLst>
                                            <p:cond delay="499"/>
                                          </p:stCondLst>
                                        </p:cTn>
                                        <p:tgtEl>
                                          <p:spTgt spid="90115"/>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5" presetClass="exit" presetSubtype="10" fill="hold" grpId="0" nodeType="clickEffect">
                                  <p:stCondLst>
                                    <p:cond delay="0"/>
                                  </p:stCondLst>
                                  <p:childTnLst>
                                    <p:animEffect transition="out" filter="checkerboard(across)">
                                      <p:cBhvr>
                                        <p:cTn id="11" dur="500"/>
                                        <p:tgtEl>
                                          <p:spTgt spid="90116"/>
                                        </p:tgtEl>
                                      </p:cBhvr>
                                    </p:animEffect>
                                    <p:set>
                                      <p:cBhvr>
                                        <p:cTn id="12" dur="1" fill="hold">
                                          <p:stCondLst>
                                            <p:cond delay="499"/>
                                          </p:stCondLst>
                                        </p:cTn>
                                        <p:tgtEl>
                                          <p:spTgt spid="90116"/>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5" presetClass="exit" presetSubtype="10" fill="hold" grpId="0" nodeType="clickEffect">
                                  <p:stCondLst>
                                    <p:cond delay="0"/>
                                  </p:stCondLst>
                                  <p:childTnLst>
                                    <p:animEffect transition="out" filter="checkerboard(across)">
                                      <p:cBhvr>
                                        <p:cTn id="16" dur="500"/>
                                        <p:tgtEl>
                                          <p:spTgt spid="90117"/>
                                        </p:tgtEl>
                                      </p:cBhvr>
                                    </p:animEffect>
                                    <p:set>
                                      <p:cBhvr>
                                        <p:cTn id="17" dur="1" fill="hold">
                                          <p:stCondLst>
                                            <p:cond delay="499"/>
                                          </p:stCondLst>
                                        </p:cTn>
                                        <p:tgtEl>
                                          <p:spTgt spid="90117"/>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5" presetClass="exit" presetSubtype="10" fill="hold" grpId="0" nodeType="clickEffect">
                                  <p:stCondLst>
                                    <p:cond delay="0"/>
                                  </p:stCondLst>
                                  <p:childTnLst>
                                    <p:animEffect transition="out" filter="checkerboard(across)">
                                      <p:cBhvr>
                                        <p:cTn id="21" dur="500"/>
                                        <p:tgtEl>
                                          <p:spTgt spid="90118"/>
                                        </p:tgtEl>
                                      </p:cBhvr>
                                    </p:animEffect>
                                    <p:set>
                                      <p:cBhvr>
                                        <p:cTn id="22" dur="1" fill="hold">
                                          <p:stCondLst>
                                            <p:cond delay="499"/>
                                          </p:stCondLst>
                                        </p:cTn>
                                        <p:tgtEl>
                                          <p:spTgt spid="90118"/>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5" presetClass="exit" presetSubtype="10" fill="hold" grpId="0" nodeType="clickEffect">
                                  <p:stCondLst>
                                    <p:cond delay="0"/>
                                  </p:stCondLst>
                                  <p:childTnLst>
                                    <p:animEffect transition="out" filter="checkerboard(across)">
                                      <p:cBhvr>
                                        <p:cTn id="26" dur="500"/>
                                        <p:tgtEl>
                                          <p:spTgt spid="90119"/>
                                        </p:tgtEl>
                                      </p:cBhvr>
                                    </p:animEffect>
                                    <p:set>
                                      <p:cBhvr>
                                        <p:cTn id="27" dur="1" fill="hold">
                                          <p:stCondLst>
                                            <p:cond delay="499"/>
                                          </p:stCondLst>
                                        </p:cTn>
                                        <p:tgtEl>
                                          <p:spTgt spid="90119"/>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5" presetClass="exit" presetSubtype="10" fill="hold" grpId="0" nodeType="clickEffect">
                                  <p:stCondLst>
                                    <p:cond delay="0"/>
                                  </p:stCondLst>
                                  <p:childTnLst>
                                    <p:animEffect transition="out" filter="checkerboard(across)">
                                      <p:cBhvr>
                                        <p:cTn id="31" dur="500"/>
                                        <p:tgtEl>
                                          <p:spTgt spid="90120"/>
                                        </p:tgtEl>
                                      </p:cBhvr>
                                    </p:animEffect>
                                    <p:set>
                                      <p:cBhvr>
                                        <p:cTn id="32" dur="1" fill="hold">
                                          <p:stCondLst>
                                            <p:cond delay="499"/>
                                          </p:stCondLst>
                                        </p:cTn>
                                        <p:tgtEl>
                                          <p:spTgt spid="90120"/>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5" presetClass="exit" presetSubtype="10" fill="hold" grpId="0" nodeType="clickEffect">
                                  <p:stCondLst>
                                    <p:cond delay="0"/>
                                  </p:stCondLst>
                                  <p:childTnLst>
                                    <p:animEffect transition="out" filter="checkerboard(across)">
                                      <p:cBhvr>
                                        <p:cTn id="36" dur="500"/>
                                        <p:tgtEl>
                                          <p:spTgt spid="90121"/>
                                        </p:tgtEl>
                                      </p:cBhvr>
                                    </p:animEffect>
                                    <p:set>
                                      <p:cBhvr>
                                        <p:cTn id="37" dur="1" fill="hold">
                                          <p:stCondLst>
                                            <p:cond delay="499"/>
                                          </p:stCondLst>
                                        </p:cTn>
                                        <p:tgtEl>
                                          <p:spTgt spid="90121"/>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5" presetClass="exit" presetSubtype="10" fill="hold" grpId="0" nodeType="clickEffect">
                                  <p:stCondLst>
                                    <p:cond delay="0"/>
                                  </p:stCondLst>
                                  <p:childTnLst>
                                    <p:animEffect transition="out" filter="checkerboard(across)">
                                      <p:cBhvr>
                                        <p:cTn id="41" dur="500"/>
                                        <p:tgtEl>
                                          <p:spTgt spid="90122"/>
                                        </p:tgtEl>
                                      </p:cBhvr>
                                    </p:animEffect>
                                    <p:set>
                                      <p:cBhvr>
                                        <p:cTn id="42" dur="1" fill="hold">
                                          <p:stCondLst>
                                            <p:cond delay="499"/>
                                          </p:stCondLst>
                                        </p:cTn>
                                        <p:tgtEl>
                                          <p:spTgt spid="90122"/>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5" presetClass="exit" presetSubtype="10" fill="hold" grpId="0" nodeType="clickEffect">
                                  <p:stCondLst>
                                    <p:cond delay="0"/>
                                  </p:stCondLst>
                                  <p:childTnLst>
                                    <p:animEffect transition="out" filter="checkerboard(across)">
                                      <p:cBhvr>
                                        <p:cTn id="46" dur="500"/>
                                        <p:tgtEl>
                                          <p:spTgt spid="90123"/>
                                        </p:tgtEl>
                                      </p:cBhvr>
                                    </p:animEffect>
                                    <p:set>
                                      <p:cBhvr>
                                        <p:cTn id="47" dur="1" fill="hold">
                                          <p:stCondLst>
                                            <p:cond delay="499"/>
                                          </p:stCondLst>
                                        </p:cTn>
                                        <p:tgtEl>
                                          <p:spTgt spid="9012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115" grpId="0" animBg="1"/>
      <p:bldP spid="90116" grpId="0" animBg="1"/>
      <p:bldP spid="90117" grpId="0" animBg="1"/>
      <p:bldP spid="90118" grpId="0" animBg="1"/>
      <p:bldP spid="90119" grpId="0" animBg="1"/>
      <p:bldP spid="90120" grpId="0" animBg="1"/>
      <p:bldP spid="90121" grpId="0" animBg="1"/>
      <p:bldP spid="90122" grpId="0" animBg="1"/>
      <p:bldP spid="90123" grpId="0" animBg="1"/>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2" name="WordArt 4"/>
          <p:cNvSpPr>
            <a:spLocks noChangeArrowheads="1" noChangeShapeType="1" noTextEdit="1"/>
          </p:cNvSpPr>
          <p:nvPr/>
        </p:nvSpPr>
        <p:spPr bwMode="auto">
          <a:xfrm>
            <a:off x="228600" y="304800"/>
            <a:ext cx="8077200" cy="685800"/>
          </a:xfrm>
          <a:prstGeom prst="rect">
            <a:avLst/>
          </a:prstGeom>
        </p:spPr>
        <p:txBody>
          <a:bodyPr wrap="none" fromWordArt="1">
            <a:prstTxWarp prst="textPlain">
              <a:avLst>
                <a:gd name="adj" fmla="val 50000"/>
              </a:avLst>
            </a:prstTxWarp>
          </a:bodyPr>
          <a:lstStyle/>
          <a:p>
            <a:pPr algn="ctr"/>
            <a:r>
              <a:rPr lang="en-US" sz="2000" kern="10">
                <a:ln w="34925">
                  <a:solidFill>
                    <a:srgbClr val="000000"/>
                  </a:solidFill>
                  <a:round/>
                  <a:headEnd/>
                  <a:tailEnd/>
                </a:ln>
                <a:solidFill>
                  <a:srgbClr val="FFFF00"/>
                </a:solidFill>
                <a:latin typeface="Cooper Black"/>
              </a:rPr>
              <a:t>Genes and the Environment</a:t>
            </a:r>
          </a:p>
        </p:txBody>
      </p:sp>
      <p:sp>
        <p:nvSpPr>
          <p:cNvPr id="135173" name="Text Box 5"/>
          <p:cNvSpPr txBox="1">
            <a:spLocks noChangeArrowheads="1"/>
          </p:cNvSpPr>
          <p:nvPr/>
        </p:nvSpPr>
        <p:spPr bwMode="auto">
          <a:xfrm>
            <a:off x="0" y="1143000"/>
            <a:ext cx="8915400" cy="687388"/>
          </a:xfrm>
          <a:prstGeom prst="rect">
            <a:avLst/>
          </a:prstGeom>
          <a:noFill/>
          <a:ln w="9525">
            <a:noFill/>
            <a:miter lim="800000"/>
            <a:headEnd/>
            <a:tailEnd/>
          </a:ln>
          <a:effectLst/>
        </p:spPr>
        <p:txBody>
          <a:bodyPr>
            <a:spAutoFit/>
          </a:bodyPr>
          <a:lstStyle/>
          <a:p>
            <a:r>
              <a:rPr lang="en-US" sz="2100" b="1" u="sng"/>
              <a:t>ENVIRONMENTAL FACTORS MAY INFLUENCE GENETIC TRAITS</a:t>
            </a:r>
            <a:r>
              <a:rPr lang="en-US" sz="2100" b="1"/>
              <a:t>!</a:t>
            </a:r>
            <a:endParaRPr lang="en-US" sz="2100" b="1" i="1"/>
          </a:p>
          <a:p>
            <a:r>
              <a:rPr lang="en-US" i="1"/>
              <a:t>List below at least 3 different examples of this:</a:t>
            </a:r>
          </a:p>
        </p:txBody>
      </p:sp>
      <p:grpSp>
        <p:nvGrpSpPr>
          <p:cNvPr id="135176" name="Group 8"/>
          <p:cNvGrpSpPr>
            <a:grpSpLocks/>
          </p:cNvGrpSpPr>
          <p:nvPr/>
        </p:nvGrpSpPr>
        <p:grpSpPr bwMode="auto">
          <a:xfrm>
            <a:off x="0" y="1990725"/>
            <a:ext cx="9144000" cy="4867275"/>
            <a:chOff x="0" y="1254"/>
            <a:chExt cx="5760" cy="3066"/>
          </a:xfrm>
        </p:grpSpPr>
        <p:pic>
          <p:nvPicPr>
            <p:cNvPr id="135174" name="Picture 6"/>
            <p:cNvPicPr>
              <a:picLocks noChangeAspect="1" noChangeArrowheads="1"/>
            </p:cNvPicPr>
            <p:nvPr/>
          </p:nvPicPr>
          <p:blipFill>
            <a:blip r:embed="rId2" cstate="print"/>
            <a:srcRect/>
            <a:stretch>
              <a:fillRect/>
            </a:stretch>
          </p:blipFill>
          <p:spPr bwMode="auto">
            <a:xfrm>
              <a:off x="0" y="1272"/>
              <a:ext cx="3168" cy="2376"/>
            </a:xfrm>
            <a:prstGeom prst="rect">
              <a:avLst/>
            </a:prstGeom>
            <a:noFill/>
            <a:ln w="9525">
              <a:noFill/>
              <a:miter lim="800000"/>
              <a:headEnd/>
              <a:tailEnd/>
            </a:ln>
            <a:effectLst/>
          </p:spPr>
        </p:pic>
        <p:pic>
          <p:nvPicPr>
            <p:cNvPr id="135175" name="Picture 7" descr="twins"/>
            <p:cNvPicPr>
              <a:picLocks noChangeAspect="1" noChangeArrowheads="1"/>
            </p:cNvPicPr>
            <p:nvPr/>
          </p:nvPicPr>
          <p:blipFill>
            <a:blip r:embed="rId3" cstate="print"/>
            <a:srcRect/>
            <a:stretch>
              <a:fillRect/>
            </a:stretch>
          </p:blipFill>
          <p:spPr bwMode="auto">
            <a:xfrm>
              <a:off x="3318" y="1254"/>
              <a:ext cx="2442" cy="3066"/>
            </a:xfrm>
            <a:prstGeom prst="rect">
              <a:avLst/>
            </a:prstGeom>
            <a:noFill/>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35176"/>
                                        </p:tgtEl>
                                        <p:attrNameLst>
                                          <p:attrName>style.visibility</p:attrName>
                                        </p:attrNameLst>
                                      </p:cBhvr>
                                      <p:to>
                                        <p:strVal val="visible"/>
                                      </p:to>
                                    </p:set>
                                    <p:animEffect transition="in" filter="checkerboard(across)">
                                      <p:cBhvr>
                                        <p:cTn id="7" dur="500"/>
                                        <p:tgtEl>
                                          <p:spTgt spid="1351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269" name="Picture 5" descr="kim_kardashian_burnt_c"/>
          <p:cNvPicPr>
            <a:picLocks noChangeAspect="1" noChangeArrowheads="1"/>
          </p:cNvPicPr>
          <p:nvPr/>
        </p:nvPicPr>
        <p:blipFill>
          <a:blip r:embed="rId2" cstate="print"/>
          <a:srcRect/>
          <a:stretch>
            <a:fillRect/>
          </a:stretch>
        </p:blipFill>
        <p:spPr bwMode="auto">
          <a:xfrm>
            <a:off x="0" y="0"/>
            <a:ext cx="4048125" cy="3057525"/>
          </a:xfrm>
          <a:prstGeom prst="rect">
            <a:avLst/>
          </a:prstGeom>
          <a:noFill/>
        </p:spPr>
      </p:pic>
      <p:pic>
        <p:nvPicPr>
          <p:cNvPr id="139273" name="Picture 9" descr="tanned_feet"/>
          <p:cNvPicPr>
            <a:picLocks noChangeAspect="1" noChangeArrowheads="1"/>
          </p:cNvPicPr>
          <p:nvPr/>
        </p:nvPicPr>
        <p:blipFill>
          <a:blip r:embed="rId3" cstate="print"/>
          <a:srcRect/>
          <a:stretch>
            <a:fillRect/>
          </a:stretch>
        </p:blipFill>
        <p:spPr bwMode="auto">
          <a:xfrm>
            <a:off x="3771900" y="0"/>
            <a:ext cx="5372100" cy="5181600"/>
          </a:xfrm>
          <a:prstGeom prst="rect">
            <a:avLst/>
          </a:prstGeom>
          <a:noFill/>
        </p:spPr>
      </p:pic>
      <p:pic>
        <p:nvPicPr>
          <p:cNvPr id="139275" name="Picture 11" descr="ArmstrongMedical"/>
          <p:cNvPicPr>
            <a:picLocks noChangeAspect="1" noChangeArrowheads="1"/>
          </p:cNvPicPr>
          <p:nvPr/>
        </p:nvPicPr>
        <p:blipFill>
          <a:blip r:embed="rId4" cstate="print"/>
          <a:srcRect/>
          <a:stretch>
            <a:fillRect/>
          </a:stretch>
        </p:blipFill>
        <p:spPr bwMode="auto">
          <a:xfrm>
            <a:off x="0" y="3048000"/>
            <a:ext cx="3219450" cy="3810000"/>
          </a:xfrm>
          <a:prstGeom prst="rect">
            <a:avLst/>
          </a:prstGeom>
          <a:noFill/>
        </p:spPr>
      </p:pic>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6197" name="Picture 5" descr="ql_hc_img1"/>
          <p:cNvPicPr>
            <a:picLocks noChangeAspect="1" noChangeArrowheads="1"/>
          </p:cNvPicPr>
          <p:nvPr/>
        </p:nvPicPr>
        <p:blipFill>
          <a:blip r:embed="rId2" cstate="print"/>
          <a:srcRect/>
          <a:stretch>
            <a:fillRect/>
          </a:stretch>
        </p:blipFill>
        <p:spPr bwMode="auto">
          <a:xfrm>
            <a:off x="-23813" y="1524000"/>
            <a:ext cx="3452813" cy="3505200"/>
          </a:xfrm>
          <a:prstGeom prst="rect">
            <a:avLst/>
          </a:prstGeom>
          <a:noFill/>
        </p:spPr>
      </p:pic>
      <p:pic>
        <p:nvPicPr>
          <p:cNvPr id="136199" name="Picture 7" descr="blue-hydrangea_49"/>
          <p:cNvPicPr>
            <a:picLocks noChangeAspect="1" noChangeArrowheads="1"/>
          </p:cNvPicPr>
          <p:nvPr/>
        </p:nvPicPr>
        <p:blipFill>
          <a:blip r:embed="rId3" cstate="print"/>
          <a:srcRect/>
          <a:stretch>
            <a:fillRect/>
          </a:stretch>
        </p:blipFill>
        <p:spPr bwMode="auto">
          <a:xfrm>
            <a:off x="4953000" y="0"/>
            <a:ext cx="4191000" cy="3135313"/>
          </a:xfrm>
          <a:prstGeom prst="rect">
            <a:avLst/>
          </a:prstGeom>
          <a:noFill/>
        </p:spPr>
      </p:pic>
      <p:pic>
        <p:nvPicPr>
          <p:cNvPr id="136201" name="Picture 9" descr="pink-hydrangea"/>
          <p:cNvPicPr>
            <a:picLocks noChangeAspect="1" noChangeArrowheads="1"/>
          </p:cNvPicPr>
          <p:nvPr/>
        </p:nvPicPr>
        <p:blipFill>
          <a:blip r:embed="rId4" cstate="print"/>
          <a:srcRect/>
          <a:stretch>
            <a:fillRect/>
          </a:stretch>
        </p:blipFill>
        <p:spPr bwMode="auto">
          <a:xfrm>
            <a:off x="5716588" y="3276600"/>
            <a:ext cx="3427412" cy="3581400"/>
          </a:xfrm>
          <a:prstGeom prst="rect">
            <a:avLst/>
          </a:prstGeom>
          <a:noFill/>
        </p:spPr>
      </p:pic>
      <p:pic>
        <p:nvPicPr>
          <p:cNvPr id="136205" name="Picture 13" descr="25459112_805e12b483"/>
          <p:cNvPicPr>
            <a:picLocks noChangeAspect="1" noChangeArrowheads="1"/>
          </p:cNvPicPr>
          <p:nvPr/>
        </p:nvPicPr>
        <p:blipFill>
          <a:blip r:embed="rId5" cstate="print"/>
          <a:srcRect/>
          <a:stretch>
            <a:fillRect/>
          </a:stretch>
        </p:blipFill>
        <p:spPr bwMode="auto">
          <a:xfrm>
            <a:off x="3251200" y="3276600"/>
            <a:ext cx="2386013" cy="3581400"/>
          </a:xfrm>
          <a:prstGeom prst="rect">
            <a:avLst/>
          </a:prstGeom>
          <a:noFill/>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7" name="Picture 3" descr="18-05-PhageLambdaCycles-L.gif"/>
          <p:cNvPicPr>
            <a:picLocks noChangeAspect="1" noChangeArrowheads="1"/>
          </p:cNvPicPr>
          <p:nvPr/>
        </p:nvPicPr>
        <p:blipFill>
          <a:blip r:embed="rId2" cstate="print"/>
          <a:srcRect b="3302"/>
          <a:stretch>
            <a:fillRect/>
          </a:stretch>
        </p:blipFill>
        <p:spPr bwMode="auto">
          <a:xfrm>
            <a:off x="3810000" y="0"/>
            <a:ext cx="5334000" cy="3481388"/>
          </a:xfrm>
          <a:prstGeom prst="rect">
            <a:avLst/>
          </a:prstGeom>
          <a:noFill/>
          <a:ln w="9525">
            <a:noFill/>
            <a:miter lim="800000"/>
            <a:headEnd/>
            <a:tailEnd/>
          </a:ln>
        </p:spPr>
      </p:pic>
      <p:pic>
        <p:nvPicPr>
          <p:cNvPr id="24578" name="Picture 5"/>
          <p:cNvPicPr>
            <a:picLocks noChangeAspect="1" noChangeArrowheads="1"/>
          </p:cNvPicPr>
          <p:nvPr/>
        </p:nvPicPr>
        <p:blipFill>
          <a:blip r:embed="rId3" cstate="print"/>
          <a:srcRect/>
          <a:stretch>
            <a:fillRect/>
          </a:stretch>
        </p:blipFill>
        <p:spPr bwMode="auto">
          <a:xfrm>
            <a:off x="0" y="111125"/>
            <a:ext cx="3733800" cy="2708275"/>
          </a:xfrm>
          <a:prstGeom prst="rect">
            <a:avLst/>
          </a:prstGeom>
          <a:noFill/>
          <a:ln w="9525">
            <a:noFill/>
            <a:miter lim="800000"/>
            <a:headEnd/>
            <a:tailEnd/>
          </a:ln>
        </p:spPr>
      </p:pic>
      <p:pic>
        <p:nvPicPr>
          <p:cNvPr id="24579" name="Picture 7"/>
          <p:cNvPicPr>
            <a:picLocks noChangeAspect="1" noChangeArrowheads="1"/>
          </p:cNvPicPr>
          <p:nvPr/>
        </p:nvPicPr>
        <p:blipFill>
          <a:blip r:embed="rId4" cstate="print"/>
          <a:srcRect/>
          <a:stretch>
            <a:fillRect/>
          </a:stretch>
        </p:blipFill>
        <p:spPr bwMode="auto">
          <a:xfrm>
            <a:off x="0" y="3429000"/>
            <a:ext cx="9177338" cy="1905000"/>
          </a:xfrm>
          <a:prstGeom prst="rect">
            <a:avLst/>
          </a:prstGeom>
          <a:noFill/>
          <a:ln w="9525">
            <a:noFill/>
            <a:miter lim="800000"/>
            <a:headEnd/>
            <a:tailEnd/>
          </a:ln>
        </p:spPr>
      </p:pic>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223" name="Picture 7" descr="animal-camouflage-7"/>
          <p:cNvPicPr>
            <a:picLocks noChangeAspect="1" noChangeArrowheads="1"/>
          </p:cNvPicPr>
          <p:nvPr/>
        </p:nvPicPr>
        <p:blipFill>
          <a:blip r:embed="rId2" cstate="print"/>
          <a:srcRect/>
          <a:stretch>
            <a:fillRect/>
          </a:stretch>
        </p:blipFill>
        <p:spPr bwMode="auto">
          <a:xfrm>
            <a:off x="0" y="0"/>
            <a:ext cx="9144000" cy="3679825"/>
          </a:xfrm>
          <a:prstGeom prst="rect">
            <a:avLst/>
          </a:prstGeom>
          <a:noFill/>
        </p:spPr>
      </p:pic>
      <p:grpSp>
        <p:nvGrpSpPr>
          <p:cNvPr id="137229" name="Group 13"/>
          <p:cNvGrpSpPr>
            <a:grpSpLocks/>
          </p:cNvGrpSpPr>
          <p:nvPr/>
        </p:nvGrpSpPr>
        <p:grpSpPr bwMode="auto">
          <a:xfrm>
            <a:off x="0" y="3636963"/>
            <a:ext cx="9144000" cy="3297237"/>
            <a:chOff x="0" y="2291"/>
            <a:chExt cx="5760" cy="2077"/>
          </a:xfrm>
        </p:grpSpPr>
        <p:pic>
          <p:nvPicPr>
            <p:cNvPr id="137225" name="Picture 9" descr="arctic-hare_218_600x450"/>
            <p:cNvPicPr>
              <a:picLocks noChangeAspect="1" noChangeArrowheads="1"/>
            </p:cNvPicPr>
            <p:nvPr/>
          </p:nvPicPr>
          <p:blipFill>
            <a:blip r:embed="rId3" cstate="print"/>
            <a:srcRect/>
            <a:stretch>
              <a:fillRect/>
            </a:stretch>
          </p:blipFill>
          <p:spPr bwMode="auto">
            <a:xfrm>
              <a:off x="3024" y="2316"/>
              <a:ext cx="2736" cy="2052"/>
            </a:xfrm>
            <a:prstGeom prst="rect">
              <a:avLst/>
            </a:prstGeom>
            <a:noFill/>
          </p:spPr>
        </p:pic>
        <p:pic>
          <p:nvPicPr>
            <p:cNvPr id="137227" name="Picture 11" descr="ARCTIC%20HARE%20SUMMER"/>
            <p:cNvPicPr>
              <a:picLocks noChangeAspect="1" noChangeArrowheads="1"/>
            </p:cNvPicPr>
            <p:nvPr/>
          </p:nvPicPr>
          <p:blipFill>
            <a:blip r:embed="rId4" cstate="print"/>
            <a:srcRect/>
            <a:stretch>
              <a:fillRect/>
            </a:stretch>
          </p:blipFill>
          <p:spPr bwMode="auto">
            <a:xfrm>
              <a:off x="0" y="2291"/>
              <a:ext cx="3120" cy="2077"/>
            </a:xfrm>
            <a:prstGeom prst="rect">
              <a:avLst/>
            </a:prstGeom>
            <a:noFill/>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37229"/>
                                        </p:tgtEl>
                                        <p:attrNameLst>
                                          <p:attrName>style.visibility</p:attrName>
                                        </p:attrNameLst>
                                      </p:cBhvr>
                                      <p:to>
                                        <p:strVal val="visible"/>
                                      </p:to>
                                    </p:set>
                                    <p:animEffect transition="in" filter="checkerboard(across)">
                                      <p:cBhvr>
                                        <p:cTn id="7" dur="500"/>
                                        <p:tgtEl>
                                          <p:spTgt spid="1372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245" name="Picture 5" descr="alligator"/>
          <p:cNvPicPr>
            <a:picLocks noChangeAspect="1" noChangeArrowheads="1"/>
          </p:cNvPicPr>
          <p:nvPr/>
        </p:nvPicPr>
        <p:blipFill>
          <a:blip r:embed="rId2" cstate="print"/>
          <a:srcRect/>
          <a:stretch>
            <a:fillRect/>
          </a:stretch>
        </p:blipFill>
        <p:spPr bwMode="auto">
          <a:xfrm>
            <a:off x="0" y="0"/>
            <a:ext cx="5715000" cy="3762375"/>
          </a:xfrm>
          <a:prstGeom prst="rect">
            <a:avLst/>
          </a:prstGeom>
          <a:noFill/>
        </p:spPr>
      </p:pic>
      <p:pic>
        <p:nvPicPr>
          <p:cNvPr id="138247" name="Picture 7" descr="1069414_gender_symbols"/>
          <p:cNvPicPr>
            <a:picLocks noChangeAspect="1" noChangeArrowheads="1"/>
          </p:cNvPicPr>
          <p:nvPr/>
        </p:nvPicPr>
        <p:blipFill>
          <a:blip r:embed="rId3" cstate="print"/>
          <a:srcRect/>
          <a:stretch>
            <a:fillRect/>
          </a:stretch>
        </p:blipFill>
        <p:spPr bwMode="auto">
          <a:xfrm>
            <a:off x="4267200" y="2898775"/>
            <a:ext cx="4533900" cy="3702050"/>
          </a:xfrm>
          <a:prstGeom prst="rect">
            <a:avLst/>
          </a:prstGeom>
          <a:noFill/>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1" name="Picture 5" descr="A scanning electron microscope image of one human papilloma virus "/>
          <p:cNvPicPr>
            <a:picLocks noChangeAspect="1" noChangeArrowheads="1"/>
          </p:cNvPicPr>
          <p:nvPr/>
        </p:nvPicPr>
        <p:blipFill>
          <a:blip r:embed="rId2" cstate="print"/>
          <a:srcRect/>
          <a:stretch>
            <a:fillRect/>
          </a:stretch>
        </p:blipFill>
        <p:spPr bwMode="auto">
          <a:xfrm>
            <a:off x="0" y="0"/>
            <a:ext cx="2351088" cy="3124200"/>
          </a:xfrm>
          <a:prstGeom prst="rect">
            <a:avLst/>
          </a:prstGeom>
          <a:noFill/>
          <a:ln w="9525">
            <a:noFill/>
            <a:miter lim="800000"/>
            <a:headEnd/>
            <a:tailEnd/>
          </a:ln>
        </p:spPr>
      </p:pic>
      <p:pic>
        <p:nvPicPr>
          <p:cNvPr id="25602" name="Picture 9" descr="hpv-HDblue-green%5B1%5D"/>
          <p:cNvPicPr>
            <a:picLocks noChangeAspect="1" noChangeArrowheads="1"/>
          </p:cNvPicPr>
          <p:nvPr/>
        </p:nvPicPr>
        <p:blipFill>
          <a:blip r:embed="rId3" cstate="print"/>
          <a:srcRect/>
          <a:stretch>
            <a:fillRect/>
          </a:stretch>
        </p:blipFill>
        <p:spPr bwMode="auto">
          <a:xfrm>
            <a:off x="0" y="2546350"/>
            <a:ext cx="6858000" cy="4311650"/>
          </a:xfrm>
          <a:prstGeom prst="rect">
            <a:avLst/>
          </a:prstGeom>
          <a:noFill/>
          <a:ln w="9525">
            <a:noFill/>
            <a:miter lim="800000"/>
            <a:headEnd/>
            <a:tailEnd/>
          </a:ln>
        </p:spPr>
      </p:pic>
      <p:pic>
        <p:nvPicPr>
          <p:cNvPr id="25603" name="Picture 7" descr="?m=02&amp;d=20090515&amp;t=2&amp;i=10138562&amp;w=460&amp;fh=&amp;fw=&amp;ll=&amp;pl=&amp;r=2009-05-15T205015Z_01_BTRE54E1LVX00_RTROPTP_0_VDBYPAP071396-01"/>
          <p:cNvPicPr>
            <a:picLocks noChangeAspect="1" noChangeArrowheads="1"/>
          </p:cNvPicPr>
          <p:nvPr/>
        </p:nvPicPr>
        <p:blipFill>
          <a:blip r:embed="rId4" cstate="print"/>
          <a:srcRect/>
          <a:stretch>
            <a:fillRect/>
          </a:stretch>
        </p:blipFill>
        <p:spPr bwMode="auto">
          <a:xfrm>
            <a:off x="4857750" y="0"/>
            <a:ext cx="4286250" cy="3105150"/>
          </a:xfrm>
          <a:prstGeom prst="rect">
            <a:avLst/>
          </a:prstGeom>
          <a:noFill/>
          <a:ln w="9525">
            <a:noFill/>
            <a:miter lim="800000"/>
            <a:headEnd/>
            <a:tailEnd/>
          </a:ln>
        </p:spPr>
      </p:pic>
      <p:sp>
        <p:nvSpPr>
          <p:cNvPr id="93194" name="WordArt 10"/>
          <p:cNvSpPr>
            <a:spLocks noChangeArrowheads="1" noChangeShapeType="1" noTextEdit="1"/>
          </p:cNvSpPr>
          <p:nvPr/>
        </p:nvSpPr>
        <p:spPr bwMode="auto">
          <a:xfrm>
            <a:off x="2362200" y="914400"/>
            <a:ext cx="2514600" cy="1524000"/>
          </a:xfrm>
          <a:prstGeom prst="rect">
            <a:avLst/>
          </a:prstGeom>
        </p:spPr>
        <p:txBody>
          <a:bodyPr wrap="none" fromWordArt="1">
            <a:prstTxWarp prst="textPlain">
              <a:avLst>
                <a:gd name="adj" fmla="val 50000"/>
              </a:avLst>
            </a:prstTxWarp>
          </a:bodyPr>
          <a:lstStyle/>
          <a:p>
            <a:pPr algn="ctr"/>
            <a:r>
              <a:rPr lang="en-US" sz="3600" kern="10">
                <a:ln w="25400">
                  <a:solidFill>
                    <a:srgbClr val="000000"/>
                  </a:solidFill>
                  <a:round/>
                  <a:headEnd/>
                  <a:tailEnd/>
                </a:ln>
                <a:gradFill rotWithShape="1">
                  <a:gsLst>
                    <a:gs pos="0">
                      <a:srgbClr val="FFFF00"/>
                    </a:gs>
                    <a:gs pos="100000">
                      <a:srgbClr val="FF9900"/>
                    </a:gs>
                  </a:gsLst>
                  <a:path path="rect">
                    <a:fillToRect l="50000" t="50000" r="50000" b="50000"/>
                  </a:path>
                </a:gradFill>
                <a:latin typeface="Cooper Black"/>
              </a:rPr>
              <a:t>HPV</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93194"/>
                                        </p:tgtEl>
                                        <p:attrNameLst>
                                          <p:attrName>style.visibility</p:attrName>
                                        </p:attrNameLst>
                                      </p:cBhvr>
                                      <p:to>
                                        <p:strVal val="visible"/>
                                      </p:to>
                                    </p:set>
                                    <p:animEffect transition="in" filter="checkerboard(across)">
                                      <p:cBhvr>
                                        <p:cTn id="7" dur="500"/>
                                        <p:tgtEl>
                                          <p:spTgt spid="931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19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5" name="Picture 4"/>
          <p:cNvPicPr>
            <a:picLocks noChangeAspect="1" noChangeArrowheads="1"/>
          </p:cNvPicPr>
          <p:nvPr/>
        </p:nvPicPr>
        <p:blipFill>
          <a:blip r:embed="rId2" cstate="print"/>
          <a:srcRect/>
          <a:stretch>
            <a:fillRect/>
          </a:stretch>
        </p:blipFill>
        <p:spPr bwMode="auto">
          <a:xfrm>
            <a:off x="0" y="0"/>
            <a:ext cx="6019800" cy="2174875"/>
          </a:xfrm>
          <a:prstGeom prst="rect">
            <a:avLst/>
          </a:prstGeom>
          <a:noFill/>
          <a:ln w="9525">
            <a:noFill/>
            <a:miter lim="800000"/>
            <a:headEnd/>
            <a:tailEnd/>
          </a:ln>
        </p:spPr>
      </p:pic>
      <p:pic>
        <p:nvPicPr>
          <p:cNvPr id="26626" name="Picture 5"/>
          <p:cNvPicPr>
            <a:picLocks noChangeAspect="1" noChangeArrowheads="1"/>
          </p:cNvPicPr>
          <p:nvPr/>
        </p:nvPicPr>
        <p:blipFill>
          <a:blip r:embed="rId3" cstate="print"/>
          <a:srcRect/>
          <a:stretch>
            <a:fillRect/>
          </a:stretch>
        </p:blipFill>
        <p:spPr bwMode="auto">
          <a:xfrm>
            <a:off x="5638800" y="2895600"/>
            <a:ext cx="3505200" cy="2627313"/>
          </a:xfrm>
          <a:prstGeom prst="rect">
            <a:avLst/>
          </a:prstGeom>
          <a:noFill/>
          <a:ln w="9525">
            <a:noFill/>
            <a:miter lim="800000"/>
            <a:headEnd/>
            <a:tailEnd/>
          </a:ln>
        </p:spPr>
      </p:pic>
      <p:sp>
        <p:nvSpPr>
          <p:cNvPr id="95238" name="Text Box 6"/>
          <p:cNvSpPr txBox="1">
            <a:spLocks noChangeArrowheads="1"/>
          </p:cNvSpPr>
          <p:nvPr/>
        </p:nvSpPr>
        <p:spPr bwMode="auto">
          <a:xfrm>
            <a:off x="76200" y="2209800"/>
            <a:ext cx="7696200" cy="946150"/>
          </a:xfrm>
          <a:prstGeom prst="rect">
            <a:avLst/>
          </a:prstGeom>
          <a:noFill/>
          <a:ln w="9525">
            <a:noFill/>
            <a:miter lim="800000"/>
            <a:headEnd/>
            <a:tailEnd/>
          </a:ln>
        </p:spPr>
        <p:txBody>
          <a:bodyPr>
            <a:spAutoFit/>
          </a:bodyPr>
          <a:lstStyle/>
          <a:p>
            <a:pPr>
              <a:spcBef>
                <a:spcPct val="50000"/>
              </a:spcBef>
            </a:pPr>
            <a:r>
              <a:rPr lang="en-US" sz="2800" b="1"/>
              <a:t>It is suspected that 75-80% of all sexually active people have HPV.</a:t>
            </a:r>
          </a:p>
        </p:txBody>
      </p:sp>
      <p:sp>
        <p:nvSpPr>
          <p:cNvPr id="95239" name="Text Box 7"/>
          <p:cNvSpPr txBox="1">
            <a:spLocks noChangeArrowheads="1"/>
          </p:cNvSpPr>
          <p:nvPr/>
        </p:nvSpPr>
        <p:spPr bwMode="auto">
          <a:xfrm>
            <a:off x="76200" y="3352800"/>
            <a:ext cx="5562600" cy="946150"/>
          </a:xfrm>
          <a:prstGeom prst="rect">
            <a:avLst/>
          </a:prstGeom>
          <a:noFill/>
          <a:ln w="9525">
            <a:noFill/>
            <a:miter lim="800000"/>
            <a:headEnd/>
            <a:tailEnd/>
          </a:ln>
        </p:spPr>
        <p:txBody>
          <a:bodyPr>
            <a:spAutoFit/>
          </a:bodyPr>
          <a:lstStyle/>
          <a:p>
            <a:pPr>
              <a:spcBef>
                <a:spcPct val="50000"/>
              </a:spcBef>
            </a:pPr>
            <a:r>
              <a:rPr lang="en-US" sz="2800" b="1"/>
              <a:t>6 million people are diagnosed each year with HPV.</a:t>
            </a:r>
          </a:p>
        </p:txBody>
      </p:sp>
      <p:sp>
        <p:nvSpPr>
          <p:cNvPr id="95240" name="Text Box 8"/>
          <p:cNvSpPr txBox="1">
            <a:spLocks noChangeArrowheads="1"/>
          </p:cNvSpPr>
          <p:nvPr/>
        </p:nvSpPr>
        <p:spPr bwMode="auto">
          <a:xfrm>
            <a:off x="76200" y="4648200"/>
            <a:ext cx="5562600" cy="946150"/>
          </a:xfrm>
          <a:prstGeom prst="rect">
            <a:avLst/>
          </a:prstGeom>
          <a:noFill/>
          <a:ln w="9525">
            <a:noFill/>
            <a:miter lim="800000"/>
            <a:headEnd/>
            <a:tailEnd/>
          </a:ln>
        </p:spPr>
        <p:txBody>
          <a:bodyPr>
            <a:spAutoFit/>
          </a:bodyPr>
          <a:lstStyle/>
          <a:p>
            <a:pPr>
              <a:spcBef>
                <a:spcPct val="50000"/>
              </a:spcBef>
            </a:pPr>
            <a:r>
              <a:rPr lang="en-US" sz="2800" b="1"/>
              <a:t>HPV attacks the epidermal cells of the cervix.</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95238"/>
                                        </p:tgtEl>
                                        <p:attrNameLst>
                                          <p:attrName>style.visibility</p:attrName>
                                        </p:attrNameLst>
                                      </p:cBhvr>
                                      <p:to>
                                        <p:strVal val="visible"/>
                                      </p:to>
                                    </p:set>
                                    <p:animEffect transition="in" filter="checkerboard(across)">
                                      <p:cBhvr>
                                        <p:cTn id="7" dur="500"/>
                                        <p:tgtEl>
                                          <p:spTgt spid="95238"/>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95239"/>
                                        </p:tgtEl>
                                        <p:attrNameLst>
                                          <p:attrName>style.visibility</p:attrName>
                                        </p:attrNameLst>
                                      </p:cBhvr>
                                      <p:to>
                                        <p:strVal val="visible"/>
                                      </p:to>
                                    </p:set>
                                    <p:animEffect transition="in" filter="checkerboard(across)">
                                      <p:cBhvr>
                                        <p:cTn id="12" dur="500"/>
                                        <p:tgtEl>
                                          <p:spTgt spid="95239"/>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95240"/>
                                        </p:tgtEl>
                                        <p:attrNameLst>
                                          <p:attrName>style.visibility</p:attrName>
                                        </p:attrNameLst>
                                      </p:cBhvr>
                                      <p:to>
                                        <p:strVal val="visible"/>
                                      </p:to>
                                    </p:set>
                                    <p:animEffect transition="in" filter="checkerboard(across)">
                                      <p:cBhvr>
                                        <p:cTn id="17" dur="500"/>
                                        <p:tgtEl>
                                          <p:spTgt spid="952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238" grpId="0"/>
      <p:bldP spid="95239" grpId="0"/>
      <p:bldP spid="9524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9" name="Picture 4"/>
          <p:cNvPicPr>
            <a:picLocks noChangeAspect="1" noChangeArrowheads="1"/>
          </p:cNvPicPr>
          <p:nvPr/>
        </p:nvPicPr>
        <p:blipFill>
          <a:blip r:embed="rId2" cstate="print"/>
          <a:srcRect/>
          <a:stretch>
            <a:fillRect/>
          </a:stretch>
        </p:blipFill>
        <p:spPr bwMode="auto">
          <a:xfrm>
            <a:off x="0" y="0"/>
            <a:ext cx="5181600" cy="2474913"/>
          </a:xfrm>
          <a:prstGeom prst="rect">
            <a:avLst/>
          </a:prstGeom>
          <a:noFill/>
          <a:ln w="9525">
            <a:noFill/>
            <a:miter lim="800000"/>
            <a:headEnd/>
            <a:tailEnd/>
          </a:ln>
        </p:spPr>
      </p:pic>
      <p:sp>
        <p:nvSpPr>
          <p:cNvPr id="96263" name="Text Box 7"/>
          <p:cNvSpPr txBox="1">
            <a:spLocks noChangeArrowheads="1"/>
          </p:cNvSpPr>
          <p:nvPr/>
        </p:nvSpPr>
        <p:spPr bwMode="auto">
          <a:xfrm>
            <a:off x="5410200" y="152400"/>
            <a:ext cx="3733800" cy="2246313"/>
          </a:xfrm>
          <a:prstGeom prst="rect">
            <a:avLst/>
          </a:prstGeom>
          <a:noFill/>
          <a:ln w="9525">
            <a:noFill/>
            <a:miter lim="800000"/>
            <a:headEnd/>
            <a:tailEnd/>
          </a:ln>
        </p:spPr>
        <p:txBody>
          <a:bodyPr>
            <a:spAutoFit/>
          </a:bodyPr>
          <a:lstStyle/>
          <a:p>
            <a:pPr>
              <a:spcBef>
                <a:spcPct val="50000"/>
              </a:spcBef>
            </a:pPr>
            <a:r>
              <a:rPr lang="en-US" sz="2800" b="1"/>
              <a:t>Fairly recent vaccine.  Began use in June 2006 for people between the ages of 9 and 26.</a:t>
            </a:r>
          </a:p>
        </p:txBody>
      </p:sp>
      <p:sp>
        <p:nvSpPr>
          <p:cNvPr id="96264" name="Text Box 8"/>
          <p:cNvSpPr txBox="1">
            <a:spLocks noChangeArrowheads="1"/>
          </p:cNvSpPr>
          <p:nvPr/>
        </p:nvSpPr>
        <p:spPr bwMode="auto">
          <a:xfrm>
            <a:off x="0" y="3124200"/>
            <a:ext cx="9144000" cy="1800225"/>
          </a:xfrm>
          <a:prstGeom prst="rect">
            <a:avLst/>
          </a:prstGeom>
          <a:noFill/>
          <a:ln w="9525">
            <a:noFill/>
            <a:miter lim="800000"/>
            <a:headEnd/>
            <a:tailEnd/>
          </a:ln>
        </p:spPr>
        <p:txBody>
          <a:bodyPr>
            <a:spAutoFit/>
          </a:bodyPr>
          <a:lstStyle/>
          <a:p>
            <a:pPr>
              <a:spcBef>
                <a:spcPct val="50000"/>
              </a:spcBef>
            </a:pPr>
            <a:r>
              <a:rPr lang="en-US" sz="2800" b="1"/>
              <a:t>Side Effects?  As of 9/15/11, there were 40 million patients who received Gardasil.  Of those, 20,000 reported adverse effects (and 92% of them were mild symptoms).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96263"/>
                                        </p:tgtEl>
                                        <p:attrNameLst>
                                          <p:attrName>style.visibility</p:attrName>
                                        </p:attrNameLst>
                                      </p:cBhvr>
                                      <p:to>
                                        <p:strVal val="visible"/>
                                      </p:to>
                                    </p:set>
                                    <p:animEffect transition="in" filter="checkerboard(across)">
                                      <p:cBhvr>
                                        <p:cTn id="7" dur="500"/>
                                        <p:tgtEl>
                                          <p:spTgt spid="96263"/>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96264"/>
                                        </p:tgtEl>
                                        <p:attrNameLst>
                                          <p:attrName>style.visibility</p:attrName>
                                        </p:attrNameLst>
                                      </p:cBhvr>
                                      <p:to>
                                        <p:strVal val="visible"/>
                                      </p:to>
                                    </p:set>
                                    <p:animEffect transition="in" filter="checkerboard(across)">
                                      <p:cBhvr>
                                        <p:cTn id="12" dur="500"/>
                                        <p:tgtEl>
                                          <p:spTgt spid="962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263" grpId="0"/>
      <p:bldP spid="9626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3" name="Picture 4"/>
          <p:cNvPicPr>
            <a:picLocks noChangeAspect="1" noChangeArrowheads="1"/>
          </p:cNvPicPr>
          <p:nvPr/>
        </p:nvPicPr>
        <p:blipFill>
          <a:blip r:embed="rId2" cstate="print"/>
          <a:srcRect/>
          <a:stretch>
            <a:fillRect/>
          </a:stretch>
        </p:blipFill>
        <p:spPr bwMode="auto">
          <a:xfrm>
            <a:off x="381000" y="685800"/>
            <a:ext cx="8382000" cy="5003800"/>
          </a:xfrm>
          <a:prstGeom prst="rect">
            <a:avLst/>
          </a:prstGeom>
          <a:noFill/>
          <a:ln w="9525">
            <a:noFill/>
            <a:miter lim="800000"/>
            <a:headEnd/>
            <a:tailEnd/>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7" name="Picture 4"/>
          <p:cNvPicPr>
            <a:picLocks noChangeAspect="1" noChangeArrowheads="1"/>
          </p:cNvPicPr>
          <p:nvPr/>
        </p:nvPicPr>
        <p:blipFill>
          <a:blip r:embed="rId2" cstate="print"/>
          <a:srcRect/>
          <a:stretch>
            <a:fillRect/>
          </a:stretch>
        </p:blipFill>
        <p:spPr bwMode="auto">
          <a:xfrm>
            <a:off x="0" y="0"/>
            <a:ext cx="8686800" cy="3365500"/>
          </a:xfrm>
          <a:prstGeom prst="rect">
            <a:avLst/>
          </a:prstGeom>
          <a:noFill/>
          <a:ln w="9525">
            <a:noFill/>
            <a:miter lim="800000"/>
            <a:headEnd/>
            <a:tailEnd/>
          </a:ln>
        </p:spPr>
      </p:pic>
      <p:pic>
        <p:nvPicPr>
          <p:cNvPr id="13317" name="Picture 5" descr="2355_Mommy%20Has%20Herpes"/>
          <p:cNvPicPr>
            <a:picLocks noChangeAspect="1" noChangeArrowheads="1"/>
          </p:cNvPicPr>
          <p:nvPr/>
        </p:nvPicPr>
        <p:blipFill>
          <a:blip r:embed="rId3" cstate="print"/>
          <a:srcRect/>
          <a:stretch>
            <a:fillRect/>
          </a:stretch>
        </p:blipFill>
        <p:spPr bwMode="auto">
          <a:xfrm>
            <a:off x="0" y="4191000"/>
            <a:ext cx="4181475" cy="2705100"/>
          </a:xfrm>
          <a:prstGeom prst="rect">
            <a:avLst/>
          </a:prstGeom>
          <a:noFill/>
          <a:ln w="9525">
            <a:noFill/>
            <a:miter lim="800000"/>
            <a:headEnd/>
            <a:tailEnd/>
          </a:ln>
        </p:spPr>
      </p:pic>
      <p:pic>
        <p:nvPicPr>
          <p:cNvPr id="13319" name="Picture 7" descr="rabid_dog"/>
          <p:cNvPicPr>
            <a:picLocks noChangeAspect="1" noChangeArrowheads="1"/>
          </p:cNvPicPr>
          <p:nvPr/>
        </p:nvPicPr>
        <p:blipFill>
          <a:blip r:embed="rId4" cstate="print"/>
          <a:srcRect/>
          <a:stretch>
            <a:fillRect/>
          </a:stretch>
        </p:blipFill>
        <p:spPr bwMode="auto">
          <a:xfrm>
            <a:off x="5486400" y="3810000"/>
            <a:ext cx="3333750" cy="30480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3317"/>
                                        </p:tgtEl>
                                        <p:attrNameLst>
                                          <p:attrName>style.visibility</p:attrName>
                                        </p:attrNameLst>
                                      </p:cBhvr>
                                      <p:to>
                                        <p:strVal val="visible"/>
                                      </p:to>
                                    </p:set>
                                    <p:animEffect transition="in" filter="checkerboard(across)">
                                      <p:cBhvr>
                                        <p:cTn id="7" dur="500"/>
                                        <p:tgtEl>
                                          <p:spTgt spid="13317"/>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13319"/>
                                        </p:tgtEl>
                                        <p:attrNameLst>
                                          <p:attrName>style.visibility</p:attrName>
                                        </p:attrNameLst>
                                      </p:cBhvr>
                                      <p:to>
                                        <p:strVal val="visible"/>
                                      </p:to>
                                    </p:set>
                                    <p:animEffect transition="in" filter="checkerboard(across)">
                                      <p:cBhvr>
                                        <p:cTn id="12" dur="500"/>
                                        <p:tgtEl>
                                          <p:spTgt spid="133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1" name="Picture 4"/>
          <p:cNvPicPr>
            <a:picLocks noChangeAspect="1" noChangeArrowheads="1"/>
          </p:cNvPicPr>
          <p:nvPr/>
        </p:nvPicPr>
        <p:blipFill>
          <a:blip r:embed="rId2" cstate="print"/>
          <a:srcRect/>
          <a:stretch>
            <a:fillRect/>
          </a:stretch>
        </p:blipFill>
        <p:spPr bwMode="auto">
          <a:xfrm>
            <a:off x="0" y="282575"/>
            <a:ext cx="9144000" cy="2841625"/>
          </a:xfrm>
          <a:prstGeom prst="rect">
            <a:avLst/>
          </a:prstGeom>
          <a:noFill/>
          <a:ln w="9525">
            <a:noFill/>
            <a:miter lim="800000"/>
            <a:headEnd/>
            <a:tailEnd/>
          </a:ln>
        </p:spPr>
      </p:pic>
      <p:pic>
        <p:nvPicPr>
          <p:cNvPr id="14343" name="Picture 7" descr="fdr"/>
          <p:cNvPicPr>
            <a:picLocks noChangeAspect="1" noChangeArrowheads="1"/>
          </p:cNvPicPr>
          <p:nvPr/>
        </p:nvPicPr>
        <p:blipFill>
          <a:blip r:embed="rId3" cstate="print"/>
          <a:srcRect/>
          <a:stretch>
            <a:fillRect/>
          </a:stretch>
        </p:blipFill>
        <p:spPr bwMode="auto">
          <a:xfrm>
            <a:off x="304800" y="3124200"/>
            <a:ext cx="2687638" cy="3733800"/>
          </a:xfrm>
          <a:prstGeom prst="rect">
            <a:avLst/>
          </a:prstGeom>
          <a:noFill/>
          <a:ln w="9525">
            <a:noFill/>
            <a:miter lim="800000"/>
            <a:headEnd/>
            <a:tailEnd/>
          </a:ln>
        </p:spPr>
      </p:pic>
      <p:pic>
        <p:nvPicPr>
          <p:cNvPr id="14345" name="Picture 9" descr="flu"/>
          <p:cNvPicPr>
            <a:picLocks noChangeAspect="1" noChangeArrowheads="1"/>
          </p:cNvPicPr>
          <p:nvPr/>
        </p:nvPicPr>
        <p:blipFill>
          <a:blip r:embed="rId4" cstate="print"/>
          <a:srcRect/>
          <a:stretch>
            <a:fillRect/>
          </a:stretch>
        </p:blipFill>
        <p:spPr bwMode="auto">
          <a:xfrm>
            <a:off x="2819400" y="3727450"/>
            <a:ext cx="4114800" cy="3130550"/>
          </a:xfrm>
          <a:prstGeom prst="rect">
            <a:avLst/>
          </a:prstGeom>
          <a:noFill/>
          <a:ln w="9525">
            <a:noFill/>
            <a:miter lim="800000"/>
            <a:headEnd/>
            <a:tailEnd/>
          </a:ln>
        </p:spPr>
      </p:pic>
      <p:pic>
        <p:nvPicPr>
          <p:cNvPr id="14347" name="Picture 11" descr="TobaccoMosaic04"/>
          <p:cNvPicPr>
            <a:picLocks noChangeAspect="1" noChangeArrowheads="1"/>
          </p:cNvPicPr>
          <p:nvPr/>
        </p:nvPicPr>
        <p:blipFill>
          <a:blip r:embed="rId5" cstate="print"/>
          <a:srcRect/>
          <a:stretch>
            <a:fillRect/>
          </a:stretch>
        </p:blipFill>
        <p:spPr bwMode="auto">
          <a:xfrm>
            <a:off x="6096000" y="3124200"/>
            <a:ext cx="3048000" cy="20320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4343"/>
                                        </p:tgtEl>
                                        <p:attrNameLst>
                                          <p:attrName>style.visibility</p:attrName>
                                        </p:attrNameLst>
                                      </p:cBhvr>
                                      <p:to>
                                        <p:strVal val="visible"/>
                                      </p:to>
                                    </p:set>
                                    <p:animEffect transition="in" filter="checkerboard(across)">
                                      <p:cBhvr>
                                        <p:cTn id="7" dur="500"/>
                                        <p:tgtEl>
                                          <p:spTgt spid="14343"/>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14345"/>
                                        </p:tgtEl>
                                        <p:attrNameLst>
                                          <p:attrName>style.visibility</p:attrName>
                                        </p:attrNameLst>
                                      </p:cBhvr>
                                      <p:to>
                                        <p:strVal val="visible"/>
                                      </p:to>
                                    </p:set>
                                    <p:animEffect transition="in" filter="checkerboard(across)">
                                      <p:cBhvr>
                                        <p:cTn id="12" dur="500"/>
                                        <p:tgtEl>
                                          <p:spTgt spid="14345"/>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14347"/>
                                        </p:tgtEl>
                                        <p:attrNameLst>
                                          <p:attrName>style.visibility</p:attrName>
                                        </p:attrNameLst>
                                      </p:cBhvr>
                                      <p:to>
                                        <p:strVal val="visible"/>
                                      </p:to>
                                    </p:set>
                                    <p:animEffect transition="in" filter="checkerboard(across)">
                                      <p:cBhvr>
                                        <p:cTn id="17" dur="500"/>
                                        <p:tgtEl>
                                          <p:spTgt spid="143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5" name="Picture 5" descr="411848aa"/>
          <p:cNvPicPr>
            <a:picLocks noChangeAspect="1" noChangeArrowheads="1"/>
          </p:cNvPicPr>
          <p:nvPr/>
        </p:nvPicPr>
        <p:blipFill>
          <a:blip r:embed="rId2" cstate="print"/>
          <a:srcRect/>
          <a:stretch>
            <a:fillRect/>
          </a:stretch>
        </p:blipFill>
        <p:spPr bwMode="auto">
          <a:xfrm>
            <a:off x="1676400" y="533400"/>
            <a:ext cx="5715000" cy="5715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WordArt 2"/>
          <p:cNvSpPr>
            <a:spLocks noChangeArrowheads="1" noChangeShapeType="1" noTextEdit="1"/>
          </p:cNvSpPr>
          <p:nvPr/>
        </p:nvSpPr>
        <p:spPr bwMode="auto">
          <a:xfrm>
            <a:off x="304800" y="304800"/>
            <a:ext cx="8382000" cy="847725"/>
          </a:xfrm>
          <a:prstGeom prst="rect">
            <a:avLst/>
          </a:prstGeom>
        </p:spPr>
        <p:txBody>
          <a:bodyPr wrap="none" fromWordArt="1">
            <a:prstTxWarp prst="textPlain">
              <a:avLst>
                <a:gd name="adj" fmla="val 50000"/>
              </a:avLst>
            </a:prstTxWarp>
          </a:bodyPr>
          <a:lstStyle/>
          <a:p>
            <a:pPr algn="ctr"/>
            <a:r>
              <a:rPr lang="en-US" sz="3200" i="1" kern="10">
                <a:ln w="25400">
                  <a:solidFill>
                    <a:srgbClr val="000000"/>
                  </a:solidFill>
                  <a:round/>
                  <a:headEnd/>
                  <a:tailEnd/>
                </a:ln>
                <a:gradFill rotWithShape="1">
                  <a:gsLst>
                    <a:gs pos="0">
                      <a:srgbClr val="FFFF00"/>
                    </a:gs>
                    <a:gs pos="100000">
                      <a:srgbClr val="FF9900"/>
                    </a:gs>
                  </a:gsLst>
                  <a:path path="rect">
                    <a:fillToRect l="50000" t="50000" r="50000" b="50000"/>
                  </a:path>
                </a:gradFill>
                <a:latin typeface="Georgia"/>
              </a:rPr>
              <a:t>2.) Cells carry out all life functions.</a:t>
            </a:r>
          </a:p>
        </p:txBody>
      </p:sp>
      <p:pic>
        <p:nvPicPr>
          <p:cNvPr id="14338" name="Picture 3"/>
          <p:cNvPicPr>
            <a:picLocks noChangeAspect="1" noChangeArrowheads="1"/>
          </p:cNvPicPr>
          <p:nvPr/>
        </p:nvPicPr>
        <p:blipFill>
          <a:blip r:embed="rId2" cstate="print"/>
          <a:srcRect/>
          <a:stretch>
            <a:fillRect/>
          </a:stretch>
        </p:blipFill>
        <p:spPr bwMode="auto">
          <a:xfrm>
            <a:off x="1447800" y="1295400"/>
            <a:ext cx="6324600" cy="50720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1" name="Picture 4"/>
          <p:cNvPicPr>
            <a:picLocks noChangeAspect="1" noChangeArrowheads="1"/>
          </p:cNvPicPr>
          <p:nvPr/>
        </p:nvPicPr>
        <p:blipFill>
          <a:blip r:embed="rId2" cstate="print"/>
          <a:srcRect/>
          <a:stretch>
            <a:fillRect/>
          </a:stretch>
        </p:blipFill>
        <p:spPr bwMode="auto">
          <a:xfrm>
            <a:off x="0" y="0"/>
            <a:ext cx="9144000" cy="2017713"/>
          </a:xfrm>
          <a:prstGeom prst="rect">
            <a:avLst/>
          </a:prstGeom>
          <a:noFill/>
          <a:ln w="9525">
            <a:noFill/>
            <a:miter lim="800000"/>
            <a:headEnd/>
            <a:tailEnd/>
          </a:ln>
        </p:spPr>
      </p:pic>
      <p:pic>
        <p:nvPicPr>
          <p:cNvPr id="35842" name="Picture 5" descr="18-07-HIVart-L.gif"/>
          <p:cNvPicPr>
            <a:picLocks noChangeAspect="1" noChangeArrowheads="1"/>
          </p:cNvPicPr>
          <p:nvPr/>
        </p:nvPicPr>
        <p:blipFill>
          <a:blip r:embed="rId3" cstate="print"/>
          <a:srcRect b="2704"/>
          <a:stretch>
            <a:fillRect/>
          </a:stretch>
        </p:blipFill>
        <p:spPr bwMode="auto">
          <a:xfrm>
            <a:off x="5105400" y="1676400"/>
            <a:ext cx="3922713" cy="4267200"/>
          </a:xfrm>
          <a:prstGeom prst="rect">
            <a:avLst/>
          </a:prstGeom>
          <a:noFill/>
          <a:ln w="9525">
            <a:noFill/>
            <a:miter lim="800000"/>
            <a:headEnd/>
            <a:tailEnd/>
          </a:ln>
        </p:spPr>
      </p:pic>
      <p:pic>
        <p:nvPicPr>
          <p:cNvPr id="17414" name="Picture 6"/>
          <p:cNvPicPr>
            <a:picLocks noChangeAspect="1" noChangeArrowheads="1"/>
          </p:cNvPicPr>
          <p:nvPr/>
        </p:nvPicPr>
        <p:blipFill>
          <a:blip r:embed="rId4" cstate="print"/>
          <a:srcRect/>
          <a:stretch>
            <a:fillRect/>
          </a:stretch>
        </p:blipFill>
        <p:spPr bwMode="auto">
          <a:xfrm>
            <a:off x="0" y="2543175"/>
            <a:ext cx="5029200" cy="270827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7414"/>
                                        </p:tgtEl>
                                        <p:attrNameLst>
                                          <p:attrName>style.visibility</p:attrName>
                                        </p:attrNameLst>
                                      </p:cBhvr>
                                      <p:to>
                                        <p:strVal val="visible"/>
                                      </p:to>
                                    </p:set>
                                    <p:animEffect transition="in" filter="checkerboard(across)">
                                      <p:cBhvr>
                                        <p:cTn id="7" dur="500"/>
                                        <p:tgtEl>
                                          <p:spTgt spid="174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5" name="Picture 4"/>
          <p:cNvPicPr>
            <a:picLocks noChangeAspect="1" noChangeArrowheads="1"/>
          </p:cNvPicPr>
          <p:nvPr/>
        </p:nvPicPr>
        <p:blipFill>
          <a:blip r:embed="rId2" cstate="print"/>
          <a:srcRect/>
          <a:stretch>
            <a:fillRect/>
          </a:stretch>
        </p:blipFill>
        <p:spPr bwMode="auto">
          <a:xfrm>
            <a:off x="0" y="0"/>
            <a:ext cx="9144000" cy="40798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9" name="Picture 4"/>
          <p:cNvPicPr>
            <a:picLocks noChangeAspect="1" noChangeArrowheads="1"/>
          </p:cNvPicPr>
          <p:nvPr/>
        </p:nvPicPr>
        <p:blipFill>
          <a:blip r:embed="rId2" cstate="print"/>
          <a:srcRect/>
          <a:stretch>
            <a:fillRect/>
          </a:stretch>
        </p:blipFill>
        <p:spPr bwMode="auto">
          <a:xfrm>
            <a:off x="0" y="-26988"/>
            <a:ext cx="9144000" cy="2389188"/>
          </a:xfrm>
          <a:prstGeom prst="rect">
            <a:avLst/>
          </a:prstGeom>
          <a:noFill/>
          <a:ln w="9525">
            <a:noFill/>
            <a:miter lim="800000"/>
            <a:headEnd/>
            <a:tailEnd/>
          </a:ln>
        </p:spPr>
      </p:pic>
      <p:pic>
        <p:nvPicPr>
          <p:cNvPr id="37890" name="Picture 5"/>
          <p:cNvPicPr>
            <a:picLocks noChangeAspect="1" noChangeArrowheads="1"/>
          </p:cNvPicPr>
          <p:nvPr/>
        </p:nvPicPr>
        <p:blipFill>
          <a:blip r:embed="rId3" cstate="print"/>
          <a:srcRect/>
          <a:stretch>
            <a:fillRect/>
          </a:stretch>
        </p:blipFill>
        <p:spPr bwMode="auto">
          <a:xfrm>
            <a:off x="1524000" y="2362200"/>
            <a:ext cx="6553200" cy="39497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3" name="Picture 4"/>
          <p:cNvPicPr>
            <a:picLocks noChangeAspect="1" noChangeArrowheads="1"/>
          </p:cNvPicPr>
          <p:nvPr/>
        </p:nvPicPr>
        <p:blipFill>
          <a:blip r:embed="rId2" cstate="print"/>
          <a:srcRect/>
          <a:stretch>
            <a:fillRect/>
          </a:stretch>
        </p:blipFill>
        <p:spPr bwMode="auto">
          <a:xfrm>
            <a:off x="0" y="0"/>
            <a:ext cx="9144000" cy="47863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7" name="Picture 4"/>
          <p:cNvPicPr>
            <a:picLocks noChangeAspect="1" noChangeArrowheads="1"/>
          </p:cNvPicPr>
          <p:nvPr/>
        </p:nvPicPr>
        <p:blipFill>
          <a:blip r:embed="rId2" cstate="print"/>
          <a:srcRect/>
          <a:stretch>
            <a:fillRect/>
          </a:stretch>
        </p:blipFill>
        <p:spPr bwMode="auto">
          <a:xfrm>
            <a:off x="838200" y="1676400"/>
            <a:ext cx="7696200" cy="34829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1" name="Picture 4"/>
          <p:cNvPicPr>
            <a:picLocks noChangeAspect="1" noChangeArrowheads="1"/>
          </p:cNvPicPr>
          <p:nvPr/>
        </p:nvPicPr>
        <p:blipFill>
          <a:blip r:embed="rId2" cstate="print"/>
          <a:srcRect/>
          <a:stretch>
            <a:fillRect/>
          </a:stretch>
        </p:blipFill>
        <p:spPr bwMode="auto">
          <a:xfrm>
            <a:off x="609600" y="1295400"/>
            <a:ext cx="8001000" cy="40005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5" name="Picture 4"/>
          <p:cNvPicPr>
            <a:picLocks noChangeAspect="1" noChangeArrowheads="1"/>
          </p:cNvPicPr>
          <p:nvPr/>
        </p:nvPicPr>
        <p:blipFill>
          <a:blip r:embed="rId2" cstate="print"/>
          <a:srcRect/>
          <a:stretch>
            <a:fillRect/>
          </a:stretch>
        </p:blipFill>
        <p:spPr bwMode="auto">
          <a:xfrm>
            <a:off x="0" y="457200"/>
            <a:ext cx="9144000" cy="2692400"/>
          </a:xfrm>
          <a:prstGeom prst="rect">
            <a:avLst/>
          </a:prstGeom>
          <a:noFill/>
          <a:ln w="9525">
            <a:noFill/>
            <a:miter lim="800000"/>
            <a:headEnd/>
            <a:tailEnd/>
          </a:ln>
        </p:spPr>
      </p:pic>
      <p:pic>
        <p:nvPicPr>
          <p:cNvPr id="41986" name="Picture 5"/>
          <p:cNvPicPr>
            <a:picLocks noChangeAspect="1" noChangeArrowheads="1"/>
          </p:cNvPicPr>
          <p:nvPr/>
        </p:nvPicPr>
        <p:blipFill>
          <a:blip r:embed="rId3" cstate="print"/>
          <a:srcRect/>
          <a:stretch>
            <a:fillRect/>
          </a:stretch>
        </p:blipFill>
        <p:spPr bwMode="auto">
          <a:xfrm>
            <a:off x="5943600" y="3200400"/>
            <a:ext cx="2744788" cy="32194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09" name="Picture 1"/>
          <p:cNvPicPr>
            <a:picLocks noChangeAspect="1" noChangeArrowheads="1"/>
          </p:cNvPicPr>
          <p:nvPr/>
        </p:nvPicPr>
        <p:blipFill>
          <a:blip r:embed="rId2" cstate="print"/>
          <a:srcRect/>
          <a:stretch>
            <a:fillRect/>
          </a:stretch>
        </p:blipFill>
        <p:spPr bwMode="auto">
          <a:xfrm>
            <a:off x="0" y="304800"/>
            <a:ext cx="7715250" cy="3429000"/>
          </a:xfrm>
          <a:prstGeom prst="rect">
            <a:avLst/>
          </a:prstGeom>
          <a:noFill/>
          <a:ln w="9525">
            <a:noFill/>
            <a:miter lim="800000"/>
            <a:headEnd/>
            <a:tailEnd/>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3" name="Picture 1"/>
          <p:cNvPicPr>
            <a:picLocks noChangeAspect="1" noChangeArrowheads="1"/>
          </p:cNvPicPr>
          <p:nvPr/>
        </p:nvPicPr>
        <p:blipFill>
          <a:blip r:embed="rId2" cstate="print"/>
          <a:srcRect/>
          <a:stretch>
            <a:fillRect/>
          </a:stretch>
        </p:blipFill>
        <p:spPr bwMode="auto">
          <a:xfrm>
            <a:off x="0" y="685800"/>
            <a:ext cx="8869363" cy="533400"/>
          </a:xfrm>
          <a:prstGeom prst="rect">
            <a:avLst/>
          </a:prstGeom>
          <a:noFill/>
          <a:ln w="9525">
            <a:noFill/>
            <a:miter lim="800000"/>
            <a:headEnd/>
            <a:tailEnd/>
          </a:ln>
        </p:spPr>
      </p:pic>
      <p:pic>
        <p:nvPicPr>
          <p:cNvPr id="44034" name="Picture 5" descr="http://i.telegraph.co.uk/multimedia/archive/01797/flu_1797500c.jpg"/>
          <p:cNvPicPr>
            <a:picLocks noChangeAspect="1" noChangeArrowheads="1"/>
          </p:cNvPicPr>
          <p:nvPr/>
        </p:nvPicPr>
        <p:blipFill>
          <a:blip r:embed="rId3" cstate="print"/>
          <a:srcRect/>
          <a:stretch>
            <a:fillRect/>
          </a:stretch>
        </p:blipFill>
        <p:spPr bwMode="auto">
          <a:xfrm>
            <a:off x="228600" y="2295525"/>
            <a:ext cx="4381500" cy="2733675"/>
          </a:xfrm>
          <a:prstGeom prst="rect">
            <a:avLst/>
          </a:prstGeom>
          <a:noFill/>
          <a:ln w="9525">
            <a:noFill/>
            <a:miter lim="800000"/>
            <a:headEnd/>
            <a:tailEnd/>
          </a:ln>
        </p:spPr>
      </p:pic>
      <p:pic>
        <p:nvPicPr>
          <p:cNvPr id="44035" name="Picture 7" descr="http://static.guim.co.uk/sys-images/Guardian/Pix/commercial/2011/6/16/1308247490265/Gardasil-vaccine-to-prote-007.jpg"/>
          <p:cNvPicPr>
            <a:picLocks noChangeAspect="1" noChangeArrowheads="1"/>
          </p:cNvPicPr>
          <p:nvPr/>
        </p:nvPicPr>
        <p:blipFill>
          <a:blip r:embed="rId4" cstate="print"/>
          <a:srcRect/>
          <a:stretch>
            <a:fillRect/>
          </a:stretch>
        </p:blipFill>
        <p:spPr bwMode="auto">
          <a:xfrm>
            <a:off x="4762500" y="2324100"/>
            <a:ext cx="4381500" cy="2628900"/>
          </a:xfrm>
          <a:prstGeom prst="rect">
            <a:avLst/>
          </a:prstGeom>
          <a:noFill/>
          <a:ln w="9525">
            <a:noFill/>
            <a:miter lim="800000"/>
            <a:headEnd/>
            <a:tailEnd/>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WordArt 4"/>
          <p:cNvSpPr>
            <a:spLocks noChangeArrowheads="1" noChangeShapeType="1" noTextEdit="1"/>
          </p:cNvSpPr>
          <p:nvPr/>
        </p:nvSpPr>
        <p:spPr bwMode="auto">
          <a:xfrm>
            <a:off x="228600" y="381000"/>
            <a:ext cx="5114925" cy="581025"/>
          </a:xfrm>
          <a:prstGeom prst="rect">
            <a:avLst/>
          </a:prstGeom>
        </p:spPr>
        <p:txBody>
          <a:bodyPr wrap="none" fromWordArt="1">
            <a:prstTxWarp prst="textPlain">
              <a:avLst>
                <a:gd name="adj" fmla="val 50000"/>
              </a:avLst>
            </a:prstTxWarp>
          </a:bodyPr>
          <a:lstStyle/>
          <a:p>
            <a:pPr algn="ctr"/>
            <a:r>
              <a:rPr lang="en-US" sz="4000" kern="10">
                <a:ln w="28575">
                  <a:solidFill>
                    <a:srgbClr val="000000"/>
                  </a:solidFill>
                  <a:round/>
                  <a:headEnd/>
                  <a:tailEnd/>
                </a:ln>
                <a:solidFill>
                  <a:srgbClr val="FF0000"/>
                </a:solidFill>
                <a:latin typeface="Cooper Black"/>
              </a:rPr>
              <a:t>Genetics of Bacteria</a:t>
            </a:r>
          </a:p>
        </p:txBody>
      </p:sp>
      <p:pic>
        <p:nvPicPr>
          <p:cNvPr id="45058" name="Picture 6"/>
          <p:cNvPicPr>
            <a:picLocks noChangeAspect="1" noChangeArrowheads="1"/>
          </p:cNvPicPr>
          <p:nvPr/>
        </p:nvPicPr>
        <p:blipFill>
          <a:blip r:embed="rId2" cstate="print"/>
          <a:srcRect/>
          <a:stretch>
            <a:fillRect/>
          </a:stretch>
        </p:blipFill>
        <p:spPr bwMode="auto">
          <a:xfrm>
            <a:off x="0" y="1066800"/>
            <a:ext cx="9144000" cy="3776663"/>
          </a:xfrm>
          <a:prstGeom prst="rect">
            <a:avLst/>
          </a:prstGeom>
          <a:noFill/>
          <a:ln w="9525">
            <a:noFill/>
            <a:miter lim="800000"/>
            <a:headEnd/>
            <a:tailEnd/>
          </a:ln>
        </p:spPr>
      </p:pic>
      <p:pic>
        <p:nvPicPr>
          <p:cNvPr id="45059" name="Picture 7"/>
          <p:cNvPicPr>
            <a:picLocks noChangeAspect="1" noChangeArrowheads="1"/>
          </p:cNvPicPr>
          <p:nvPr/>
        </p:nvPicPr>
        <p:blipFill>
          <a:blip r:embed="rId3" cstate="print"/>
          <a:srcRect/>
          <a:stretch>
            <a:fillRect/>
          </a:stretch>
        </p:blipFill>
        <p:spPr bwMode="auto">
          <a:xfrm>
            <a:off x="7467600" y="0"/>
            <a:ext cx="1676400" cy="1554163"/>
          </a:xfrm>
          <a:prstGeom prst="rect">
            <a:avLst/>
          </a:prstGeom>
          <a:noFill/>
          <a:ln w="9525">
            <a:noFill/>
            <a:miter lim="800000"/>
            <a:headEnd/>
            <a:tailEnd/>
          </a:ln>
        </p:spPr>
      </p:pic>
      <p:pic>
        <p:nvPicPr>
          <p:cNvPr id="45060" name="Picture 8"/>
          <p:cNvPicPr>
            <a:picLocks noChangeAspect="1" noChangeArrowheads="1"/>
          </p:cNvPicPr>
          <p:nvPr/>
        </p:nvPicPr>
        <p:blipFill>
          <a:blip r:embed="rId4" cstate="print"/>
          <a:srcRect/>
          <a:stretch>
            <a:fillRect/>
          </a:stretch>
        </p:blipFill>
        <p:spPr bwMode="auto">
          <a:xfrm>
            <a:off x="3124200" y="4191000"/>
            <a:ext cx="2895600" cy="2565400"/>
          </a:xfrm>
          <a:prstGeom prst="rect">
            <a:avLst/>
          </a:prstGeom>
          <a:noFill/>
          <a:ln w="9525">
            <a:noFill/>
            <a:miter lim="800000"/>
            <a:headEnd/>
            <a:tailEnd/>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WordArt 2"/>
          <p:cNvSpPr>
            <a:spLocks noChangeArrowheads="1" noChangeShapeType="1" noTextEdit="1"/>
          </p:cNvSpPr>
          <p:nvPr/>
        </p:nvSpPr>
        <p:spPr bwMode="auto">
          <a:xfrm>
            <a:off x="304800" y="304800"/>
            <a:ext cx="8382000" cy="847725"/>
          </a:xfrm>
          <a:prstGeom prst="rect">
            <a:avLst/>
          </a:prstGeom>
        </p:spPr>
        <p:txBody>
          <a:bodyPr wrap="none" fromWordArt="1">
            <a:prstTxWarp prst="textPlain">
              <a:avLst>
                <a:gd name="adj" fmla="val 50000"/>
              </a:avLst>
            </a:prstTxWarp>
          </a:bodyPr>
          <a:lstStyle/>
          <a:p>
            <a:pPr algn="ctr"/>
            <a:r>
              <a:rPr lang="en-US" sz="3200" i="1" kern="10">
                <a:ln w="25400">
                  <a:solidFill>
                    <a:srgbClr val="000000"/>
                  </a:solidFill>
                  <a:round/>
                  <a:headEnd/>
                  <a:tailEnd/>
                </a:ln>
                <a:gradFill rotWithShape="1">
                  <a:gsLst>
                    <a:gs pos="0">
                      <a:srgbClr val="FFFF00"/>
                    </a:gs>
                    <a:gs pos="100000">
                      <a:srgbClr val="FF9900"/>
                    </a:gs>
                  </a:gsLst>
                  <a:path path="rect">
                    <a:fillToRect l="50000" t="50000" r="50000" b="50000"/>
                  </a:path>
                </a:gradFill>
                <a:latin typeface="Georgia"/>
              </a:rPr>
              <a:t>3.) All living things are made of cells.</a:t>
            </a:r>
          </a:p>
        </p:txBody>
      </p:sp>
      <p:grpSp>
        <p:nvGrpSpPr>
          <p:cNvPr id="4099" name="Group 3"/>
          <p:cNvGrpSpPr>
            <a:grpSpLocks/>
          </p:cNvGrpSpPr>
          <p:nvPr/>
        </p:nvGrpSpPr>
        <p:grpSpPr bwMode="auto">
          <a:xfrm>
            <a:off x="0" y="4038600"/>
            <a:ext cx="2895600" cy="2844800"/>
            <a:chOff x="0" y="2544"/>
            <a:chExt cx="1824" cy="1792"/>
          </a:xfrm>
        </p:grpSpPr>
        <p:pic>
          <p:nvPicPr>
            <p:cNvPr id="15369" name="Picture 4" descr="influenza_virus_600"/>
            <p:cNvPicPr>
              <a:picLocks noChangeAspect="1" noChangeArrowheads="1"/>
            </p:cNvPicPr>
            <p:nvPr/>
          </p:nvPicPr>
          <p:blipFill>
            <a:blip r:embed="rId2" cstate="print"/>
            <a:srcRect/>
            <a:stretch>
              <a:fillRect/>
            </a:stretch>
          </p:blipFill>
          <p:spPr bwMode="auto">
            <a:xfrm>
              <a:off x="0" y="2816"/>
              <a:ext cx="1824" cy="1520"/>
            </a:xfrm>
            <a:prstGeom prst="rect">
              <a:avLst/>
            </a:prstGeom>
            <a:noFill/>
            <a:ln w="9525">
              <a:noFill/>
              <a:miter lim="800000"/>
              <a:headEnd/>
              <a:tailEnd/>
            </a:ln>
          </p:spPr>
        </p:pic>
        <p:sp>
          <p:nvSpPr>
            <p:cNvPr id="15370" name="WordArt 5"/>
            <p:cNvSpPr>
              <a:spLocks noChangeArrowheads="1" noChangeShapeType="1" noTextEdit="1"/>
            </p:cNvSpPr>
            <p:nvPr/>
          </p:nvSpPr>
          <p:spPr bwMode="auto">
            <a:xfrm>
              <a:off x="336" y="2544"/>
              <a:ext cx="1050" cy="228"/>
            </a:xfrm>
            <a:prstGeom prst="rect">
              <a:avLst/>
            </a:prstGeom>
          </p:spPr>
          <p:txBody>
            <a:bodyPr wrap="none" fromWordArt="1">
              <a:prstTxWarp prst="textPlain">
                <a:avLst>
                  <a:gd name="adj" fmla="val 50000"/>
                </a:avLst>
              </a:prstTxWarp>
            </a:bodyPr>
            <a:lstStyle/>
            <a:p>
              <a:pPr algn="ctr"/>
              <a:r>
                <a:rPr lang="en-US" sz="2000" kern="10">
                  <a:ln w="25400">
                    <a:solidFill>
                      <a:srgbClr val="000000"/>
                    </a:solidFill>
                    <a:round/>
                    <a:headEnd/>
                    <a:tailEnd/>
                  </a:ln>
                  <a:gradFill rotWithShape="1">
                    <a:gsLst>
                      <a:gs pos="0">
                        <a:srgbClr val="FF9900"/>
                      </a:gs>
                      <a:gs pos="100000">
                        <a:srgbClr val="FFFF00"/>
                      </a:gs>
                    </a:gsLst>
                    <a:lin ang="5400000" scaled="1"/>
                  </a:gradFill>
                  <a:latin typeface="Arial Black"/>
                </a:rPr>
                <a:t>FLU VIRUS</a:t>
              </a:r>
            </a:p>
          </p:txBody>
        </p:sp>
      </p:grpSp>
      <p:grpSp>
        <p:nvGrpSpPr>
          <p:cNvPr id="4102" name="Group 6"/>
          <p:cNvGrpSpPr>
            <a:grpSpLocks/>
          </p:cNvGrpSpPr>
          <p:nvPr/>
        </p:nvGrpSpPr>
        <p:grpSpPr bwMode="auto">
          <a:xfrm>
            <a:off x="2895600" y="4038600"/>
            <a:ext cx="2438400" cy="2819400"/>
            <a:chOff x="1824" y="2544"/>
            <a:chExt cx="1536" cy="1776"/>
          </a:xfrm>
        </p:grpSpPr>
        <p:pic>
          <p:nvPicPr>
            <p:cNvPr id="15367" name="Picture 7" descr="variolaelec1"/>
            <p:cNvPicPr>
              <a:picLocks noChangeAspect="1" noChangeArrowheads="1"/>
            </p:cNvPicPr>
            <p:nvPr/>
          </p:nvPicPr>
          <p:blipFill>
            <a:blip r:embed="rId3" cstate="print"/>
            <a:srcRect/>
            <a:stretch>
              <a:fillRect/>
            </a:stretch>
          </p:blipFill>
          <p:spPr bwMode="auto">
            <a:xfrm>
              <a:off x="1824" y="2842"/>
              <a:ext cx="1536" cy="1478"/>
            </a:xfrm>
            <a:prstGeom prst="rect">
              <a:avLst/>
            </a:prstGeom>
            <a:noFill/>
            <a:ln w="9525">
              <a:noFill/>
              <a:miter lim="800000"/>
              <a:headEnd/>
              <a:tailEnd/>
            </a:ln>
          </p:spPr>
        </p:pic>
        <p:sp>
          <p:nvSpPr>
            <p:cNvPr id="15368" name="WordArt 8"/>
            <p:cNvSpPr>
              <a:spLocks noChangeArrowheads="1" noChangeShapeType="1" noTextEdit="1"/>
            </p:cNvSpPr>
            <p:nvPr/>
          </p:nvSpPr>
          <p:spPr bwMode="auto">
            <a:xfrm>
              <a:off x="2070" y="2544"/>
              <a:ext cx="1050" cy="228"/>
            </a:xfrm>
            <a:prstGeom prst="rect">
              <a:avLst/>
            </a:prstGeom>
          </p:spPr>
          <p:txBody>
            <a:bodyPr wrap="none" fromWordArt="1">
              <a:prstTxWarp prst="textPlain">
                <a:avLst>
                  <a:gd name="adj" fmla="val 50000"/>
                </a:avLst>
              </a:prstTxWarp>
            </a:bodyPr>
            <a:lstStyle/>
            <a:p>
              <a:pPr algn="ctr"/>
              <a:r>
                <a:rPr lang="en-US" sz="2000" kern="10">
                  <a:ln w="25400">
                    <a:solidFill>
                      <a:srgbClr val="000000"/>
                    </a:solidFill>
                    <a:round/>
                    <a:headEnd/>
                    <a:tailEnd/>
                  </a:ln>
                  <a:gradFill rotWithShape="1">
                    <a:gsLst>
                      <a:gs pos="0">
                        <a:srgbClr val="FF9900"/>
                      </a:gs>
                      <a:gs pos="100000">
                        <a:srgbClr val="FFFF00"/>
                      </a:gs>
                    </a:gsLst>
                    <a:lin ang="5400000" scaled="1"/>
                  </a:gradFill>
                  <a:latin typeface="Arial Black"/>
                </a:rPr>
                <a:t>CHICKEN POX</a:t>
              </a:r>
            </a:p>
          </p:txBody>
        </p:sp>
      </p:grpSp>
      <p:grpSp>
        <p:nvGrpSpPr>
          <p:cNvPr id="4105" name="Group 9"/>
          <p:cNvGrpSpPr>
            <a:grpSpLocks/>
          </p:cNvGrpSpPr>
          <p:nvPr/>
        </p:nvGrpSpPr>
        <p:grpSpPr bwMode="auto">
          <a:xfrm>
            <a:off x="5334000" y="3894138"/>
            <a:ext cx="3810000" cy="2963862"/>
            <a:chOff x="3360" y="2453"/>
            <a:chExt cx="2400" cy="1867"/>
          </a:xfrm>
        </p:grpSpPr>
        <p:pic>
          <p:nvPicPr>
            <p:cNvPr id="15365" name="Picture 10" descr="gpw-20050430a-fullsize-ebola-virus-cdc-phil-id-1181"/>
            <p:cNvPicPr>
              <a:picLocks noChangeAspect="1" noChangeArrowheads="1"/>
            </p:cNvPicPr>
            <p:nvPr/>
          </p:nvPicPr>
          <p:blipFill>
            <a:blip r:embed="rId4" cstate="print"/>
            <a:srcRect/>
            <a:stretch>
              <a:fillRect/>
            </a:stretch>
          </p:blipFill>
          <p:spPr bwMode="auto">
            <a:xfrm>
              <a:off x="3360" y="2453"/>
              <a:ext cx="2400" cy="1867"/>
            </a:xfrm>
            <a:prstGeom prst="rect">
              <a:avLst/>
            </a:prstGeom>
            <a:noFill/>
            <a:ln w="9525">
              <a:noFill/>
              <a:miter lim="800000"/>
              <a:headEnd/>
              <a:tailEnd/>
            </a:ln>
          </p:spPr>
        </p:pic>
        <p:sp>
          <p:nvSpPr>
            <p:cNvPr id="15366" name="WordArt 11"/>
            <p:cNvSpPr>
              <a:spLocks noChangeArrowheads="1" noChangeShapeType="1" noTextEdit="1"/>
            </p:cNvSpPr>
            <p:nvPr/>
          </p:nvSpPr>
          <p:spPr bwMode="auto">
            <a:xfrm>
              <a:off x="4464" y="2592"/>
              <a:ext cx="1050" cy="228"/>
            </a:xfrm>
            <a:prstGeom prst="rect">
              <a:avLst/>
            </a:prstGeom>
          </p:spPr>
          <p:txBody>
            <a:bodyPr wrap="none" fromWordArt="1">
              <a:prstTxWarp prst="textPlain">
                <a:avLst>
                  <a:gd name="adj" fmla="val 50000"/>
                </a:avLst>
              </a:prstTxWarp>
            </a:bodyPr>
            <a:lstStyle/>
            <a:p>
              <a:pPr algn="ctr"/>
              <a:r>
                <a:rPr lang="en-US" sz="2000" kern="10">
                  <a:ln w="25400">
                    <a:solidFill>
                      <a:srgbClr val="000000"/>
                    </a:solidFill>
                    <a:round/>
                    <a:headEnd/>
                    <a:tailEnd/>
                  </a:ln>
                  <a:gradFill rotWithShape="1">
                    <a:gsLst>
                      <a:gs pos="0">
                        <a:srgbClr val="FF9900"/>
                      </a:gs>
                      <a:gs pos="100000">
                        <a:srgbClr val="FFFF00"/>
                      </a:gs>
                    </a:gsLst>
                    <a:lin ang="5400000" scaled="1"/>
                  </a:gradFill>
                  <a:latin typeface="Arial Black"/>
                </a:rPr>
                <a:t>EBOLA</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099"/>
                                        </p:tgtEl>
                                        <p:attrNameLst>
                                          <p:attrName>style.visibility</p:attrName>
                                        </p:attrNameLst>
                                      </p:cBhvr>
                                      <p:to>
                                        <p:strVal val="visible"/>
                                      </p:to>
                                    </p:set>
                                    <p:animEffect transition="in" filter="wipe(down)">
                                      <p:cBhvr>
                                        <p:cTn id="7" dur="500"/>
                                        <p:tgtEl>
                                          <p:spTgt spid="409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102"/>
                                        </p:tgtEl>
                                        <p:attrNameLst>
                                          <p:attrName>style.visibility</p:attrName>
                                        </p:attrNameLst>
                                      </p:cBhvr>
                                      <p:to>
                                        <p:strVal val="visible"/>
                                      </p:to>
                                    </p:set>
                                    <p:animEffect transition="in" filter="wipe(down)">
                                      <p:cBhvr>
                                        <p:cTn id="12" dur="500"/>
                                        <p:tgtEl>
                                          <p:spTgt spid="410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4105"/>
                                        </p:tgtEl>
                                        <p:attrNameLst>
                                          <p:attrName>style.visibility</p:attrName>
                                        </p:attrNameLst>
                                      </p:cBhvr>
                                      <p:to>
                                        <p:strVal val="visible"/>
                                      </p:to>
                                    </p:set>
                                    <p:animEffect transition="in" filter="wipe(down)">
                                      <p:cBhvr>
                                        <p:cTn id="17" dur="500"/>
                                        <p:tgtEl>
                                          <p:spTgt spid="41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WordArt 4"/>
          <p:cNvSpPr>
            <a:spLocks noChangeArrowheads="1" noChangeShapeType="1" noTextEdit="1"/>
          </p:cNvSpPr>
          <p:nvPr/>
        </p:nvSpPr>
        <p:spPr bwMode="auto">
          <a:xfrm>
            <a:off x="142875" y="381000"/>
            <a:ext cx="5114925" cy="581025"/>
          </a:xfrm>
          <a:prstGeom prst="rect">
            <a:avLst/>
          </a:prstGeom>
        </p:spPr>
        <p:txBody>
          <a:bodyPr wrap="none" fromWordArt="1">
            <a:prstTxWarp prst="textPlain">
              <a:avLst>
                <a:gd name="adj" fmla="val 50000"/>
              </a:avLst>
            </a:prstTxWarp>
          </a:bodyPr>
          <a:lstStyle/>
          <a:p>
            <a:pPr algn="ctr"/>
            <a:r>
              <a:rPr lang="en-US" sz="4000" kern="10">
                <a:ln w="28575">
                  <a:solidFill>
                    <a:srgbClr val="000000"/>
                  </a:solidFill>
                  <a:round/>
                  <a:headEnd/>
                  <a:tailEnd/>
                </a:ln>
                <a:solidFill>
                  <a:srgbClr val="FF0000"/>
                </a:solidFill>
                <a:latin typeface="Cooper Black"/>
              </a:rPr>
              <a:t>Quick Drawing</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5" name="Picture 4"/>
          <p:cNvPicPr>
            <a:picLocks noChangeAspect="1" noChangeArrowheads="1"/>
          </p:cNvPicPr>
          <p:nvPr/>
        </p:nvPicPr>
        <p:blipFill>
          <a:blip r:embed="rId2" cstate="print"/>
          <a:srcRect/>
          <a:stretch>
            <a:fillRect/>
          </a:stretch>
        </p:blipFill>
        <p:spPr bwMode="auto">
          <a:xfrm>
            <a:off x="1295400" y="457200"/>
            <a:ext cx="6781800" cy="6008688"/>
          </a:xfrm>
          <a:prstGeom prst="rect">
            <a:avLst/>
          </a:prstGeom>
          <a:noFill/>
          <a:ln w="9525">
            <a:noFill/>
            <a:miter lim="800000"/>
            <a:headEnd/>
            <a:tailEnd/>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29" name="Picture 4"/>
          <p:cNvPicPr>
            <a:picLocks noChangeAspect="1" noChangeArrowheads="1"/>
          </p:cNvPicPr>
          <p:nvPr/>
        </p:nvPicPr>
        <p:blipFill>
          <a:blip r:embed="rId2" cstate="print"/>
          <a:srcRect/>
          <a:stretch>
            <a:fillRect/>
          </a:stretch>
        </p:blipFill>
        <p:spPr bwMode="auto">
          <a:xfrm>
            <a:off x="0" y="0"/>
            <a:ext cx="9144000" cy="3478213"/>
          </a:xfrm>
          <a:prstGeom prst="rect">
            <a:avLst/>
          </a:prstGeom>
          <a:noFill/>
          <a:ln w="9525">
            <a:noFill/>
            <a:miter lim="800000"/>
            <a:headEnd/>
            <a:tailEnd/>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3" name="Picture 9" descr="botulism_160"/>
          <p:cNvPicPr>
            <a:picLocks noChangeAspect="1" noChangeArrowheads="1"/>
          </p:cNvPicPr>
          <p:nvPr/>
        </p:nvPicPr>
        <p:blipFill>
          <a:blip r:embed="rId2" cstate="print"/>
          <a:srcRect/>
          <a:stretch>
            <a:fillRect/>
          </a:stretch>
        </p:blipFill>
        <p:spPr bwMode="auto">
          <a:xfrm>
            <a:off x="2743200" y="2819400"/>
            <a:ext cx="2119313" cy="2743200"/>
          </a:xfrm>
          <a:prstGeom prst="rect">
            <a:avLst/>
          </a:prstGeom>
          <a:noFill/>
          <a:ln w="9525">
            <a:noFill/>
            <a:miter lim="800000"/>
            <a:headEnd/>
            <a:tailEnd/>
          </a:ln>
        </p:spPr>
      </p:pic>
      <p:pic>
        <p:nvPicPr>
          <p:cNvPr id="49154" name="Picture 11" descr="castleberry"/>
          <p:cNvPicPr>
            <a:picLocks noChangeAspect="1" noChangeArrowheads="1"/>
          </p:cNvPicPr>
          <p:nvPr/>
        </p:nvPicPr>
        <p:blipFill>
          <a:blip r:embed="rId3" cstate="print"/>
          <a:srcRect/>
          <a:stretch>
            <a:fillRect/>
          </a:stretch>
        </p:blipFill>
        <p:spPr bwMode="auto">
          <a:xfrm>
            <a:off x="0" y="4086225"/>
            <a:ext cx="3390900" cy="2771775"/>
          </a:xfrm>
          <a:prstGeom prst="rect">
            <a:avLst/>
          </a:prstGeom>
          <a:noFill/>
          <a:ln w="9525">
            <a:noFill/>
            <a:miter lim="800000"/>
            <a:headEnd/>
            <a:tailEnd/>
          </a:ln>
        </p:spPr>
      </p:pic>
      <p:pic>
        <p:nvPicPr>
          <p:cNvPr id="49155" name="Picture 1"/>
          <p:cNvPicPr>
            <a:picLocks noChangeAspect="1" noChangeArrowheads="1"/>
          </p:cNvPicPr>
          <p:nvPr/>
        </p:nvPicPr>
        <p:blipFill>
          <a:blip r:embed="rId4" cstate="print"/>
          <a:srcRect/>
          <a:stretch>
            <a:fillRect/>
          </a:stretch>
        </p:blipFill>
        <p:spPr bwMode="auto">
          <a:xfrm>
            <a:off x="0" y="228600"/>
            <a:ext cx="9153525" cy="2743200"/>
          </a:xfrm>
          <a:prstGeom prst="rect">
            <a:avLst/>
          </a:prstGeom>
          <a:noFill/>
          <a:ln w="9525">
            <a:noFill/>
            <a:miter lim="800000"/>
            <a:headEnd/>
            <a:tailEnd/>
          </a:ln>
        </p:spPr>
      </p:pic>
      <p:pic>
        <p:nvPicPr>
          <p:cNvPr id="49156" name="Picture 8" descr="hdc_0001_0003_0_img0264"/>
          <p:cNvPicPr>
            <a:picLocks noChangeAspect="1" noChangeArrowheads="1"/>
          </p:cNvPicPr>
          <p:nvPr/>
        </p:nvPicPr>
        <p:blipFill>
          <a:blip r:embed="rId5" cstate="print"/>
          <a:srcRect/>
          <a:stretch>
            <a:fillRect/>
          </a:stretch>
        </p:blipFill>
        <p:spPr bwMode="auto">
          <a:xfrm>
            <a:off x="6461125" y="2819400"/>
            <a:ext cx="2682875" cy="1828800"/>
          </a:xfrm>
          <a:prstGeom prst="rect">
            <a:avLst/>
          </a:prstGeom>
          <a:noFill/>
          <a:ln w="9525">
            <a:noFill/>
            <a:miter lim="800000"/>
            <a:headEnd/>
            <a:tailEnd/>
          </a:ln>
        </p:spPr>
      </p:pic>
      <p:pic>
        <p:nvPicPr>
          <p:cNvPr id="49157" name="Picture 6" descr="tetanus1"/>
          <p:cNvPicPr>
            <a:picLocks noChangeAspect="1" noChangeArrowheads="1"/>
          </p:cNvPicPr>
          <p:nvPr/>
        </p:nvPicPr>
        <p:blipFill>
          <a:blip r:embed="rId6" cstate="print"/>
          <a:srcRect/>
          <a:stretch>
            <a:fillRect/>
          </a:stretch>
        </p:blipFill>
        <p:spPr bwMode="auto">
          <a:xfrm>
            <a:off x="4572000" y="4419600"/>
            <a:ext cx="3657600" cy="2438400"/>
          </a:xfrm>
          <a:prstGeom prst="rect">
            <a:avLst/>
          </a:prstGeom>
          <a:noFill/>
          <a:ln w="9525">
            <a:noFill/>
            <a:miter lim="800000"/>
            <a:headEnd/>
            <a:tailEnd/>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773" name="Group 5"/>
          <p:cNvGrpSpPr>
            <a:grpSpLocks/>
          </p:cNvGrpSpPr>
          <p:nvPr/>
        </p:nvGrpSpPr>
        <p:grpSpPr bwMode="auto">
          <a:xfrm>
            <a:off x="2362200" y="152400"/>
            <a:ext cx="5029200" cy="6324600"/>
            <a:chOff x="1488" y="96"/>
            <a:chExt cx="3168" cy="3984"/>
          </a:xfrm>
        </p:grpSpPr>
        <p:pic>
          <p:nvPicPr>
            <p:cNvPr id="50179" name="Picture 2"/>
            <p:cNvPicPr>
              <a:picLocks noChangeAspect="1" noChangeArrowheads="1"/>
            </p:cNvPicPr>
            <p:nvPr/>
          </p:nvPicPr>
          <p:blipFill>
            <a:blip r:embed="rId2" cstate="print"/>
            <a:srcRect/>
            <a:stretch>
              <a:fillRect/>
            </a:stretch>
          </p:blipFill>
          <p:spPr bwMode="auto">
            <a:xfrm>
              <a:off x="1536" y="96"/>
              <a:ext cx="2891" cy="3504"/>
            </a:xfrm>
            <a:prstGeom prst="rect">
              <a:avLst/>
            </a:prstGeom>
            <a:noFill/>
            <a:ln w="9525">
              <a:noFill/>
              <a:miter lim="800000"/>
              <a:headEnd/>
              <a:tailEnd/>
            </a:ln>
          </p:spPr>
        </p:pic>
        <p:sp>
          <p:nvSpPr>
            <p:cNvPr id="50180" name="Text Box 3"/>
            <p:cNvSpPr txBox="1">
              <a:spLocks noChangeArrowheads="1"/>
            </p:cNvSpPr>
            <p:nvPr/>
          </p:nvSpPr>
          <p:spPr bwMode="auto">
            <a:xfrm>
              <a:off x="1488" y="3600"/>
              <a:ext cx="3168" cy="480"/>
            </a:xfrm>
            <a:prstGeom prst="rect">
              <a:avLst/>
            </a:prstGeom>
            <a:solidFill>
              <a:srgbClr val="FFFFFF"/>
            </a:solidFill>
            <a:ln w="9525">
              <a:noFill/>
              <a:miter lim="800000"/>
              <a:headEnd/>
              <a:tailEnd/>
            </a:ln>
          </p:spPr>
          <p:txBody>
            <a:bodyPr/>
            <a:lstStyle/>
            <a:p>
              <a:pPr eaLnBrk="0" hangingPunct="0"/>
              <a:r>
                <a:rPr lang="en-US" sz="4000" b="1">
                  <a:latin typeface="Times New Roman" pitchFamily="18" charset="0"/>
                </a:rPr>
                <a:t>Amoeba porn flicks</a:t>
              </a:r>
            </a:p>
          </p:txBody>
        </p:sp>
      </p:grpSp>
      <p:sp>
        <p:nvSpPr>
          <p:cNvPr id="50178" name="Rectangle 4"/>
          <p:cNvSpPr>
            <a:spLocks noChangeArrowheads="1"/>
          </p:cNvSpPr>
          <p:nvPr/>
        </p:nvSpPr>
        <p:spPr bwMode="auto">
          <a:xfrm>
            <a:off x="1905000" y="152400"/>
            <a:ext cx="5638800" cy="6477000"/>
          </a:xfrm>
          <a:prstGeom prst="rect">
            <a:avLst/>
          </a:prstGeom>
          <a:noFill/>
          <a:ln w="38100">
            <a:solidFill>
              <a:schemeClr val="tx1"/>
            </a:solidFill>
            <a:miter lim="800000"/>
            <a:headEnd/>
            <a:tailEnd/>
          </a:ln>
        </p:spPr>
        <p:txBody>
          <a:bodyPr wrap="none"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2773"/>
                                        </p:tgtEl>
                                        <p:attrNameLst>
                                          <p:attrName>style.visibility</p:attrName>
                                        </p:attrNameLst>
                                      </p:cBhvr>
                                      <p:to>
                                        <p:strVal val="visible"/>
                                      </p:to>
                                    </p:set>
                                    <p:animEffect transition="in" filter="dissolve">
                                      <p:cBhvr>
                                        <p:cTn id="7" dur="500"/>
                                        <p:tgtEl>
                                          <p:spTgt spid="327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1202" name="Picture 5"/>
          <p:cNvPicPr>
            <a:picLocks noChangeAspect="1" noChangeArrowheads="1"/>
          </p:cNvPicPr>
          <p:nvPr/>
        </p:nvPicPr>
        <p:blipFill>
          <a:blip r:embed="rId2" cstate="print"/>
          <a:srcRect/>
          <a:stretch>
            <a:fillRect/>
          </a:stretch>
        </p:blipFill>
        <p:spPr bwMode="auto">
          <a:xfrm>
            <a:off x="0" y="152400"/>
            <a:ext cx="9144000" cy="2065338"/>
          </a:xfrm>
          <a:prstGeom prst="rect">
            <a:avLst/>
          </a:prstGeom>
          <a:noFill/>
          <a:ln w="9525">
            <a:noFill/>
            <a:miter lim="800000"/>
            <a:headEnd/>
            <a:tailEnd/>
          </a:ln>
        </p:spPr>
      </p:pic>
      <p:pic>
        <p:nvPicPr>
          <p:cNvPr id="51203" name="Picture 1"/>
          <p:cNvPicPr>
            <a:picLocks noChangeAspect="1" noChangeArrowheads="1"/>
          </p:cNvPicPr>
          <p:nvPr/>
        </p:nvPicPr>
        <p:blipFill>
          <a:blip r:embed="rId3" cstate="print"/>
          <a:srcRect/>
          <a:stretch>
            <a:fillRect/>
          </a:stretch>
        </p:blipFill>
        <p:spPr bwMode="auto">
          <a:xfrm>
            <a:off x="76200" y="1905000"/>
            <a:ext cx="5703888" cy="3581400"/>
          </a:xfrm>
          <a:prstGeom prst="rect">
            <a:avLst/>
          </a:prstGeom>
          <a:noFill/>
          <a:ln w="9525">
            <a:noFill/>
            <a:miter lim="800000"/>
            <a:headEnd/>
            <a:tailEnd/>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5" name="Picture 5"/>
          <p:cNvPicPr>
            <a:picLocks noChangeAspect="1" noChangeArrowheads="1"/>
          </p:cNvPicPr>
          <p:nvPr/>
        </p:nvPicPr>
        <p:blipFill>
          <a:blip r:embed="rId2" cstate="print"/>
          <a:srcRect/>
          <a:stretch>
            <a:fillRect/>
          </a:stretch>
        </p:blipFill>
        <p:spPr bwMode="auto">
          <a:xfrm>
            <a:off x="0" y="381000"/>
            <a:ext cx="8915400" cy="4779963"/>
          </a:xfrm>
          <a:prstGeom prst="rect">
            <a:avLst/>
          </a:prstGeom>
          <a:noFill/>
          <a:ln w="9525">
            <a:noFill/>
            <a:miter lim="800000"/>
            <a:headEnd/>
            <a:tailEnd/>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49" name="Picture 5" descr="27-x1-ProkaryoteConjugation"/>
          <p:cNvPicPr>
            <a:picLocks noChangeAspect="1" noChangeArrowheads="1"/>
          </p:cNvPicPr>
          <p:nvPr/>
        </p:nvPicPr>
        <p:blipFill>
          <a:blip r:embed="rId2" cstate="print"/>
          <a:srcRect/>
          <a:stretch>
            <a:fillRect/>
          </a:stretch>
        </p:blipFill>
        <p:spPr bwMode="auto">
          <a:xfrm>
            <a:off x="0" y="0"/>
            <a:ext cx="4267200" cy="5524500"/>
          </a:xfrm>
          <a:prstGeom prst="rect">
            <a:avLst/>
          </a:prstGeom>
          <a:noFill/>
          <a:ln w="9525">
            <a:noFill/>
            <a:miter lim="800000"/>
            <a:headEnd/>
            <a:tailEnd/>
          </a:ln>
        </p:spPr>
      </p:pic>
      <p:pic>
        <p:nvPicPr>
          <p:cNvPr id="53250" name="Picture 7" descr="210973649_b75e67726a"/>
          <p:cNvPicPr>
            <a:picLocks noChangeAspect="1" noChangeArrowheads="1"/>
          </p:cNvPicPr>
          <p:nvPr/>
        </p:nvPicPr>
        <p:blipFill>
          <a:blip r:embed="rId3" cstate="print"/>
          <a:srcRect/>
          <a:stretch>
            <a:fillRect/>
          </a:stretch>
        </p:blipFill>
        <p:spPr bwMode="auto">
          <a:xfrm>
            <a:off x="4381500" y="2971800"/>
            <a:ext cx="4762500" cy="3886200"/>
          </a:xfrm>
          <a:prstGeom prst="rect">
            <a:avLst/>
          </a:prstGeom>
          <a:noFill/>
          <a:ln w="9525">
            <a:noFill/>
            <a:miter lim="800000"/>
            <a:headEnd/>
            <a:tailEnd/>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3" name="Picture 4"/>
          <p:cNvPicPr>
            <a:picLocks noChangeAspect="1" noChangeArrowheads="1"/>
          </p:cNvPicPr>
          <p:nvPr/>
        </p:nvPicPr>
        <p:blipFill>
          <a:blip r:embed="rId2" cstate="print"/>
          <a:srcRect/>
          <a:stretch>
            <a:fillRect/>
          </a:stretch>
        </p:blipFill>
        <p:spPr bwMode="auto">
          <a:xfrm>
            <a:off x="0" y="0"/>
            <a:ext cx="9144000" cy="2676525"/>
          </a:xfrm>
          <a:prstGeom prst="rect">
            <a:avLst/>
          </a:prstGeom>
          <a:noFill/>
          <a:ln w="9525">
            <a:noFill/>
            <a:miter lim="800000"/>
            <a:headEnd/>
            <a:tailEnd/>
          </a:ln>
        </p:spPr>
      </p:pic>
      <p:pic>
        <p:nvPicPr>
          <p:cNvPr id="54274" name="Picture 8"/>
          <p:cNvPicPr>
            <a:picLocks noChangeAspect="1" noChangeArrowheads="1"/>
          </p:cNvPicPr>
          <p:nvPr/>
        </p:nvPicPr>
        <p:blipFill>
          <a:blip r:embed="rId3" cstate="print"/>
          <a:srcRect/>
          <a:stretch>
            <a:fillRect/>
          </a:stretch>
        </p:blipFill>
        <p:spPr bwMode="auto">
          <a:xfrm>
            <a:off x="0" y="3879850"/>
            <a:ext cx="9144000" cy="1987550"/>
          </a:xfrm>
          <a:prstGeom prst="rect">
            <a:avLst/>
          </a:prstGeom>
          <a:noFill/>
          <a:ln w="9525">
            <a:noFill/>
            <a:miter lim="800000"/>
            <a:headEnd/>
            <a:tailEnd/>
          </a:ln>
        </p:spPr>
      </p:pic>
      <p:pic>
        <p:nvPicPr>
          <p:cNvPr id="54275" name="Picture 7" descr="mrsa"/>
          <p:cNvPicPr>
            <a:picLocks noChangeAspect="1" noChangeArrowheads="1"/>
          </p:cNvPicPr>
          <p:nvPr/>
        </p:nvPicPr>
        <p:blipFill>
          <a:blip r:embed="rId4" cstate="print"/>
          <a:srcRect/>
          <a:stretch>
            <a:fillRect/>
          </a:stretch>
        </p:blipFill>
        <p:spPr bwMode="auto">
          <a:xfrm>
            <a:off x="5562600" y="2008188"/>
            <a:ext cx="3124200" cy="2452687"/>
          </a:xfrm>
          <a:prstGeom prst="rect">
            <a:avLst/>
          </a:prstGeom>
          <a:noFill/>
          <a:ln w="28575">
            <a:solidFill>
              <a:schemeClr val="tx1"/>
            </a:solidFill>
            <a:miter lim="800000"/>
            <a:headEnd/>
            <a:tailEnd/>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7" name="Picture 4"/>
          <p:cNvPicPr>
            <a:picLocks noChangeAspect="1" noChangeArrowheads="1"/>
          </p:cNvPicPr>
          <p:nvPr/>
        </p:nvPicPr>
        <p:blipFill>
          <a:blip r:embed="rId2" cstate="print"/>
          <a:srcRect/>
          <a:stretch>
            <a:fillRect/>
          </a:stretch>
        </p:blipFill>
        <p:spPr bwMode="auto">
          <a:xfrm>
            <a:off x="0" y="0"/>
            <a:ext cx="9144000" cy="1925638"/>
          </a:xfrm>
          <a:prstGeom prst="rect">
            <a:avLst/>
          </a:prstGeom>
          <a:noFill/>
          <a:ln w="9525">
            <a:noFill/>
            <a:miter lim="800000"/>
            <a:headEnd/>
            <a:tailEnd/>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5"/>
          <p:cNvPicPr>
            <a:picLocks noChangeAspect="1" noChangeArrowheads="1"/>
          </p:cNvPicPr>
          <p:nvPr/>
        </p:nvPicPr>
        <p:blipFill>
          <a:blip r:embed="rId2" cstate="print"/>
          <a:srcRect/>
          <a:stretch>
            <a:fillRect/>
          </a:stretch>
        </p:blipFill>
        <p:spPr bwMode="auto">
          <a:xfrm>
            <a:off x="0" y="152400"/>
            <a:ext cx="9120188" cy="2895600"/>
          </a:xfrm>
          <a:prstGeom prst="rect">
            <a:avLst/>
          </a:prstGeom>
          <a:noFill/>
          <a:ln w="9525">
            <a:noFill/>
            <a:miter lim="800000"/>
            <a:headEnd/>
            <a:tailEnd/>
          </a:ln>
        </p:spPr>
      </p:pic>
      <p:pic>
        <p:nvPicPr>
          <p:cNvPr id="16386" name="Picture 7" descr="http://static.ddmcdn.com/gif/light-virus-1.jpg"/>
          <p:cNvPicPr>
            <a:picLocks noChangeAspect="1" noChangeArrowheads="1"/>
          </p:cNvPicPr>
          <p:nvPr/>
        </p:nvPicPr>
        <p:blipFill>
          <a:blip r:embed="rId3" cstate="print"/>
          <a:srcRect/>
          <a:stretch>
            <a:fillRect/>
          </a:stretch>
        </p:blipFill>
        <p:spPr bwMode="auto">
          <a:xfrm>
            <a:off x="0" y="3200400"/>
            <a:ext cx="4622800" cy="3467100"/>
          </a:xfrm>
          <a:prstGeom prst="rect">
            <a:avLst/>
          </a:prstGeom>
          <a:noFill/>
          <a:ln w="9525">
            <a:noFill/>
            <a:miter lim="800000"/>
            <a:headEnd/>
            <a:tailEnd/>
          </a:ln>
        </p:spPr>
      </p:pic>
      <p:pic>
        <p:nvPicPr>
          <p:cNvPr id="16387" name="Picture 9" descr="http://www.guildbiosciences.com/wp-content/uploads/2011/07/P1020117-Bacteriophage.jpg"/>
          <p:cNvPicPr>
            <a:picLocks noChangeAspect="1" noChangeArrowheads="1"/>
          </p:cNvPicPr>
          <p:nvPr/>
        </p:nvPicPr>
        <p:blipFill>
          <a:blip r:embed="rId4" cstate="print"/>
          <a:srcRect/>
          <a:stretch>
            <a:fillRect/>
          </a:stretch>
        </p:blipFill>
        <p:spPr bwMode="auto">
          <a:xfrm>
            <a:off x="4648200" y="3200400"/>
            <a:ext cx="3948113" cy="3505200"/>
          </a:xfrm>
          <a:prstGeom prst="rect">
            <a:avLst/>
          </a:prstGeom>
          <a:noFill/>
          <a:ln w="9525">
            <a:noFill/>
            <a:miter lim="800000"/>
            <a:headEnd/>
            <a:tailEnd/>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1" name="Picture 7" descr="takeme-edit"/>
          <p:cNvPicPr>
            <a:picLocks noChangeAspect="1" noChangeArrowheads="1"/>
          </p:cNvPicPr>
          <p:nvPr/>
        </p:nvPicPr>
        <p:blipFill>
          <a:blip r:embed="rId2" cstate="print"/>
          <a:srcRect/>
          <a:stretch>
            <a:fillRect/>
          </a:stretch>
        </p:blipFill>
        <p:spPr bwMode="auto">
          <a:xfrm>
            <a:off x="685800" y="469900"/>
            <a:ext cx="8305800" cy="5778500"/>
          </a:xfrm>
          <a:prstGeom prst="rect">
            <a:avLst/>
          </a:prstGeom>
          <a:noFill/>
          <a:ln w="9525">
            <a:noFill/>
            <a:miter lim="800000"/>
            <a:headEnd/>
            <a:tailEnd/>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5" name="Picture 4"/>
          <p:cNvPicPr>
            <a:picLocks noChangeAspect="1" noChangeArrowheads="1"/>
          </p:cNvPicPr>
          <p:nvPr/>
        </p:nvPicPr>
        <p:blipFill>
          <a:blip r:embed="rId2" cstate="print"/>
          <a:srcRect/>
          <a:stretch>
            <a:fillRect/>
          </a:stretch>
        </p:blipFill>
        <p:spPr bwMode="auto">
          <a:xfrm>
            <a:off x="0" y="0"/>
            <a:ext cx="9144000" cy="5387975"/>
          </a:xfrm>
          <a:prstGeom prst="rect">
            <a:avLst/>
          </a:prstGeom>
          <a:noFill/>
          <a:ln w="9525">
            <a:noFill/>
            <a:miter lim="800000"/>
            <a:headEnd/>
            <a:tailEnd/>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69" name="Picture 4"/>
          <p:cNvPicPr>
            <a:picLocks noChangeAspect="1" noChangeArrowheads="1"/>
          </p:cNvPicPr>
          <p:nvPr/>
        </p:nvPicPr>
        <p:blipFill>
          <a:blip r:embed="rId2" cstate="print"/>
          <a:srcRect/>
          <a:stretch>
            <a:fillRect/>
          </a:stretch>
        </p:blipFill>
        <p:spPr bwMode="auto">
          <a:xfrm>
            <a:off x="0" y="0"/>
            <a:ext cx="9144000" cy="5105400"/>
          </a:xfrm>
          <a:prstGeom prst="rect">
            <a:avLst/>
          </a:prstGeom>
          <a:noFill/>
          <a:ln w="9525">
            <a:noFill/>
            <a:miter lim="800000"/>
            <a:headEnd/>
            <a:tailEnd/>
          </a:ln>
        </p:spPr>
      </p:pic>
      <p:pic>
        <p:nvPicPr>
          <p:cNvPr id="49157" name="Picture 5"/>
          <p:cNvPicPr>
            <a:picLocks noChangeAspect="1" noChangeArrowheads="1"/>
          </p:cNvPicPr>
          <p:nvPr/>
        </p:nvPicPr>
        <p:blipFill>
          <a:blip r:embed="rId3" cstate="print"/>
          <a:srcRect/>
          <a:stretch>
            <a:fillRect/>
          </a:stretch>
        </p:blipFill>
        <p:spPr bwMode="auto">
          <a:xfrm>
            <a:off x="2389188" y="685800"/>
            <a:ext cx="4392612" cy="5648325"/>
          </a:xfrm>
          <a:prstGeom prst="rect">
            <a:avLst/>
          </a:prstGeom>
          <a:noFill/>
          <a:ln w="19050">
            <a:solidFill>
              <a:srgbClr val="000000"/>
            </a:solid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49157"/>
                                        </p:tgtEl>
                                        <p:attrNameLst>
                                          <p:attrName>style.visibility</p:attrName>
                                        </p:attrNameLst>
                                      </p:cBhvr>
                                      <p:to>
                                        <p:strVal val="visible"/>
                                      </p:to>
                                    </p:set>
                                    <p:animEffect transition="in" filter="checkerboard(across)">
                                      <p:cBhvr>
                                        <p:cTn id="7" dur="500"/>
                                        <p:tgtEl>
                                          <p:spTgt spid="491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9393" name="Group 4"/>
          <p:cNvGrpSpPr>
            <a:grpSpLocks/>
          </p:cNvGrpSpPr>
          <p:nvPr/>
        </p:nvGrpSpPr>
        <p:grpSpPr bwMode="auto">
          <a:xfrm>
            <a:off x="2514600" y="-76200"/>
            <a:ext cx="4419600" cy="6858000"/>
            <a:chOff x="2880" y="720"/>
            <a:chExt cx="6075" cy="9900"/>
          </a:xfrm>
        </p:grpSpPr>
        <p:pic>
          <p:nvPicPr>
            <p:cNvPr id="59394" name="Picture 5"/>
            <p:cNvPicPr>
              <a:picLocks noChangeAspect="1" noChangeArrowheads="1"/>
            </p:cNvPicPr>
            <p:nvPr/>
          </p:nvPicPr>
          <p:blipFill>
            <a:blip r:embed="rId2" cstate="print"/>
            <a:srcRect/>
            <a:stretch>
              <a:fillRect/>
            </a:stretch>
          </p:blipFill>
          <p:spPr bwMode="auto">
            <a:xfrm>
              <a:off x="3060" y="1080"/>
              <a:ext cx="5895" cy="9270"/>
            </a:xfrm>
            <a:prstGeom prst="rect">
              <a:avLst/>
            </a:prstGeom>
            <a:noFill/>
            <a:ln w="9525">
              <a:noFill/>
              <a:miter lim="800000"/>
              <a:headEnd/>
              <a:tailEnd/>
            </a:ln>
          </p:spPr>
        </p:pic>
        <p:sp>
          <p:nvSpPr>
            <p:cNvPr id="59395" name="Rectangle 6"/>
            <p:cNvSpPr>
              <a:spLocks noChangeArrowheads="1"/>
            </p:cNvSpPr>
            <p:nvPr/>
          </p:nvSpPr>
          <p:spPr bwMode="auto">
            <a:xfrm>
              <a:off x="3420" y="5400"/>
              <a:ext cx="5400" cy="540"/>
            </a:xfrm>
            <a:prstGeom prst="rect">
              <a:avLst/>
            </a:prstGeom>
            <a:solidFill>
              <a:srgbClr val="FFFFFF"/>
            </a:solidFill>
            <a:ln w="9525">
              <a:noFill/>
              <a:miter lim="800000"/>
              <a:headEnd/>
              <a:tailEnd/>
            </a:ln>
          </p:spPr>
          <p:txBody>
            <a:bodyPr/>
            <a:lstStyle/>
            <a:p>
              <a:endParaRPr lang="en-US"/>
            </a:p>
          </p:txBody>
        </p:sp>
        <p:sp>
          <p:nvSpPr>
            <p:cNvPr id="59396" name="Rectangle 7"/>
            <p:cNvSpPr>
              <a:spLocks noChangeArrowheads="1"/>
            </p:cNvSpPr>
            <p:nvPr/>
          </p:nvSpPr>
          <p:spPr bwMode="auto">
            <a:xfrm>
              <a:off x="2880" y="720"/>
              <a:ext cx="360" cy="9900"/>
            </a:xfrm>
            <a:prstGeom prst="rect">
              <a:avLst/>
            </a:prstGeom>
            <a:solidFill>
              <a:srgbClr val="FFFFFF"/>
            </a:solidFill>
            <a:ln w="9525">
              <a:noFill/>
              <a:miter lim="800000"/>
              <a:headEnd/>
              <a:tailEnd/>
            </a:ln>
          </p:spPr>
          <p:txBody>
            <a:bodyPr/>
            <a:lstStyle/>
            <a:p>
              <a:endParaRPr lang="en-US"/>
            </a:p>
          </p:txBody>
        </p:sp>
      </p:gr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7" name="Picture 4"/>
          <p:cNvPicPr>
            <a:picLocks noChangeAspect="1" noChangeArrowheads="1"/>
          </p:cNvPicPr>
          <p:nvPr/>
        </p:nvPicPr>
        <p:blipFill>
          <a:blip r:embed="rId2" cstate="print"/>
          <a:srcRect/>
          <a:stretch>
            <a:fillRect/>
          </a:stretch>
        </p:blipFill>
        <p:spPr bwMode="auto">
          <a:xfrm>
            <a:off x="762000" y="609600"/>
            <a:ext cx="7924800" cy="52641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1" name="Picture 7" descr="embryoinvitro"/>
          <p:cNvPicPr>
            <a:picLocks noChangeAspect="1" noChangeArrowheads="1"/>
          </p:cNvPicPr>
          <p:nvPr/>
        </p:nvPicPr>
        <p:blipFill>
          <a:blip r:embed="rId2" cstate="print"/>
          <a:srcRect/>
          <a:stretch>
            <a:fillRect/>
          </a:stretch>
        </p:blipFill>
        <p:spPr bwMode="auto">
          <a:xfrm>
            <a:off x="2362200" y="3733800"/>
            <a:ext cx="4457700" cy="2952750"/>
          </a:xfrm>
          <a:prstGeom prst="rect">
            <a:avLst/>
          </a:prstGeom>
          <a:noFill/>
          <a:ln w="9525">
            <a:noFill/>
            <a:miter lim="800000"/>
            <a:headEnd/>
            <a:tailEnd/>
          </a:ln>
        </p:spPr>
      </p:pic>
      <p:pic>
        <p:nvPicPr>
          <p:cNvPr id="61442" name="Picture 2"/>
          <p:cNvPicPr>
            <a:picLocks noChangeAspect="1" noChangeArrowheads="1"/>
          </p:cNvPicPr>
          <p:nvPr/>
        </p:nvPicPr>
        <p:blipFill>
          <a:blip r:embed="rId3" cstate="print"/>
          <a:srcRect/>
          <a:stretch>
            <a:fillRect/>
          </a:stretch>
        </p:blipFill>
        <p:spPr bwMode="auto">
          <a:xfrm>
            <a:off x="0" y="0"/>
            <a:ext cx="9031288" cy="3429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5" name="Picture 4"/>
          <p:cNvPicPr>
            <a:picLocks noChangeAspect="1" noChangeArrowheads="1"/>
          </p:cNvPicPr>
          <p:nvPr/>
        </p:nvPicPr>
        <p:blipFill>
          <a:blip r:embed="rId2" cstate="print"/>
          <a:srcRect/>
          <a:stretch>
            <a:fillRect/>
          </a:stretch>
        </p:blipFill>
        <p:spPr bwMode="auto">
          <a:xfrm>
            <a:off x="0" y="609600"/>
            <a:ext cx="9144000" cy="47132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89" name="Picture 4"/>
          <p:cNvPicPr>
            <a:picLocks noChangeAspect="1" noChangeArrowheads="1"/>
          </p:cNvPicPr>
          <p:nvPr/>
        </p:nvPicPr>
        <p:blipFill>
          <a:blip r:embed="rId2" cstate="print"/>
          <a:srcRect/>
          <a:stretch>
            <a:fillRect/>
          </a:stretch>
        </p:blipFill>
        <p:spPr bwMode="auto">
          <a:xfrm>
            <a:off x="0" y="0"/>
            <a:ext cx="9144000" cy="30527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3" name="Picture 4"/>
          <p:cNvPicPr>
            <a:picLocks noChangeAspect="1" noChangeArrowheads="1"/>
          </p:cNvPicPr>
          <p:nvPr/>
        </p:nvPicPr>
        <p:blipFill>
          <a:blip r:embed="rId2" cstate="print"/>
          <a:srcRect/>
          <a:stretch>
            <a:fillRect/>
          </a:stretch>
        </p:blipFill>
        <p:spPr bwMode="auto">
          <a:xfrm>
            <a:off x="0" y="0"/>
            <a:ext cx="9144000" cy="2736850"/>
          </a:xfrm>
          <a:prstGeom prst="rect">
            <a:avLst/>
          </a:prstGeom>
          <a:noFill/>
          <a:ln w="9525">
            <a:noFill/>
            <a:miter lim="800000"/>
            <a:headEnd/>
            <a:tailEnd/>
          </a:ln>
        </p:spPr>
      </p:pic>
      <p:pic>
        <p:nvPicPr>
          <p:cNvPr id="64514" name="Picture 2" descr="http://upload.wikimedia.org/wikipedia/commons/thumb/5/50/Telephone_operators,_1952.jpg/220px-Telephone_operators,_1952.jpg"/>
          <p:cNvPicPr>
            <a:picLocks noChangeAspect="1" noChangeArrowheads="1"/>
          </p:cNvPicPr>
          <p:nvPr/>
        </p:nvPicPr>
        <p:blipFill>
          <a:blip r:embed="rId3" cstate="print"/>
          <a:srcRect/>
          <a:stretch>
            <a:fillRect/>
          </a:stretch>
        </p:blipFill>
        <p:spPr bwMode="auto">
          <a:xfrm>
            <a:off x="0" y="2971800"/>
            <a:ext cx="2819400" cy="3448050"/>
          </a:xfrm>
          <a:prstGeom prst="rect">
            <a:avLst/>
          </a:prstGeom>
          <a:noFill/>
          <a:ln w="9525">
            <a:noFill/>
            <a:miter lim="800000"/>
            <a:headEnd/>
            <a:tailEnd/>
          </a:ln>
        </p:spPr>
      </p:pic>
      <p:pic>
        <p:nvPicPr>
          <p:cNvPr id="64515" name="Picture 4" descr="http://static.guim.co.uk/sys-images/Guardian/Pix/pictures/2012/6/29/1340967547798/Telephone-operator-006.jpg"/>
          <p:cNvPicPr>
            <a:picLocks noChangeAspect="1" noChangeArrowheads="1"/>
          </p:cNvPicPr>
          <p:nvPr/>
        </p:nvPicPr>
        <p:blipFill>
          <a:blip r:embed="rId4" cstate="print"/>
          <a:srcRect/>
          <a:stretch>
            <a:fillRect/>
          </a:stretch>
        </p:blipFill>
        <p:spPr bwMode="auto">
          <a:xfrm>
            <a:off x="4025900" y="3429000"/>
            <a:ext cx="4889500" cy="29337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WordArt 4"/>
          <p:cNvSpPr>
            <a:spLocks noChangeArrowheads="1" noChangeShapeType="1" noTextEdit="1"/>
          </p:cNvSpPr>
          <p:nvPr/>
        </p:nvSpPr>
        <p:spPr bwMode="auto">
          <a:xfrm>
            <a:off x="142875" y="381000"/>
            <a:ext cx="5114925" cy="581025"/>
          </a:xfrm>
          <a:prstGeom prst="rect">
            <a:avLst/>
          </a:prstGeom>
        </p:spPr>
        <p:txBody>
          <a:bodyPr wrap="none" fromWordArt="1">
            <a:prstTxWarp prst="textPlain">
              <a:avLst>
                <a:gd name="adj" fmla="val 50000"/>
              </a:avLst>
            </a:prstTxWarp>
          </a:bodyPr>
          <a:lstStyle/>
          <a:p>
            <a:pPr algn="ctr"/>
            <a:r>
              <a:rPr lang="en-US" sz="4000" kern="10">
                <a:ln w="28575">
                  <a:solidFill>
                    <a:srgbClr val="000000"/>
                  </a:solidFill>
                  <a:round/>
                  <a:headEnd/>
                  <a:tailEnd/>
                </a:ln>
                <a:solidFill>
                  <a:srgbClr val="FF0000"/>
                </a:solidFill>
                <a:latin typeface="Cooper Black"/>
              </a:rPr>
              <a:t>Allo-what?</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7410" name="Picture 4"/>
          <p:cNvPicPr>
            <a:picLocks noChangeAspect="1" noChangeArrowheads="1"/>
          </p:cNvPicPr>
          <p:nvPr/>
        </p:nvPicPr>
        <p:blipFill>
          <a:blip r:embed="rId2" cstate="print"/>
          <a:srcRect/>
          <a:stretch>
            <a:fillRect/>
          </a:stretch>
        </p:blipFill>
        <p:spPr bwMode="auto">
          <a:xfrm>
            <a:off x="0" y="0"/>
            <a:ext cx="2895600" cy="1627188"/>
          </a:xfrm>
          <a:prstGeom prst="rect">
            <a:avLst/>
          </a:prstGeom>
          <a:noFill/>
          <a:ln w="9525">
            <a:noFill/>
            <a:miter lim="800000"/>
            <a:headEnd/>
            <a:tailEnd/>
          </a:ln>
        </p:spPr>
      </p:pic>
      <p:pic>
        <p:nvPicPr>
          <p:cNvPr id="17411" name="Picture 5"/>
          <p:cNvPicPr>
            <a:picLocks noChangeAspect="1" noChangeArrowheads="1"/>
          </p:cNvPicPr>
          <p:nvPr/>
        </p:nvPicPr>
        <p:blipFill>
          <a:blip r:embed="rId3" cstate="print"/>
          <a:srcRect/>
          <a:stretch>
            <a:fillRect/>
          </a:stretch>
        </p:blipFill>
        <p:spPr bwMode="auto">
          <a:xfrm>
            <a:off x="0" y="5291138"/>
            <a:ext cx="9144000" cy="1566862"/>
          </a:xfrm>
          <a:prstGeom prst="rect">
            <a:avLst/>
          </a:prstGeom>
          <a:noFill/>
          <a:ln w="9525">
            <a:noFill/>
            <a:miter lim="800000"/>
            <a:headEnd/>
            <a:tailEnd/>
          </a:ln>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6562" name="Picture 4"/>
          <p:cNvPicPr>
            <a:picLocks noChangeAspect="1" noChangeArrowheads="1"/>
          </p:cNvPicPr>
          <p:nvPr/>
        </p:nvPicPr>
        <p:blipFill>
          <a:blip r:embed="rId2" cstate="print"/>
          <a:srcRect/>
          <a:stretch>
            <a:fillRect/>
          </a:stretch>
        </p:blipFill>
        <p:spPr bwMode="auto">
          <a:xfrm>
            <a:off x="0" y="304800"/>
            <a:ext cx="9144000" cy="4592638"/>
          </a:xfrm>
          <a:prstGeom prst="rect">
            <a:avLst/>
          </a:prstGeom>
          <a:noFill/>
          <a:ln w="9525">
            <a:noFill/>
            <a:miter lim="800000"/>
            <a:headEnd/>
            <a:tailEnd/>
          </a:ln>
        </p:spPr>
      </p:pic>
      <p:pic>
        <p:nvPicPr>
          <p:cNvPr id="61441" name="Picture 1" descr="18-21b-LacOperonLacPres-L.gif"/>
          <p:cNvPicPr>
            <a:picLocks noChangeAspect="1" noChangeArrowheads="1"/>
          </p:cNvPicPr>
          <p:nvPr/>
        </p:nvPicPr>
        <p:blipFill>
          <a:blip r:embed="rId3" r:link="rId4" cstate="print"/>
          <a:srcRect/>
          <a:stretch>
            <a:fillRect/>
          </a:stretch>
        </p:blipFill>
        <p:spPr bwMode="auto">
          <a:xfrm>
            <a:off x="0" y="1905000"/>
            <a:ext cx="8915400" cy="406717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61441"/>
                                        </p:tgtEl>
                                        <p:attrNameLst>
                                          <p:attrName>style.visibility</p:attrName>
                                        </p:attrNameLst>
                                      </p:cBhvr>
                                      <p:to>
                                        <p:strVal val="visible"/>
                                      </p:to>
                                    </p:set>
                                    <p:animEffect transition="in" filter="checkerboard(across)">
                                      <p:cBhvr>
                                        <p:cTn id="7" dur="500"/>
                                        <p:tgtEl>
                                          <p:spTgt spid="61441"/>
                                        </p:tgtEl>
                                      </p:cBhvr>
                                    </p:animEffect>
                                  </p:childTnLst>
                                </p:cTn>
                              </p:par>
                            </p:childTnLst>
                          </p:cTn>
                        </p:par>
                      </p:childTnLst>
                    </p:cTn>
                  </p:par>
                  <p:par>
                    <p:cTn id="8" fill="hold">
                      <p:stCondLst>
                        <p:cond delay="indefinite"/>
                      </p:stCondLst>
                      <p:childTnLst>
                        <p:par>
                          <p:cTn id="9" fill="hold">
                            <p:stCondLst>
                              <p:cond delay="0"/>
                            </p:stCondLst>
                            <p:childTnLst>
                              <p:par>
                                <p:cTn id="10" presetID="5" presetClass="exit" presetSubtype="10" fill="hold" nodeType="clickEffect">
                                  <p:stCondLst>
                                    <p:cond delay="0"/>
                                  </p:stCondLst>
                                  <p:childTnLst>
                                    <p:animEffect transition="out" filter="checkerboard(across)">
                                      <p:cBhvr>
                                        <p:cTn id="11" dur="500"/>
                                        <p:tgtEl>
                                          <p:spTgt spid="61441"/>
                                        </p:tgtEl>
                                      </p:cBhvr>
                                    </p:animEffect>
                                    <p:set>
                                      <p:cBhvr>
                                        <p:cTn id="12" dur="1" fill="hold">
                                          <p:stCondLst>
                                            <p:cond delay="499"/>
                                          </p:stCondLst>
                                        </p:cTn>
                                        <p:tgtEl>
                                          <p:spTgt spid="6144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5" name="Picture 4"/>
          <p:cNvPicPr>
            <a:picLocks noChangeAspect="1" noChangeArrowheads="1"/>
          </p:cNvPicPr>
          <p:nvPr/>
        </p:nvPicPr>
        <p:blipFill>
          <a:blip r:embed="rId2" cstate="print"/>
          <a:srcRect/>
          <a:stretch>
            <a:fillRect/>
          </a:stretch>
        </p:blipFill>
        <p:spPr bwMode="auto">
          <a:xfrm>
            <a:off x="0" y="0"/>
            <a:ext cx="9144000" cy="3563938"/>
          </a:xfrm>
          <a:prstGeom prst="rect">
            <a:avLst/>
          </a:prstGeom>
          <a:noFill/>
          <a:ln w="9525">
            <a:noFill/>
            <a:miter lim="800000"/>
            <a:headEnd/>
            <a:tailEnd/>
          </a:ln>
        </p:spPr>
      </p:pic>
      <p:pic>
        <p:nvPicPr>
          <p:cNvPr id="67586" name="Picture 5"/>
          <p:cNvPicPr>
            <a:picLocks noChangeAspect="1" noChangeArrowheads="1"/>
          </p:cNvPicPr>
          <p:nvPr/>
        </p:nvPicPr>
        <p:blipFill>
          <a:blip r:embed="rId3" cstate="print"/>
          <a:srcRect/>
          <a:stretch>
            <a:fillRect/>
          </a:stretch>
        </p:blipFill>
        <p:spPr bwMode="auto">
          <a:xfrm>
            <a:off x="0" y="3505200"/>
            <a:ext cx="9144000" cy="19748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09" name="Picture 5"/>
          <p:cNvPicPr>
            <a:picLocks noChangeAspect="1" noChangeArrowheads="1"/>
          </p:cNvPicPr>
          <p:nvPr/>
        </p:nvPicPr>
        <p:blipFill>
          <a:blip r:embed="rId2" cstate="print"/>
          <a:srcRect/>
          <a:stretch>
            <a:fillRect/>
          </a:stretch>
        </p:blipFill>
        <p:spPr bwMode="auto">
          <a:xfrm>
            <a:off x="0" y="0"/>
            <a:ext cx="9144000" cy="40862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3" name="Picture 4"/>
          <p:cNvPicPr>
            <a:picLocks noChangeAspect="1" noChangeArrowheads="1"/>
          </p:cNvPicPr>
          <p:nvPr/>
        </p:nvPicPr>
        <p:blipFill>
          <a:blip r:embed="rId2" cstate="print"/>
          <a:srcRect/>
          <a:stretch>
            <a:fillRect/>
          </a:stretch>
        </p:blipFill>
        <p:spPr bwMode="auto">
          <a:xfrm>
            <a:off x="0" y="0"/>
            <a:ext cx="9144000" cy="54260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0" y="381000"/>
          <a:ext cx="9143999" cy="2438401"/>
        </p:xfrm>
        <a:graphic>
          <a:graphicData uri="http://schemas.openxmlformats.org/drawingml/2006/table">
            <a:tbl>
              <a:tblPr/>
              <a:tblGrid>
                <a:gridCol w="881578"/>
                <a:gridCol w="3323441"/>
                <a:gridCol w="4938980"/>
              </a:tblGrid>
              <a:tr h="434235">
                <a:tc>
                  <a:txBody>
                    <a:bodyPr/>
                    <a:lstStyle/>
                    <a:p>
                      <a:pPr marL="0" marR="0" algn="ctr">
                        <a:spcBef>
                          <a:spcPts val="0"/>
                        </a:spcBef>
                        <a:spcAft>
                          <a:spcPts val="0"/>
                        </a:spcAft>
                      </a:pPr>
                      <a:r>
                        <a:rPr lang="en-US" sz="1100" b="1">
                          <a:latin typeface="Times New Roman"/>
                          <a:ea typeface="Times New Roman"/>
                          <a:cs typeface="Times New Roman"/>
                        </a:rPr>
                        <a:t>Operon</a:t>
                      </a:r>
                      <a:endParaRPr lang="en-US" sz="1000">
                        <a:latin typeface="Times New Roman"/>
                        <a:ea typeface="Times New Roman"/>
                        <a:cs typeface="Times New Roman"/>
                      </a:endParaRPr>
                    </a:p>
                  </a:txBody>
                  <a:tcPr marL="59377" marR="59377"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tc>
                  <a:txBody>
                    <a:bodyPr/>
                    <a:lstStyle/>
                    <a:p>
                      <a:pPr marL="0" marR="0" algn="ctr">
                        <a:spcBef>
                          <a:spcPts val="0"/>
                        </a:spcBef>
                        <a:spcAft>
                          <a:spcPts val="0"/>
                        </a:spcAft>
                      </a:pPr>
                      <a:r>
                        <a:rPr lang="en-US" sz="1800" dirty="0">
                          <a:latin typeface="Showcard Gothic"/>
                          <a:ea typeface="Times New Roman"/>
                          <a:cs typeface="Times New Roman"/>
                        </a:rPr>
                        <a:t>Repressor Starts:</a:t>
                      </a:r>
                      <a:endParaRPr lang="en-US" sz="1800" dirty="0">
                        <a:latin typeface="Times New Roman"/>
                        <a:ea typeface="Times New Roman"/>
                        <a:cs typeface="Times New Roman"/>
                      </a:endParaRPr>
                    </a:p>
                  </a:txBody>
                  <a:tcPr marL="59377" marR="59377"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tc>
                  <a:txBody>
                    <a:bodyPr/>
                    <a:lstStyle/>
                    <a:p>
                      <a:pPr marL="0" marR="0" algn="ctr">
                        <a:spcBef>
                          <a:spcPts val="0"/>
                        </a:spcBef>
                        <a:spcAft>
                          <a:spcPts val="0"/>
                        </a:spcAft>
                      </a:pPr>
                      <a:r>
                        <a:rPr lang="en-US" sz="1800" dirty="0">
                          <a:latin typeface="Showcard Gothic"/>
                          <a:ea typeface="Times New Roman"/>
                          <a:cs typeface="Times New Roman"/>
                        </a:rPr>
                        <a:t>Substrate present, Genes Are</a:t>
                      </a:r>
                      <a:endParaRPr lang="en-US" sz="1800" dirty="0">
                        <a:latin typeface="Times New Roman"/>
                        <a:ea typeface="Times New Roman"/>
                        <a:cs typeface="Times New Roman"/>
                      </a:endParaRPr>
                    </a:p>
                  </a:txBody>
                  <a:tcPr marL="59377" marR="59377"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tr>
              <a:tr h="1002083">
                <a:tc>
                  <a:txBody>
                    <a:bodyPr/>
                    <a:lstStyle/>
                    <a:p>
                      <a:pPr marL="0" marR="0" algn="ctr">
                        <a:spcBef>
                          <a:spcPts val="0"/>
                        </a:spcBef>
                        <a:spcAft>
                          <a:spcPts val="0"/>
                        </a:spcAft>
                      </a:pPr>
                      <a:r>
                        <a:rPr lang="en-US" sz="2400" b="1">
                          <a:latin typeface="Times New Roman"/>
                          <a:ea typeface="Times New Roman"/>
                          <a:cs typeface="Times New Roman"/>
                        </a:rPr>
                        <a:t>LAC!</a:t>
                      </a:r>
                      <a:endParaRPr lang="en-US" sz="2400">
                        <a:latin typeface="Times New Roman"/>
                        <a:ea typeface="Times New Roman"/>
                        <a:cs typeface="Times New Roman"/>
                      </a:endParaRPr>
                    </a:p>
                  </a:txBody>
                  <a:tcPr marL="59377" marR="59377"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tc>
                  <a:txBody>
                    <a:bodyPr/>
                    <a:lstStyle/>
                    <a:p>
                      <a:pPr marL="0" marR="0" algn="ctr">
                        <a:spcBef>
                          <a:spcPts val="0"/>
                        </a:spcBef>
                        <a:spcAft>
                          <a:spcPts val="0"/>
                        </a:spcAft>
                      </a:pPr>
                      <a:endParaRPr lang="en-US" sz="1000">
                        <a:latin typeface="Times New Roman"/>
                        <a:ea typeface="Times New Roman"/>
                        <a:cs typeface="Times New Roman"/>
                      </a:endParaRPr>
                    </a:p>
                  </a:txBody>
                  <a:tcPr marL="59377" marR="59377"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tc>
                  <a:txBody>
                    <a:bodyPr/>
                    <a:lstStyle/>
                    <a:p>
                      <a:pPr marL="0" marR="0" algn="ctr">
                        <a:spcBef>
                          <a:spcPts val="0"/>
                        </a:spcBef>
                        <a:spcAft>
                          <a:spcPts val="0"/>
                        </a:spcAft>
                      </a:pPr>
                      <a:endParaRPr lang="en-US" sz="1000">
                        <a:latin typeface="Times New Roman"/>
                        <a:ea typeface="Times New Roman"/>
                        <a:cs typeface="Times New Roman"/>
                      </a:endParaRPr>
                    </a:p>
                  </a:txBody>
                  <a:tcPr marL="59377" marR="59377"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tr>
              <a:tr h="1002083">
                <a:tc>
                  <a:txBody>
                    <a:bodyPr/>
                    <a:lstStyle/>
                    <a:p>
                      <a:pPr marL="0" marR="0" algn="ctr">
                        <a:spcBef>
                          <a:spcPts val="0"/>
                        </a:spcBef>
                        <a:spcAft>
                          <a:spcPts val="0"/>
                        </a:spcAft>
                      </a:pPr>
                      <a:r>
                        <a:rPr lang="en-US" sz="2400" b="1" dirty="0">
                          <a:latin typeface="Times New Roman"/>
                          <a:ea typeface="Times New Roman"/>
                          <a:cs typeface="Times New Roman"/>
                        </a:rPr>
                        <a:t>TRP!</a:t>
                      </a:r>
                      <a:endParaRPr lang="en-US" sz="2400" dirty="0">
                        <a:latin typeface="Times New Roman"/>
                        <a:ea typeface="Times New Roman"/>
                        <a:cs typeface="Times New Roman"/>
                      </a:endParaRPr>
                    </a:p>
                  </a:txBody>
                  <a:tcPr marL="59377" marR="59377"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tc>
                  <a:txBody>
                    <a:bodyPr/>
                    <a:lstStyle/>
                    <a:p>
                      <a:pPr marL="0" marR="0" algn="ctr">
                        <a:spcBef>
                          <a:spcPts val="0"/>
                        </a:spcBef>
                        <a:spcAft>
                          <a:spcPts val="0"/>
                        </a:spcAft>
                      </a:pPr>
                      <a:endParaRPr lang="en-US" sz="1000">
                        <a:latin typeface="Times New Roman"/>
                        <a:ea typeface="Times New Roman"/>
                        <a:cs typeface="Times New Roman"/>
                      </a:endParaRPr>
                    </a:p>
                  </a:txBody>
                  <a:tcPr marL="59377" marR="59377"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tc>
                  <a:txBody>
                    <a:bodyPr/>
                    <a:lstStyle/>
                    <a:p>
                      <a:pPr marL="0" marR="0" algn="ctr">
                        <a:spcBef>
                          <a:spcPts val="0"/>
                        </a:spcBef>
                        <a:spcAft>
                          <a:spcPts val="0"/>
                        </a:spcAft>
                      </a:pPr>
                      <a:endParaRPr lang="en-US" sz="1000" dirty="0">
                        <a:latin typeface="Times New Roman"/>
                        <a:ea typeface="Times New Roman"/>
                        <a:cs typeface="Times New Roman"/>
                      </a:endParaRPr>
                    </a:p>
                  </a:txBody>
                  <a:tcPr marL="59377" marR="59377"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tr>
            </a:tbl>
          </a:graphicData>
        </a:graphic>
      </p:graphicFrame>
      <p:pic>
        <p:nvPicPr>
          <p:cNvPr id="70675" name="il_fi" descr="http://classconnection.s3.amazonaws.com/204/flashcards/1219204/jpg/picture11329801803215.jpg"/>
          <p:cNvPicPr>
            <a:picLocks noChangeAspect="1" noChangeArrowheads="1"/>
          </p:cNvPicPr>
          <p:nvPr/>
        </p:nvPicPr>
        <p:blipFill>
          <a:blip r:embed="rId2" r:link="rId3" cstate="print"/>
          <a:srcRect/>
          <a:stretch>
            <a:fillRect/>
          </a:stretch>
        </p:blipFill>
        <p:spPr bwMode="auto">
          <a:xfrm>
            <a:off x="0" y="2971800"/>
            <a:ext cx="5943600" cy="33512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1" name="Picture 4"/>
          <p:cNvPicPr>
            <a:picLocks noChangeAspect="1" noChangeArrowheads="1"/>
          </p:cNvPicPr>
          <p:nvPr/>
        </p:nvPicPr>
        <p:blipFill>
          <a:blip r:embed="rId2" cstate="print"/>
          <a:srcRect/>
          <a:stretch>
            <a:fillRect/>
          </a:stretch>
        </p:blipFill>
        <p:spPr bwMode="auto">
          <a:xfrm>
            <a:off x="0" y="0"/>
            <a:ext cx="4813300" cy="3403600"/>
          </a:xfrm>
          <a:prstGeom prst="rect">
            <a:avLst/>
          </a:prstGeom>
          <a:noFill/>
          <a:ln w="28575">
            <a:solidFill>
              <a:srgbClr val="000000"/>
            </a:solidFill>
            <a:miter lim="800000"/>
            <a:headEnd/>
            <a:tailEnd/>
          </a:ln>
        </p:spPr>
      </p:pic>
      <p:pic>
        <p:nvPicPr>
          <p:cNvPr id="71682" name="Picture 5"/>
          <p:cNvPicPr>
            <a:picLocks noChangeAspect="1" noChangeArrowheads="1"/>
          </p:cNvPicPr>
          <p:nvPr/>
        </p:nvPicPr>
        <p:blipFill>
          <a:blip r:embed="rId3" cstate="print"/>
          <a:srcRect/>
          <a:stretch>
            <a:fillRect/>
          </a:stretch>
        </p:blipFill>
        <p:spPr bwMode="auto">
          <a:xfrm>
            <a:off x="4724400" y="0"/>
            <a:ext cx="4419600" cy="3433763"/>
          </a:xfrm>
          <a:prstGeom prst="rect">
            <a:avLst/>
          </a:prstGeom>
          <a:noFill/>
          <a:ln w="28575">
            <a:solidFill>
              <a:srgbClr val="000000"/>
            </a:solidFill>
            <a:miter lim="800000"/>
            <a:headEnd/>
            <a:tailEnd/>
          </a:ln>
        </p:spPr>
      </p:pic>
      <p:sp>
        <p:nvSpPr>
          <p:cNvPr id="71683" name="Text Box 6"/>
          <p:cNvSpPr txBox="1">
            <a:spLocks noChangeArrowheads="1"/>
          </p:cNvSpPr>
          <p:nvPr/>
        </p:nvSpPr>
        <p:spPr bwMode="auto">
          <a:xfrm>
            <a:off x="1676400" y="2895600"/>
            <a:ext cx="3200400" cy="1752600"/>
          </a:xfrm>
          <a:prstGeom prst="rect">
            <a:avLst/>
          </a:prstGeom>
          <a:solidFill>
            <a:srgbClr val="FFFFFF"/>
          </a:solidFill>
          <a:ln w="25400">
            <a:solidFill>
              <a:srgbClr val="000000"/>
            </a:solidFill>
            <a:miter lim="800000"/>
            <a:headEnd/>
            <a:tailEnd/>
          </a:ln>
        </p:spPr>
        <p:txBody>
          <a:bodyPr/>
          <a:lstStyle/>
          <a:p>
            <a:pPr>
              <a:buFont typeface="Cooper Black" pitchFamily="18" charset="0"/>
              <a:buNone/>
            </a:pPr>
            <a:r>
              <a:rPr lang="en-US" sz="2000">
                <a:latin typeface="Cooper Black" pitchFamily="18" charset="0"/>
              </a:rPr>
              <a:t>A Operator</a:t>
            </a:r>
          </a:p>
          <a:p>
            <a:pPr>
              <a:buFont typeface="Cooper Black" pitchFamily="18" charset="0"/>
              <a:buNone/>
            </a:pPr>
            <a:r>
              <a:rPr lang="en-US" sz="2000">
                <a:latin typeface="Cooper Black" pitchFamily="18" charset="0"/>
              </a:rPr>
              <a:t>B Regulatory Gene</a:t>
            </a:r>
          </a:p>
          <a:p>
            <a:pPr>
              <a:buFont typeface="Cooper Black" pitchFamily="18" charset="0"/>
              <a:buChar char="C"/>
            </a:pPr>
            <a:r>
              <a:rPr lang="en-US" sz="2000">
                <a:latin typeface="Cooper Black" pitchFamily="18" charset="0"/>
              </a:rPr>
              <a:t> Repressor Protein</a:t>
            </a:r>
          </a:p>
          <a:p>
            <a:pPr>
              <a:buFont typeface="Cooper Black" pitchFamily="18" charset="0"/>
              <a:buChar char="D"/>
            </a:pPr>
            <a:r>
              <a:rPr lang="en-US" sz="2000">
                <a:latin typeface="Cooper Black" pitchFamily="18" charset="0"/>
              </a:rPr>
              <a:t> RNA Polymerase</a:t>
            </a:r>
          </a:p>
          <a:p>
            <a:pPr>
              <a:buFont typeface="Cooper Black" pitchFamily="18" charset="0"/>
              <a:buChar char="E"/>
            </a:pPr>
            <a:r>
              <a:rPr lang="en-US" sz="2000">
                <a:latin typeface="Cooper Black" pitchFamily="18" charset="0"/>
              </a:rPr>
              <a:t> Structural Gene</a:t>
            </a:r>
            <a:endParaRPr lang="en-US" sz="2000"/>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5" name="il_fi" descr="http://www.geocities.ws/madokagm/BIOL1551/lecture_notes_Nov_25_files/image004.jpg"/>
          <p:cNvPicPr>
            <a:picLocks noChangeAspect="1" noChangeArrowheads="1"/>
          </p:cNvPicPr>
          <p:nvPr/>
        </p:nvPicPr>
        <p:blipFill>
          <a:blip r:embed="rId2" r:link="rId3" cstate="print"/>
          <a:srcRect/>
          <a:stretch>
            <a:fillRect/>
          </a:stretch>
        </p:blipFill>
        <p:spPr bwMode="auto">
          <a:xfrm>
            <a:off x="331788" y="990600"/>
            <a:ext cx="8050212" cy="3581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29" name="Picture 5"/>
          <p:cNvPicPr>
            <a:picLocks noChangeAspect="1" noChangeArrowheads="1"/>
          </p:cNvPicPr>
          <p:nvPr/>
        </p:nvPicPr>
        <p:blipFill>
          <a:blip r:embed="rId2" cstate="print"/>
          <a:srcRect/>
          <a:stretch>
            <a:fillRect/>
          </a:stretch>
        </p:blipFill>
        <p:spPr bwMode="auto">
          <a:xfrm>
            <a:off x="0" y="76200"/>
            <a:ext cx="8001000" cy="1730375"/>
          </a:xfrm>
          <a:prstGeom prst="rect">
            <a:avLst/>
          </a:prstGeom>
          <a:noFill/>
          <a:ln w="9525">
            <a:noFill/>
            <a:miter lim="800000"/>
            <a:headEnd/>
            <a:tailEnd/>
          </a:ln>
        </p:spPr>
      </p:pic>
      <p:sp>
        <p:nvSpPr>
          <p:cNvPr id="73730" name="WordArt 4"/>
          <p:cNvSpPr>
            <a:spLocks noChangeArrowheads="1" noChangeShapeType="1" noTextEdit="1"/>
          </p:cNvSpPr>
          <p:nvPr/>
        </p:nvSpPr>
        <p:spPr bwMode="auto">
          <a:xfrm>
            <a:off x="152400" y="228600"/>
            <a:ext cx="8477250" cy="466725"/>
          </a:xfrm>
          <a:prstGeom prst="rect">
            <a:avLst/>
          </a:prstGeom>
        </p:spPr>
        <p:txBody>
          <a:bodyPr wrap="none" fromWordArt="1">
            <a:prstTxWarp prst="textPlain">
              <a:avLst>
                <a:gd name="adj" fmla="val 50000"/>
              </a:avLst>
            </a:prstTxWarp>
          </a:bodyPr>
          <a:lstStyle/>
          <a:p>
            <a:pPr algn="ctr"/>
            <a:r>
              <a:rPr lang="en-US" sz="3200" kern="10">
                <a:ln w="22225">
                  <a:solidFill>
                    <a:srgbClr val="000000"/>
                  </a:solidFill>
                  <a:round/>
                  <a:headEnd/>
                  <a:tailEnd/>
                </a:ln>
                <a:solidFill>
                  <a:srgbClr val="FFFF00"/>
                </a:solidFill>
                <a:latin typeface="Cooper Black"/>
              </a:rPr>
              <a:t>DNA ORGANIZATION IN EUKARYOTES</a:t>
            </a:r>
          </a:p>
        </p:txBody>
      </p:sp>
      <p:pic>
        <p:nvPicPr>
          <p:cNvPr id="73731" name="Picture 6"/>
          <p:cNvPicPr>
            <a:picLocks noChangeAspect="1" noChangeArrowheads="1"/>
          </p:cNvPicPr>
          <p:nvPr/>
        </p:nvPicPr>
        <p:blipFill>
          <a:blip r:embed="rId3" cstate="print"/>
          <a:srcRect/>
          <a:stretch>
            <a:fillRect/>
          </a:stretch>
        </p:blipFill>
        <p:spPr bwMode="auto">
          <a:xfrm>
            <a:off x="0" y="3986213"/>
            <a:ext cx="9144000" cy="1728787"/>
          </a:xfrm>
          <a:prstGeom prst="rect">
            <a:avLst/>
          </a:prstGeom>
          <a:noFill/>
          <a:ln w="9525">
            <a:noFill/>
            <a:miter lim="800000"/>
            <a:headEnd/>
            <a:tailEnd/>
          </a:ln>
        </p:spPr>
      </p:pic>
      <p:pic>
        <p:nvPicPr>
          <p:cNvPr id="73732" name="Picture 7"/>
          <p:cNvPicPr>
            <a:picLocks noChangeAspect="1" noChangeArrowheads="1"/>
          </p:cNvPicPr>
          <p:nvPr/>
        </p:nvPicPr>
        <p:blipFill>
          <a:blip r:embed="rId4" cstate="print"/>
          <a:srcRect/>
          <a:stretch>
            <a:fillRect/>
          </a:stretch>
        </p:blipFill>
        <p:spPr bwMode="auto">
          <a:xfrm>
            <a:off x="5829300" y="1752600"/>
            <a:ext cx="3314700" cy="22526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3" name="Picture 4"/>
          <p:cNvPicPr>
            <a:picLocks noChangeAspect="1" noChangeArrowheads="1"/>
          </p:cNvPicPr>
          <p:nvPr/>
        </p:nvPicPr>
        <p:blipFill>
          <a:blip r:embed="rId2" cstate="print"/>
          <a:srcRect/>
          <a:stretch>
            <a:fillRect/>
          </a:stretch>
        </p:blipFill>
        <p:spPr bwMode="auto">
          <a:xfrm>
            <a:off x="0" y="0"/>
            <a:ext cx="7162800" cy="3048000"/>
          </a:xfrm>
          <a:prstGeom prst="rect">
            <a:avLst/>
          </a:prstGeom>
          <a:noFill/>
          <a:ln w="9525">
            <a:noFill/>
            <a:miter lim="800000"/>
            <a:headEnd/>
            <a:tailEnd/>
          </a:ln>
        </p:spPr>
      </p:pic>
      <p:pic>
        <p:nvPicPr>
          <p:cNvPr id="74754" name="Picture 5"/>
          <p:cNvPicPr>
            <a:picLocks noChangeAspect="1" noChangeArrowheads="1"/>
          </p:cNvPicPr>
          <p:nvPr/>
        </p:nvPicPr>
        <p:blipFill>
          <a:blip r:embed="rId3" cstate="print"/>
          <a:srcRect/>
          <a:stretch>
            <a:fillRect/>
          </a:stretch>
        </p:blipFill>
        <p:spPr bwMode="auto">
          <a:xfrm>
            <a:off x="3886200" y="2514600"/>
            <a:ext cx="4919663" cy="4325938"/>
          </a:xfrm>
          <a:prstGeom prst="rect">
            <a:avLst/>
          </a:prstGeom>
          <a:noFill/>
          <a:ln w="12700">
            <a:solidFill>
              <a:srgbClr val="000000"/>
            </a:solidFill>
            <a:miter lim="800000"/>
            <a:headEnd/>
            <a:tailEnd/>
          </a:ln>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7" name="Picture 5"/>
          <p:cNvPicPr>
            <a:picLocks noChangeAspect="1" noChangeArrowheads="1"/>
          </p:cNvPicPr>
          <p:nvPr/>
        </p:nvPicPr>
        <p:blipFill>
          <a:blip r:embed="rId2" cstate="print"/>
          <a:srcRect/>
          <a:stretch>
            <a:fillRect/>
          </a:stretch>
        </p:blipFill>
        <p:spPr bwMode="auto">
          <a:xfrm>
            <a:off x="0" y="381000"/>
            <a:ext cx="9144000" cy="2903538"/>
          </a:xfrm>
          <a:prstGeom prst="rect">
            <a:avLst/>
          </a:prstGeom>
          <a:noFill/>
          <a:ln w="9525">
            <a:noFill/>
            <a:miter lim="800000"/>
            <a:headEnd/>
            <a:tailEnd/>
          </a:ln>
        </p:spPr>
      </p:pic>
      <p:sp>
        <p:nvSpPr>
          <p:cNvPr id="75778" name="WordArt 4"/>
          <p:cNvSpPr>
            <a:spLocks noChangeArrowheads="1" noChangeShapeType="1" noTextEdit="1"/>
          </p:cNvSpPr>
          <p:nvPr/>
        </p:nvSpPr>
        <p:spPr bwMode="auto">
          <a:xfrm>
            <a:off x="228600" y="228600"/>
            <a:ext cx="8010525" cy="466725"/>
          </a:xfrm>
          <a:prstGeom prst="rect">
            <a:avLst/>
          </a:prstGeom>
        </p:spPr>
        <p:txBody>
          <a:bodyPr wrap="none" fromWordArt="1">
            <a:prstTxWarp prst="textPlain">
              <a:avLst>
                <a:gd name="adj" fmla="val 50000"/>
              </a:avLst>
            </a:prstTxWarp>
          </a:bodyPr>
          <a:lstStyle/>
          <a:p>
            <a:pPr algn="ctr"/>
            <a:r>
              <a:rPr lang="en-US" sz="3200" kern="10">
                <a:ln w="22225">
                  <a:solidFill>
                    <a:srgbClr val="000000"/>
                  </a:solidFill>
                  <a:round/>
                  <a:headEnd/>
                  <a:tailEnd/>
                </a:ln>
                <a:solidFill>
                  <a:srgbClr val="FF0000"/>
                </a:solidFill>
                <a:latin typeface="Cooper Black"/>
              </a:rPr>
              <a:t>GENE EXPRESSION IN EUKARYOTES</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5"/>
          <p:cNvPicPr>
            <a:picLocks noChangeAspect="1" noChangeArrowheads="1"/>
          </p:cNvPicPr>
          <p:nvPr/>
        </p:nvPicPr>
        <p:blipFill>
          <a:blip r:embed="rId2" cstate="print"/>
          <a:srcRect/>
          <a:stretch>
            <a:fillRect/>
          </a:stretch>
        </p:blipFill>
        <p:spPr bwMode="auto">
          <a:xfrm>
            <a:off x="0" y="0"/>
            <a:ext cx="7848600" cy="4525963"/>
          </a:xfrm>
          <a:prstGeom prst="rect">
            <a:avLst/>
          </a:prstGeom>
          <a:noFill/>
          <a:ln w="9525">
            <a:noFill/>
            <a:miter lim="800000"/>
            <a:headEnd/>
            <a:tailEnd/>
          </a:ln>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1" name="Picture 4"/>
          <p:cNvPicPr>
            <a:picLocks noChangeAspect="1" noChangeArrowheads="1"/>
          </p:cNvPicPr>
          <p:nvPr/>
        </p:nvPicPr>
        <p:blipFill>
          <a:blip r:embed="rId2" cstate="print"/>
          <a:srcRect/>
          <a:stretch>
            <a:fillRect/>
          </a:stretch>
        </p:blipFill>
        <p:spPr bwMode="auto">
          <a:xfrm>
            <a:off x="0" y="433388"/>
            <a:ext cx="9144000" cy="3300412"/>
          </a:xfrm>
          <a:prstGeom prst="rect">
            <a:avLst/>
          </a:prstGeom>
          <a:noFill/>
          <a:ln w="9525">
            <a:noFill/>
            <a:miter lim="800000"/>
            <a:headEnd/>
            <a:tailEnd/>
          </a:ln>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WordArt 4"/>
          <p:cNvSpPr>
            <a:spLocks noChangeArrowheads="1" noChangeShapeType="1" noTextEdit="1"/>
          </p:cNvSpPr>
          <p:nvPr/>
        </p:nvSpPr>
        <p:spPr bwMode="auto">
          <a:xfrm>
            <a:off x="1009650" y="1752600"/>
            <a:ext cx="7448550" cy="3048000"/>
          </a:xfrm>
          <a:prstGeom prst="rect">
            <a:avLst/>
          </a:prstGeom>
        </p:spPr>
        <p:txBody>
          <a:bodyPr wrap="none" fromWordArt="1">
            <a:prstTxWarp prst="textPlain">
              <a:avLst>
                <a:gd name="adj" fmla="val 50000"/>
              </a:avLst>
            </a:prstTxWarp>
          </a:bodyPr>
          <a:lstStyle/>
          <a:p>
            <a:pPr algn="ctr"/>
            <a:r>
              <a:rPr lang="en-US" sz="4400" kern="10">
                <a:ln w="44450">
                  <a:solidFill>
                    <a:srgbClr val="000000"/>
                  </a:solidFill>
                  <a:round/>
                  <a:headEnd/>
                  <a:tailEnd/>
                </a:ln>
                <a:solidFill>
                  <a:srgbClr val="FF0000"/>
                </a:solidFill>
                <a:latin typeface="Cooper Black"/>
              </a:rPr>
              <a:t>Prepare for </a:t>
            </a:r>
          </a:p>
          <a:p>
            <a:pPr algn="ctr"/>
            <a:r>
              <a:rPr lang="en-US" sz="4400" kern="10">
                <a:ln w="44450">
                  <a:solidFill>
                    <a:srgbClr val="000000"/>
                  </a:solidFill>
                  <a:round/>
                  <a:headEnd/>
                  <a:tailEnd/>
                </a:ln>
                <a:solidFill>
                  <a:srgbClr val="FF0000"/>
                </a:solidFill>
                <a:latin typeface="Cooper Black"/>
              </a:rPr>
              <a:t>CRAZINESS!!!</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906" name="Picture 2" descr="Weird Animals"/>
          <p:cNvPicPr>
            <a:picLocks noChangeAspect="1" noChangeArrowheads="1"/>
          </p:cNvPicPr>
          <p:nvPr/>
        </p:nvPicPr>
        <p:blipFill>
          <a:blip r:embed="rId2" cstate="print"/>
          <a:srcRect/>
          <a:stretch>
            <a:fillRect/>
          </a:stretch>
        </p:blipFill>
        <p:spPr bwMode="auto">
          <a:xfrm>
            <a:off x="4191000" y="3602038"/>
            <a:ext cx="4953000" cy="3255962"/>
          </a:xfrm>
          <a:prstGeom prst="rect">
            <a:avLst/>
          </a:prstGeom>
          <a:noFill/>
          <a:ln w="9525">
            <a:noFill/>
            <a:miter lim="800000"/>
            <a:headEnd/>
            <a:tailEnd/>
          </a:ln>
        </p:spPr>
      </p:pic>
      <p:pic>
        <p:nvPicPr>
          <p:cNvPr id="123907" name="Picture 3" descr="Weird Animals"/>
          <p:cNvPicPr>
            <a:picLocks noChangeAspect="1" noChangeArrowheads="1"/>
          </p:cNvPicPr>
          <p:nvPr/>
        </p:nvPicPr>
        <p:blipFill>
          <a:blip r:embed="rId3" cstate="print"/>
          <a:srcRect/>
          <a:stretch>
            <a:fillRect/>
          </a:stretch>
        </p:blipFill>
        <p:spPr bwMode="auto">
          <a:xfrm>
            <a:off x="0" y="0"/>
            <a:ext cx="3717925" cy="4876800"/>
          </a:xfrm>
          <a:prstGeom prst="rect">
            <a:avLst/>
          </a:prstGeom>
          <a:noFill/>
          <a:ln w="9525">
            <a:noFill/>
            <a:miter lim="800000"/>
            <a:headEnd/>
            <a:tailEnd/>
          </a:ln>
        </p:spPr>
      </p:pic>
      <p:pic>
        <p:nvPicPr>
          <p:cNvPr id="123908" name="Picture 4" descr="Weird Animals"/>
          <p:cNvPicPr>
            <a:picLocks noChangeAspect="1" noChangeArrowheads="1"/>
          </p:cNvPicPr>
          <p:nvPr/>
        </p:nvPicPr>
        <p:blipFill>
          <a:blip r:embed="rId4" cstate="print"/>
          <a:srcRect/>
          <a:stretch>
            <a:fillRect/>
          </a:stretch>
        </p:blipFill>
        <p:spPr bwMode="auto">
          <a:xfrm>
            <a:off x="5105400" y="0"/>
            <a:ext cx="4038600" cy="341312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23907"/>
                                        </p:tgtEl>
                                        <p:attrNameLst>
                                          <p:attrName>style.visibility</p:attrName>
                                        </p:attrNameLst>
                                      </p:cBhvr>
                                      <p:to>
                                        <p:strVal val="visible"/>
                                      </p:to>
                                    </p:set>
                                    <p:animEffect transition="in" filter="dissolve">
                                      <p:cBhvr>
                                        <p:cTn id="7" dur="500"/>
                                        <p:tgtEl>
                                          <p:spTgt spid="123907"/>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23908"/>
                                        </p:tgtEl>
                                        <p:attrNameLst>
                                          <p:attrName>style.visibility</p:attrName>
                                        </p:attrNameLst>
                                      </p:cBhvr>
                                      <p:to>
                                        <p:strVal val="visible"/>
                                      </p:to>
                                    </p:set>
                                    <p:animEffect transition="in" filter="dissolve">
                                      <p:cBhvr>
                                        <p:cTn id="12" dur="500"/>
                                        <p:tgtEl>
                                          <p:spTgt spid="123908"/>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23906"/>
                                        </p:tgtEl>
                                        <p:attrNameLst>
                                          <p:attrName>style.visibility</p:attrName>
                                        </p:attrNameLst>
                                      </p:cBhvr>
                                      <p:to>
                                        <p:strVal val="visible"/>
                                      </p:to>
                                    </p:set>
                                    <p:animEffect transition="in" filter="dissolve">
                                      <p:cBhvr>
                                        <p:cTn id="17" dur="500"/>
                                        <p:tgtEl>
                                          <p:spTgt spid="1239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930" name="Picture 2" descr="Weird Animals"/>
          <p:cNvPicPr>
            <a:picLocks noChangeAspect="1" noChangeArrowheads="1"/>
          </p:cNvPicPr>
          <p:nvPr/>
        </p:nvPicPr>
        <p:blipFill>
          <a:blip r:embed="rId2" cstate="print"/>
          <a:srcRect/>
          <a:stretch>
            <a:fillRect/>
          </a:stretch>
        </p:blipFill>
        <p:spPr bwMode="auto">
          <a:xfrm>
            <a:off x="0" y="0"/>
            <a:ext cx="4800600" cy="4008438"/>
          </a:xfrm>
          <a:prstGeom prst="rect">
            <a:avLst/>
          </a:prstGeom>
          <a:noFill/>
          <a:ln w="9525">
            <a:noFill/>
            <a:miter lim="800000"/>
            <a:headEnd/>
            <a:tailEnd/>
          </a:ln>
        </p:spPr>
      </p:pic>
      <p:pic>
        <p:nvPicPr>
          <p:cNvPr id="124931" name="Picture 3"/>
          <p:cNvPicPr>
            <a:picLocks noChangeAspect="1" noChangeArrowheads="1"/>
          </p:cNvPicPr>
          <p:nvPr/>
        </p:nvPicPr>
        <p:blipFill>
          <a:blip r:embed="rId3" cstate="print"/>
          <a:srcRect/>
          <a:stretch>
            <a:fillRect/>
          </a:stretch>
        </p:blipFill>
        <p:spPr bwMode="auto">
          <a:xfrm>
            <a:off x="5173663" y="1752600"/>
            <a:ext cx="3970337" cy="51054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24930"/>
                                        </p:tgtEl>
                                        <p:attrNameLst>
                                          <p:attrName>style.visibility</p:attrName>
                                        </p:attrNameLst>
                                      </p:cBhvr>
                                      <p:to>
                                        <p:strVal val="visible"/>
                                      </p:to>
                                    </p:set>
                                    <p:animEffect transition="in" filter="dissolve">
                                      <p:cBhvr>
                                        <p:cTn id="7" dur="500"/>
                                        <p:tgtEl>
                                          <p:spTgt spid="124930"/>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24931"/>
                                        </p:tgtEl>
                                        <p:attrNameLst>
                                          <p:attrName>style.visibility</p:attrName>
                                        </p:attrNameLst>
                                      </p:cBhvr>
                                      <p:to>
                                        <p:strVal val="visible"/>
                                      </p:to>
                                    </p:set>
                                    <p:animEffect transition="in" filter="dissolve">
                                      <p:cBhvr>
                                        <p:cTn id="12" dur="500"/>
                                        <p:tgtEl>
                                          <p:spTgt spid="1249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954" name="Picture 2" descr="[animals090.jpg]"/>
          <p:cNvPicPr>
            <a:picLocks noChangeAspect="1" noChangeArrowheads="1"/>
          </p:cNvPicPr>
          <p:nvPr/>
        </p:nvPicPr>
        <p:blipFill>
          <a:blip r:embed="rId2" cstate="print"/>
          <a:srcRect/>
          <a:stretch>
            <a:fillRect/>
          </a:stretch>
        </p:blipFill>
        <p:spPr bwMode="auto">
          <a:xfrm>
            <a:off x="0" y="3200400"/>
            <a:ext cx="3309938" cy="3657600"/>
          </a:xfrm>
          <a:prstGeom prst="rect">
            <a:avLst/>
          </a:prstGeom>
          <a:noFill/>
          <a:ln w="9525">
            <a:noFill/>
            <a:miter lim="800000"/>
            <a:headEnd/>
            <a:tailEnd/>
          </a:ln>
        </p:spPr>
      </p:pic>
      <p:pic>
        <p:nvPicPr>
          <p:cNvPr id="125955" name="Picture 3" descr="Weird Animals"/>
          <p:cNvPicPr>
            <a:picLocks noChangeAspect="1" noChangeArrowheads="1"/>
          </p:cNvPicPr>
          <p:nvPr/>
        </p:nvPicPr>
        <p:blipFill>
          <a:blip r:embed="rId3" cstate="print"/>
          <a:srcRect/>
          <a:stretch>
            <a:fillRect/>
          </a:stretch>
        </p:blipFill>
        <p:spPr bwMode="auto">
          <a:xfrm>
            <a:off x="4648200" y="2609850"/>
            <a:ext cx="4495800" cy="4248150"/>
          </a:xfrm>
          <a:prstGeom prst="rect">
            <a:avLst/>
          </a:prstGeom>
          <a:noFill/>
          <a:ln w="9525">
            <a:noFill/>
            <a:miter lim="800000"/>
            <a:headEnd/>
            <a:tailEnd/>
          </a:ln>
        </p:spPr>
      </p:pic>
      <p:pic>
        <p:nvPicPr>
          <p:cNvPr id="125956" name="Picture 4" descr="Weird Animals"/>
          <p:cNvPicPr>
            <a:picLocks noChangeAspect="1" noChangeArrowheads="1"/>
          </p:cNvPicPr>
          <p:nvPr/>
        </p:nvPicPr>
        <p:blipFill>
          <a:blip r:embed="rId4" cstate="print"/>
          <a:srcRect/>
          <a:stretch>
            <a:fillRect/>
          </a:stretch>
        </p:blipFill>
        <p:spPr bwMode="auto">
          <a:xfrm>
            <a:off x="0" y="0"/>
            <a:ext cx="5105400" cy="382905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25955"/>
                                        </p:tgtEl>
                                        <p:attrNameLst>
                                          <p:attrName>style.visibility</p:attrName>
                                        </p:attrNameLst>
                                      </p:cBhvr>
                                      <p:to>
                                        <p:strVal val="visible"/>
                                      </p:to>
                                    </p:set>
                                    <p:animEffect transition="in" filter="checkerboard(across)">
                                      <p:cBhvr>
                                        <p:cTn id="7" dur="500"/>
                                        <p:tgtEl>
                                          <p:spTgt spid="12595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25954"/>
                                        </p:tgtEl>
                                        <p:attrNameLst>
                                          <p:attrName>style.visibility</p:attrName>
                                        </p:attrNameLst>
                                      </p:cBhvr>
                                      <p:to>
                                        <p:strVal val="visible"/>
                                      </p:to>
                                    </p:set>
                                    <p:animEffect transition="in" filter="dissolve">
                                      <p:cBhvr>
                                        <p:cTn id="12" dur="500"/>
                                        <p:tgtEl>
                                          <p:spTgt spid="125954"/>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25956"/>
                                        </p:tgtEl>
                                        <p:attrNameLst>
                                          <p:attrName>style.visibility</p:attrName>
                                        </p:attrNameLst>
                                      </p:cBhvr>
                                      <p:to>
                                        <p:strVal val="visible"/>
                                      </p:to>
                                    </p:set>
                                    <p:animEffect transition="in" filter="dissolve">
                                      <p:cBhvr>
                                        <p:cTn id="17" dur="500"/>
                                        <p:tgtEl>
                                          <p:spTgt spid="1259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978" name="Picture 2" descr="Weird Animals"/>
          <p:cNvPicPr>
            <a:picLocks noChangeAspect="1" noChangeArrowheads="1"/>
          </p:cNvPicPr>
          <p:nvPr/>
        </p:nvPicPr>
        <p:blipFill>
          <a:blip r:embed="rId2" cstate="print"/>
          <a:srcRect/>
          <a:stretch>
            <a:fillRect/>
          </a:stretch>
        </p:blipFill>
        <p:spPr bwMode="auto">
          <a:xfrm>
            <a:off x="5084763" y="1981200"/>
            <a:ext cx="4059237" cy="4876800"/>
          </a:xfrm>
          <a:prstGeom prst="rect">
            <a:avLst/>
          </a:prstGeom>
          <a:noFill/>
          <a:ln w="9525">
            <a:noFill/>
            <a:miter lim="800000"/>
            <a:headEnd/>
            <a:tailEnd/>
          </a:ln>
        </p:spPr>
      </p:pic>
      <p:pic>
        <p:nvPicPr>
          <p:cNvPr id="126979" name="Picture 3"/>
          <p:cNvPicPr>
            <a:picLocks noChangeAspect="1" noChangeArrowheads="1"/>
          </p:cNvPicPr>
          <p:nvPr/>
        </p:nvPicPr>
        <p:blipFill>
          <a:blip r:embed="rId3" cstate="print"/>
          <a:srcRect/>
          <a:stretch>
            <a:fillRect/>
          </a:stretch>
        </p:blipFill>
        <p:spPr bwMode="auto">
          <a:xfrm>
            <a:off x="0" y="0"/>
            <a:ext cx="4267200" cy="390048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26978"/>
                                        </p:tgtEl>
                                        <p:attrNameLst>
                                          <p:attrName>style.visibility</p:attrName>
                                        </p:attrNameLst>
                                      </p:cBhvr>
                                      <p:to>
                                        <p:strVal val="visible"/>
                                      </p:to>
                                    </p:set>
                                    <p:animEffect transition="in" filter="dissolve">
                                      <p:cBhvr>
                                        <p:cTn id="7" dur="500"/>
                                        <p:tgtEl>
                                          <p:spTgt spid="126978"/>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26979"/>
                                        </p:tgtEl>
                                        <p:attrNameLst>
                                          <p:attrName>style.visibility</p:attrName>
                                        </p:attrNameLst>
                                      </p:cBhvr>
                                      <p:to>
                                        <p:strVal val="visible"/>
                                      </p:to>
                                    </p:set>
                                    <p:animEffect transition="in" filter="dissolve">
                                      <p:cBhvr>
                                        <p:cTn id="12" dur="500"/>
                                        <p:tgtEl>
                                          <p:spTgt spid="1269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002" name="Picture 2" descr="Weird Animals"/>
          <p:cNvPicPr>
            <a:picLocks noChangeAspect="1" noChangeArrowheads="1"/>
          </p:cNvPicPr>
          <p:nvPr/>
        </p:nvPicPr>
        <p:blipFill>
          <a:blip r:embed="rId2" cstate="print"/>
          <a:srcRect/>
          <a:stretch>
            <a:fillRect/>
          </a:stretch>
        </p:blipFill>
        <p:spPr bwMode="auto">
          <a:xfrm>
            <a:off x="0" y="2057400"/>
            <a:ext cx="3600450" cy="4800600"/>
          </a:xfrm>
          <a:prstGeom prst="rect">
            <a:avLst/>
          </a:prstGeom>
          <a:noFill/>
          <a:ln w="9525">
            <a:noFill/>
            <a:miter lim="800000"/>
            <a:headEnd/>
            <a:tailEnd/>
          </a:ln>
        </p:spPr>
      </p:pic>
      <p:pic>
        <p:nvPicPr>
          <p:cNvPr id="128003" name="Picture 3" descr="Weird Animals"/>
          <p:cNvPicPr>
            <a:picLocks noChangeAspect="1" noChangeArrowheads="1"/>
          </p:cNvPicPr>
          <p:nvPr/>
        </p:nvPicPr>
        <p:blipFill>
          <a:blip r:embed="rId3" cstate="print"/>
          <a:srcRect/>
          <a:stretch>
            <a:fillRect/>
          </a:stretch>
        </p:blipFill>
        <p:spPr bwMode="auto">
          <a:xfrm>
            <a:off x="2940050" y="0"/>
            <a:ext cx="3460750" cy="4495800"/>
          </a:xfrm>
          <a:prstGeom prst="rect">
            <a:avLst/>
          </a:prstGeom>
          <a:noFill/>
          <a:ln w="9525">
            <a:noFill/>
            <a:miter lim="800000"/>
            <a:headEnd/>
            <a:tailEnd/>
          </a:ln>
        </p:spPr>
      </p:pic>
      <p:pic>
        <p:nvPicPr>
          <p:cNvPr id="128004" name="Picture 4" descr="Weird Animals"/>
          <p:cNvPicPr>
            <a:picLocks noChangeAspect="1" noChangeArrowheads="1"/>
          </p:cNvPicPr>
          <p:nvPr/>
        </p:nvPicPr>
        <p:blipFill>
          <a:blip r:embed="rId4" cstate="print"/>
          <a:srcRect/>
          <a:stretch>
            <a:fillRect/>
          </a:stretch>
        </p:blipFill>
        <p:spPr bwMode="auto">
          <a:xfrm>
            <a:off x="5907088" y="2667000"/>
            <a:ext cx="3236912" cy="41910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28002"/>
                                        </p:tgtEl>
                                        <p:attrNameLst>
                                          <p:attrName>style.visibility</p:attrName>
                                        </p:attrNameLst>
                                      </p:cBhvr>
                                      <p:to>
                                        <p:strVal val="visible"/>
                                      </p:to>
                                    </p:set>
                                    <p:animEffect transition="in" filter="dissolve">
                                      <p:cBhvr>
                                        <p:cTn id="7" dur="500"/>
                                        <p:tgtEl>
                                          <p:spTgt spid="12800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28004"/>
                                        </p:tgtEl>
                                        <p:attrNameLst>
                                          <p:attrName>style.visibility</p:attrName>
                                        </p:attrNameLst>
                                      </p:cBhvr>
                                      <p:to>
                                        <p:strVal val="visible"/>
                                      </p:to>
                                    </p:set>
                                    <p:animEffect transition="in" filter="dissolve">
                                      <p:cBhvr>
                                        <p:cTn id="12" dur="500"/>
                                        <p:tgtEl>
                                          <p:spTgt spid="128004"/>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28003"/>
                                        </p:tgtEl>
                                        <p:attrNameLst>
                                          <p:attrName>style.visibility</p:attrName>
                                        </p:attrNameLst>
                                      </p:cBhvr>
                                      <p:to>
                                        <p:strVal val="visible"/>
                                      </p:to>
                                    </p:set>
                                    <p:animEffect transition="in" filter="dissolve">
                                      <p:cBhvr>
                                        <p:cTn id="17" dur="500"/>
                                        <p:tgtEl>
                                          <p:spTgt spid="1280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026" name="Picture 2" descr="Weird Animals"/>
          <p:cNvPicPr>
            <a:picLocks noChangeAspect="1" noChangeArrowheads="1"/>
          </p:cNvPicPr>
          <p:nvPr/>
        </p:nvPicPr>
        <p:blipFill>
          <a:blip r:embed="rId2" cstate="print"/>
          <a:srcRect/>
          <a:stretch>
            <a:fillRect/>
          </a:stretch>
        </p:blipFill>
        <p:spPr bwMode="auto">
          <a:xfrm>
            <a:off x="2133600" y="0"/>
            <a:ext cx="5486400" cy="68580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29026"/>
                                        </p:tgtEl>
                                        <p:attrNameLst>
                                          <p:attrName>style.visibility</p:attrName>
                                        </p:attrNameLst>
                                      </p:cBhvr>
                                      <p:to>
                                        <p:strVal val="visible"/>
                                      </p:to>
                                    </p:set>
                                    <p:animEffect transition="in" filter="checkerboard(across)">
                                      <p:cBhvr>
                                        <p:cTn id="7" dur="500"/>
                                        <p:tgtEl>
                                          <p:spTgt spid="129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3" name="Picture 2" descr="Weird Animals"/>
          <p:cNvPicPr>
            <a:picLocks noChangeAspect="1" noChangeArrowheads="1"/>
          </p:cNvPicPr>
          <p:nvPr/>
        </p:nvPicPr>
        <p:blipFill>
          <a:blip r:embed="rId2" cstate="print"/>
          <a:srcRect/>
          <a:stretch>
            <a:fillRect/>
          </a:stretch>
        </p:blipFill>
        <p:spPr bwMode="auto">
          <a:xfrm>
            <a:off x="5003800" y="2590800"/>
            <a:ext cx="4140200" cy="4267200"/>
          </a:xfrm>
          <a:prstGeom prst="rect">
            <a:avLst/>
          </a:prstGeom>
          <a:noFill/>
          <a:ln w="9525">
            <a:noFill/>
            <a:miter lim="800000"/>
            <a:headEnd/>
            <a:tailEnd/>
          </a:ln>
        </p:spPr>
      </p:pic>
      <p:pic>
        <p:nvPicPr>
          <p:cNvPr id="84994" name="Picture 3" descr="Weird Animals"/>
          <p:cNvPicPr>
            <a:picLocks noChangeAspect="1" noChangeArrowheads="1"/>
          </p:cNvPicPr>
          <p:nvPr/>
        </p:nvPicPr>
        <p:blipFill>
          <a:blip r:embed="rId3" cstate="print"/>
          <a:srcRect/>
          <a:stretch>
            <a:fillRect/>
          </a:stretch>
        </p:blipFill>
        <p:spPr bwMode="auto">
          <a:xfrm>
            <a:off x="0" y="2895600"/>
            <a:ext cx="3962400" cy="3962400"/>
          </a:xfrm>
          <a:prstGeom prst="rect">
            <a:avLst/>
          </a:prstGeom>
          <a:noFill/>
          <a:ln w="9525">
            <a:noFill/>
            <a:miter lim="800000"/>
            <a:headEnd/>
            <a:tailEnd/>
          </a:ln>
        </p:spPr>
      </p:pic>
      <p:pic>
        <p:nvPicPr>
          <p:cNvPr id="84995" name="Picture 4" descr="Weird Animals"/>
          <p:cNvPicPr>
            <a:picLocks noChangeAspect="1" noChangeArrowheads="1"/>
          </p:cNvPicPr>
          <p:nvPr/>
        </p:nvPicPr>
        <p:blipFill>
          <a:blip r:embed="rId4" cstate="print"/>
          <a:srcRect/>
          <a:stretch>
            <a:fillRect/>
          </a:stretch>
        </p:blipFill>
        <p:spPr bwMode="auto">
          <a:xfrm>
            <a:off x="0" y="0"/>
            <a:ext cx="5029200" cy="3771900"/>
          </a:xfrm>
          <a:prstGeom prst="rect">
            <a:avLst/>
          </a:prstGeom>
          <a:noFill/>
          <a:ln w="9525">
            <a:noFill/>
            <a:miter lim="800000"/>
            <a:headEnd/>
            <a:tailEnd/>
          </a:ln>
        </p:spPr>
      </p:pic>
      <p:grpSp>
        <p:nvGrpSpPr>
          <p:cNvPr id="56325" name="Group 5"/>
          <p:cNvGrpSpPr>
            <a:grpSpLocks/>
          </p:cNvGrpSpPr>
          <p:nvPr/>
        </p:nvGrpSpPr>
        <p:grpSpPr bwMode="auto">
          <a:xfrm>
            <a:off x="609600" y="762000"/>
            <a:ext cx="7807325" cy="5257800"/>
            <a:chOff x="0" y="384"/>
            <a:chExt cx="4918" cy="3312"/>
          </a:xfrm>
        </p:grpSpPr>
        <p:pic>
          <p:nvPicPr>
            <p:cNvPr id="84997" name="Picture 6" descr="al-gore-is-manbearpig"/>
            <p:cNvPicPr>
              <a:picLocks noChangeAspect="1" noChangeArrowheads="1"/>
            </p:cNvPicPr>
            <p:nvPr/>
          </p:nvPicPr>
          <p:blipFill>
            <a:blip r:embed="rId5" cstate="print"/>
            <a:srcRect/>
            <a:stretch>
              <a:fillRect/>
            </a:stretch>
          </p:blipFill>
          <p:spPr bwMode="auto">
            <a:xfrm>
              <a:off x="0" y="384"/>
              <a:ext cx="4416" cy="3312"/>
            </a:xfrm>
            <a:prstGeom prst="rect">
              <a:avLst/>
            </a:prstGeom>
            <a:noFill/>
            <a:ln w="9525">
              <a:noFill/>
              <a:miter lim="800000"/>
              <a:headEnd/>
              <a:tailEnd/>
            </a:ln>
          </p:spPr>
        </p:pic>
        <p:pic>
          <p:nvPicPr>
            <p:cNvPr id="84998" name="Picture 7" descr="Man_bear_pig__by_derurasu_horigotom"/>
            <p:cNvPicPr>
              <a:picLocks noChangeAspect="1" noChangeArrowheads="1"/>
            </p:cNvPicPr>
            <p:nvPr/>
          </p:nvPicPr>
          <p:blipFill>
            <a:blip r:embed="rId6" cstate="print"/>
            <a:srcRect/>
            <a:stretch>
              <a:fillRect/>
            </a:stretch>
          </p:blipFill>
          <p:spPr bwMode="auto">
            <a:xfrm>
              <a:off x="2976" y="432"/>
              <a:ext cx="1942" cy="3264"/>
            </a:xfrm>
            <a:prstGeom prst="rect">
              <a:avLst/>
            </a:prstGeom>
            <a:noFill/>
            <a:ln w="9525">
              <a:noFill/>
              <a:miter lim="800000"/>
              <a:headEnd/>
              <a:tailEnd/>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6325"/>
                                        </p:tgtEl>
                                        <p:attrNameLst>
                                          <p:attrName>style.visibility</p:attrName>
                                        </p:attrNameLst>
                                      </p:cBhvr>
                                      <p:to>
                                        <p:strVal val="visible"/>
                                      </p:to>
                                    </p:set>
                                    <p:animEffect transition="in" filter="dissolve">
                                      <p:cBhvr>
                                        <p:cTn id="7" dur="500"/>
                                        <p:tgtEl>
                                          <p:spTgt spid="563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WordArt 2"/>
          <p:cNvSpPr>
            <a:spLocks noChangeArrowheads="1" noChangeShapeType="1" noTextEdit="1"/>
          </p:cNvSpPr>
          <p:nvPr/>
        </p:nvSpPr>
        <p:spPr bwMode="auto">
          <a:xfrm>
            <a:off x="304800" y="228600"/>
            <a:ext cx="8534400" cy="1981200"/>
          </a:xfrm>
          <a:prstGeom prst="rect">
            <a:avLst/>
          </a:prstGeom>
        </p:spPr>
        <p:txBody>
          <a:bodyPr wrap="none" fromWordArt="1">
            <a:prstTxWarp prst="textPlain">
              <a:avLst>
                <a:gd name="adj" fmla="val 50000"/>
              </a:avLst>
            </a:prstTxWarp>
          </a:bodyPr>
          <a:lstStyle/>
          <a:p>
            <a:pPr algn="ctr"/>
            <a:r>
              <a:rPr lang="en-US" sz="3600" kern="10">
                <a:ln w="22225">
                  <a:solidFill>
                    <a:srgbClr val="000000"/>
                  </a:solidFill>
                  <a:round/>
                  <a:headEnd/>
                  <a:tailEnd/>
                </a:ln>
                <a:gradFill rotWithShape="1">
                  <a:gsLst>
                    <a:gs pos="0">
                      <a:schemeClr val="accent2"/>
                    </a:gs>
                    <a:gs pos="100000">
                      <a:srgbClr val="FFFF66"/>
                    </a:gs>
                  </a:gsLst>
                  <a:path path="rect">
                    <a:fillToRect l="50000" t="50000" r="50000" b="50000"/>
                  </a:path>
                </a:gradFill>
                <a:latin typeface="Arial Black"/>
              </a:rPr>
              <a:t>GENETIC ENGINEERING</a:t>
            </a:r>
          </a:p>
        </p:txBody>
      </p:sp>
      <p:sp>
        <p:nvSpPr>
          <p:cNvPr id="86018" name="Rectangle 3"/>
          <p:cNvSpPr>
            <a:spLocks noChangeArrowheads="1"/>
          </p:cNvSpPr>
          <p:nvPr/>
        </p:nvSpPr>
        <p:spPr bwMode="auto">
          <a:xfrm>
            <a:off x="2867025" y="2057400"/>
            <a:ext cx="9144000" cy="0"/>
          </a:xfrm>
          <a:prstGeom prst="rect">
            <a:avLst/>
          </a:prstGeom>
          <a:noFill/>
          <a:ln w="9525">
            <a:noFill/>
            <a:miter lim="800000"/>
            <a:headEnd/>
            <a:tailEnd/>
          </a:ln>
        </p:spPr>
        <p:txBody>
          <a:bodyPr>
            <a:spAutoFit/>
          </a:bodyPr>
          <a:lstStyle/>
          <a:p>
            <a:endParaRPr lang="en-US"/>
          </a:p>
        </p:txBody>
      </p:sp>
      <p:pic>
        <p:nvPicPr>
          <p:cNvPr id="57348" name="Picture 4"/>
          <p:cNvPicPr>
            <a:picLocks noChangeAspect="1" noChangeArrowheads="1"/>
          </p:cNvPicPr>
          <p:nvPr/>
        </p:nvPicPr>
        <p:blipFill>
          <a:blip r:embed="rId2" cstate="print"/>
          <a:srcRect/>
          <a:stretch>
            <a:fillRect/>
          </a:stretch>
        </p:blipFill>
        <p:spPr bwMode="auto">
          <a:xfrm>
            <a:off x="2819400" y="3016250"/>
            <a:ext cx="3733800" cy="300355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7348"/>
                                        </p:tgtEl>
                                        <p:attrNameLst>
                                          <p:attrName>style.visibility</p:attrName>
                                        </p:attrNameLst>
                                      </p:cBhvr>
                                      <p:to>
                                        <p:strVal val="visible"/>
                                      </p:to>
                                    </p:set>
                                    <p:animEffect transition="in" filter="blinds(horizontal)">
                                      <p:cBhvr>
                                        <p:cTn id="7" dur="500"/>
                                        <p:tgtEl>
                                          <p:spTgt spid="573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5"/>
          <p:cNvPicPr>
            <a:picLocks noChangeAspect="1" noChangeArrowheads="1"/>
          </p:cNvPicPr>
          <p:nvPr/>
        </p:nvPicPr>
        <p:blipFill>
          <a:blip r:embed="rId2" cstate="print"/>
          <a:srcRect/>
          <a:stretch>
            <a:fillRect/>
          </a:stretch>
        </p:blipFill>
        <p:spPr bwMode="auto">
          <a:xfrm>
            <a:off x="0" y="381000"/>
            <a:ext cx="9144000" cy="3506788"/>
          </a:xfrm>
          <a:prstGeom prst="rect">
            <a:avLst/>
          </a:prstGeom>
          <a:noFill/>
          <a:ln w="9525">
            <a:noFill/>
            <a:miter lim="800000"/>
            <a:headEnd/>
            <a:tailEnd/>
          </a:ln>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1" name="Picture 2"/>
          <p:cNvPicPr>
            <a:picLocks noChangeAspect="1" noChangeArrowheads="1"/>
          </p:cNvPicPr>
          <p:nvPr/>
        </p:nvPicPr>
        <p:blipFill>
          <a:blip r:embed="rId2" cstate="print"/>
          <a:srcRect/>
          <a:stretch>
            <a:fillRect/>
          </a:stretch>
        </p:blipFill>
        <p:spPr bwMode="auto">
          <a:xfrm>
            <a:off x="228600" y="3192463"/>
            <a:ext cx="4572000" cy="3513137"/>
          </a:xfrm>
          <a:prstGeom prst="rect">
            <a:avLst/>
          </a:prstGeom>
          <a:noFill/>
          <a:ln w="9525">
            <a:noFill/>
            <a:miter lim="800000"/>
            <a:headEnd/>
            <a:tailEnd/>
          </a:ln>
        </p:spPr>
      </p:pic>
      <p:sp>
        <p:nvSpPr>
          <p:cNvPr id="87042" name="Text Box 3"/>
          <p:cNvSpPr txBox="1">
            <a:spLocks noChangeArrowheads="1"/>
          </p:cNvSpPr>
          <p:nvPr/>
        </p:nvSpPr>
        <p:spPr bwMode="auto">
          <a:xfrm>
            <a:off x="0" y="76200"/>
            <a:ext cx="6858000" cy="2041525"/>
          </a:xfrm>
          <a:prstGeom prst="rect">
            <a:avLst/>
          </a:prstGeom>
          <a:solidFill>
            <a:schemeClr val="bg1">
              <a:alpha val="65097"/>
            </a:schemeClr>
          </a:solidFill>
          <a:ln w="9525">
            <a:noFill/>
            <a:miter lim="800000"/>
            <a:headEnd/>
            <a:tailEnd/>
          </a:ln>
        </p:spPr>
        <p:txBody>
          <a:bodyPr>
            <a:spAutoFit/>
          </a:bodyPr>
          <a:lstStyle/>
          <a:p>
            <a:pPr>
              <a:spcBef>
                <a:spcPct val="50000"/>
              </a:spcBef>
            </a:pPr>
            <a:r>
              <a:rPr lang="en-US" sz="3200">
                <a:latin typeface="Times New Roman" pitchFamily="18" charset="0"/>
              </a:rPr>
              <a:t>	In recent years, genes have been…well…messed with!  We’re going to look at how genes from one organism can be added to another.</a:t>
            </a:r>
          </a:p>
        </p:txBody>
      </p:sp>
      <p:grpSp>
        <p:nvGrpSpPr>
          <p:cNvPr id="58372" name="Group 4"/>
          <p:cNvGrpSpPr>
            <a:grpSpLocks/>
          </p:cNvGrpSpPr>
          <p:nvPr/>
        </p:nvGrpSpPr>
        <p:grpSpPr bwMode="auto">
          <a:xfrm>
            <a:off x="4953000" y="2819400"/>
            <a:ext cx="3276600" cy="1066800"/>
            <a:chOff x="3120" y="1776"/>
            <a:chExt cx="2064" cy="672"/>
          </a:xfrm>
        </p:grpSpPr>
        <p:sp>
          <p:nvSpPr>
            <p:cNvPr id="87044" name="AutoShape 5"/>
            <p:cNvSpPr>
              <a:spLocks noChangeArrowheads="1"/>
            </p:cNvSpPr>
            <p:nvPr/>
          </p:nvSpPr>
          <p:spPr bwMode="auto">
            <a:xfrm>
              <a:off x="3120" y="1776"/>
              <a:ext cx="1968" cy="672"/>
            </a:xfrm>
            <a:prstGeom prst="wedgeRoundRectCallout">
              <a:avLst>
                <a:gd name="adj1" fmla="val -68903"/>
                <a:gd name="adj2" fmla="val 104019"/>
                <a:gd name="adj3" fmla="val 16667"/>
              </a:avLst>
            </a:prstGeom>
            <a:solidFill>
              <a:schemeClr val="bg1"/>
            </a:solidFill>
            <a:ln w="25400">
              <a:solidFill>
                <a:schemeClr val="tx1"/>
              </a:solidFill>
              <a:miter lim="800000"/>
              <a:headEnd/>
              <a:tailEnd/>
            </a:ln>
          </p:spPr>
          <p:txBody>
            <a:bodyPr/>
            <a:lstStyle/>
            <a:p>
              <a:pPr algn="ctr"/>
              <a:endParaRPr lang="en-US" sz="2400">
                <a:latin typeface="Times New Roman" pitchFamily="18" charset="0"/>
              </a:endParaRPr>
            </a:p>
          </p:txBody>
        </p:sp>
        <p:sp>
          <p:nvSpPr>
            <p:cNvPr id="87045" name="Text Box 6"/>
            <p:cNvSpPr txBox="1">
              <a:spLocks noChangeArrowheads="1"/>
            </p:cNvSpPr>
            <p:nvPr/>
          </p:nvSpPr>
          <p:spPr bwMode="auto">
            <a:xfrm>
              <a:off x="3408" y="1824"/>
              <a:ext cx="1776" cy="596"/>
            </a:xfrm>
            <a:prstGeom prst="rect">
              <a:avLst/>
            </a:prstGeom>
            <a:noFill/>
            <a:ln w="9525">
              <a:noFill/>
              <a:miter lim="800000"/>
              <a:headEnd/>
              <a:tailEnd/>
            </a:ln>
          </p:spPr>
          <p:txBody>
            <a:bodyPr>
              <a:spAutoFit/>
            </a:bodyPr>
            <a:lstStyle/>
            <a:p>
              <a:pPr>
                <a:spcBef>
                  <a:spcPct val="50000"/>
                </a:spcBef>
              </a:pPr>
              <a:r>
                <a:rPr lang="en-US" sz="2800">
                  <a:latin typeface="Times New Roman" pitchFamily="18" charset="0"/>
                </a:rPr>
                <a:t>LOOK AWAY!  I’m hideous!</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8372"/>
                                        </p:tgtEl>
                                        <p:attrNameLst>
                                          <p:attrName>style.visibility</p:attrName>
                                        </p:attrNameLst>
                                      </p:cBhvr>
                                      <p:to>
                                        <p:strVal val="visible"/>
                                      </p:to>
                                    </p:set>
                                    <p:animEffect transition="in" filter="blinds(horizontal)">
                                      <p:cBhvr>
                                        <p:cTn id="7" dur="500"/>
                                        <p:tgtEl>
                                          <p:spTgt spid="583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9" name="Picture 6"/>
          <p:cNvPicPr>
            <a:picLocks noChangeAspect="1" noChangeArrowheads="1"/>
          </p:cNvPicPr>
          <p:nvPr/>
        </p:nvPicPr>
        <p:blipFill>
          <a:blip r:embed="rId2" cstate="print"/>
          <a:srcRect/>
          <a:stretch>
            <a:fillRect/>
          </a:stretch>
        </p:blipFill>
        <p:spPr bwMode="auto">
          <a:xfrm>
            <a:off x="914400" y="685800"/>
            <a:ext cx="7429500" cy="4953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89" name="Picture 4"/>
          <p:cNvPicPr>
            <a:picLocks noChangeAspect="1" noChangeArrowheads="1"/>
          </p:cNvPicPr>
          <p:nvPr/>
        </p:nvPicPr>
        <p:blipFill>
          <a:blip r:embed="rId2" cstate="print"/>
          <a:srcRect/>
          <a:stretch>
            <a:fillRect/>
          </a:stretch>
        </p:blipFill>
        <p:spPr bwMode="auto">
          <a:xfrm>
            <a:off x="0" y="0"/>
            <a:ext cx="9144000" cy="2281238"/>
          </a:xfrm>
          <a:prstGeom prst="rect">
            <a:avLst/>
          </a:prstGeom>
          <a:noFill/>
          <a:ln w="9525">
            <a:noFill/>
            <a:miter lim="800000"/>
            <a:headEnd/>
            <a:tailEnd/>
          </a:ln>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3" name="Picture 2" descr="plasmid diagram"/>
          <p:cNvPicPr>
            <a:picLocks noChangeAspect="1" noChangeArrowheads="1"/>
          </p:cNvPicPr>
          <p:nvPr/>
        </p:nvPicPr>
        <p:blipFill>
          <a:blip r:embed="rId2" r:link="rId3" cstate="print"/>
          <a:srcRect/>
          <a:stretch>
            <a:fillRect/>
          </a:stretch>
        </p:blipFill>
        <p:spPr bwMode="auto">
          <a:xfrm>
            <a:off x="304800" y="838200"/>
            <a:ext cx="2757488" cy="1752600"/>
          </a:xfrm>
          <a:prstGeom prst="rect">
            <a:avLst/>
          </a:prstGeom>
          <a:noFill/>
          <a:ln w="9525">
            <a:noFill/>
            <a:miter lim="800000"/>
            <a:headEnd/>
            <a:tailEnd/>
          </a:ln>
        </p:spPr>
      </p:pic>
      <p:pic>
        <p:nvPicPr>
          <p:cNvPr id="90114" name="Picture 3"/>
          <p:cNvPicPr>
            <a:picLocks noChangeAspect="1" noChangeArrowheads="1"/>
          </p:cNvPicPr>
          <p:nvPr/>
        </p:nvPicPr>
        <p:blipFill>
          <a:blip r:embed="rId4" cstate="print"/>
          <a:srcRect/>
          <a:stretch>
            <a:fillRect/>
          </a:stretch>
        </p:blipFill>
        <p:spPr bwMode="auto">
          <a:xfrm>
            <a:off x="4495800" y="1143000"/>
            <a:ext cx="3813175" cy="1430338"/>
          </a:xfrm>
          <a:prstGeom prst="rect">
            <a:avLst/>
          </a:prstGeom>
          <a:noFill/>
          <a:ln w="9525">
            <a:noFill/>
            <a:miter lim="800000"/>
            <a:headEnd/>
            <a:tailEnd/>
          </a:ln>
        </p:spPr>
      </p:pic>
      <p:pic>
        <p:nvPicPr>
          <p:cNvPr id="90115" name="Picture 4"/>
          <p:cNvPicPr>
            <a:picLocks noChangeAspect="1" noChangeArrowheads="1"/>
          </p:cNvPicPr>
          <p:nvPr/>
        </p:nvPicPr>
        <p:blipFill>
          <a:blip r:embed="rId5" cstate="print"/>
          <a:srcRect/>
          <a:stretch>
            <a:fillRect/>
          </a:stretch>
        </p:blipFill>
        <p:spPr bwMode="auto">
          <a:xfrm>
            <a:off x="4038600" y="3810000"/>
            <a:ext cx="4303713" cy="1362075"/>
          </a:xfrm>
          <a:prstGeom prst="rect">
            <a:avLst/>
          </a:prstGeom>
          <a:noFill/>
          <a:ln w="9525">
            <a:noFill/>
            <a:miter lim="800000"/>
            <a:headEnd/>
            <a:tailEnd/>
          </a:ln>
        </p:spPr>
      </p:pic>
      <p:pic>
        <p:nvPicPr>
          <p:cNvPr id="90116" name="Picture 5"/>
          <p:cNvPicPr>
            <a:picLocks noChangeAspect="1" noChangeArrowheads="1"/>
          </p:cNvPicPr>
          <p:nvPr/>
        </p:nvPicPr>
        <p:blipFill>
          <a:blip r:embed="rId6" cstate="print"/>
          <a:srcRect/>
          <a:stretch>
            <a:fillRect/>
          </a:stretch>
        </p:blipFill>
        <p:spPr bwMode="auto">
          <a:xfrm>
            <a:off x="228600" y="3581400"/>
            <a:ext cx="1981200" cy="1981200"/>
          </a:xfrm>
          <a:prstGeom prst="rect">
            <a:avLst/>
          </a:prstGeom>
          <a:noFill/>
          <a:ln w="9525">
            <a:noFill/>
            <a:miter lim="800000"/>
            <a:headEnd/>
            <a:tailEnd/>
          </a:ln>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7" name="Picture 4"/>
          <p:cNvPicPr>
            <a:picLocks noChangeAspect="1" noChangeArrowheads="1"/>
          </p:cNvPicPr>
          <p:nvPr/>
        </p:nvPicPr>
        <p:blipFill>
          <a:blip r:embed="rId2" cstate="print"/>
          <a:srcRect/>
          <a:stretch>
            <a:fillRect/>
          </a:stretch>
        </p:blipFill>
        <p:spPr bwMode="auto">
          <a:xfrm>
            <a:off x="0" y="0"/>
            <a:ext cx="9144000" cy="3098800"/>
          </a:xfrm>
          <a:prstGeom prst="rect">
            <a:avLst/>
          </a:prstGeom>
          <a:noFill/>
          <a:ln w="9525">
            <a:noFill/>
            <a:miter lim="800000"/>
            <a:headEnd/>
            <a:tailEnd/>
          </a:ln>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1" name="Picture 4"/>
          <p:cNvPicPr>
            <a:picLocks noChangeAspect="1" noChangeArrowheads="1"/>
          </p:cNvPicPr>
          <p:nvPr/>
        </p:nvPicPr>
        <p:blipFill>
          <a:blip r:embed="rId2" cstate="print"/>
          <a:srcRect/>
          <a:stretch>
            <a:fillRect/>
          </a:stretch>
        </p:blipFill>
        <p:spPr bwMode="auto">
          <a:xfrm>
            <a:off x="0" y="0"/>
            <a:ext cx="9144000" cy="1390650"/>
          </a:xfrm>
          <a:prstGeom prst="rect">
            <a:avLst/>
          </a:prstGeom>
          <a:noFill/>
          <a:ln w="9525">
            <a:noFill/>
            <a:miter lim="800000"/>
            <a:headEnd/>
            <a:tailEnd/>
          </a:ln>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5" name="Picture 2"/>
          <p:cNvPicPr>
            <a:picLocks noChangeAspect="1" noChangeArrowheads="1"/>
          </p:cNvPicPr>
          <p:nvPr/>
        </p:nvPicPr>
        <p:blipFill>
          <a:blip r:embed="rId2" cstate="print"/>
          <a:srcRect/>
          <a:stretch>
            <a:fillRect/>
          </a:stretch>
        </p:blipFill>
        <p:spPr bwMode="auto">
          <a:xfrm>
            <a:off x="5638800" y="4343400"/>
            <a:ext cx="2771775" cy="2162175"/>
          </a:xfrm>
          <a:prstGeom prst="rect">
            <a:avLst/>
          </a:prstGeom>
          <a:noFill/>
          <a:ln w="9525">
            <a:noFill/>
            <a:miter lim="800000"/>
            <a:headEnd/>
            <a:tailEnd/>
          </a:ln>
        </p:spPr>
      </p:pic>
      <p:sp>
        <p:nvSpPr>
          <p:cNvPr id="93186" name="Text Box 3"/>
          <p:cNvSpPr txBox="1">
            <a:spLocks noChangeArrowheads="1"/>
          </p:cNvSpPr>
          <p:nvPr/>
        </p:nvSpPr>
        <p:spPr bwMode="auto">
          <a:xfrm>
            <a:off x="381000" y="457200"/>
            <a:ext cx="5638800" cy="1311275"/>
          </a:xfrm>
          <a:prstGeom prst="rect">
            <a:avLst/>
          </a:prstGeom>
          <a:solidFill>
            <a:schemeClr val="bg1">
              <a:alpha val="87057"/>
            </a:schemeClr>
          </a:solidFill>
          <a:ln w="9525">
            <a:noFill/>
            <a:miter lim="800000"/>
            <a:headEnd/>
            <a:tailEnd/>
          </a:ln>
        </p:spPr>
        <p:txBody>
          <a:bodyPr>
            <a:spAutoFit/>
          </a:bodyPr>
          <a:lstStyle/>
          <a:p>
            <a:pPr>
              <a:spcBef>
                <a:spcPct val="50000"/>
              </a:spcBef>
            </a:pPr>
            <a:r>
              <a:rPr lang="en-US" sz="4000">
                <a:latin typeface="Times New Roman" pitchFamily="18" charset="0"/>
              </a:rPr>
              <a:t>WHO CARES ABOUT BORING BACTERIA?!!!</a:t>
            </a:r>
          </a:p>
        </p:txBody>
      </p:sp>
      <p:sp>
        <p:nvSpPr>
          <p:cNvPr id="93187" name="AutoShape 4"/>
          <p:cNvSpPr>
            <a:spLocks noChangeArrowheads="1"/>
          </p:cNvSpPr>
          <p:nvPr/>
        </p:nvSpPr>
        <p:spPr bwMode="auto">
          <a:xfrm>
            <a:off x="1143000" y="2514600"/>
            <a:ext cx="5257800" cy="2133600"/>
          </a:xfrm>
          <a:prstGeom prst="wedgeRoundRectCallout">
            <a:avLst>
              <a:gd name="adj1" fmla="val 41847"/>
              <a:gd name="adj2" fmla="val 77231"/>
              <a:gd name="adj3" fmla="val 16667"/>
            </a:avLst>
          </a:prstGeom>
          <a:solidFill>
            <a:srgbClr val="FFFFFF"/>
          </a:solidFill>
          <a:ln w="25400">
            <a:solidFill>
              <a:schemeClr val="tx1"/>
            </a:solidFill>
            <a:miter lim="800000"/>
            <a:headEnd/>
            <a:tailEnd/>
          </a:ln>
        </p:spPr>
        <p:txBody>
          <a:bodyPr/>
          <a:lstStyle/>
          <a:p>
            <a:pPr algn="ctr"/>
            <a:endParaRPr lang="en-US" sz="2400">
              <a:latin typeface="Times New Roman" pitchFamily="18" charset="0"/>
            </a:endParaRPr>
          </a:p>
        </p:txBody>
      </p:sp>
      <p:sp>
        <p:nvSpPr>
          <p:cNvPr id="93188" name="Text Box 5"/>
          <p:cNvSpPr txBox="1">
            <a:spLocks noChangeArrowheads="1"/>
          </p:cNvSpPr>
          <p:nvPr/>
        </p:nvSpPr>
        <p:spPr bwMode="auto">
          <a:xfrm>
            <a:off x="1752600" y="2743200"/>
            <a:ext cx="4267200" cy="1920875"/>
          </a:xfrm>
          <a:prstGeom prst="rect">
            <a:avLst/>
          </a:prstGeom>
          <a:noFill/>
          <a:ln w="9525">
            <a:noFill/>
            <a:miter lim="800000"/>
            <a:headEnd/>
            <a:tailEnd/>
          </a:ln>
        </p:spPr>
        <p:txBody>
          <a:bodyPr>
            <a:spAutoFit/>
          </a:bodyPr>
          <a:lstStyle/>
          <a:p>
            <a:pPr>
              <a:spcBef>
                <a:spcPct val="50000"/>
              </a:spcBef>
            </a:pPr>
            <a:r>
              <a:rPr lang="en-US" sz="2400">
                <a:latin typeface="Times New Roman" pitchFamily="18" charset="0"/>
              </a:rPr>
              <a:t>Yeah, well I made some people bucks-deluxe so </a:t>
            </a:r>
            <a:r>
              <a:rPr lang="en-US" sz="4800">
                <a:latin typeface="Times New Roman" pitchFamily="18" charset="0"/>
              </a:rPr>
              <a:t>BACK OFF!!!</a:t>
            </a:r>
          </a:p>
        </p:txBody>
      </p:sp>
      <p:sp>
        <p:nvSpPr>
          <p:cNvPr id="60422" name="Text Box 6"/>
          <p:cNvSpPr txBox="1">
            <a:spLocks noChangeArrowheads="1"/>
          </p:cNvSpPr>
          <p:nvPr/>
        </p:nvSpPr>
        <p:spPr bwMode="auto">
          <a:xfrm>
            <a:off x="304800" y="5470525"/>
            <a:ext cx="5486400" cy="701675"/>
          </a:xfrm>
          <a:prstGeom prst="rect">
            <a:avLst/>
          </a:prstGeom>
          <a:solidFill>
            <a:schemeClr val="bg1">
              <a:alpha val="76077"/>
            </a:schemeClr>
          </a:solidFill>
          <a:ln w="9525">
            <a:noFill/>
            <a:miter lim="800000"/>
            <a:headEnd/>
            <a:tailEnd/>
          </a:ln>
        </p:spPr>
        <p:txBody>
          <a:bodyPr>
            <a:spAutoFit/>
          </a:bodyPr>
          <a:lstStyle/>
          <a:p>
            <a:pPr>
              <a:spcBef>
                <a:spcPct val="50000"/>
              </a:spcBef>
            </a:pPr>
            <a:r>
              <a:rPr lang="en-US" sz="4000">
                <a:latin typeface="Times New Roman" pitchFamily="18" charset="0"/>
              </a:rPr>
              <a:t>Let’s see some cool stuff.</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60422"/>
                                        </p:tgtEl>
                                        <p:attrNameLst>
                                          <p:attrName>style.visibility</p:attrName>
                                        </p:attrNameLst>
                                      </p:cBhvr>
                                      <p:to>
                                        <p:strVal val="visible"/>
                                      </p:to>
                                    </p:set>
                                    <p:anim calcmode="lin" valueType="num">
                                      <p:cBhvr additive="base">
                                        <p:cTn id="7" dur="500" fill="hold"/>
                                        <p:tgtEl>
                                          <p:spTgt spid="60422"/>
                                        </p:tgtEl>
                                        <p:attrNameLst>
                                          <p:attrName>ppt_x</p:attrName>
                                        </p:attrNameLst>
                                      </p:cBhvr>
                                      <p:tavLst>
                                        <p:tav tm="0">
                                          <p:val>
                                            <p:strVal val="0-#ppt_w/2"/>
                                          </p:val>
                                        </p:tav>
                                        <p:tav tm="100000">
                                          <p:val>
                                            <p:strVal val="#ppt_x"/>
                                          </p:val>
                                        </p:tav>
                                      </p:tavLst>
                                    </p:anim>
                                    <p:anim calcmode="lin" valueType="num">
                                      <p:cBhvr additive="base">
                                        <p:cTn id="8" dur="500" fill="hold"/>
                                        <p:tgtEl>
                                          <p:spTgt spid="6042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422" grpId="0" animBg="1" autoUpdateAnimBg="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055" name="Picture 7" descr="i-df28dc2fd33d300a31657a1e02627275-o01_23681845-thumb-510x317-50711-thumb-510x317-50712.jpg"/>
          <p:cNvPicPr>
            <a:picLocks noChangeAspect="1" noChangeArrowheads="1"/>
          </p:cNvPicPr>
          <p:nvPr/>
        </p:nvPicPr>
        <p:blipFill>
          <a:blip r:embed="rId2" cstate="print"/>
          <a:srcRect/>
          <a:stretch>
            <a:fillRect/>
          </a:stretch>
        </p:blipFill>
        <p:spPr bwMode="auto">
          <a:xfrm>
            <a:off x="0" y="0"/>
            <a:ext cx="4857750" cy="3019425"/>
          </a:xfrm>
          <a:prstGeom prst="rect">
            <a:avLst/>
          </a:prstGeom>
          <a:noFill/>
        </p:spPr>
      </p:pic>
      <p:pic>
        <p:nvPicPr>
          <p:cNvPr id="130059" name="Picture 11" descr="r-BP-OIL-SPILL-FINE-large570"/>
          <p:cNvPicPr>
            <a:picLocks noChangeAspect="1" noChangeArrowheads="1"/>
          </p:cNvPicPr>
          <p:nvPr/>
        </p:nvPicPr>
        <p:blipFill>
          <a:blip r:embed="rId3" cstate="print"/>
          <a:srcRect/>
          <a:stretch>
            <a:fillRect/>
          </a:stretch>
        </p:blipFill>
        <p:spPr bwMode="auto">
          <a:xfrm>
            <a:off x="0" y="3040063"/>
            <a:ext cx="9144000" cy="3817937"/>
          </a:xfrm>
          <a:prstGeom prst="rect">
            <a:avLst/>
          </a:prstGeom>
          <a:noFill/>
        </p:spPr>
      </p:pic>
      <p:pic>
        <p:nvPicPr>
          <p:cNvPr id="130057" name="Picture 9" descr="BP-deepwater-horizon-007"/>
          <p:cNvPicPr>
            <a:picLocks noChangeAspect="1" noChangeArrowheads="1"/>
          </p:cNvPicPr>
          <p:nvPr/>
        </p:nvPicPr>
        <p:blipFill>
          <a:blip r:embed="rId4" cstate="print"/>
          <a:srcRect/>
          <a:stretch>
            <a:fillRect/>
          </a:stretch>
        </p:blipFill>
        <p:spPr bwMode="auto">
          <a:xfrm>
            <a:off x="762000" y="0"/>
            <a:ext cx="8382000" cy="50292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30057"/>
                                        </p:tgtEl>
                                        <p:attrNameLst>
                                          <p:attrName>style.visibility</p:attrName>
                                        </p:attrNameLst>
                                      </p:cBhvr>
                                      <p:to>
                                        <p:strVal val="visible"/>
                                      </p:to>
                                    </p:set>
                                    <p:animEffect transition="in" filter="dissolve">
                                      <p:cBhvr>
                                        <p:cTn id="7" dur="500"/>
                                        <p:tgtEl>
                                          <p:spTgt spid="1300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077" name="Picture 5" descr="gulf-oil-eating-microbes-slide-show_1"/>
          <p:cNvPicPr>
            <a:picLocks noChangeAspect="1" noChangeArrowheads="1"/>
          </p:cNvPicPr>
          <p:nvPr/>
        </p:nvPicPr>
        <p:blipFill>
          <a:blip r:embed="rId2" cstate="print"/>
          <a:srcRect/>
          <a:stretch>
            <a:fillRect/>
          </a:stretch>
        </p:blipFill>
        <p:spPr bwMode="auto">
          <a:xfrm>
            <a:off x="0" y="0"/>
            <a:ext cx="3505200" cy="3505200"/>
          </a:xfrm>
          <a:prstGeom prst="rect">
            <a:avLst/>
          </a:prstGeom>
          <a:noFill/>
        </p:spPr>
      </p:pic>
      <p:sp>
        <p:nvSpPr>
          <p:cNvPr id="61443" name="Text Box 3"/>
          <p:cNvSpPr txBox="1">
            <a:spLocks noChangeArrowheads="1"/>
          </p:cNvSpPr>
          <p:nvPr/>
        </p:nvSpPr>
        <p:spPr bwMode="auto">
          <a:xfrm>
            <a:off x="3657600" y="228600"/>
            <a:ext cx="5181600" cy="2528888"/>
          </a:xfrm>
          <a:prstGeom prst="rect">
            <a:avLst/>
          </a:prstGeom>
          <a:solidFill>
            <a:schemeClr val="bg1">
              <a:alpha val="87057"/>
            </a:schemeClr>
          </a:solidFill>
          <a:ln w="9525">
            <a:noFill/>
            <a:miter lim="800000"/>
            <a:headEnd/>
            <a:tailEnd/>
          </a:ln>
        </p:spPr>
        <p:txBody>
          <a:bodyPr>
            <a:spAutoFit/>
          </a:bodyPr>
          <a:lstStyle/>
          <a:p>
            <a:pPr>
              <a:spcBef>
                <a:spcPct val="50000"/>
              </a:spcBef>
            </a:pPr>
            <a:r>
              <a:rPr lang="en-US" sz="3200">
                <a:latin typeface="Times New Roman" pitchFamily="18" charset="0"/>
              </a:rPr>
              <a:t>Bacteria have been genetically engineered to break down or “eat” oil</a:t>
            </a:r>
            <a:r>
              <a:rPr lang="en-US" sz="3200" b="1">
                <a:latin typeface="Times New Roman" pitchFamily="18" charset="0"/>
              </a:rPr>
              <a:t>.  This bacteria is currently being used to clean the BP oil spill.  </a:t>
            </a:r>
          </a:p>
        </p:txBody>
      </p:sp>
      <p:pic>
        <p:nvPicPr>
          <p:cNvPr id="131080" name="Picture 8" descr="20100618-microbesjpg-69780474e0014589"/>
          <p:cNvPicPr>
            <a:picLocks noChangeAspect="1" noChangeArrowheads="1"/>
          </p:cNvPicPr>
          <p:nvPr/>
        </p:nvPicPr>
        <p:blipFill>
          <a:blip r:embed="rId3" cstate="print"/>
          <a:srcRect/>
          <a:stretch>
            <a:fillRect/>
          </a:stretch>
        </p:blipFill>
        <p:spPr bwMode="auto">
          <a:xfrm>
            <a:off x="0" y="3562350"/>
            <a:ext cx="6438900" cy="329565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1443"/>
                                        </p:tgtEl>
                                        <p:attrNameLst>
                                          <p:attrName>style.visibility</p:attrName>
                                        </p:attrNameLst>
                                      </p:cBhvr>
                                      <p:to>
                                        <p:strVal val="visible"/>
                                      </p:to>
                                    </p:set>
                                    <p:animEffect transition="in" filter="blinds(horizontal)">
                                      <p:cBhvr>
                                        <p:cTn id="7" dur="500"/>
                                        <p:tgtEl>
                                          <p:spTgt spid="614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43"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2"/>
          <p:cNvPicPr>
            <a:picLocks noChangeAspect="1" noChangeArrowheads="1"/>
          </p:cNvPicPr>
          <p:nvPr/>
        </p:nvPicPr>
        <p:blipFill>
          <a:blip r:embed="rId2" cstate="print"/>
          <a:srcRect/>
          <a:stretch>
            <a:fillRect/>
          </a:stretch>
        </p:blipFill>
        <p:spPr bwMode="auto">
          <a:xfrm>
            <a:off x="3810000" y="2924175"/>
            <a:ext cx="4914900" cy="3609975"/>
          </a:xfrm>
          <a:prstGeom prst="rect">
            <a:avLst/>
          </a:prstGeom>
          <a:noFill/>
          <a:ln w="9525">
            <a:noFill/>
            <a:miter lim="800000"/>
            <a:headEnd/>
            <a:tailEnd/>
          </a:ln>
        </p:spPr>
      </p:pic>
      <p:pic>
        <p:nvPicPr>
          <p:cNvPr id="65539" name="Picture 3"/>
          <p:cNvPicPr>
            <a:picLocks noChangeAspect="1" noChangeArrowheads="1"/>
          </p:cNvPicPr>
          <p:nvPr/>
        </p:nvPicPr>
        <p:blipFill>
          <a:blip r:embed="rId3" cstate="print"/>
          <a:srcRect/>
          <a:stretch>
            <a:fillRect/>
          </a:stretch>
        </p:blipFill>
        <p:spPr bwMode="auto">
          <a:xfrm>
            <a:off x="381000" y="2819400"/>
            <a:ext cx="2633663" cy="3733800"/>
          </a:xfrm>
          <a:prstGeom prst="rect">
            <a:avLst/>
          </a:prstGeom>
          <a:noFill/>
          <a:ln w="9525">
            <a:noFill/>
            <a:miter lim="800000"/>
            <a:headEnd/>
            <a:tailEnd/>
          </a:ln>
        </p:spPr>
      </p:pic>
      <p:sp>
        <p:nvSpPr>
          <p:cNvPr id="98307" name="Text Box 4"/>
          <p:cNvSpPr txBox="1">
            <a:spLocks noChangeArrowheads="1"/>
          </p:cNvSpPr>
          <p:nvPr/>
        </p:nvSpPr>
        <p:spPr bwMode="auto">
          <a:xfrm>
            <a:off x="304800" y="228600"/>
            <a:ext cx="8534400" cy="2654300"/>
          </a:xfrm>
          <a:prstGeom prst="rect">
            <a:avLst/>
          </a:prstGeom>
          <a:solidFill>
            <a:schemeClr val="bg1">
              <a:alpha val="87057"/>
            </a:schemeClr>
          </a:solidFill>
          <a:ln w="9525">
            <a:noFill/>
            <a:miter lim="800000"/>
            <a:headEnd/>
            <a:tailEnd/>
          </a:ln>
        </p:spPr>
        <p:txBody>
          <a:bodyPr>
            <a:spAutoFit/>
          </a:bodyPr>
          <a:lstStyle/>
          <a:p>
            <a:pPr>
              <a:spcBef>
                <a:spcPct val="50000"/>
              </a:spcBef>
            </a:pPr>
            <a:r>
              <a:rPr lang="en-US" sz="2400">
                <a:latin typeface="Times New Roman" pitchFamily="18" charset="0"/>
              </a:rPr>
              <a:t>	</a:t>
            </a:r>
            <a:r>
              <a:rPr lang="en-US" sz="2800" b="1">
                <a:latin typeface="Times New Roman" pitchFamily="18" charset="0"/>
              </a:rPr>
              <a:t>Geneticists are currently spending most of their time genetically altering crops and livestock (genetically altered food is already in our French fries and breakfast cereals)!  Chickens are currently being altered to be featherless and larger so there is no time spent plucking!!!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5539"/>
                                        </p:tgtEl>
                                        <p:attrNameLst>
                                          <p:attrName>style.visibility</p:attrName>
                                        </p:attrNameLst>
                                      </p:cBhvr>
                                      <p:to>
                                        <p:strVal val="visible"/>
                                      </p:to>
                                    </p:set>
                                    <p:animEffect transition="in" filter="blinds(horizontal)">
                                      <p:cBhvr>
                                        <p:cTn id="7" dur="500"/>
                                        <p:tgtEl>
                                          <p:spTgt spid="65539"/>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65538"/>
                                        </p:tgtEl>
                                        <p:attrNameLst>
                                          <p:attrName>style.visibility</p:attrName>
                                        </p:attrNameLst>
                                      </p:cBhvr>
                                      <p:to>
                                        <p:strVal val="visible"/>
                                      </p:to>
                                    </p:set>
                                    <p:animEffect transition="in" filter="checkerboard(across)">
                                      <p:cBhvr>
                                        <p:cTn id="12" dur="500"/>
                                        <p:tgtEl>
                                          <p:spTgt spid="655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5" descr="18-04-T4PhageLyticCycle-L.gif"/>
          <p:cNvPicPr>
            <a:picLocks noChangeAspect="1" noChangeArrowheads="1"/>
          </p:cNvPicPr>
          <p:nvPr/>
        </p:nvPicPr>
        <p:blipFill>
          <a:blip r:embed="rId2" cstate="print"/>
          <a:srcRect b="5540"/>
          <a:stretch>
            <a:fillRect/>
          </a:stretch>
        </p:blipFill>
        <p:spPr bwMode="auto">
          <a:xfrm>
            <a:off x="2895600" y="1828800"/>
            <a:ext cx="6305550" cy="4056063"/>
          </a:xfrm>
          <a:prstGeom prst="rect">
            <a:avLst/>
          </a:prstGeom>
          <a:noFill/>
          <a:ln w="9525">
            <a:noFill/>
            <a:miter lim="800000"/>
            <a:headEnd/>
            <a:tailEnd/>
          </a:ln>
        </p:spPr>
      </p:pic>
      <p:pic>
        <p:nvPicPr>
          <p:cNvPr id="20482" name="Picture 6"/>
          <p:cNvPicPr>
            <a:picLocks noChangeAspect="1" noChangeArrowheads="1"/>
          </p:cNvPicPr>
          <p:nvPr/>
        </p:nvPicPr>
        <p:blipFill>
          <a:blip r:embed="rId3" cstate="print"/>
          <a:srcRect/>
          <a:stretch>
            <a:fillRect/>
          </a:stretch>
        </p:blipFill>
        <p:spPr bwMode="auto">
          <a:xfrm>
            <a:off x="0" y="0"/>
            <a:ext cx="8988425" cy="1828800"/>
          </a:xfrm>
          <a:prstGeom prst="rect">
            <a:avLst/>
          </a:prstGeom>
          <a:noFill/>
          <a:ln w="9525">
            <a:noFill/>
            <a:miter lim="800000"/>
            <a:headEnd/>
            <a:tailEnd/>
          </a:ln>
        </p:spPr>
      </p:pic>
      <p:pic>
        <p:nvPicPr>
          <p:cNvPr id="20483" name="Picture 7"/>
          <p:cNvPicPr>
            <a:picLocks noChangeAspect="1" noChangeArrowheads="1"/>
          </p:cNvPicPr>
          <p:nvPr/>
        </p:nvPicPr>
        <p:blipFill>
          <a:blip r:embed="rId4" cstate="print"/>
          <a:srcRect/>
          <a:stretch>
            <a:fillRect/>
          </a:stretch>
        </p:blipFill>
        <p:spPr bwMode="auto">
          <a:xfrm>
            <a:off x="-76200" y="4800600"/>
            <a:ext cx="3211513" cy="381000"/>
          </a:xfrm>
          <a:prstGeom prst="rect">
            <a:avLst/>
          </a:prstGeom>
          <a:noFill/>
          <a:ln w="9525">
            <a:noFill/>
            <a:miter lim="800000"/>
            <a:headEnd/>
            <a:tailEnd/>
          </a:ln>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2" descr="r?t=a&amp;d=us&amp;s=a&amp;c=p&amp;ti=1&amp;ai=30751&amp;l=dir&amp;o=0&amp;sv=0a30052b&amp;ip=a8aacc32&amp;u=http%3A%2F%2Fwww"/>
          <p:cNvPicPr>
            <a:picLocks noChangeAspect="1" noChangeArrowheads="1"/>
          </p:cNvPicPr>
          <p:nvPr/>
        </p:nvPicPr>
        <p:blipFill>
          <a:blip r:embed="rId2" cstate="print"/>
          <a:srcRect/>
          <a:stretch>
            <a:fillRect/>
          </a:stretch>
        </p:blipFill>
        <p:spPr bwMode="auto">
          <a:xfrm>
            <a:off x="228600" y="152400"/>
            <a:ext cx="3886200" cy="3886200"/>
          </a:xfrm>
          <a:prstGeom prst="rect">
            <a:avLst/>
          </a:prstGeom>
          <a:noFill/>
          <a:ln w="9525">
            <a:noFill/>
            <a:miter lim="800000"/>
            <a:headEnd/>
            <a:tailEnd/>
          </a:ln>
        </p:spPr>
      </p:pic>
      <p:pic>
        <p:nvPicPr>
          <p:cNvPr id="67587" name="Picture 3" descr="r?t=a&amp;d=us&amp;s=a&amp;c=p&amp;ti=1&amp;ai=30751&amp;l=dir&amp;o=0&amp;sv=0a300521&amp;ip=a8aacc32&amp;u=http%3A%2F%2Fwww"/>
          <p:cNvPicPr>
            <a:picLocks noChangeAspect="1" noChangeArrowheads="1"/>
          </p:cNvPicPr>
          <p:nvPr/>
        </p:nvPicPr>
        <p:blipFill>
          <a:blip r:embed="rId3" cstate="print"/>
          <a:srcRect/>
          <a:stretch>
            <a:fillRect/>
          </a:stretch>
        </p:blipFill>
        <p:spPr bwMode="auto">
          <a:xfrm>
            <a:off x="5181600" y="3162300"/>
            <a:ext cx="3733800" cy="34671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7586"/>
                                        </p:tgtEl>
                                        <p:attrNameLst>
                                          <p:attrName>style.visibility</p:attrName>
                                        </p:attrNameLst>
                                      </p:cBhvr>
                                      <p:to>
                                        <p:strVal val="visible"/>
                                      </p:to>
                                    </p:set>
                                    <p:animEffect transition="in" filter="blinds(horizontal)">
                                      <p:cBhvr>
                                        <p:cTn id="7" dur="500"/>
                                        <p:tgtEl>
                                          <p:spTgt spid="6758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67587"/>
                                        </p:tgtEl>
                                        <p:attrNameLst>
                                          <p:attrName>style.visibility</p:attrName>
                                        </p:attrNameLst>
                                      </p:cBhvr>
                                      <p:to>
                                        <p:strVal val="visible"/>
                                      </p:to>
                                    </p:set>
                                    <p:animEffect transition="in" filter="blinds(horizontal)">
                                      <p:cBhvr>
                                        <p:cTn id="12" dur="500"/>
                                        <p:tgtEl>
                                          <p:spTgt spid="675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7" name="Picture 2"/>
          <p:cNvPicPr>
            <a:picLocks noChangeAspect="1" noChangeArrowheads="1"/>
          </p:cNvPicPr>
          <p:nvPr/>
        </p:nvPicPr>
        <p:blipFill>
          <a:blip r:embed="rId2" cstate="print"/>
          <a:srcRect/>
          <a:stretch>
            <a:fillRect/>
          </a:stretch>
        </p:blipFill>
        <p:spPr bwMode="auto">
          <a:xfrm>
            <a:off x="228600" y="3779838"/>
            <a:ext cx="3810000" cy="2849562"/>
          </a:xfrm>
          <a:prstGeom prst="rect">
            <a:avLst/>
          </a:prstGeom>
          <a:noFill/>
          <a:ln w="9525">
            <a:noFill/>
            <a:miter lim="800000"/>
            <a:headEnd/>
            <a:tailEnd/>
          </a:ln>
        </p:spPr>
      </p:pic>
      <p:pic>
        <p:nvPicPr>
          <p:cNvPr id="101378" name="Picture 3"/>
          <p:cNvPicPr>
            <a:picLocks noChangeAspect="1" noChangeArrowheads="1"/>
          </p:cNvPicPr>
          <p:nvPr/>
        </p:nvPicPr>
        <p:blipFill>
          <a:blip r:embed="rId3" cstate="print"/>
          <a:srcRect/>
          <a:stretch>
            <a:fillRect/>
          </a:stretch>
        </p:blipFill>
        <p:spPr bwMode="auto">
          <a:xfrm>
            <a:off x="228600" y="80963"/>
            <a:ext cx="3733800" cy="3541712"/>
          </a:xfrm>
          <a:prstGeom prst="rect">
            <a:avLst/>
          </a:prstGeom>
          <a:noFill/>
          <a:ln w="9525">
            <a:noFill/>
            <a:miter lim="800000"/>
            <a:headEnd/>
            <a:tailEnd/>
          </a:ln>
        </p:spPr>
      </p:pic>
      <p:sp>
        <p:nvSpPr>
          <p:cNvPr id="101379" name="Text Box 4"/>
          <p:cNvSpPr txBox="1">
            <a:spLocks noChangeArrowheads="1"/>
          </p:cNvSpPr>
          <p:nvPr/>
        </p:nvSpPr>
        <p:spPr bwMode="auto">
          <a:xfrm>
            <a:off x="4267200" y="1625600"/>
            <a:ext cx="4648200" cy="3937000"/>
          </a:xfrm>
          <a:prstGeom prst="rect">
            <a:avLst/>
          </a:prstGeom>
          <a:solidFill>
            <a:schemeClr val="bg1">
              <a:alpha val="87057"/>
            </a:schemeClr>
          </a:solidFill>
          <a:ln w="9525">
            <a:noFill/>
            <a:miter lim="800000"/>
            <a:headEnd/>
            <a:tailEnd/>
          </a:ln>
        </p:spPr>
        <p:txBody>
          <a:bodyPr>
            <a:spAutoFit/>
          </a:bodyPr>
          <a:lstStyle/>
          <a:p>
            <a:pPr>
              <a:spcBef>
                <a:spcPct val="50000"/>
              </a:spcBef>
            </a:pPr>
            <a:r>
              <a:rPr lang="en-US" sz="3600">
                <a:latin typeface="Times New Roman" pitchFamily="18" charset="0"/>
              </a:rPr>
              <a:t>The gene for </a:t>
            </a:r>
            <a:r>
              <a:rPr lang="en-US" sz="3600" i="1">
                <a:latin typeface="Times New Roman" pitchFamily="18" charset="0"/>
              </a:rPr>
              <a:t>Human Growth Hormone</a:t>
            </a:r>
            <a:r>
              <a:rPr lang="en-US" sz="3600">
                <a:latin typeface="Times New Roman" pitchFamily="18" charset="0"/>
              </a:rPr>
              <a:t> (HGH) has been spliced into mice.  The result is mice much larger in both bone and muscle size.</a:t>
            </a:r>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Rectangle 2"/>
          <p:cNvSpPr>
            <a:spLocks noChangeArrowheads="1"/>
          </p:cNvSpPr>
          <p:nvPr/>
        </p:nvSpPr>
        <p:spPr bwMode="auto">
          <a:xfrm>
            <a:off x="2624138" y="857250"/>
            <a:ext cx="9144000" cy="0"/>
          </a:xfrm>
          <a:prstGeom prst="rect">
            <a:avLst/>
          </a:prstGeom>
          <a:noFill/>
          <a:ln w="9525">
            <a:noFill/>
            <a:miter lim="800000"/>
            <a:headEnd/>
            <a:tailEnd/>
          </a:ln>
        </p:spPr>
        <p:txBody>
          <a:bodyPr>
            <a:spAutoFit/>
          </a:bodyPr>
          <a:lstStyle/>
          <a:p>
            <a:endParaRPr lang="en-US"/>
          </a:p>
        </p:txBody>
      </p:sp>
      <p:pic>
        <p:nvPicPr>
          <p:cNvPr id="99330" name="Picture 3"/>
          <p:cNvPicPr>
            <a:picLocks noChangeAspect="1" noChangeArrowheads="1"/>
          </p:cNvPicPr>
          <p:nvPr/>
        </p:nvPicPr>
        <p:blipFill>
          <a:blip r:embed="rId2" cstate="print"/>
          <a:srcRect/>
          <a:stretch>
            <a:fillRect/>
          </a:stretch>
        </p:blipFill>
        <p:spPr bwMode="auto">
          <a:xfrm>
            <a:off x="142875" y="1828800"/>
            <a:ext cx="3779838" cy="4991100"/>
          </a:xfrm>
          <a:prstGeom prst="rect">
            <a:avLst/>
          </a:prstGeom>
          <a:noFill/>
          <a:ln w="9525">
            <a:noFill/>
            <a:miter lim="800000"/>
            <a:headEnd/>
            <a:tailEnd/>
          </a:ln>
        </p:spPr>
      </p:pic>
      <p:sp>
        <p:nvSpPr>
          <p:cNvPr id="99331" name="Rectangle 4"/>
          <p:cNvSpPr>
            <a:spLocks noChangeArrowheads="1"/>
          </p:cNvSpPr>
          <p:nvPr/>
        </p:nvSpPr>
        <p:spPr bwMode="auto">
          <a:xfrm>
            <a:off x="3714750" y="2828925"/>
            <a:ext cx="9144000" cy="0"/>
          </a:xfrm>
          <a:prstGeom prst="rect">
            <a:avLst/>
          </a:prstGeom>
          <a:noFill/>
          <a:ln w="9525">
            <a:noFill/>
            <a:miter lim="800000"/>
            <a:headEnd/>
            <a:tailEnd/>
          </a:ln>
        </p:spPr>
        <p:txBody>
          <a:bodyPr>
            <a:spAutoFit/>
          </a:bodyPr>
          <a:lstStyle/>
          <a:p>
            <a:endParaRPr lang="en-US"/>
          </a:p>
        </p:txBody>
      </p:sp>
      <p:pic>
        <p:nvPicPr>
          <p:cNvPr id="99332" name="Picture 5"/>
          <p:cNvPicPr>
            <a:picLocks noChangeAspect="1" noChangeArrowheads="1"/>
          </p:cNvPicPr>
          <p:nvPr/>
        </p:nvPicPr>
        <p:blipFill>
          <a:blip r:embed="rId3" cstate="print"/>
          <a:srcRect/>
          <a:stretch>
            <a:fillRect/>
          </a:stretch>
        </p:blipFill>
        <p:spPr bwMode="auto">
          <a:xfrm>
            <a:off x="5257800" y="182563"/>
            <a:ext cx="3581400" cy="2506662"/>
          </a:xfrm>
          <a:prstGeom prst="rect">
            <a:avLst/>
          </a:prstGeom>
          <a:noFill/>
          <a:ln w="9525">
            <a:noFill/>
            <a:miter lim="800000"/>
            <a:headEnd/>
            <a:tailEnd/>
          </a:ln>
        </p:spPr>
      </p:pic>
      <p:sp>
        <p:nvSpPr>
          <p:cNvPr id="66566" name="Text Box 6"/>
          <p:cNvSpPr txBox="1">
            <a:spLocks noChangeArrowheads="1"/>
          </p:cNvSpPr>
          <p:nvPr/>
        </p:nvSpPr>
        <p:spPr bwMode="auto">
          <a:xfrm>
            <a:off x="4114800" y="2657475"/>
            <a:ext cx="4953000" cy="3508375"/>
          </a:xfrm>
          <a:prstGeom prst="rect">
            <a:avLst/>
          </a:prstGeom>
          <a:solidFill>
            <a:schemeClr val="bg1">
              <a:alpha val="87057"/>
            </a:schemeClr>
          </a:solidFill>
          <a:ln w="9525">
            <a:noFill/>
            <a:miter lim="800000"/>
            <a:headEnd/>
            <a:tailEnd/>
          </a:ln>
        </p:spPr>
        <p:txBody>
          <a:bodyPr>
            <a:spAutoFit/>
          </a:bodyPr>
          <a:lstStyle/>
          <a:p>
            <a:pPr>
              <a:spcBef>
                <a:spcPct val="50000"/>
              </a:spcBef>
            </a:pPr>
            <a:r>
              <a:rPr lang="en-US" sz="2400" i="1">
                <a:latin typeface="Times New Roman" pitchFamily="18" charset="0"/>
                <a:cs typeface="Times New Roman" pitchFamily="18" charset="0"/>
              </a:rPr>
              <a:t>	</a:t>
            </a:r>
            <a:r>
              <a:rPr lang="en-US" sz="2800" i="1">
                <a:latin typeface="Times New Roman" pitchFamily="18" charset="0"/>
                <a:cs typeface="Times New Roman" pitchFamily="18" charset="0"/>
              </a:rPr>
              <a:t>These new transgenic goats produce milk that can be refined into spider silk</a:t>
            </a:r>
            <a:r>
              <a:rPr lang="en-US" sz="2800">
                <a:latin typeface="Times New Roman" pitchFamily="18" charset="0"/>
                <a:cs typeface="Times New Roman" pitchFamily="18" charset="0"/>
              </a:rPr>
              <a:t>, with a tensile strength of 60,000 Lbs!!! It's 5x stronger than steel, and can be woven into Bullet proof vests hat are lighter and stronger than Kevlar. </a:t>
            </a:r>
          </a:p>
        </p:txBody>
      </p:sp>
      <p:sp>
        <p:nvSpPr>
          <p:cNvPr id="66567" name="Text Box 7"/>
          <p:cNvSpPr txBox="1">
            <a:spLocks noChangeArrowheads="1"/>
          </p:cNvSpPr>
          <p:nvPr/>
        </p:nvSpPr>
        <p:spPr bwMode="auto">
          <a:xfrm>
            <a:off x="152400" y="228600"/>
            <a:ext cx="4953000" cy="1552575"/>
          </a:xfrm>
          <a:prstGeom prst="rect">
            <a:avLst/>
          </a:prstGeom>
          <a:solidFill>
            <a:schemeClr val="bg1">
              <a:alpha val="87057"/>
            </a:schemeClr>
          </a:solidFill>
          <a:ln w="9525">
            <a:noFill/>
            <a:miter lim="800000"/>
            <a:headEnd/>
            <a:tailEnd/>
          </a:ln>
        </p:spPr>
        <p:txBody>
          <a:bodyPr>
            <a:spAutoFit/>
          </a:bodyPr>
          <a:lstStyle/>
          <a:p>
            <a:pPr>
              <a:spcBef>
                <a:spcPct val="50000"/>
              </a:spcBef>
            </a:pPr>
            <a:r>
              <a:rPr lang="en-US" sz="2400">
                <a:latin typeface="Times New Roman" pitchFamily="18" charset="0"/>
                <a:cs typeface="Times New Roman" pitchFamily="18" charset="0"/>
              </a:rPr>
              <a:t>Inspired by a recent story in the Washington Post, a genetics company has spliced the gene for spider silk proteins into dairy goats.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6567"/>
                                        </p:tgtEl>
                                        <p:attrNameLst>
                                          <p:attrName>style.visibility</p:attrName>
                                        </p:attrNameLst>
                                      </p:cBhvr>
                                      <p:to>
                                        <p:strVal val="visible"/>
                                      </p:to>
                                    </p:set>
                                    <p:animEffect transition="in" filter="blinds(horizontal)">
                                      <p:cBhvr>
                                        <p:cTn id="7" dur="500"/>
                                        <p:tgtEl>
                                          <p:spTgt spid="66567"/>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66566">
                                            <p:txEl>
                                              <p:pRg st="0" end="0"/>
                                            </p:txEl>
                                          </p:spTgt>
                                        </p:tgtEl>
                                        <p:attrNameLst>
                                          <p:attrName>style.visibility</p:attrName>
                                        </p:attrNameLst>
                                      </p:cBhvr>
                                      <p:to>
                                        <p:strVal val="visible"/>
                                      </p:to>
                                    </p:set>
                                    <p:animEffect transition="in" filter="blinds(horizontal)">
                                      <p:cBhvr>
                                        <p:cTn id="12" dur="500"/>
                                        <p:tgtEl>
                                          <p:spTgt spid="6656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567"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09" name="Picture 2"/>
          <p:cNvPicPr>
            <a:picLocks noChangeAspect="1" noChangeArrowheads="1"/>
          </p:cNvPicPr>
          <p:nvPr/>
        </p:nvPicPr>
        <p:blipFill>
          <a:blip r:embed="rId2" cstate="print"/>
          <a:srcRect/>
          <a:stretch>
            <a:fillRect/>
          </a:stretch>
        </p:blipFill>
        <p:spPr bwMode="auto">
          <a:xfrm>
            <a:off x="4546600" y="381000"/>
            <a:ext cx="4445000" cy="6324600"/>
          </a:xfrm>
          <a:prstGeom prst="rect">
            <a:avLst/>
          </a:prstGeom>
          <a:noFill/>
          <a:ln w="9525">
            <a:noFill/>
            <a:miter lim="800000"/>
            <a:headEnd/>
            <a:tailEnd/>
          </a:ln>
        </p:spPr>
      </p:pic>
      <p:sp>
        <p:nvSpPr>
          <p:cNvPr id="61443" name="Text Box 3"/>
          <p:cNvSpPr txBox="1">
            <a:spLocks noChangeArrowheads="1"/>
          </p:cNvSpPr>
          <p:nvPr/>
        </p:nvSpPr>
        <p:spPr bwMode="auto">
          <a:xfrm>
            <a:off x="228600" y="1514475"/>
            <a:ext cx="4038600" cy="3990975"/>
          </a:xfrm>
          <a:prstGeom prst="rect">
            <a:avLst/>
          </a:prstGeom>
          <a:solidFill>
            <a:schemeClr val="bg1">
              <a:alpha val="87057"/>
            </a:schemeClr>
          </a:solidFill>
          <a:ln w="9525">
            <a:noFill/>
            <a:miter lim="800000"/>
            <a:headEnd/>
            <a:tailEnd/>
          </a:ln>
        </p:spPr>
        <p:txBody>
          <a:bodyPr>
            <a:spAutoFit/>
          </a:bodyPr>
          <a:lstStyle/>
          <a:p>
            <a:pPr>
              <a:spcBef>
                <a:spcPct val="50000"/>
              </a:spcBef>
            </a:pPr>
            <a:r>
              <a:rPr lang="en-US" sz="3200">
                <a:latin typeface="Times New Roman" pitchFamily="18" charset="0"/>
              </a:rPr>
              <a:t>	</a:t>
            </a:r>
            <a:r>
              <a:rPr lang="en-US" sz="3200" b="1">
                <a:latin typeface="Times New Roman" pitchFamily="18" charset="0"/>
              </a:rPr>
              <a:t>Genes from fireflies have been added to random plants that allow the plants to glow.  The idea is to have certain plants glow when they are in need of water.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1443"/>
                                        </p:tgtEl>
                                        <p:attrNameLst>
                                          <p:attrName>style.visibility</p:attrName>
                                        </p:attrNameLst>
                                      </p:cBhvr>
                                      <p:to>
                                        <p:strVal val="visible"/>
                                      </p:to>
                                    </p:set>
                                    <p:animEffect transition="in" filter="blinds(horizontal)">
                                      <p:cBhvr>
                                        <p:cTn id="7" dur="500"/>
                                        <p:tgtEl>
                                          <p:spTgt spid="614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43"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3" name="Picture 2"/>
          <p:cNvPicPr>
            <a:picLocks noChangeAspect="1" noChangeArrowheads="1"/>
          </p:cNvPicPr>
          <p:nvPr/>
        </p:nvPicPr>
        <p:blipFill>
          <a:blip r:embed="rId2" cstate="print"/>
          <a:srcRect/>
          <a:stretch>
            <a:fillRect/>
          </a:stretch>
        </p:blipFill>
        <p:spPr bwMode="auto">
          <a:xfrm>
            <a:off x="1676400" y="2133600"/>
            <a:ext cx="5943600" cy="4383088"/>
          </a:xfrm>
          <a:prstGeom prst="rect">
            <a:avLst/>
          </a:prstGeom>
          <a:noFill/>
          <a:ln w="9525">
            <a:noFill/>
            <a:miter lim="800000"/>
            <a:headEnd/>
            <a:tailEnd/>
          </a:ln>
        </p:spPr>
      </p:pic>
      <p:sp>
        <p:nvSpPr>
          <p:cNvPr id="62467" name="Text Box 3"/>
          <p:cNvSpPr txBox="1">
            <a:spLocks noChangeArrowheads="1"/>
          </p:cNvSpPr>
          <p:nvPr/>
        </p:nvSpPr>
        <p:spPr bwMode="auto">
          <a:xfrm>
            <a:off x="304800" y="228600"/>
            <a:ext cx="8534400" cy="1800225"/>
          </a:xfrm>
          <a:prstGeom prst="rect">
            <a:avLst/>
          </a:prstGeom>
          <a:solidFill>
            <a:schemeClr val="bg1">
              <a:alpha val="87057"/>
            </a:schemeClr>
          </a:solidFill>
          <a:ln w="9525">
            <a:noFill/>
            <a:miter lim="800000"/>
            <a:headEnd/>
            <a:tailEnd/>
          </a:ln>
        </p:spPr>
        <p:txBody>
          <a:bodyPr>
            <a:spAutoFit/>
          </a:bodyPr>
          <a:lstStyle/>
          <a:p>
            <a:pPr>
              <a:spcBef>
                <a:spcPct val="50000"/>
              </a:spcBef>
            </a:pPr>
            <a:r>
              <a:rPr lang="en-US" sz="2800">
                <a:latin typeface="Times New Roman" pitchFamily="18" charset="0"/>
              </a:rPr>
              <a:t>	</a:t>
            </a:r>
            <a:r>
              <a:rPr lang="en-US" sz="2800" b="1">
                <a:latin typeface="Times New Roman" pitchFamily="18" charset="0"/>
              </a:rPr>
              <a:t>The image shows transgenic mice that carry the piggyBac transposon (which comes from a moth) that has caused their cells to express red fluorescent protein.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2467"/>
                                        </p:tgtEl>
                                        <p:attrNameLst>
                                          <p:attrName>style.visibility</p:attrName>
                                        </p:attrNameLst>
                                      </p:cBhvr>
                                      <p:to>
                                        <p:strVal val="visible"/>
                                      </p:to>
                                    </p:set>
                                    <p:animEffect transition="in" filter="checkerboard(across)">
                                      <p:cBhvr>
                                        <p:cTn id="7" dur="500"/>
                                        <p:tgtEl>
                                          <p:spTgt spid="624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467"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Rectangle 2"/>
          <p:cNvSpPr>
            <a:spLocks noChangeArrowheads="1"/>
          </p:cNvSpPr>
          <p:nvPr/>
        </p:nvSpPr>
        <p:spPr bwMode="auto">
          <a:xfrm>
            <a:off x="2671763" y="1290638"/>
            <a:ext cx="9144000" cy="0"/>
          </a:xfrm>
          <a:prstGeom prst="rect">
            <a:avLst/>
          </a:prstGeom>
          <a:noFill/>
          <a:ln w="9525">
            <a:noFill/>
            <a:miter lim="800000"/>
            <a:headEnd/>
            <a:tailEnd/>
          </a:ln>
        </p:spPr>
        <p:txBody>
          <a:bodyPr>
            <a:spAutoFit/>
          </a:bodyPr>
          <a:lstStyle/>
          <a:p>
            <a:endParaRPr lang="en-US"/>
          </a:p>
        </p:txBody>
      </p:sp>
      <p:pic>
        <p:nvPicPr>
          <p:cNvPr id="96258" name="Picture 3"/>
          <p:cNvPicPr>
            <a:picLocks noChangeAspect="1" noChangeArrowheads="1"/>
          </p:cNvPicPr>
          <p:nvPr/>
        </p:nvPicPr>
        <p:blipFill>
          <a:blip r:embed="rId2" cstate="print"/>
          <a:srcRect/>
          <a:stretch>
            <a:fillRect/>
          </a:stretch>
        </p:blipFill>
        <p:spPr bwMode="auto">
          <a:xfrm>
            <a:off x="3421063" y="381000"/>
            <a:ext cx="5561012" cy="6257925"/>
          </a:xfrm>
          <a:prstGeom prst="rect">
            <a:avLst/>
          </a:prstGeom>
          <a:noFill/>
          <a:ln w="9525">
            <a:noFill/>
            <a:miter lim="800000"/>
            <a:headEnd/>
            <a:tailEnd/>
          </a:ln>
        </p:spPr>
      </p:pic>
      <p:sp>
        <p:nvSpPr>
          <p:cNvPr id="63492" name="Text Box 4"/>
          <p:cNvSpPr txBox="1">
            <a:spLocks noChangeArrowheads="1"/>
          </p:cNvSpPr>
          <p:nvPr/>
        </p:nvSpPr>
        <p:spPr bwMode="auto">
          <a:xfrm>
            <a:off x="228600" y="457200"/>
            <a:ext cx="3048000" cy="3508375"/>
          </a:xfrm>
          <a:prstGeom prst="rect">
            <a:avLst/>
          </a:prstGeom>
          <a:solidFill>
            <a:schemeClr val="bg1">
              <a:alpha val="87057"/>
            </a:schemeClr>
          </a:solidFill>
          <a:ln w="9525">
            <a:noFill/>
            <a:miter lim="800000"/>
            <a:headEnd/>
            <a:tailEnd/>
          </a:ln>
        </p:spPr>
        <p:txBody>
          <a:bodyPr>
            <a:spAutoFit/>
          </a:bodyPr>
          <a:lstStyle/>
          <a:p>
            <a:pPr>
              <a:spcBef>
                <a:spcPct val="50000"/>
              </a:spcBef>
            </a:pPr>
            <a:r>
              <a:rPr lang="en-US" sz="2800" b="1">
                <a:latin typeface="Times New Roman" pitchFamily="18" charset="0"/>
              </a:rPr>
              <a:t>Other companies are aiming to have transgenic fish in pet stores soon.  These fish have jellyfish genes spliced into their own DNA.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3492"/>
                                        </p:tgtEl>
                                        <p:attrNameLst>
                                          <p:attrName>style.visibility</p:attrName>
                                        </p:attrNameLst>
                                      </p:cBhvr>
                                      <p:to>
                                        <p:strVal val="visible"/>
                                      </p:to>
                                    </p:set>
                                    <p:animEffect transition="in" filter="blinds(horizontal)">
                                      <p:cBhvr>
                                        <p:cTn id="7" dur="500"/>
                                        <p:tgtEl>
                                          <p:spTgt spid="634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492"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2"/>
          <p:cNvPicPr>
            <a:picLocks noChangeAspect="1" noChangeArrowheads="1"/>
          </p:cNvPicPr>
          <p:nvPr/>
        </p:nvPicPr>
        <p:blipFill>
          <a:blip r:embed="rId2" cstate="print"/>
          <a:srcRect/>
          <a:stretch>
            <a:fillRect/>
          </a:stretch>
        </p:blipFill>
        <p:spPr bwMode="auto">
          <a:xfrm>
            <a:off x="4191000" y="3244850"/>
            <a:ext cx="4724400" cy="3536950"/>
          </a:xfrm>
          <a:prstGeom prst="rect">
            <a:avLst/>
          </a:prstGeom>
          <a:noFill/>
          <a:ln w="9525">
            <a:noFill/>
            <a:miter lim="800000"/>
            <a:headEnd/>
            <a:tailEnd/>
          </a:ln>
        </p:spPr>
      </p:pic>
      <p:pic>
        <p:nvPicPr>
          <p:cNvPr id="64515" name="Picture 3"/>
          <p:cNvPicPr>
            <a:picLocks noChangeAspect="1" noChangeArrowheads="1"/>
          </p:cNvPicPr>
          <p:nvPr/>
        </p:nvPicPr>
        <p:blipFill>
          <a:blip r:embed="rId3" cstate="print"/>
          <a:srcRect/>
          <a:stretch>
            <a:fillRect/>
          </a:stretch>
        </p:blipFill>
        <p:spPr bwMode="auto">
          <a:xfrm>
            <a:off x="76200" y="152400"/>
            <a:ext cx="4572000" cy="2857500"/>
          </a:xfrm>
          <a:prstGeom prst="rect">
            <a:avLst/>
          </a:prstGeom>
          <a:noFill/>
          <a:ln w="9525">
            <a:noFill/>
            <a:miter lim="800000"/>
            <a:headEnd/>
            <a:tailEnd/>
          </a:ln>
        </p:spPr>
      </p:pic>
      <p:sp>
        <p:nvSpPr>
          <p:cNvPr id="97283" name="Text Box 4"/>
          <p:cNvSpPr txBox="1">
            <a:spLocks noChangeArrowheads="1"/>
          </p:cNvSpPr>
          <p:nvPr/>
        </p:nvSpPr>
        <p:spPr bwMode="auto">
          <a:xfrm>
            <a:off x="457200" y="3657600"/>
            <a:ext cx="2743200" cy="2289175"/>
          </a:xfrm>
          <a:prstGeom prst="rect">
            <a:avLst/>
          </a:prstGeom>
          <a:solidFill>
            <a:schemeClr val="bg1">
              <a:alpha val="87057"/>
            </a:schemeClr>
          </a:solidFill>
          <a:ln w="9525">
            <a:noFill/>
            <a:miter lim="800000"/>
            <a:headEnd/>
            <a:tailEnd/>
          </a:ln>
        </p:spPr>
        <p:txBody>
          <a:bodyPr>
            <a:spAutoFit/>
          </a:bodyPr>
          <a:lstStyle/>
          <a:p>
            <a:pPr algn="ctr">
              <a:spcBef>
                <a:spcPct val="50000"/>
              </a:spcBef>
            </a:pPr>
            <a:r>
              <a:rPr lang="en-US" sz="3600" b="1">
                <a:latin typeface="Times New Roman" pitchFamily="18" charset="0"/>
              </a:rPr>
              <a:t>More examples of transgenic animals.</a:t>
            </a:r>
          </a:p>
        </p:txBody>
      </p:sp>
      <p:pic>
        <p:nvPicPr>
          <p:cNvPr id="64517" name="Picture 5"/>
          <p:cNvPicPr>
            <a:picLocks noChangeAspect="1" noChangeArrowheads="1"/>
          </p:cNvPicPr>
          <p:nvPr/>
        </p:nvPicPr>
        <p:blipFill>
          <a:blip r:embed="rId4" cstate="print"/>
          <a:srcRect/>
          <a:stretch>
            <a:fillRect/>
          </a:stretch>
        </p:blipFill>
        <p:spPr bwMode="auto">
          <a:xfrm>
            <a:off x="6869113" y="0"/>
            <a:ext cx="2046287" cy="31242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4515"/>
                                        </p:tgtEl>
                                        <p:attrNameLst>
                                          <p:attrName>style.visibility</p:attrName>
                                        </p:attrNameLst>
                                      </p:cBhvr>
                                      <p:to>
                                        <p:strVal val="visible"/>
                                      </p:to>
                                    </p:set>
                                    <p:animEffect transition="in" filter="blinds(horizontal)">
                                      <p:cBhvr>
                                        <p:cTn id="7" dur="500"/>
                                        <p:tgtEl>
                                          <p:spTgt spid="6451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64517"/>
                                        </p:tgtEl>
                                        <p:attrNameLst>
                                          <p:attrName>style.visibility</p:attrName>
                                        </p:attrNameLst>
                                      </p:cBhvr>
                                      <p:to>
                                        <p:strVal val="visible"/>
                                      </p:to>
                                    </p:set>
                                    <p:animEffect transition="in" filter="blinds(horizontal)">
                                      <p:cBhvr>
                                        <p:cTn id="12" dur="500"/>
                                        <p:tgtEl>
                                          <p:spTgt spid="64517"/>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64514"/>
                                        </p:tgtEl>
                                        <p:attrNameLst>
                                          <p:attrName>style.visibility</p:attrName>
                                        </p:attrNameLst>
                                      </p:cBhvr>
                                      <p:to>
                                        <p:strVal val="visible"/>
                                      </p:to>
                                    </p:set>
                                    <p:animEffect transition="in" filter="blinds(horizontal)">
                                      <p:cBhvr>
                                        <p:cTn id="17" dur="500"/>
                                        <p:tgtEl>
                                          <p:spTgt spid="645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1" name="Picture 2"/>
          <p:cNvPicPr>
            <a:picLocks noChangeAspect="1" noChangeArrowheads="1"/>
          </p:cNvPicPr>
          <p:nvPr/>
        </p:nvPicPr>
        <p:blipFill>
          <a:blip r:embed="rId2" cstate="print"/>
          <a:srcRect/>
          <a:stretch>
            <a:fillRect/>
          </a:stretch>
        </p:blipFill>
        <p:spPr bwMode="auto">
          <a:xfrm>
            <a:off x="4114800" y="2819400"/>
            <a:ext cx="4495800" cy="3735388"/>
          </a:xfrm>
          <a:prstGeom prst="rect">
            <a:avLst/>
          </a:prstGeom>
          <a:noFill/>
          <a:ln w="9525">
            <a:noFill/>
            <a:miter lim="800000"/>
            <a:headEnd/>
            <a:tailEnd/>
          </a:ln>
        </p:spPr>
      </p:pic>
      <p:sp>
        <p:nvSpPr>
          <p:cNvPr id="69635" name="Text Box 3"/>
          <p:cNvSpPr txBox="1">
            <a:spLocks noChangeArrowheads="1"/>
          </p:cNvSpPr>
          <p:nvPr/>
        </p:nvSpPr>
        <p:spPr bwMode="auto">
          <a:xfrm>
            <a:off x="685800" y="304800"/>
            <a:ext cx="6858000" cy="2530475"/>
          </a:xfrm>
          <a:prstGeom prst="rect">
            <a:avLst/>
          </a:prstGeom>
          <a:solidFill>
            <a:schemeClr val="bg1">
              <a:alpha val="87057"/>
            </a:schemeClr>
          </a:solidFill>
          <a:ln w="9525">
            <a:noFill/>
            <a:miter lim="800000"/>
            <a:headEnd/>
            <a:tailEnd/>
          </a:ln>
        </p:spPr>
        <p:txBody>
          <a:bodyPr>
            <a:spAutoFit/>
          </a:bodyPr>
          <a:lstStyle/>
          <a:p>
            <a:pPr>
              <a:spcBef>
                <a:spcPct val="50000"/>
              </a:spcBef>
            </a:pPr>
            <a:r>
              <a:rPr lang="en-US" sz="4000">
                <a:latin typeface="Times New Roman" pitchFamily="18" charset="0"/>
              </a:rPr>
              <a:t>Scientists are trying to alter chicks so that the eggs they produce will have more </a:t>
            </a:r>
            <a:r>
              <a:rPr lang="en-US" sz="4000" i="1">
                <a:latin typeface="Times New Roman" pitchFamily="18" charset="0"/>
              </a:rPr>
              <a:t>human</a:t>
            </a:r>
            <a:r>
              <a:rPr lang="en-US" sz="4000">
                <a:latin typeface="Times New Roman" pitchFamily="18" charset="0"/>
              </a:rPr>
              <a:t> proteins and antibodies!</a:t>
            </a:r>
          </a:p>
        </p:txBody>
      </p:sp>
      <p:pic>
        <p:nvPicPr>
          <p:cNvPr id="102403" name="Picture 4"/>
          <p:cNvPicPr>
            <a:picLocks noChangeAspect="1" noChangeArrowheads="1"/>
          </p:cNvPicPr>
          <p:nvPr/>
        </p:nvPicPr>
        <p:blipFill>
          <a:blip r:embed="rId3" cstate="print"/>
          <a:srcRect/>
          <a:stretch>
            <a:fillRect/>
          </a:stretch>
        </p:blipFill>
        <p:spPr bwMode="auto">
          <a:xfrm>
            <a:off x="533400" y="4270375"/>
            <a:ext cx="3581400" cy="226377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9635"/>
                                        </p:tgtEl>
                                        <p:attrNameLst>
                                          <p:attrName>style.visibility</p:attrName>
                                        </p:attrNameLst>
                                      </p:cBhvr>
                                      <p:to>
                                        <p:strVal val="visible"/>
                                      </p:to>
                                    </p:set>
                                    <p:animEffect transition="in" filter="blinds(horizontal)">
                                      <p:cBhvr>
                                        <p:cTn id="7" dur="500"/>
                                        <p:tgtEl>
                                          <p:spTgt spid="696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635"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2" descr="transgeneticpork"/>
          <p:cNvPicPr>
            <a:picLocks noChangeAspect="1" noChangeArrowheads="1"/>
          </p:cNvPicPr>
          <p:nvPr/>
        </p:nvPicPr>
        <p:blipFill>
          <a:blip r:embed="rId2" cstate="print"/>
          <a:srcRect/>
          <a:stretch>
            <a:fillRect/>
          </a:stretch>
        </p:blipFill>
        <p:spPr bwMode="auto">
          <a:xfrm>
            <a:off x="0" y="0"/>
            <a:ext cx="5334000" cy="3978275"/>
          </a:xfrm>
          <a:prstGeom prst="rect">
            <a:avLst/>
          </a:prstGeom>
          <a:noFill/>
          <a:ln w="9525">
            <a:noFill/>
            <a:miter lim="800000"/>
            <a:headEnd/>
            <a:tailEnd/>
          </a:ln>
        </p:spPr>
      </p:pic>
      <p:pic>
        <p:nvPicPr>
          <p:cNvPr id="70659" name="Picture 3" descr="gm_strawberries"/>
          <p:cNvPicPr>
            <a:picLocks noChangeAspect="1" noChangeArrowheads="1"/>
          </p:cNvPicPr>
          <p:nvPr/>
        </p:nvPicPr>
        <p:blipFill>
          <a:blip r:embed="rId3" cstate="print"/>
          <a:srcRect/>
          <a:stretch>
            <a:fillRect/>
          </a:stretch>
        </p:blipFill>
        <p:spPr bwMode="auto">
          <a:xfrm>
            <a:off x="4648200" y="3200400"/>
            <a:ext cx="4495800" cy="3662363"/>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70658"/>
                                        </p:tgtEl>
                                        <p:attrNameLst>
                                          <p:attrName>style.visibility</p:attrName>
                                        </p:attrNameLst>
                                      </p:cBhvr>
                                      <p:to>
                                        <p:strVal val="visible"/>
                                      </p:to>
                                    </p:set>
                                    <p:animEffect transition="in" filter="dissolve">
                                      <p:cBhvr>
                                        <p:cTn id="7" dur="500"/>
                                        <p:tgtEl>
                                          <p:spTgt spid="70658"/>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70659"/>
                                        </p:tgtEl>
                                        <p:attrNameLst>
                                          <p:attrName>style.visibility</p:attrName>
                                        </p:attrNameLst>
                                      </p:cBhvr>
                                      <p:to>
                                        <p:strVal val="visible"/>
                                      </p:to>
                                    </p:set>
                                    <p:animEffect transition="in" filter="dissolve">
                                      <p:cBhvr>
                                        <p:cTn id="12" dur="500"/>
                                        <p:tgtEl>
                                          <p:spTgt spid="706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49" name="Picture 2"/>
          <p:cNvPicPr>
            <a:picLocks noChangeAspect="1" noChangeArrowheads="1"/>
          </p:cNvPicPr>
          <p:nvPr/>
        </p:nvPicPr>
        <p:blipFill>
          <a:blip r:embed="rId2" cstate="print"/>
          <a:srcRect/>
          <a:stretch>
            <a:fillRect/>
          </a:stretch>
        </p:blipFill>
        <p:spPr bwMode="auto">
          <a:xfrm>
            <a:off x="304800" y="304800"/>
            <a:ext cx="8153400" cy="5597525"/>
          </a:xfrm>
          <a:prstGeom prst="rect">
            <a:avLst/>
          </a:prstGeom>
          <a:noFill/>
          <a:ln w="9525">
            <a:noFill/>
            <a:miter lim="800000"/>
            <a:headEnd/>
            <a:tailEnd/>
          </a:ln>
        </p:spPr>
      </p:pic>
      <p:sp>
        <p:nvSpPr>
          <p:cNvPr id="104450" name="Text Box 3"/>
          <p:cNvSpPr txBox="1">
            <a:spLocks noChangeArrowheads="1"/>
          </p:cNvSpPr>
          <p:nvPr/>
        </p:nvSpPr>
        <p:spPr bwMode="auto">
          <a:xfrm>
            <a:off x="0" y="5683250"/>
            <a:ext cx="9144000" cy="641350"/>
          </a:xfrm>
          <a:prstGeom prst="rect">
            <a:avLst/>
          </a:prstGeom>
          <a:solidFill>
            <a:schemeClr val="bg1">
              <a:alpha val="87057"/>
            </a:schemeClr>
          </a:solidFill>
          <a:ln w="9525">
            <a:noFill/>
            <a:miter lim="800000"/>
            <a:headEnd/>
            <a:tailEnd/>
          </a:ln>
        </p:spPr>
        <p:txBody>
          <a:bodyPr>
            <a:spAutoFit/>
          </a:bodyPr>
          <a:lstStyle/>
          <a:p>
            <a:pPr algn="ctr">
              <a:spcBef>
                <a:spcPct val="50000"/>
              </a:spcBef>
            </a:pPr>
            <a:r>
              <a:rPr lang="en-US" sz="3600" b="1">
                <a:latin typeface="Times New Roman" pitchFamily="18" charset="0"/>
              </a:rPr>
              <a:t>	Fish are being engineered to be larger.</a:t>
            </a:r>
            <a:r>
              <a:rPr lang="en-US" sz="3600">
                <a:latin typeface="Times New Roman" pitchFamily="18" charset="0"/>
              </a:rPr>
              <a:t>  </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5" descr="getImage"/>
          <p:cNvPicPr>
            <a:picLocks noChangeAspect="1" noChangeArrowheads="1"/>
          </p:cNvPicPr>
          <p:nvPr/>
        </p:nvPicPr>
        <p:blipFill>
          <a:blip r:embed="rId2" cstate="print"/>
          <a:srcRect/>
          <a:stretch>
            <a:fillRect/>
          </a:stretch>
        </p:blipFill>
        <p:spPr bwMode="auto">
          <a:xfrm>
            <a:off x="1812925" y="0"/>
            <a:ext cx="5578475" cy="6858000"/>
          </a:xfrm>
          <a:prstGeom prst="rect">
            <a:avLst/>
          </a:prstGeom>
          <a:noFill/>
          <a:ln w="9525">
            <a:noFill/>
            <a:miter lim="800000"/>
            <a:headEnd/>
            <a:tailEnd/>
          </a:ln>
        </p:spPr>
      </p:pic>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3" name="Picture 2"/>
          <p:cNvPicPr>
            <a:picLocks noChangeAspect="1" noChangeArrowheads="1"/>
          </p:cNvPicPr>
          <p:nvPr/>
        </p:nvPicPr>
        <p:blipFill>
          <a:blip r:embed="rId2" cstate="print"/>
          <a:srcRect/>
          <a:stretch>
            <a:fillRect/>
          </a:stretch>
        </p:blipFill>
        <p:spPr bwMode="auto">
          <a:xfrm>
            <a:off x="0" y="4481513"/>
            <a:ext cx="5486400" cy="2376487"/>
          </a:xfrm>
          <a:prstGeom prst="rect">
            <a:avLst/>
          </a:prstGeom>
          <a:noFill/>
          <a:ln w="9525">
            <a:noFill/>
            <a:miter lim="800000"/>
            <a:headEnd/>
            <a:tailEnd/>
          </a:ln>
        </p:spPr>
      </p:pic>
      <p:sp>
        <p:nvSpPr>
          <p:cNvPr id="105474" name="Text Box 3"/>
          <p:cNvSpPr txBox="1">
            <a:spLocks noChangeArrowheads="1"/>
          </p:cNvSpPr>
          <p:nvPr/>
        </p:nvSpPr>
        <p:spPr bwMode="auto">
          <a:xfrm>
            <a:off x="76200" y="152400"/>
            <a:ext cx="7010400" cy="2162175"/>
          </a:xfrm>
          <a:prstGeom prst="rect">
            <a:avLst/>
          </a:prstGeom>
          <a:solidFill>
            <a:schemeClr val="bg1">
              <a:alpha val="87057"/>
            </a:schemeClr>
          </a:solidFill>
          <a:ln w="9525">
            <a:noFill/>
            <a:miter lim="800000"/>
            <a:headEnd/>
            <a:tailEnd/>
          </a:ln>
        </p:spPr>
        <p:txBody>
          <a:bodyPr>
            <a:spAutoFit/>
          </a:bodyPr>
          <a:lstStyle/>
          <a:p>
            <a:pPr>
              <a:spcBef>
                <a:spcPct val="50000"/>
              </a:spcBef>
            </a:pPr>
            <a:r>
              <a:rPr lang="en-US" sz="3400">
                <a:latin typeface="Times New Roman" pitchFamily="18" charset="0"/>
              </a:rPr>
              <a:t>	Aside from size, genes from Northern fish are being added to Southern fish so that they can survive cold temperatures!</a:t>
            </a:r>
          </a:p>
        </p:txBody>
      </p:sp>
      <p:pic>
        <p:nvPicPr>
          <p:cNvPr id="105475" name="Picture 4"/>
          <p:cNvPicPr>
            <a:picLocks noChangeAspect="1" noChangeArrowheads="1"/>
          </p:cNvPicPr>
          <p:nvPr/>
        </p:nvPicPr>
        <p:blipFill>
          <a:blip r:embed="rId3" cstate="print"/>
          <a:srcRect/>
          <a:stretch>
            <a:fillRect/>
          </a:stretch>
        </p:blipFill>
        <p:spPr bwMode="auto">
          <a:xfrm>
            <a:off x="4648200" y="1905000"/>
            <a:ext cx="4495800" cy="3506788"/>
          </a:xfrm>
          <a:prstGeom prst="rect">
            <a:avLst/>
          </a:prstGeom>
          <a:noFill/>
          <a:ln w="9525">
            <a:noFill/>
            <a:miter lim="800000"/>
            <a:headEnd/>
            <a:tailEnd/>
          </a:ln>
        </p:spPr>
      </p:pic>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Text Box 2"/>
          <p:cNvSpPr txBox="1">
            <a:spLocks noChangeArrowheads="1"/>
          </p:cNvSpPr>
          <p:nvPr/>
        </p:nvSpPr>
        <p:spPr bwMode="auto">
          <a:xfrm>
            <a:off x="381000" y="304800"/>
            <a:ext cx="8458200" cy="3016250"/>
          </a:xfrm>
          <a:prstGeom prst="rect">
            <a:avLst/>
          </a:prstGeom>
          <a:solidFill>
            <a:schemeClr val="bg1">
              <a:alpha val="87057"/>
            </a:schemeClr>
          </a:solidFill>
          <a:ln w="9525">
            <a:noFill/>
            <a:miter lim="800000"/>
            <a:headEnd/>
            <a:tailEnd/>
          </a:ln>
        </p:spPr>
        <p:txBody>
          <a:bodyPr>
            <a:spAutoFit/>
          </a:bodyPr>
          <a:lstStyle/>
          <a:p>
            <a:pPr>
              <a:spcBef>
                <a:spcPct val="50000"/>
              </a:spcBef>
            </a:pPr>
            <a:r>
              <a:rPr lang="en-US" sz="3200">
                <a:latin typeface="Times New Roman" pitchFamily="18" charset="0"/>
              </a:rPr>
              <a:t>Plants can now be modified to produce a wide range of therapeutic products at a price significantly cheaper than through current methods. For example, antibodies that currently cost thousands of dollars per gram might be produced in plants for $200 per gram</a:t>
            </a:r>
            <a:r>
              <a:rPr lang="en-US" sz="2400">
                <a:latin typeface="Times New Roman" pitchFamily="18" charset="0"/>
              </a:rPr>
              <a:t> </a:t>
            </a:r>
            <a:endParaRPr lang="en-US" sz="4000">
              <a:latin typeface="Times New Roman" pitchFamily="18" charset="0"/>
            </a:endParaRPr>
          </a:p>
        </p:txBody>
      </p:sp>
      <p:pic>
        <p:nvPicPr>
          <p:cNvPr id="106498" name="Picture 3"/>
          <p:cNvPicPr>
            <a:picLocks noChangeAspect="1" noChangeArrowheads="1"/>
          </p:cNvPicPr>
          <p:nvPr/>
        </p:nvPicPr>
        <p:blipFill>
          <a:blip r:embed="rId2" cstate="print"/>
          <a:srcRect/>
          <a:stretch>
            <a:fillRect/>
          </a:stretch>
        </p:blipFill>
        <p:spPr bwMode="auto">
          <a:xfrm>
            <a:off x="457200" y="3505200"/>
            <a:ext cx="8382000" cy="2619375"/>
          </a:xfrm>
          <a:prstGeom prst="rect">
            <a:avLst/>
          </a:prstGeom>
          <a:noFill/>
          <a:ln w="9525">
            <a:noFill/>
            <a:miter lim="800000"/>
            <a:headEnd/>
            <a:tailEnd/>
          </a:ln>
        </p:spPr>
      </p:pic>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4754" name="Group 2"/>
          <p:cNvGrpSpPr>
            <a:grpSpLocks/>
          </p:cNvGrpSpPr>
          <p:nvPr/>
        </p:nvGrpSpPr>
        <p:grpSpPr bwMode="auto">
          <a:xfrm>
            <a:off x="0" y="3352800"/>
            <a:ext cx="8915400" cy="3214688"/>
            <a:chOff x="0" y="2112"/>
            <a:chExt cx="5616" cy="2025"/>
          </a:xfrm>
        </p:grpSpPr>
        <p:pic>
          <p:nvPicPr>
            <p:cNvPr id="107525" name="Picture 3"/>
            <p:cNvPicPr>
              <a:picLocks noChangeAspect="1" noChangeArrowheads="1"/>
            </p:cNvPicPr>
            <p:nvPr/>
          </p:nvPicPr>
          <p:blipFill>
            <a:blip r:embed="rId2" cstate="print"/>
            <a:srcRect/>
            <a:stretch>
              <a:fillRect/>
            </a:stretch>
          </p:blipFill>
          <p:spPr bwMode="auto">
            <a:xfrm>
              <a:off x="2832" y="2112"/>
              <a:ext cx="2784" cy="2025"/>
            </a:xfrm>
            <a:prstGeom prst="rect">
              <a:avLst/>
            </a:prstGeom>
            <a:noFill/>
            <a:ln w="9525">
              <a:noFill/>
              <a:miter lim="800000"/>
              <a:headEnd/>
              <a:tailEnd/>
            </a:ln>
          </p:spPr>
        </p:pic>
        <p:sp>
          <p:nvSpPr>
            <p:cNvPr id="107526" name="Text Box 4"/>
            <p:cNvSpPr txBox="1">
              <a:spLocks noChangeArrowheads="1"/>
            </p:cNvSpPr>
            <p:nvPr/>
          </p:nvSpPr>
          <p:spPr bwMode="auto">
            <a:xfrm>
              <a:off x="0" y="3264"/>
              <a:ext cx="3120" cy="750"/>
            </a:xfrm>
            <a:prstGeom prst="rect">
              <a:avLst/>
            </a:prstGeom>
            <a:solidFill>
              <a:schemeClr val="bg1">
                <a:alpha val="87057"/>
              </a:schemeClr>
            </a:solidFill>
            <a:ln w="9525">
              <a:noFill/>
              <a:miter lim="800000"/>
              <a:headEnd/>
              <a:tailEnd/>
            </a:ln>
          </p:spPr>
          <p:txBody>
            <a:bodyPr>
              <a:spAutoFit/>
            </a:bodyPr>
            <a:lstStyle/>
            <a:p>
              <a:pPr>
                <a:spcBef>
                  <a:spcPct val="50000"/>
                </a:spcBef>
              </a:pPr>
              <a:r>
                <a:rPr lang="en-US" sz="3600">
                  <a:latin typeface="Times New Roman" pitchFamily="18" charset="0"/>
                  <a:cs typeface="Times New Roman" pitchFamily="18" charset="0"/>
                </a:rPr>
                <a:t>Rice engineered to have more beta-carotene.</a:t>
              </a:r>
              <a:r>
                <a:rPr lang="en-US" sz="2400">
                  <a:latin typeface="Times New Roman" pitchFamily="18" charset="0"/>
                  <a:cs typeface="Times New Roman" pitchFamily="18" charset="0"/>
                </a:rPr>
                <a:t> </a:t>
              </a:r>
            </a:p>
          </p:txBody>
        </p:sp>
      </p:grpSp>
      <p:grpSp>
        <p:nvGrpSpPr>
          <p:cNvPr id="74757" name="Group 5"/>
          <p:cNvGrpSpPr>
            <a:grpSpLocks/>
          </p:cNvGrpSpPr>
          <p:nvPr/>
        </p:nvGrpSpPr>
        <p:grpSpPr bwMode="auto">
          <a:xfrm>
            <a:off x="304800" y="304800"/>
            <a:ext cx="8610600" cy="3902075"/>
            <a:chOff x="192" y="192"/>
            <a:chExt cx="5424" cy="2458"/>
          </a:xfrm>
        </p:grpSpPr>
        <p:pic>
          <p:nvPicPr>
            <p:cNvPr id="107523" name="Picture 6"/>
            <p:cNvPicPr>
              <a:picLocks noChangeAspect="1" noChangeArrowheads="1"/>
            </p:cNvPicPr>
            <p:nvPr/>
          </p:nvPicPr>
          <p:blipFill>
            <a:blip r:embed="rId3" cstate="print"/>
            <a:srcRect/>
            <a:stretch>
              <a:fillRect/>
            </a:stretch>
          </p:blipFill>
          <p:spPr bwMode="auto">
            <a:xfrm>
              <a:off x="192" y="192"/>
              <a:ext cx="2496" cy="2458"/>
            </a:xfrm>
            <a:prstGeom prst="rect">
              <a:avLst/>
            </a:prstGeom>
            <a:noFill/>
            <a:ln w="9525">
              <a:noFill/>
              <a:miter lim="800000"/>
              <a:headEnd/>
              <a:tailEnd/>
            </a:ln>
          </p:spPr>
        </p:pic>
        <p:sp>
          <p:nvSpPr>
            <p:cNvPr id="107524" name="Text Box 7"/>
            <p:cNvSpPr txBox="1">
              <a:spLocks noChangeArrowheads="1"/>
            </p:cNvSpPr>
            <p:nvPr/>
          </p:nvSpPr>
          <p:spPr bwMode="auto">
            <a:xfrm>
              <a:off x="2496" y="288"/>
              <a:ext cx="3120" cy="1096"/>
            </a:xfrm>
            <a:prstGeom prst="rect">
              <a:avLst/>
            </a:prstGeom>
            <a:solidFill>
              <a:schemeClr val="bg1">
                <a:alpha val="87057"/>
              </a:schemeClr>
            </a:solidFill>
            <a:ln w="9525">
              <a:noFill/>
              <a:miter lim="800000"/>
              <a:headEnd/>
              <a:tailEnd/>
            </a:ln>
          </p:spPr>
          <p:txBody>
            <a:bodyPr>
              <a:spAutoFit/>
            </a:bodyPr>
            <a:lstStyle/>
            <a:p>
              <a:pPr>
                <a:spcBef>
                  <a:spcPct val="50000"/>
                </a:spcBef>
              </a:pPr>
              <a:r>
                <a:rPr lang="en-US" sz="3600">
                  <a:latin typeface="Times New Roman" pitchFamily="18" charset="0"/>
                  <a:cs typeface="Times New Roman" pitchFamily="18" charset="0"/>
                </a:rPr>
                <a:t>Sheep engineered to be larger and have more wool.</a:t>
              </a:r>
              <a:endParaRPr lang="en-US" sz="2400">
                <a:latin typeface="Times New Roman" pitchFamily="18" charset="0"/>
                <a:cs typeface="Times New Roman" pitchFamily="18"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74757"/>
                                        </p:tgtEl>
                                        <p:attrNameLst>
                                          <p:attrName>style.visibility</p:attrName>
                                        </p:attrNameLst>
                                      </p:cBhvr>
                                      <p:to>
                                        <p:strVal val="visible"/>
                                      </p:to>
                                    </p:set>
                                    <p:animEffect transition="in" filter="blinds(horizontal)">
                                      <p:cBhvr>
                                        <p:cTn id="7" dur="500"/>
                                        <p:tgtEl>
                                          <p:spTgt spid="74757"/>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74754"/>
                                        </p:tgtEl>
                                        <p:attrNameLst>
                                          <p:attrName>style.visibility</p:attrName>
                                        </p:attrNameLst>
                                      </p:cBhvr>
                                      <p:to>
                                        <p:strVal val="visible"/>
                                      </p:to>
                                    </p:set>
                                    <p:animEffect transition="in" filter="blinds(horizontal)">
                                      <p:cBhvr>
                                        <p:cTn id="12" dur="500"/>
                                        <p:tgtEl>
                                          <p:spTgt spid="747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5" name="Picture 2"/>
          <p:cNvPicPr>
            <a:picLocks noChangeAspect="1" noChangeArrowheads="1"/>
          </p:cNvPicPr>
          <p:nvPr/>
        </p:nvPicPr>
        <p:blipFill>
          <a:blip r:embed="rId2" cstate="print"/>
          <a:srcRect/>
          <a:stretch>
            <a:fillRect/>
          </a:stretch>
        </p:blipFill>
        <p:spPr bwMode="auto">
          <a:xfrm>
            <a:off x="4267200" y="3576638"/>
            <a:ext cx="4552950" cy="3052762"/>
          </a:xfrm>
          <a:prstGeom prst="rect">
            <a:avLst/>
          </a:prstGeom>
          <a:noFill/>
          <a:ln w="9525">
            <a:noFill/>
            <a:miter lim="800000"/>
            <a:headEnd/>
            <a:tailEnd/>
          </a:ln>
        </p:spPr>
      </p:pic>
      <p:sp>
        <p:nvSpPr>
          <p:cNvPr id="108546" name="Text Box 3"/>
          <p:cNvSpPr txBox="1">
            <a:spLocks noChangeArrowheads="1"/>
          </p:cNvSpPr>
          <p:nvPr/>
        </p:nvSpPr>
        <p:spPr bwMode="auto">
          <a:xfrm>
            <a:off x="304800" y="247650"/>
            <a:ext cx="6096000" cy="3081338"/>
          </a:xfrm>
          <a:prstGeom prst="rect">
            <a:avLst/>
          </a:prstGeom>
          <a:solidFill>
            <a:schemeClr val="bg1">
              <a:alpha val="87057"/>
            </a:schemeClr>
          </a:solidFill>
          <a:ln w="9525">
            <a:noFill/>
            <a:miter lim="800000"/>
            <a:headEnd/>
            <a:tailEnd/>
          </a:ln>
        </p:spPr>
        <p:txBody>
          <a:bodyPr>
            <a:spAutoFit/>
          </a:bodyPr>
          <a:lstStyle/>
          <a:p>
            <a:pPr>
              <a:spcBef>
                <a:spcPct val="50000"/>
              </a:spcBef>
            </a:pPr>
            <a:r>
              <a:rPr lang="en-US" sz="2800" b="1">
                <a:latin typeface="Times New Roman" pitchFamily="18" charset="0"/>
              </a:rPr>
              <a:t>By inserting a protein, called Bacillus thuringiensis, or Bt, the scientists were able to create crops that protect themselves against pests.  Twenty percent of the farms in the United States were using Bt and other built in insecticides as of 1998!!! </a:t>
            </a:r>
          </a:p>
        </p:txBody>
      </p:sp>
      <p:pic>
        <p:nvPicPr>
          <p:cNvPr id="108547" name="Picture 4"/>
          <p:cNvPicPr>
            <a:picLocks noChangeAspect="1" noChangeArrowheads="1"/>
          </p:cNvPicPr>
          <p:nvPr/>
        </p:nvPicPr>
        <p:blipFill>
          <a:blip r:embed="rId3" cstate="print"/>
          <a:srcRect/>
          <a:stretch>
            <a:fillRect/>
          </a:stretch>
        </p:blipFill>
        <p:spPr bwMode="auto">
          <a:xfrm>
            <a:off x="6781800" y="1828800"/>
            <a:ext cx="2000250" cy="1736725"/>
          </a:xfrm>
          <a:prstGeom prst="rect">
            <a:avLst/>
          </a:prstGeom>
          <a:noFill/>
          <a:ln w="9525">
            <a:noFill/>
            <a:miter lim="800000"/>
            <a:headEnd/>
            <a:tailEnd/>
          </a:ln>
        </p:spPr>
      </p:pic>
      <p:pic>
        <p:nvPicPr>
          <p:cNvPr id="108548" name="Picture 5"/>
          <p:cNvPicPr>
            <a:picLocks noChangeAspect="1" noChangeArrowheads="1"/>
          </p:cNvPicPr>
          <p:nvPr/>
        </p:nvPicPr>
        <p:blipFill>
          <a:blip r:embed="rId4" cstate="print"/>
          <a:srcRect/>
          <a:stretch>
            <a:fillRect/>
          </a:stretch>
        </p:blipFill>
        <p:spPr bwMode="auto">
          <a:xfrm>
            <a:off x="152400" y="3581400"/>
            <a:ext cx="4038600" cy="2168525"/>
          </a:xfrm>
          <a:prstGeom prst="rect">
            <a:avLst/>
          </a:prstGeom>
          <a:noFill/>
          <a:ln w="9525">
            <a:noFill/>
            <a:miter lim="800000"/>
            <a:headEnd/>
            <a:tailEnd/>
          </a:ln>
        </p:spPr>
      </p:pic>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ext Box 2"/>
          <p:cNvSpPr txBox="1">
            <a:spLocks noChangeArrowheads="1"/>
          </p:cNvSpPr>
          <p:nvPr/>
        </p:nvSpPr>
        <p:spPr bwMode="auto">
          <a:xfrm>
            <a:off x="6019800" y="1219200"/>
            <a:ext cx="2971800" cy="5203825"/>
          </a:xfrm>
          <a:prstGeom prst="rect">
            <a:avLst/>
          </a:prstGeom>
          <a:noFill/>
          <a:ln w="9525">
            <a:noFill/>
            <a:miter lim="800000"/>
            <a:headEnd/>
            <a:tailEnd/>
          </a:ln>
        </p:spPr>
        <p:txBody>
          <a:bodyPr>
            <a:spAutoFit/>
          </a:bodyPr>
          <a:lstStyle/>
          <a:p>
            <a:pPr>
              <a:buFont typeface="Wingdings" pitchFamily="2" charset="2"/>
              <a:buChar char="ü"/>
            </a:pPr>
            <a:r>
              <a:rPr lang="en-US" sz="2400">
                <a:latin typeface="Times New Roman" pitchFamily="18" charset="0"/>
              </a:rPr>
              <a:t>Morningstar Farms </a:t>
            </a:r>
          </a:p>
          <a:p>
            <a:pPr>
              <a:buFont typeface="Wingdings" pitchFamily="2" charset="2"/>
              <a:buChar char="ü"/>
            </a:pPr>
            <a:r>
              <a:rPr lang="en-US" sz="2400">
                <a:latin typeface="Times New Roman" pitchFamily="18" charset="0"/>
              </a:rPr>
              <a:t>Stouffers </a:t>
            </a:r>
          </a:p>
          <a:p>
            <a:pPr>
              <a:buFont typeface="Wingdings" pitchFamily="2" charset="2"/>
              <a:buChar char="ü"/>
            </a:pPr>
            <a:r>
              <a:rPr lang="en-US" sz="2400">
                <a:latin typeface="Times New Roman" pitchFamily="18" charset="0"/>
              </a:rPr>
              <a:t>Betty Crocker </a:t>
            </a:r>
          </a:p>
          <a:p>
            <a:pPr>
              <a:buFont typeface="Wingdings" pitchFamily="2" charset="2"/>
              <a:buChar char="ü"/>
            </a:pPr>
            <a:r>
              <a:rPr lang="en-US" sz="2400">
                <a:latin typeface="Times New Roman" pitchFamily="18" charset="0"/>
              </a:rPr>
              <a:t>Pillsbury </a:t>
            </a:r>
          </a:p>
          <a:p>
            <a:pPr>
              <a:buFont typeface="Wingdings" pitchFamily="2" charset="2"/>
              <a:buChar char="ü"/>
            </a:pPr>
            <a:r>
              <a:rPr lang="en-US" sz="2400">
                <a:latin typeface="Times New Roman" pitchFamily="18" charset="0"/>
              </a:rPr>
              <a:t>Aunt Jemima </a:t>
            </a:r>
          </a:p>
          <a:p>
            <a:pPr>
              <a:buFont typeface="Wingdings" pitchFamily="2" charset="2"/>
              <a:buChar char="ü"/>
            </a:pPr>
            <a:r>
              <a:rPr lang="en-US" sz="2400">
                <a:latin typeface="Times New Roman" pitchFamily="18" charset="0"/>
              </a:rPr>
              <a:t>Duncan Hines </a:t>
            </a:r>
          </a:p>
          <a:p>
            <a:pPr>
              <a:buFont typeface="Wingdings" pitchFamily="2" charset="2"/>
              <a:buChar char="ü"/>
            </a:pPr>
            <a:r>
              <a:rPr lang="en-US" sz="2400">
                <a:latin typeface="Times New Roman" pitchFamily="18" charset="0"/>
              </a:rPr>
              <a:t>Beech-nut </a:t>
            </a:r>
          </a:p>
          <a:p>
            <a:pPr>
              <a:buFont typeface="Wingdings" pitchFamily="2" charset="2"/>
              <a:buChar char="ü"/>
            </a:pPr>
            <a:r>
              <a:rPr lang="en-US" sz="2400">
                <a:latin typeface="Times New Roman" pitchFamily="18" charset="0"/>
              </a:rPr>
              <a:t>Enfamil </a:t>
            </a:r>
          </a:p>
          <a:p>
            <a:pPr>
              <a:buFont typeface="Wingdings" pitchFamily="2" charset="2"/>
              <a:buChar char="ü"/>
            </a:pPr>
            <a:r>
              <a:rPr lang="en-US" sz="2400">
                <a:latin typeface="Times New Roman" pitchFamily="18" charset="0"/>
              </a:rPr>
              <a:t>Good Start </a:t>
            </a:r>
          </a:p>
          <a:p>
            <a:pPr>
              <a:buFont typeface="Wingdings" pitchFamily="2" charset="2"/>
              <a:buChar char="ü"/>
            </a:pPr>
            <a:r>
              <a:rPr lang="en-US" sz="2400">
                <a:latin typeface="Times New Roman" pitchFamily="18" charset="0"/>
              </a:rPr>
              <a:t>Similac </a:t>
            </a:r>
          </a:p>
          <a:p>
            <a:pPr>
              <a:buFont typeface="Wingdings" pitchFamily="2" charset="2"/>
              <a:buChar char="ü"/>
            </a:pPr>
            <a:r>
              <a:rPr lang="en-US" sz="2400">
                <a:latin typeface="Times New Roman" pitchFamily="18" charset="0"/>
              </a:rPr>
              <a:t>Isomil </a:t>
            </a:r>
          </a:p>
          <a:p>
            <a:pPr>
              <a:buFont typeface="Wingdings" pitchFamily="2" charset="2"/>
              <a:buChar char="ü"/>
            </a:pPr>
            <a:r>
              <a:rPr lang="en-US" sz="2400">
                <a:latin typeface="Times New Roman" pitchFamily="18" charset="0"/>
              </a:rPr>
              <a:t>Yoplait </a:t>
            </a:r>
          </a:p>
          <a:p>
            <a:pPr>
              <a:buFont typeface="Wingdings" pitchFamily="2" charset="2"/>
              <a:buChar char="ü"/>
            </a:pPr>
            <a:r>
              <a:rPr lang="en-US" sz="2400">
                <a:latin typeface="Times New Roman" pitchFamily="18" charset="0"/>
              </a:rPr>
              <a:t>Land O Lakes </a:t>
            </a:r>
          </a:p>
          <a:p>
            <a:pPr>
              <a:buFont typeface="Wingdings" pitchFamily="2" charset="2"/>
              <a:buChar char="ü"/>
            </a:pPr>
            <a:r>
              <a:rPr lang="en-US" sz="2400">
                <a:latin typeface="Times New Roman" pitchFamily="18" charset="0"/>
              </a:rPr>
              <a:t>Dannon </a:t>
            </a:r>
          </a:p>
        </p:txBody>
      </p:sp>
      <p:sp>
        <p:nvSpPr>
          <p:cNvPr id="76803" name="Text Box 3"/>
          <p:cNvSpPr txBox="1">
            <a:spLocks noChangeArrowheads="1"/>
          </p:cNvSpPr>
          <p:nvPr/>
        </p:nvSpPr>
        <p:spPr bwMode="auto">
          <a:xfrm>
            <a:off x="3124200" y="1192213"/>
            <a:ext cx="3505200" cy="5203825"/>
          </a:xfrm>
          <a:prstGeom prst="rect">
            <a:avLst/>
          </a:prstGeom>
          <a:noFill/>
          <a:ln w="9525">
            <a:noFill/>
            <a:miter lim="800000"/>
            <a:headEnd/>
            <a:tailEnd/>
          </a:ln>
        </p:spPr>
        <p:txBody>
          <a:bodyPr>
            <a:spAutoFit/>
          </a:bodyPr>
          <a:lstStyle/>
          <a:p>
            <a:pPr>
              <a:buFont typeface="Wingdings" pitchFamily="2" charset="2"/>
              <a:buChar char="ü"/>
            </a:pPr>
            <a:r>
              <a:rPr lang="en-US" sz="2400">
                <a:latin typeface="Times New Roman" pitchFamily="18" charset="0"/>
              </a:rPr>
              <a:t>Pepperidge Farm </a:t>
            </a:r>
          </a:p>
          <a:p>
            <a:pPr>
              <a:buFont typeface="Wingdings" pitchFamily="2" charset="2"/>
              <a:buChar char="ü"/>
            </a:pPr>
            <a:r>
              <a:rPr lang="en-US" sz="2400">
                <a:latin typeface="Times New Roman" pitchFamily="18" charset="0"/>
              </a:rPr>
              <a:t>Campbells </a:t>
            </a:r>
          </a:p>
          <a:p>
            <a:pPr>
              <a:buFont typeface="Wingdings" pitchFamily="2" charset="2"/>
              <a:buChar char="ü"/>
            </a:pPr>
            <a:r>
              <a:rPr lang="en-US" sz="2400">
                <a:latin typeface="Times New Roman" pitchFamily="18" charset="0"/>
              </a:rPr>
              <a:t>Frito Lay </a:t>
            </a:r>
          </a:p>
          <a:p>
            <a:pPr>
              <a:buFont typeface="Wingdings" pitchFamily="2" charset="2"/>
              <a:buChar char="ü"/>
            </a:pPr>
            <a:r>
              <a:rPr lang="en-US" sz="2400">
                <a:latin typeface="Times New Roman" pitchFamily="18" charset="0"/>
              </a:rPr>
              <a:t>Hostess </a:t>
            </a:r>
          </a:p>
          <a:p>
            <a:pPr>
              <a:buFont typeface="Wingdings" pitchFamily="2" charset="2"/>
              <a:buChar char="ü"/>
            </a:pPr>
            <a:r>
              <a:rPr lang="en-US" sz="2400">
                <a:latin typeface="Times New Roman" pitchFamily="18" charset="0"/>
              </a:rPr>
              <a:t>Heinz </a:t>
            </a:r>
          </a:p>
          <a:p>
            <a:pPr>
              <a:buFont typeface="Wingdings" pitchFamily="2" charset="2"/>
              <a:buChar char="ü"/>
            </a:pPr>
            <a:r>
              <a:rPr lang="en-US" sz="2400">
                <a:latin typeface="Times New Roman" pitchFamily="18" charset="0"/>
              </a:rPr>
              <a:t>Keebler </a:t>
            </a:r>
          </a:p>
          <a:p>
            <a:pPr>
              <a:buFont typeface="Wingdings" pitchFamily="2" charset="2"/>
              <a:buChar char="ü"/>
            </a:pPr>
            <a:r>
              <a:rPr lang="en-US" sz="2400">
                <a:latin typeface="Times New Roman" pitchFamily="18" charset="0"/>
              </a:rPr>
              <a:t>Crisco </a:t>
            </a:r>
          </a:p>
          <a:p>
            <a:pPr>
              <a:buFont typeface="Wingdings" pitchFamily="2" charset="2"/>
              <a:buChar char="ü"/>
            </a:pPr>
            <a:r>
              <a:rPr lang="en-US" sz="2400">
                <a:latin typeface="Times New Roman" pitchFamily="18" charset="0"/>
              </a:rPr>
              <a:t>Peter Pan </a:t>
            </a:r>
          </a:p>
          <a:p>
            <a:pPr>
              <a:buFont typeface="Wingdings" pitchFamily="2" charset="2"/>
              <a:buChar char="ü"/>
            </a:pPr>
            <a:r>
              <a:rPr lang="en-US" sz="2400">
                <a:latin typeface="Times New Roman" pitchFamily="18" charset="0"/>
              </a:rPr>
              <a:t>Smuckers </a:t>
            </a:r>
          </a:p>
          <a:p>
            <a:pPr>
              <a:buFont typeface="Wingdings" pitchFamily="2" charset="2"/>
              <a:buChar char="ü"/>
            </a:pPr>
            <a:r>
              <a:rPr lang="en-US" sz="2400">
                <a:latin typeface="Times New Roman" pitchFamily="18" charset="0"/>
              </a:rPr>
              <a:t>Skippy </a:t>
            </a:r>
          </a:p>
          <a:p>
            <a:pPr>
              <a:buFont typeface="Wingdings" pitchFamily="2" charset="2"/>
              <a:buChar char="ü"/>
            </a:pPr>
            <a:r>
              <a:rPr lang="en-US" sz="2400">
                <a:latin typeface="Times New Roman" pitchFamily="18" charset="0"/>
              </a:rPr>
              <a:t>Hormel </a:t>
            </a:r>
          </a:p>
          <a:p>
            <a:pPr>
              <a:buFont typeface="Wingdings" pitchFamily="2" charset="2"/>
              <a:buChar char="ü"/>
            </a:pPr>
            <a:r>
              <a:rPr lang="en-US" sz="2400">
                <a:latin typeface="Times New Roman" pitchFamily="18" charset="0"/>
              </a:rPr>
              <a:t>Progresso </a:t>
            </a:r>
          </a:p>
          <a:p>
            <a:pPr>
              <a:buFont typeface="Wingdings" pitchFamily="2" charset="2"/>
              <a:buChar char="ü"/>
            </a:pPr>
            <a:r>
              <a:rPr lang="en-US" sz="2400">
                <a:latin typeface="Times New Roman" pitchFamily="18" charset="0"/>
              </a:rPr>
              <a:t>Eggo </a:t>
            </a:r>
          </a:p>
          <a:p>
            <a:pPr>
              <a:buFont typeface="Wingdings" pitchFamily="2" charset="2"/>
              <a:buChar char="ü"/>
            </a:pPr>
            <a:r>
              <a:rPr lang="en-US" sz="2400">
                <a:latin typeface="Times New Roman" pitchFamily="18" charset="0"/>
              </a:rPr>
              <a:t>Boca </a:t>
            </a:r>
          </a:p>
        </p:txBody>
      </p:sp>
      <p:sp>
        <p:nvSpPr>
          <p:cNvPr id="76804" name="Text Box 4"/>
          <p:cNvSpPr txBox="1">
            <a:spLocks noChangeArrowheads="1"/>
          </p:cNvSpPr>
          <p:nvPr/>
        </p:nvSpPr>
        <p:spPr bwMode="auto">
          <a:xfrm>
            <a:off x="228600" y="1219200"/>
            <a:ext cx="3352800" cy="5203825"/>
          </a:xfrm>
          <a:prstGeom prst="rect">
            <a:avLst/>
          </a:prstGeom>
          <a:noFill/>
          <a:ln w="9525">
            <a:noFill/>
            <a:miter lim="800000"/>
            <a:headEnd/>
            <a:tailEnd/>
          </a:ln>
        </p:spPr>
        <p:txBody>
          <a:bodyPr>
            <a:spAutoFit/>
          </a:bodyPr>
          <a:lstStyle/>
          <a:p>
            <a:pPr>
              <a:buFont typeface="Wingdings" pitchFamily="2" charset="2"/>
              <a:buChar char="ü"/>
            </a:pPr>
            <a:r>
              <a:rPr lang="en-US" sz="2400">
                <a:latin typeface="Times New Roman" pitchFamily="18" charset="0"/>
              </a:rPr>
              <a:t>Blue Sky </a:t>
            </a:r>
          </a:p>
          <a:p>
            <a:pPr>
              <a:buFont typeface="Wingdings" pitchFamily="2" charset="2"/>
              <a:buChar char="ü"/>
            </a:pPr>
            <a:r>
              <a:rPr lang="en-US" sz="2400">
                <a:latin typeface="Times New Roman" pitchFamily="18" charset="0"/>
              </a:rPr>
              <a:t>Coca Cola </a:t>
            </a:r>
          </a:p>
          <a:p>
            <a:pPr>
              <a:buFont typeface="Wingdings" pitchFamily="2" charset="2"/>
              <a:buChar char="ü"/>
            </a:pPr>
            <a:r>
              <a:rPr lang="en-US" sz="2400">
                <a:latin typeface="Times New Roman" pitchFamily="18" charset="0"/>
              </a:rPr>
              <a:t>Hansen </a:t>
            </a:r>
          </a:p>
          <a:p>
            <a:pPr>
              <a:buFont typeface="Wingdings" pitchFamily="2" charset="2"/>
              <a:buChar char="ü"/>
            </a:pPr>
            <a:r>
              <a:rPr lang="en-US" sz="2400">
                <a:latin typeface="Times New Roman" pitchFamily="18" charset="0"/>
              </a:rPr>
              <a:t>Kraft </a:t>
            </a:r>
          </a:p>
          <a:p>
            <a:pPr>
              <a:buFont typeface="Wingdings" pitchFamily="2" charset="2"/>
              <a:buChar char="ü"/>
            </a:pPr>
            <a:r>
              <a:rPr lang="en-US" sz="2400">
                <a:latin typeface="Times New Roman" pitchFamily="18" charset="0"/>
              </a:rPr>
              <a:t>Nestle </a:t>
            </a:r>
          </a:p>
          <a:p>
            <a:pPr>
              <a:buFont typeface="Wingdings" pitchFamily="2" charset="2"/>
              <a:buChar char="ü"/>
            </a:pPr>
            <a:r>
              <a:rPr lang="en-US" sz="2400">
                <a:latin typeface="Times New Roman" pitchFamily="18" charset="0"/>
              </a:rPr>
              <a:t>Procter and Gamble </a:t>
            </a:r>
          </a:p>
          <a:p>
            <a:pPr>
              <a:buFont typeface="Wingdings" pitchFamily="2" charset="2"/>
              <a:buChar char="ü"/>
            </a:pPr>
            <a:r>
              <a:rPr lang="en-US" sz="2400">
                <a:latin typeface="Times New Roman" pitchFamily="18" charset="0"/>
              </a:rPr>
              <a:t>Libby's </a:t>
            </a:r>
          </a:p>
          <a:p>
            <a:pPr>
              <a:buFont typeface="Wingdings" pitchFamily="2" charset="2"/>
              <a:buChar char="ü"/>
            </a:pPr>
            <a:r>
              <a:rPr lang="en-US" sz="2400">
                <a:latin typeface="Times New Roman" pitchFamily="18" charset="0"/>
              </a:rPr>
              <a:t>Ocean Spray </a:t>
            </a:r>
          </a:p>
          <a:p>
            <a:pPr>
              <a:buFont typeface="Wingdings" pitchFamily="2" charset="2"/>
              <a:buChar char="ü"/>
            </a:pPr>
            <a:r>
              <a:rPr lang="en-US" sz="2400">
                <a:latin typeface="Times New Roman" pitchFamily="18" charset="0"/>
              </a:rPr>
              <a:t>Kellogg </a:t>
            </a:r>
          </a:p>
          <a:p>
            <a:pPr>
              <a:buFont typeface="Wingdings" pitchFamily="2" charset="2"/>
              <a:buChar char="ü"/>
            </a:pPr>
            <a:r>
              <a:rPr lang="en-US" sz="2400">
                <a:latin typeface="Times New Roman" pitchFamily="18" charset="0"/>
              </a:rPr>
              <a:t>Nature Valley </a:t>
            </a:r>
          </a:p>
          <a:p>
            <a:pPr>
              <a:buFont typeface="Wingdings" pitchFamily="2" charset="2"/>
              <a:buChar char="ü"/>
            </a:pPr>
            <a:r>
              <a:rPr lang="en-US" sz="2400">
                <a:latin typeface="Times New Roman" pitchFamily="18" charset="0"/>
              </a:rPr>
              <a:t>Nabisco </a:t>
            </a:r>
          </a:p>
          <a:p>
            <a:pPr>
              <a:buFont typeface="Wingdings" pitchFamily="2" charset="2"/>
              <a:buChar char="ü"/>
            </a:pPr>
            <a:r>
              <a:rPr lang="en-US" sz="2400">
                <a:latin typeface="Times New Roman" pitchFamily="18" charset="0"/>
              </a:rPr>
              <a:t>Hershey </a:t>
            </a:r>
          </a:p>
          <a:p>
            <a:pPr>
              <a:buFont typeface="Wingdings" pitchFamily="2" charset="2"/>
              <a:buChar char="ü"/>
            </a:pPr>
            <a:r>
              <a:rPr lang="en-US" sz="2400">
                <a:latin typeface="Times New Roman" pitchFamily="18" charset="0"/>
              </a:rPr>
              <a:t>Lifesaver </a:t>
            </a:r>
          </a:p>
          <a:p>
            <a:pPr>
              <a:buFont typeface="Wingdings" pitchFamily="2" charset="2"/>
              <a:buChar char="ü"/>
            </a:pPr>
            <a:r>
              <a:rPr lang="en-US" sz="2400">
                <a:latin typeface="Times New Roman" pitchFamily="18" charset="0"/>
              </a:rPr>
              <a:t>Quaker </a:t>
            </a:r>
          </a:p>
        </p:txBody>
      </p:sp>
      <p:sp>
        <p:nvSpPr>
          <p:cNvPr id="109572" name="WordArt 5"/>
          <p:cNvSpPr>
            <a:spLocks noChangeArrowheads="1" noChangeShapeType="1" noTextEdit="1"/>
          </p:cNvSpPr>
          <p:nvPr/>
        </p:nvSpPr>
        <p:spPr bwMode="auto">
          <a:xfrm>
            <a:off x="228600" y="228600"/>
            <a:ext cx="8534400" cy="914400"/>
          </a:xfrm>
          <a:prstGeom prst="rect">
            <a:avLst/>
          </a:prstGeom>
        </p:spPr>
        <p:txBody>
          <a:bodyPr wrap="none" fromWordArt="1">
            <a:prstTxWarp prst="textPlain">
              <a:avLst>
                <a:gd name="adj" fmla="val 50000"/>
              </a:avLst>
            </a:prstTxWarp>
          </a:bodyPr>
          <a:lstStyle/>
          <a:p>
            <a:pPr algn="ctr"/>
            <a:r>
              <a:rPr lang="en-US" sz="3600" kern="10">
                <a:ln w="25400">
                  <a:solidFill>
                    <a:srgbClr val="000000"/>
                  </a:solidFill>
                  <a:round/>
                  <a:headEnd/>
                  <a:tailEnd/>
                </a:ln>
                <a:solidFill>
                  <a:srgbClr val="CCFFCC"/>
                </a:solidFill>
                <a:latin typeface="Arial Rounded MT Bold"/>
              </a:rPr>
              <a:t>What Brands Have GMO's?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6804"/>
                                        </p:tgtEl>
                                        <p:attrNameLst>
                                          <p:attrName>style.visibility</p:attrName>
                                        </p:attrNameLst>
                                      </p:cBhvr>
                                      <p:to>
                                        <p:strVal val="visible"/>
                                      </p:to>
                                    </p:set>
                                    <p:animEffect transition="in" filter="dissolve">
                                      <p:cBhvr>
                                        <p:cTn id="7" dur="500"/>
                                        <p:tgtEl>
                                          <p:spTgt spid="7680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76803"/>
                                        </p:tgtEl>
                                        <p:attrNameLst>
                                          <p:attrName>style.visibility</p:attrName>
                                        </p:attrNameLst>
                                      </p:cBhvr>
                                      <p:to>
                                        <p:strVal val="visible"/>
                                      </p:to>
                                    </p:set>
                                    <p:animEffect transition="in" filter="dissolve">
                                      <p:cBhvr>
                                        <p:cTn id="12" dur="500"/>
                                        <p:tgtEl>
                                          <p:spTgt spid="76803"/>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76802"/>
                                        </p:tgtEl>
                                        <p:attrNameLst>
                                          <p:attrName>style.visibility</p:attrName>
                                        </p:attrNameLst>
                                      </p:cBhvr>
                                      <p:to>
                                        <p:strVal val="visible"/>
                                      </p:to>
                                    </p:set>
                                    <p:animEffect transition="in" filter="dissolve">
                                      <p:cBhvr>
                                        <p:cTn id="17" dur="500"/>
                                        <p:tgtEl>
                                          <p:spTgt spid="768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802" grpId="0"/>
      <p:bldP spid="76803" grpId="0"/>
      <p:bldP spid="76804" grpId="0"/>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6" name="Picture 2" descr="newsweek-cover"/>
          <p:cNvPicPr>
            <a:picLocks noChangeAspect="1" noChangeArrowheads="1"/>
          </p:cNvPicPr>
          <p:nvPr/>
        </p:nvPicPr>
        <p:blipFill>
          <a:blip r:embed="rId2" cstate="print"/>
          <a:srcRect/>
          <a:stretch>
            <a:fillRect/>
          </a:stretch>
        </p:blipFill>
        <p:spPr bwMode="auto">
          <a:xfrm>
            <a:off x="5770563" y="2438400"/>
            <a:ext cx="3373437" cy="4419600"/>
          </a:xfrm>
          <a:prstGeom prst="rect">
            <a:avLst/>
          </a:prstGeom>
          <a:noFill/>
          <a:ln w="9525">
            <a:noFill/>
            <a:miter lim="800000"/>
            <a:headEnd/>
            <a:tailEnd/>
          </a:ln>
        </p:spPr>
      </p:pic>
      <p:pic>
        <p:nvPicPr>
          <p:cNvPr id="113667" name="Picture 3" descr="060401_DukeRapeLacrosse_xtr"/>
          <p:cNvPicPr>
            <a:picLocks noChangeAspect="1" noChangeArrowheads="1"/>
          </p:cNvPicPr>
          <p:nvPr/>
        </p:nvPicPr>
        <p:blipFill>
          <a:blip r:embed="rId3" cstate="print"/>
          <a:srcRect/>
          <a:stretch>
            <a:fillRect/>
          </a:stretch>
        </p:blipFill>
        <p:spPr bwMode="auto">
          <a:xfrm>
            <a:off x="0" y="0"/>
            <a:ext cx="6629400" cy="2633663"/>
          </a:xfrm>
          <a:prstGeom prst="rect">
            <a:avLst/>
          </a:prstGeom>
          <a:noFill/>
          <a:ln w="9525">
            <a:noFill/>
            <a:miter lim="800000"/>
            <a:headEnd/>
            <a:tailEnd/>
          </a:ln>
        </p:spPr>
      </p:pic>
      <p:sp>
        <p:nvSpPr>
          <p:cNvPr id="113668" name="Text Box 4"/>
          <p:cNvSpPr txBox="1">
            <a:spLocks noChangeArrowheads="1"/>
          </p:cNvSpPr>
          <p:nvPr/>
        </p:nvSpPr>
        <p:spPr bwMode="auto">
          <a:xfrm>
            <a:off x="381000" y="2819400"/>
            <a:ext cx="5029200" cy="3267075"/>
          </a:xfrm>
          <a:prstGeom prst="rect">
            <a:avLst/>
          </a:prstGeom>
          <a:noFill/>
          <a:ln w="9525">
            <a:noFill/>
            <a:miter lim="800000"/>
            <a:headEnd/>
            <a:tailEnd/>
          </a:ln>
        </p:spPr>
        <p:txBody>
          <a:bodyPr>
            <a:spAutoFit/>
          </a:bodyPr>
          <a:lstStyle/>
          <a:p>
            <a:pPr>
              <a:spcBef>
                <a:spcPct val="50000"/>
              </a:spcBef>
            </a:pPr>
            <a:r>
              <a:rPr lang="en-US" sz="2600"/>
              <a:t>In March 2006, a woman told police she and another dancer were hired to perform at a private party in an off-campus home of Duke lacrosse players. The dancer told police she was pulled into a bathroom, beaten, choked and raped by three men.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13667"/>
                                        </p:tgtEl>
                                        <p:attrNameLst>
                                          <p:attrName>style.visibility</p:attrName>
                                        </p:attrNameLst>
                                      </p:cBhvr>
                                      <p:to>
                                        <p:strVal val="visible"/>
                                      </p:to>
                                    </p:set>
                                    <p:animEffect transition="in" filter="blinds(horizontal)">
                                      <p:cBhvr>
                                        <p:cTn id="7" dur="500"/>
                                        <p:tgtEl>
                                          <p:spTgt spid="113667"/>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13666"/>
                                        </p:tgtEl>
                                        <p:attrNameLst>
                                          <p:attrName>style.visibility</p:attrName>
                                        </p:attrNameLst>
                                      </p:cBhvr>
                                      <p:to>
                                        <p:strVal val="visible"/>
                                      </p:to>
                                    </p:set>
                                    <p:animEffect transition="in" filter="blinds(horizontal)">
                                      <p:cBhvr>
                                        <p:cTn id="12" dur="500"/>
                                        <p:tgtEl>
                                          <p:spTgt spid="113666"/>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13668"/>
                                        </p:tgtEl>
                                        <p:attrNameLst>
                                          <p:attrName>style.visibility</p:attrName>
                                        </p:attrNameLst>
                                      </p:cBhvr>
                                      <p:to>
                                        <p:strVal val="visible"/>
                                      </p:to>
                                    </p:set>
                                    <p:anim calcmode="lin" valueType="num">
                                      <p:cBhvr additive="base">
                                        <p:cTn id="17" dur="500" fill="hold"/>
                                        <p:tgtEl>
                                          <p:spTgt spid="113668"/>
                                        </p:tgtEl>
                                        <p:attrNameLst>
                                          <p:attrName>ppt_x</p:attrName>
                                        </p:attrNameLst>
                                      </p:cBhvr>
                                      <p:tavLst>
                                        <p:tav tm="0">
                                          <p:val>
                                            <p:strVal val="#ppt_x"/>
                                          </p:val>
                                        </p:tav>
                                        <p:tav tm="100000">
                                          <p:val>
                                            <p:strVal val="#ppt_x"/>
                                          </p:val>
                                        </p:tav>
                                      </p:tavLst>
                                    </p:anim>
                                    <p:anim calcmode="lin" valueType="num">
                                      <p:cBhvr additive="base">
                                        <p:cTn id="18" dur="500" fill="hold"/>
                                        <p:tgtEl>
                                          <p:spTgt spid="11366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668" grpId="0"/>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7" name="Picture 2" descr="Defense in Duke lacrosse case claims photo lineup flawed, wants evidence thrown out"/>
          <p:cNvPicPr>
            <a:picLocks noChangeAspect="1" noChangeArrowheads="1"/>
          </p:cNvPicPr>
          <p:nvPr/>
        </p:nvPicPr>
        <p:blipFill>
          <a:blip r:embed="rId2" cstate="print"/>
          <a:srcRect/>
          <a:stretch>
            <a:fillRect/>
          </a:stretch>
        </p:blipFill>
        <p:spPr bwMode="auto">
          <a:xfrm>
            <a:off x="3505200" y="0"/>
            <a:ext cx="5638800" cy="2971800"/>
          </a:xfrm>
          <a:prstGeom prst="rect">
            <a:avLst/>
          </a:prstGeom>
          <a:noFill/>
          <a:ln w="9525">
            <a:noFill/>
            <a:miter lim="800000"/>
            <a:headEnd/>
            <a:tailEnd/>
          </a:ln>
        </p:spPr>
      </p:pic>
      <p:sp>
        <p:nvSpPr>
          <p:cNvPr id="114691" name="Text Box 3"/>
          <p:cNvSpPr txBox="1">
            <a:spLocks noChangeArrowheads="1"/>
          </p:cNvSpPr>
          <p:nvPr/>
        </p:nvSpPr>
        <p:spPr bwMode="auto">
          <a:xfrm>
            <a:off x="152400" y="76200"/>
            <a:ext cx="3352800" cy="1920875"/>
          </a:xfrm>
          <a:prstGeom prst="rect">
            <a:avLst/>
          </a:prstGeom>
          <a:noFill/>
          <a:ln w="9525">
            <a:noFill/>
            <a:miter lim="800000"/>
            <a:headEnd/>
            <a:tailEnd/>
          </a:ln>
        </p:spPr>
        <p:txBody>
          <a:bodyPr>
            <a:spAutoFit/>
          </a:bodyPr>
          <a:lstStyle/>
          <a:p>
            <a:pPr>
              <a:spcBef>
                <a:spcPct val="50000"/>
              </a:spcBef>
            </a:pPr>
            <a:r>
              <a:rPr lang="en-US" sz="2000" b="1"/>
              <a:t>Armed with a judge's order, police took DNA samples with a cheek swab from 46 of the lacrosse team's 47 players. </a:t>
            </a:r>
          </a:p>
        </p:txBody>
      </p:sp>
      <p:pic>
        <p:nvPicPr>
          <p:cNvPr id="111619" name="Picture 4" descr="dukelogo"/>
          <p:cNvPicPr>
            <a:picLocks noChangeAspect="1" noChangeArrowheads="1"/>
          </p:cNvPicPr>
          <p:nvPr/>
        </p:nvPicPr>
        <p:blipFill>
          <a:blip r:embed="rId3" cstate="print"/>
          <a:srcRect/>
          <a:stretch>
            <a:fillRect/>
          </a:stretch>
        </p:blipFill>
        <p:spPr bwMode="auto">
          <a:xfrm>
            <a:off x="152400" y="3886200"/>
            <a:ext cx="3657600" cy="2743200"/>
          </a:xfrm>
          <a:prstGeom prst="rect">
            <a:avLst/>
          </a:prstGeom>
          <a:noFill/>
          <a:ln w="9525">
            <a:noFill/>
            <a:miter lim="800000"/>
            <a:headEnd/>
            <a:tailEnd/>
          </a:ln>
        </p:spPr>
      </p:pic>
      <p:sp>
        <p:nvSpPr>
          <p:cNvPr id="114693" name="Text Box 5"/>
          <p:cNvSpPr txBox="1">
            <a:spLocks noChangeArrowheads="1"/>
          </p:cNvSpPr>
          <p:nvPr/>
        </p:nvSpPr>
        <p:spPr bwMode="auto">
          <a:xfrm>
            <a:off x="3810000" y="5791200"/>
            <a:ext cx="5410200" cy="457200"/>
          </a:xfrm>
          <a:prstGeom prst="rect">
            <a:avLst/>
          </a:prstGeom>
          <a:noFill/>
          <a:ln w="9525">
            <a:noFill/>
            <a:miter lim="800000"/>
            <a:headEnd/>
            <a:tailEnd/>
          </a:ln>
        </p:spPr>
        <p:txBody>
          <a:bodyPr>
            <a:spAutoFit/>
          </a:bodyPr>
          <a:lstStyle/>
          <a:p>
            <a:pPr>
              <a:spcBef>
                <a:spcPct val="50000"/>
              </a:spcBef>
            </a:pPr>
            <a:r>
              <a:rPr lang="en-US" sz="2400" b="1"/>
              <a:t>THERE WAS NO DNA EVIDENCE!!!</a:t>
            </a:r>
          </a:p>
        </p:txBody>
      </p:sp>
      <p:sp>
        <p:nvSpPr>
          <p:cNvPr id="114694" name="Text Box 6"/>
          <p:cNvSpPr txBox="1">
            <a:spLocks noChangeArrowheads="1"/>
          </p:cNvSpPr>
          <p:nvPr/>
        </p:nvSpPr>
        <p:spPr bwMode="auto">
          <a:xfrm>
            <a:off x="3886200" y="3076575"/>
            <a:ext cx="5334000" cy="1190625"/>
          </a:xfrm>
          <a:prstGeom prst="rect">
            <a:avLst/>
          </a:prstGeom>
          <a:noFill/>
          <a:ln w="9525">
            <a:noFill/>
            <a:miter lim="800000"/>
            <a:headEnd/>
            <a:tailEnd/>
          </a:ln>
        </p:spPr>
        <p:txBody>
          <a:bodyPr>
            <a:spAutoFit/>
          </a:bodyPr>
          <a:lstStyle/>
          <a:p>
            <a:r>
              <a:rPr lang="en-US" b="1"/>
              <a:t>Authorities took DNA samples from all over the alleged victim's body, including under her fingernails, and from her possessions, such as </a:t>
            </a:r>
          </a:p>
          <a:p>
            <a:r>
              <a:rPr lang="en-US" b="1"/>
              <a:t>her cell phone and her clothes.</a:t>
            </a:r>
          </a:p>
        </p:txBody>
      </p:sp>
      <p:sp>
        <p:nvSpPr>
          <p:cNvPr id="114695" name="Text Box 7"/>
          <p:cNvSpPr txBox="1">
            <a:spLocks noChangeArrowheads="1"/>
          </p:cNvSpPr>
          <p:nvPr/>
        </p:nvSpPr>
        <p:spPr bwMode="auto">
          <a:xfrm>
            <a:off x="3886200" y="4419600"/>
            <a:ext cx="5334000" cy="1190625"/>
          </a:xfrm>
          <a:prstGeom prst="rect">
            <a:avLst/>
          </a:prstGeom>
          <a:noFill/>
          <a:ln w="9525">
            <a:noFill/>
            <a:miter lim="800000"/>
            <a:headEnd/>
            <a:tailEnd/>
          </a:ln>
        </p:spPr>
        <p:txBody>
          <a:bodyPr>
            <a:spAutoFit/>
          </a:bodyPr>
          <a:lstStyle/>
          <a:p>
            <a:pPr>
              <a:spcBef>
                <a:spcPct val="50000"/>
              </a:spcBef>
            </a:pPr>
            <a:r>
              <a:rPr lang="en-US" b="1"/>
              <a:t>"The experts will tell you that if there was a condom used they would still be able to pick up DNA, latex, lubricant and all other types of things to show that." ~ Joe Cheshire (Attorney)</a:t>
            </a:r>
          </a:p>
        </p:txBody>
      </p:sp>
      <p:sp>
        <p:nvSpPr>
          <p:cNvPr id="114696" name="Text Box 8"/>
          <p:cNvSpPr txBox="1">
            <a:spLocks noChangeArrowheads="1"/>
          </p:cNvSpPr>
          <p:nvPr/>
        </p:nvSpPr>
        <p:spPr bwMode="auto">
          <a:xfrm>
            <a:off x="152400" y="2060575"/>
            <a:ext cx="3352800" cy="1825625"/>
          </a:xfrm>
          <a:prstGeom prst="rect">
            <a:avLst/>
          </a:prstGeom>
          <a:noFill/>
          <a:ln w="9525">
            <a:noFill/>
            <a:miter lim="800000"/>
            <a:headEnd/>
            <a:tailEnd/>
          </a:ln>
        </p:spPr>
        <p:txBody>
          <a:bodyPr>
            <a:spAutoFit/>
          </a:bodyPr>
          <a:lstStyle/>
          <a:p>
            <a:pPr>
              <a:spcBef>
                <a:spcPct val="50000"/>
              </a:spcBef>
            </a:pPr>
            <a:r>
              <a:rPr lang="en-US" sz="1900" b="1"/>
              <a:t>The 47th player, the only black member of the team, did not have to provide DNA because the dancer said her attackers were white.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4691"/>
                                        </p:tgtEl>
                                        <p:attrNameLst>
                                          <p:attrName>style.visibility</p:attrName>
                                        </p:attrNameLst>
                                      </p:cBhvr>
                                      <p:to>
                                        <p:strVal val="visible"/>
                                      </p:to>
                                    </p:set>
                                    <p:anim calcmode="lin" valueType="num">
                                      <p:cBhvr additive="base">
                                        <p:cTn id="7" dur="500" fill="hold"/>
                                        <p:tgtEl>
                                          <p:spTgt spid="114691"/>
                                        </p:tgtEl>
                                        <p:attrNameLst>
                                          <p:attrName>ppt_x</p:attrName>
                                        </p:attrNameLst>
                                      </p:cBhvr>
                                      <p:tavLst>
                                        <p:tav tm="0">
                                          <p:val>
                                            <p:strVal val="#ppt_x"/>
                                          </p:val>
                                        </p:tav>
                                        <p:tav tm="100000">
                                          <p:val>
                                            <p:strVal val="#ppt_x"/>
                                          </p:val>
                                        </p:tav>
                                      </p:tavLst>
                                    </p:anim>
                                    <p:anim calcmode="lin" valueType="num">
                                      <p:cBhvr additive="base">
                                        <p:cTn id="8" dur="500" fill="hold"/>
                                        <p:tgtEl>
                                          <p:spTgt spid="11469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4696"/>
                                        </p:tgtEl>
                                        <p:attrNameLst>
                                          <p:attrName>style.visibility</p:attrName>
                                        </p:attrNameLst>
                                      </p:cBhvr>
                                      <p:to>
                                        <p:strVal val="visible"/>
                                      </p:to>
                                    </p:set>
                                    <p:anim calcmode="lin" valueType="num">
                                      <p:cBhvr additive="base">
                                        <p:cTn id="13" dur="500" fill="hold"/>
                                        <p:tgtEl>
                                          <p:spTgt spid="114696"/>
                                        </p:tgtEl>
                                        <p:attrNameLst>
                                          <p:attrName>ppt_x</p:attrName>
                                        </p:attrNameLst>
                                      </p:cBhvr>
                                      <p:tavLst>
                                        <p:tav tm="0">
                                          <p:val>
                                            <p:strVal val="#ppt_x"/>
                                          </p:val>
                                        </p:tav>
                                        <p:tav tm="100000">
                                          <p:val>
                                            <p:strVal val="#ppt_x"/>
                                          </p:val>
                                        </p:tav>
                                      </p:tavLst>
                                    </p:anim>
                                    <p:anim calcmode="lin" valueType="num">
                                      <p:cBhvr additive="base">
                                        <p:cTn id="14" dur="500" fill="hold"/>
                                        <p:tgtEl>
                                          <p:spTgt spid="11469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14694"/>
                                        </p:tgtEl>
                                        <p:attrNameLst>
                                          <p:attrName>style.visibility</p:attrName>
                                        </p:attrNameLst>
                                      </p:cBhvr>
                                      <p:to>
                                        <p:strVal val="visible"/>
                                      </p:to>
                                    </p:set>
                                    <p:anim calcmode="lin" valueType="num">
                                      <p:cBhvr additive="base">
                                        <p:cTn id="19" dur="500" fill="hold"/>
                                        <p:tgtEl>
                                          <p:spTgt spid="114694"/>
                                        </p:tgtEl>
                                        <p:attrNameLst>
                                          <p:attrName>ppt_x</p:attrName>
                                        </p:attrNameLst>
                                      </p:cBhvr>
                                      <p:tavLst>
                                        <p:tav tm="0">
                                          <p:val>
                                            <p:strVal val="#ppt_x"/>
                                          </p:val>
                                        </p:tav>
                                        <p:tav tm="100000">
                                          <p:val>
                                            <p:strVal val="#ppt_x"/>
                                          </p:val>
                                        </p:tav>
                                      </p:tavLst>
                                    </p:anim>
                                    <p:anim calcmode="lin" valueType="num">
                                      <p:cBhvr additive="base">
                                        <p:cTn id="20" dur="500" fill="hold"/>
                                        <p:tgtEl>
                                          <p:spTgt spid="11469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14695"/>
                                        </p:tgtEl>
                                        <p:attrNameLst>
                                          <p:attrName>style.visibility</p:attrName>
                                        </p:attrNameLst>
                                      </p:cBhvr>
                                      <p:to>
                                        <p:strVal val="visible"/>
                                      </p:to>
                                    </p:set>
                                    <p:anim calcmode="lin" valueType="num">
                                      <p:cBhvr additive="base">
                                        <p:cTn id="25" dur="500" fill="hold"/>
                                        <p:tgtEl>
                                          <p:spTgt spid="114695"/>
                                        </p:tgtEl>
                                        <p:attrNameLst>
                                          <p:attrName>ppt_x</p:attrName>
                                        </p:attrNameLst>
                                      </p:cBhvr>
                                      <p:tavLst>
                                        <p:tav tm="0">
                                          <p:val>
                                            <p:strVal val="#ppt_x"/>
                                          </p:val>
                                        </p:tav>
                                        <p:tav tm="100000">
                                          <p:val>
                                            <p:strVal val="#ppt_x"/>
                                          </p:val>
                                        </p:tav>
                                      </p:tavLst>
                                    </p:anim>
                                    <p:anim calcmode="lin" valueType="num">
                                      <p:cBhvr additive="base">
                                        <p:cTn id="26" dur="500" fill="hold"/>
                                        <p:tgtEl>
                                          <p:spTgt spid="11469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114693"/>
                                        </p:tgtEl>
                                        <p:attrNameLst>
                                          <p:attrName>style.visibility</p:attrName>
                                        </p:attrNameLst>
                                      </p:cBhvr>
                                      <p:to>
                                        <p:strVal val="visible"/>
                                      </p:to>
                                    </p:set>
                                    <p:anim calcmode="lin" valueType="num">
                                      <p:cBhvr additive="base">
                                        <p:cTn id="31" dur="500" fill="hold"/>
                                        <p:tgtEl>
                                          <p:spTgt spid="114693"/>
                                        </p:tgtEl>
                                        <p:attrNameLst>
                                          <p:attrName>ppt_x</p:attrName>
                                        </p:attrNameLst>
                                      </p:cBhvr>
                                      <p:tavLst>
                                        <p:tav tm="0">
                                          <p:val>
                                            <p:strVal val="0-#ppt_w/2"/>
                                          </p:val>
                                        </p:tav>
                                        <p:tav tm="100000">
                                          <p:val>
                                            <p:strVal val="#ppt_x"/>
                                          </p:val>
                                        </p:tav>
                                      </p:tavLst>
                                    </p:anim>
                                    <p:anim calcmode="lin" valueType="num">
                                      <p:cBhvr additive="base">
                                        <p:cTn id="32" dur="500" fill="hold"/>
                                        <p:tgtEl>
                                          <p:spTgt spid="11469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691" grpId="0" autoUpdateAnimBg="0"/>
      <p:bldP spid="114693" grpId="0" autoUpdateAnimBg="0"/>
      <p:bldP spid="114694" grpId="0" autoUpdateAnimBg="0"/>
      <p:bldP spid="114695" grpId="0" autoUpdateAnimBg="0"/>
      <p:bldP spid="114696" grpId="0" autoUpdateAnimBg="0"/>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1" name="Picture 2" descr="Charges Dropped Against Duke Lacrosse Players"/>
          <p:cNvPicPr>
            <a:picLocks noChangeAspect="1" noChangeArrowheads="1"/>
          </p:cNvPicPr>
          <p:nvPr/>
        </p:nvPicPr>
        <p:blipFill>
          <a:blip r:embed="rId2" cstate="print"/>
          <a:srcRect/>
          <a:stretch>
            <a:fillRect/>
          </a:stretch>
        </p:blipFill>
        <p:spPr bwMode="auto">
          <a:xfrm>
            <a:off x="171450" y="1295400"/>
            <a:ext cx="3257550" cy="4343400"/>
          </a:xfrm>
          <a:prstGeom prst="rect">
            <a:avLst/>
          </a:prstGeom>
          <a:noFill/>
          <a:ln w="9525">
            <a:noFill/>
            <a:miter lim="800000"/>
            <a:headEnd/>
            <a:tailEnd/>
          </a:ln>
        </p:spPr>
      </p:pic>
      <p:sp>
        <p:nvSpPr>
          <p:cNvPr id="112642" name="Text Box 3"/>
          <p:cNvSpPr txBox="1">
            <a:spLocks noChangeArrowheads="1"/>
          </p:cNvSpPr>
          <p:nvPr/>
        </p:nvSpPr>
        <p:spPr bwMode="auto">
          <a:xfrm>
            <a:off x="3505200" y="1752600"/>
            <a:ext cx="5410200" cy="4117975"/>
          </a:xfrm>
          <a:prstGeom prst="rect">
            <a:avLst/>
          </a:prstGeom>
          <a:noFill/>
          <a:ln w="9525">
            <a:noFill/>
            <a:miter lim="800000"/>
            <a:headEnd/>
            <a:tailEnd/>
          </a:ln>
        </p:spPr>
        <p:txBody>
          <a:bodyPr>
            <a:spAutoFit/>
          </a:bodyPr>
          <a:lstStyle/>
          <a:p>
            <a:pPr>
              <a:spcBef>
                <a:spcPct val="50000"/>
              </a:spcBef>
            </a:pPr>
            <a:r>
              <a:rPr lang="en-US" sz="3300"/>
              <a:t>"It's been 395 days since this nightmare began and finally the day has come for closure. We are just as innocent today as we were back then...we have never wavered in our story." </a:t>
            </a:r>
            <a:br>
              <a:rPr lang="en-US" sz="3300"/>
            </a:br>
            <a:r>
              <a:rPr lang="en-US" sz="3300"/>
              <a:t>		    ~David Evans</a:t>
            </a:r>
          </a:p>
        </p:txBody>
      </p:sp>
      <p:sp>
        <p:nvSpPr>
          <p:cNvPr id="112643" name="Text Box 4"/>
          <p:cNvSpPr txBox="1">
            <a:spLocks noChangeArrowheads="1"/>
          </p:cNvSpPr>
          <p:nvPr/>
        </p:nvSpPr>
        <p:spPr bwMode="auto">
          <a:xfrm>
            <a:off x="152400" y="5867400"/>
            <a:ext cx="4495800" cy="641350"/>
          </a:xfrm>
          <a:prstGeom prst="rect">
            <a:avLst/>
          </a:prstGeom>
          <a:noFill/>
          <a:ln w="9525">
            <a:noFill/>
            <a:miter lim="800000"/>
            <a:headEnd/>
            <a:tailEnd/>
          </a:ln>
        </p:spPr>
        <p:txBody>
          <a:bodyPr>
            <a:spAutoFit/>
          </a:bodyPr>
          <a:lstStyle/>
          <a:p>
            <a:pPr>
              <a:spcBef>
                <a:spcPct val="50000"/>
              </a:spcBef>
            </a:pPr>
            <a:r>
              <a:rPr lang="en-US"/>
              <a:t>Clockwise from left: David Evans, Colin Finnerty and Reade Seligmann </a:t>
            </a:r>
          </a:p>
        </p:txBody>
      </p:sp>
      <p:pic>
        <p:nvPicPr>
          <p:cNvPr id="112644" name="Picture 5" descr="j0299881">
            <a:hlinkClick r:id="rId3"/>
          </p:cNvPr>
          <p:cNvPicPr>
            <a:picLocks noChangeAspect="1" noChangeArrowheads="1"/>
          </p:cNvPicPr>
          <p:nvPr/>
        </p:nvPicPr>
        <p:blipFill>
          <a:blip r:embed="rId4" cstate="print"/>
          <a:srcRect/>
          <a:stretch>
            <a:fillRect/>
          </a:stretch>
        </p:blipFill>
        <p:spPr bwMode="auto">
          <a:xfrm rot="5400000">
            <a:off x="6569869" y="-242094"/>
            <a:ext cx="1417638" cy="23590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5" name="Picture 2"/>
          <p:cNvPicPr>
            <a:picLocks noChangeAspect="1" noChangeArrowheads="1"/>
          </p:cNvPicPr>
          <p:nvPr/>
        </p:nvPicPr>
        <p:blipFill>
          <a:blip r:embed="rId2" cstate="print"/>
          <a:srcRect/>
          <a:stretch>
            <a:fillRect/>
          </a:stretch>
        </p:blipFill>
        <p:spPr bwMode="auto">
          <a:xfrm>
            <a:off x="762000" y="457200"/>
            <a:ext cx="7696200" cy="5942013"/>
          </a:xfrm>
          <a:prstGeom prst="rect">
            <a:avLst/>
          </a:prstGeom>
          <a:noFill/>
          <a:ln w="9525">
            <a:noFill/>
            <a:miter lim="800000"/>
            <a:headEnd/>
            <a:tailEnd/>
          </a:ln>
        </p:spPr>
      </p:pic>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89" name="Picture 4" descr="200px-Pcr_machine">
            <a:hlinkClick r:id="rId2"/>
          </p:cNvPr>
          <p:cNvPicPr>
            <a:picLocks noChangeAspect="1" noChangeArrowheads="1"/>
          </p:cNvPicPr>
          <p:nvPr/>
        </p:nvPicPr>
        <p:blipFill>
          <a:blip r:embed="rId3" cstate="print"/>
          <a:srcRect/>
          <a:stretch>
            <a:fillRect/>
          </a:stretch>
        </p:blipFill>
        <p:spPr bwMode="auto">
          <a:xfrm>
            <a:off x="1981200" y="779463"/>
            <a:ext cx="5638800" cy="5468937"/>
          </a:xfrm>
          <a:prstGeom prst="rect">
            <a:avLst/>
          </a:prstGeom>
          <a:noFill/>
          <a:ln w="9525">
            <a:noFill/>
            <a:miter lim="800000"/>
            <a:headEnd/>
            <a:tailEnd/>
          </a:ln>
        </p:spPr>
      </p:pic>
    </p:spTree>
  </p:cSld>
  <p:clrMapOvr>
    <a:masterClrMapping/>
  </p:clrMapOvr>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595</TotalTime>
  <Words>738</Words>
  <Application>Microsoft Office PowerPoint</Application>
  <PresentationFormat>On-screen Show (4:3)</PresentationFormat>
  <Paragraphs>110</Paragraphs>
  <Slides>121</Slides>
  <Notes>0</Notes>
  <HiddenSlides>0</HiddenSlides>
  <MMClips>0</MMClips>
  <ScaleCrop>false</ScaleCrop>
  <HeadingPairs>
    <vt:vector size="4" baseType="variant">
      <vt:variant>
        <vt:lpstr>Theme</vt:lpstr>
      </vt:variant>
      <vt:variant>
        <vt:i4>1</vt:i4>
      </vt:variant>
      <vt:variant>
        <vt:lpstr>Slide Titles</vt:lpstr>
      </vt:variant>
      <vt:variant>
        <vt:i4>121</vt:i4>
      </vt:variant>
    </vt:vector>
  </HeadingPairs>
  <TitlesOfParts>
    <vt:vector size="122" baseType="lpstr">
      <vt:lpstr>Default Design</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lpstr>Slide 52</vt:lpstr>
      <vt:lpstr>Slide 53</vt:lpstr>
      <vt:lpstr>Slide 54</vt:lpstr>
      <vt:lpstr>Slide 55</vt:lpstr>
      <vt:lpstr>Slide 56</vt:lpstr>
      <vt:lpstr>Slide 57</vt:lpstr>
      <vt:lpstr>Slide 58</vt:lpstr>
      <vt:lpstr>Slide 59</vt:lpstr>
      <vt:lpstr>Slide 60</vt:lpstr>
      <vt:lpstr>Slide 61</vt:lpstr>
      <vt:lpstr>Slide 62</vt:lpstr>
      <vt:lpstr>Slide 63</vt:lpstr>
      <vt:lpstr>Slide 64</vt:lpstr>
      <vt:lpstr>Slide 65</vt:lpstr>
      <vt:lpstr>Slide 66</vt:lpstr>
      <vt:lpstr>Slide 67</vt:lpstr>
      <vt:lpstr>Slide 68</vt:lpstr>
      <vt:lpstr>Slide 69</vt:lpstr>
      <vt:lpstr>Slide 70</vt:lpstr>
      <vt:lpstr>Slide 71</vt:lpstr>
      <vt:lpstr>Slide 72</vt:lpstr>
      <vt:lpstr>Slide 73</vt:lpstr>
      <vt:lpstr>Slide 74</vt:lpstr>
      <vt:lpstr>Slide 75</vt:lpstr>
      <vt:lpstr>Slide 76</vt:lpstr>
      <vt:lpstr>Slide 77</vt:lpstr>
      <vt:lpstr>Slide 78</vt:lpstr>
      <vt:lpstr>Slide 79</vt:lpstr>
      <vt:lpstr>Slide 80</vt:lpstr>
      <vt:lpstr>Slide 81</vt:lpstr>
      <vt:lpstr>Slide 82</vt:lpstr>
      <vt:lpstr>Slide 83</vt:lpstr>
      <vt:lpstr>Slide 84</vt:lpstr>
      <vt:lpstr>Slide 85</vt:lpstr>
      <vt:lpstr>Slide 86</vt:lpstr>
      <vt:lpstr>Slide 87</vt:lpstr>
      <vt:lpstr>Slide 88</vt:lpstr>
      <vt:lpstr>Slide 89</vt:lpstr>
      <vt:lpstr>Slide 90</vt:lpstr>
      <vt:lpstr>Slide 91</vt:lpstr>
      <vt:lpstr>Slide 92</vt:lpstr>
      <vt:lpstr>Slide 93</vt:lpstr>
      <vt:lpstr>Slide 94</vt:lpstr>
      <vt:lpstr>Slide 95</vt:lpstr>
      <vt:lpstr>Slide 96</vt:lpstr>
      <vt:lpstr>Slide 97</vt:lpstr>
      <vt:lpstr>Slide 98</vt:lpstr>
      <vt:lpstr>Slide 99</vt:lpstr>
      <vt:lpstr>Slide 100</vt:lpstr>
      <vt:lpstr>Slide 101</vt:lpstr>
      <vt:lpstr>Slide 102</vt:lpstr>
      <vt:lpstr>Slide 103</vt:lpstr>
      <vt:lpstr>Slide 104</vt:lpstr>
      <vt:lpstr>Slide 105</vt:lpstr>
      <vt:lpstr>Slide 106</vt:lpstr>
      <vt:lpstr>Slide 107</vt:lpstr>
      <vt:lpstr>Slide 108</vt:lpstr>
      <vt:lpstr>Slide 109</vt:lpstr>
      <vt:lpstr>Slide 110</vt:lpstr>
      <vt:lpstr>Slide 111</vt:lpstr>
      <vt:lpstr>Slide 112</vt:lpstr>
      <vt:lpstr>Slide 113</vt:lpstr>
      <vt:lpstr>Slide 114</vt:lpstr>
      <vt:lpstr>Slide 115</vt:lpstr>
      <vt:lpstr>Slide 116</vt:lpstr>
      <vt:lpstr>Slide 117</vt:lpstr>
      <vt:lpstr>Slide 118</vt:lpstr>
      <vt:lpstr>Slide 119</vt:lpstr>
      <vt:lpstr>Slide 120</vt:lpstr>
      <vt:lpstr>Slide 121</vt:lpstr>
    </vt:vector>
  </TitlesOfParts>
  <Company>Whitesboro CSD</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Press Enter</dc:creator>
  <cp:lastModifiedBy>Windows User</cp:lastModifiedBy>
  <cp:revision>53</cp:revision>
  <dcterms:created xsi:type="dcterms:W3CDTF">2010-12-13T04:21:13Z</dcterms:created>
  <dcterms:modified xsi:type="dcterms:W3CDTF">2015-12-01T13:09:32Z</dcterms:modified>
</cp:coreProperties>
</file>