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69.xml" ContentType="application/vnd.openxmlformats-officedocument.presentationml.slide+xml"/>
  <Override PartName="/ppt/tableStyles.xml" ContentType="application/vnd.openxmlformats-officedocument.presentationml.tableStyles+xml"/>
  <Override PartName="/ppt/slides/slide147.xml" ContentType="application/vnd.openxmlformats-officedocument.presentationml.slide+xml"/>
  <Override PartName="/ppt/slides/slide158.xml" ContentType="application/vnd.openxmlformats-officedocument.presentationml.slide+xml"/>
  <Override PartName="/ppt/slides/slide194.xml" ContentType="application/vnd.openxmlformats-officedocument.presentationml.slide+xml"/>
  <Override PartName="/ppt/slides/slide99.xml" ContentType="application/vnd.openxmlformats-officedocument.presentationml.slide+xml"/>
  <Override PartName="/ppt/slides/slide136.xml" ContentType="application/vnd.openxmlformats-officedocument.presentationml.slide+xml"/>
  <Override PartName="/ppt/slides/slide183.xml" ContentType="application/vnd.openxmlformats-officedocument.presentationml.slide+xml"/>
  <Override PartName="/ppt/notesSlides/notesSlide7.xml" ContentType="application/vnd.openxmlformats-officedocument.presentationml.notesSlide+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slides/slide172.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32.xml" ContentType="application/vnd.openxmlformats-officedocument.presentationml.slide+xml"/>
  <Override PartName="/ppt/slides/slide150.xml" ContentType="application/vnd.openxmlformats-officedocument.presentationml.slide+xml"/>
  <Override PartName="/ppt/slides/slide161.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s/slide199.xml" ContentType="application/vnd.openxmlformats-officedocument.presentationml.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s/slide159.xml" ContentType="application/vnd.openxmlformats-officedocument.presentationml.slide+xml"/>
  <Override PartName="/ppt/slides/slide188.xml" ContentType="application/vnd.openxmlformats-officedocument.presentationml.slide+xml"/>
  <Override PartName="/ppt/slides/slide119.xml" ContentType="application/vnd.openxmlformats-officedocument.presentationml.slide+xml"/>
  <Override PartName="/ppt/slides/slide148.xml" ContentType="application/vnd.openxmlformats-officedocument.presentationml.slide+xml"/>
  <Override PartName="/ppt/slides/slide166.xml" ContentType="application/vnd.openxmlformats-officedocument.presentationml.slide+xml"/>
  <Override PartName="/ppt/slides/slide177.xml" ContentType="application/vnd.openxmlformats-officedocument.presentationml.slide+xml"/>
  <Override PartName="/ppt/slides/slide195.xml" ContentType="application/vnd.openxmlformats-officedocument.presentationml.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slides/slide89.xml" ContentType="application/vnd.openxmlformats-officedocument.presentationml.slide+xml"/>
  <Override PartName="/ppt/slides/slide108.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55.xml" ContentType="application/vnd.openxmlformats-officedocument.presentationml.slide+xml"/>
  <Override PartName="/ppt/slides/slide173.xml" ContentType="application/vnd.openxmlformats-officedocument.presentationml.slide+xml"/>
  <Override PartName="/ppt/slides/slide184.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slides/slide115.xml" ContentType="application/vnd.openxmlformats-officedocument.presentationml.slide+xml"/>
  <Override PartName="/ppt/slides/slide144.xml" ContentType="application/vnd.openxmlformats-officedocument.presentationml.slide+xml"/>
  <Override PartName="/ppt/slides/slide162.xml" ContentType="application/vnd.openxmlformats-officedocument.presentationml.slide+xml"/>
  <Override PartName="/ppt/slides/slide191.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151.xml" ContentType="application/vnd.openxmlformats-officedocument.presentationml.slide+xml"/>
  <Override PartName="/ppt/slides/slide180.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s/slide140.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89.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s/slide149.xml" ContentType="application/vnd.openxmlformats-officedocument.presentationml.slide+xml"/>
  <Override PartName="/ppt/slides/slide178.xml" ContentType="application/vnd.openxmlformats-officedocument.presentationml.slide+xml"/>
  <Override PartName="/ppt/slides/slide196.xml" ContentType="application/vnd.openxmlformats-officedocument.presentationml.slide+xml"/>
  <Override PartName="/ppt/slideLayouts/slideLayout11.xml" ContentType="application/vnd.openxmlformats-officedocument.presentationml.slideLayout+xml"/>
  <Override PartName="/ppt/slides/slide138.xml" ContentType="application/vnd.openxmlformats-officedocument.presentationml.slide+xml"/>
  <Override PartName="/ppt/slides/slide167.xml" ContentType="application/vnd.openxmlformats-officedocument.presentationml.slide+xml"/>
  <Override PartName="/ppt/slides/slide185.xml" ContentType="application/vnd.openxmlformats-officedocument.presentationml.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174.xml" ContentType="application/vnd.openxmlformats-officedocument.presentationml.slide+xml"/>
  <Override PartName="/ppt/slides/slide192.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s/slide163.xml" ContentType="application/vnd.openxmlformats-officedocument.presentationml.slide+xml"/>
  <Override PartName="/ppt/slides/slide181.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slides/slide170.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Default Extension="wav" ContentType="audio/wav"/>
  <Override PartName="/ppt/slides/slide20.xml" ContentType="application/vnd.openxmlformats-officedocument.presentationml.slide+xml"/>
  <Override PartName="/ppt/slides/slide168.xml" ContentType="application/vnd.openxmlformats-officedocument.presentationml.slide+xml"/>
  <Override PartName="/ppt/slides/slide179.xml" ContentType="application/vnd.openxmlformats-officedocument.presentationml.slide+xml"/>
  <Override PartName="/ppt/slides/slide197.xml" ContentType="application/vnd.openxmlformats-officedocument.presentationml.slide+xml"/>
  <Override PartName="/ppt/slides/slide139.xml" ContentType="application/vnd.openxmlformats-officedocument.presentationml.slide+xml"/>
  <Override PartName="/ppt/slides/slide157.xml" ContentType="application/vnd.openxmlformats-officedocument.presentationml.slide+xml"/>
  <Override PartName="/ppt/slides/slide186.xml" ContentType="application/vnd.openxmlformats-officedocument.presentationml.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Override PartName="/ppt/slides/slide164.xml" ContentType="application/vnd.openxmlformats-officedocument.presentationml.slide+xml"/>
  <Override PartName="/ppt/slides/slide175.xml" ContentType="application/vnd.openxmlformats-officedocument.presentationml.slide+xml"/>
  <Override PartName="/ppt/slides/slide193.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53.xml" ContentType="application/vnd.openxmlformats-officedocument.presentationml.slide+xml"/>
  <Override PartName="/ppt/slides/slide171.xml" ContentType="application/vnd.openxmlformats-officedocument.presentationml.slide+xml"/>
  <Override PartName="/ppt/slides/slide182.xml" ContentType="application/vnd.openxmlformats-officedocument.presentationml.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s/slide32.xml" ContentType="application/vnd.openxmlformats-officedocument.presentationml.slide+xml"/>
  <Override PartName="/ppt/slides/slide10.xml" ContentType="application/vnd.openxmlformats-officedocument.presentationml.slide+xml"/>
  <Override PartName="/ppt/slides/slide21.xml" ContentType="application/vnd.openxmlformats-officedocument.presentationml.slide+xml"/>
  <Override PartName="/ppt/slides/slide187.xml" ContentType="application/vnd.openxmlformats-officedocument.presentationml.slide+xml"/>
  <Override PartName="/ppt/slides/slide198.xml" ContentType="application/vnd.openxmlformats-officedocument.presentationml.slide+xml"/>
  <Override PartName="/ppt/slides/slide129.xml" ContentType="application/vnd.openxmlformats-officedocument.presentationml.slide+xml"/>
  <Override PartName="/ppt/slides/slide176.xml" ContentType="application/vnd.openxmlformats-officedocument.presentationml.slide+xml"/>
  <Override PartName="/ppt/slides/slide118.xml" ContentType="application/vnd.openxmlformats-officedocument.presentationml.slide+xml"/>
  <Override PartName="/ppt/slides/slide165.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slides/slide190.xml" ContentType="application/vnd.openxmlformats-officedocument.presentationml.slide+xml"/>
  <Override PartName="/ppt/viewProps.xml" ContentType="application/vnd.openxmlformats-officedocument.presentationml.viewPro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1"/>
  </p:notesMasterIdLst>
  <p:sldIdLst>
    <p:sldId id="264" r:id="rId2"/>
    <p:sldId id="430" r:id="rId3"/>
    <p:sldId id="431" r:id="rId4"/>
    <p:sldId id="432" r:id="rId5"/>
    <p:sldId id="433" r:id="rId6"/>
    <p:sldId id="434" r:id="rId7"/>
    <p:sldId id="435" r:id="rId8"/>
    <p:sldId id="436" r:id="rId9"/>
    <p:sldId id="437" r:id="rId10"/>
    <p:sldId id="438" r:id="rId11"/>
    <p:sldId id="439" r:id="rId12"/>
    <p:sldId id="440" r:id="rId13"/>
    <p:sldId id="441" r:id="rId14"/>
    <p:sldId id="266" r:id="rId15"/>
    <p:sldId id="267" r:id="rId16"/>
    <p:sldId id="268" r:id="rId17"/>
    <p:sldId id="284" r:id="rId18"/>
    <p:sldId id="285" r:id="rId19"/>
    <p:sldId id="286" r:id="rId20"/>
    <p:sldId id="283"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7" r:id="rId36"/>
    <p:sldId id="288" r:id="rId37"/>
    <p:sldId id="459" r:id="rId38"/>
    <p:sldId id="289" r:id="rId39"/>
    <p:sldId id="290" r:id="rId40"/>
    <p:sldId id="292" r:id="rId41"/>
    <p:sldId id="297" r:id="rId42"/>
    <p:sldId id="299" r:id="rId43"/>
    <p:sldId id="298" r:id="rId44"/>
    <p:sldId id="294" r:id="rId45"/>
    <p:sldId id="295" r:id="rId46"/>
    <p:sldId id="300" r:id="rId47"/>
    <p:sldId id="296" r:id="rId48"/>
    <p:sldId id="301" r:id="rId49"/>
    <p:sldId id="302" r:id="rId50"/>
    <p:sldId id="303" r:id="rId51"/>
    <p:sldId id="308" r:id="rId52"/>
    <p:sldId id="304" r:id="rId53"/>
    <p:sldId id="305" r:id="rId54"/>
    <p:sldId id="306" r:id="rId55"/>
    <p:sldId id="309" r:id="rId56"/>
    <p:sldId id="310" r:id="rId57"/>
    <p:sldId id="313" r:id="rId58"/>
    <p:sldId id="311" r:id="rId59"/>
    <p:sldId id="312" r:id="rId60"/>
    <p:sldId id="462" r:id="rId61"/>
    <p:sldId id="314" r:id="rId62"/>
    <p:sldId id="315" r:id="rId63"/>
    <p:sldId id="317" r:id="rId64"/>
    <p:sldId id="318" r:id="rId65"/>
    <p:sldId id="460" r:id="rId66"/>
    <p:sldId id="320" r:id="rId67"/>
    <p:sldId id="321" r:id="rId68"/>
    <p:sldId id="319" r:id="rId69"/>
    <p:sldId id="322" r:id="rId70"/>
    <p:sldId id="329" r:id="rId71"/>
    <p:sldId id="325" r:id="rId72"/>
    <p:sldId id="324" r:id="rId73"/>
    <p:sldId id="326" r:id="rId74"/>
    <p:sldId id="327" r:id="rId75"/>
    <p:sldId id="328" r:id="rId76"/>
    <p:sldId id="333" r:id="rId77"/>
    <p:sldId id="334" r:id="rId78"/>
    <p:sldId id="335" r:id="rId79"/>
    <p:sldId id="336" r:id="rId80"/>
    <p:sldId id="461" r:id="rId81"/>
    <p:sldId id="337" r:id="rId82"/>
    <p:sldId id="463" r:id="rId83"/>
    <p:sldId id="442" r:id="rId84"/>
    <p:sldId id="338" r:id="rId85"/>
    <p:sldId id="339" r:id="rId86"/>
    <p:sldId id="340" r:id="rId87"/>
    <p:sldId id="341" r:id="rId88"/>
    <p:sldId id="343" r:id="rId89"/>
    <p:sldId id="344" r:id="rId90"/>
    <p:sldId id="345" r:id="rId91"/>
    <p:sldId id="346" r:id="rId92"/>
    <p:sldId id="347" r:id="rId93"/>
    <p:sldId id="348" r:id="rId94"/>
    <p:sldId id="349" r:id="rId95"/>
    <p:sldId id="350" r:id="rId96"/>
    <p:sldId id="351" r:id="rId97"/>
    <p:sldId id="352" r:id="rId98"/>
    <p:sldId id="353" r:id="rId99"/>
    <p:sldId id="356" r:id="rId100"/>
    <p:sldId id="357" r:id="rId101"/>
    <p:sldId id="358" r:id="rId102"/>
    <p:sldId id="354" r:id="rId103"/>
    <p:sldId id="359" r:id="rId104"/>
    <p:sldId id="360" r:id="rId105"/>
    <p:sldId id="362" r:id="rId106"/>
    <p:sldId id="364" r:id="rId107"/>
    <p:sldId id="363" r:id="rId108"/>
    <p:sldId id="361" r:id="rId109"/>
    <p:sldId id="370" r:id="rId110"/>
    <p:sldId id="365" r:id="rId111"/>
    <p:sldId id="366" r:id="rId112"/>
    <p:sldId id="367" r:id="rId113"/>
    <p:sldId id="368" r:id="rId114"/>
    <p:sldId id="369" r:id="rId115"/>
    <p:sldId id="381" r:id="rId116"/>
    <p:sldId id="372" r:id="rId117"/>
    <p:sldId id="373" r:id="rId118"/>
    <p:sldId id="374" r:id="rId119"/>
    <p:sldId id="371" r:id="rId120"/>
    <p:sldId id="375" r:id="rId121"/>
    <p:sldId id="376" r:id="rId122"/>
    <p:sldId id="377" r:id="rId123"/>
    <p:sldId id="456" r:id="rId124"/>
    <p:sldId id="455" r:id="rId125"/>
    <p:sldId id="452" r:id="rId126"/>
    <p:sldId id="457" r:id="rId127"/>
    <p:sldId id="458" r:id="rId128"/>
    <p:sldId id="450" r:id="rId129"/>
    <p:sldId id="451" r:id="rId130"/>
    <p:sldId id="453" r:id="rId131"/>
    <p:sldId id="454" r:id="rId132"/>
    <p:sldId id="379" r:id="rId133"/>
    <p:sldId id="380" r:id="rId134"/>
    <p:sldId id="464" r:id="rId135"/>
    <p:sldId id="382" r:id="rId136"/>
    <p:sldId id="465" r:id="rId137"/>
    <p:sldId id="383" r:id="rId138"/>
    <p:sldId id="466" r:id="rId139"/>
    <p:sldId id="384" r:id="rId140"/>
    <p:sldId id="385" r:id="rId141"/>
    <p:sldId id="443" r:id="rId142"/>
    <p:sldId id="386" r:id="rId143"/>
    <p:sldId id="387" r:id="rId144"/>
    <p:sldId id="388" r:id="rId145"/>
    <p:sldId id="389" r:id="rId146"/>
    <p:sldId id="390" r:id="rId147"/>
    <p:sldId id="391" r:id="rId148"/>
    <p:sldId id="392" r:id="rId149"/>
    <p:sldId id="468" r:id="rId150"/>
    <p:sldId id="467" r:id="rId151"/>
    <p:sldId id="393" r:id="rId152"/>
    <p:sldId id="395" r:id="rId153"/>
    <p:sldId id="396" r:id="rId154"/>
    <p:sldId id="394" r:id="rId155"/>
    <p:sldId id="423" r:id="rId156"/>
    <p:sldId id="397" r:id="rId157"/>
    <p:sldId id="398" r:id="rId158"/>
    <p:sldId id="399" r:id="rId159"/>
    <p:sldId id="400" r:id="rId160"/>
    <p:sldId id="401" r:id="rId161"/>
    <p:sldId id="402" r:id="rId162"/>
    <p:sldId id="403" r:id="rId163"/>
    <p:sldId id="406" r:id="rId164"/>
    <p:sldId id="407" r:id="rId165"/>
    <p:sldId id="408" r:id="rId166"/>
    <p:sldId id="409" r:id="rId167"/>
    <p:sldId id="424" r:id="rId168"/>
    <p:sldId id="444" r:id="rId169"/>
    <p:sldId id="410" r:id="rId170"/>
    <p:sldId id="411" r:id="rId171"/>
    <p:sldId id="412" r:id="rId172"/>
    <p:sldId id="413" r:id="rId173"/>
    <p:sldId id="414" r:id="rId174"/>
    <p:sldId id="415" r:id="rId175"/>
    <p:sldId id="416" r:id="rId176"/>
    <p:sldId id="417" r:id="rId177"/>
    <p:sldId id="418" r:id="rId178"/>
    <p:sldId id="470" r:id="rId179"/>
    <p:sldId id="419" r:id="rId180"/>
    <p:sldId id="420" r:id="rId181"/>
    <p:sldId id="421" r:id="rId182"/>
    <p:sldId id="471" r:id="rId183"/>
    <p:sldId id="472" r:id="rId184"/>
    <p:sldId id="473" r:id="rId185"/>
    <p:sldId id="474" r:id="rId186"/>
    <p:sldId id="475" r:id="rId187"/>
    <p:sldId id="476" r:id="rId188"/>
    <p:sldId id="428" r:id="rId189"/>
    <p:sldId id="445" r:id="rId190"/>
    <p:sldId id="446" r:id="rId191"/>
    <p:sldId id="447" r:id="rId192"/>
    <p:sldId id="448" r:id="rId193"/>
    <p:sldId id="449" r:id="rId194"/>
    <p:sldId id="427" r:id="rId195"/>
    <p:sldId id="429" r:id="rId196"/>
    <p:sldId id="426" r:id="rId197"/>
    <p:sldId id="422" r:id="rId198"/>
    <p:sldId id="425" r:id="rId199"/>
    <p:sldId id="469" r:id="rId200"/>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66"/>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176" autoAdjust="0"/>
    <p:restoredTop sz="94660"/>
  </p:normalViewPr>
  <p:slideViewPr>
    <p:cSldViewPr>
      <p:cViewPr>
        <p:scale>
          <a:sx n="66" d="100"/>
          <a:sy n="66" d="100"/>
        </p:scale>
        <p:origin x="-1668" y="-41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4040"/>
    </p:cViewPr>
  </p:sorterViewPr>
  <p:gridSpacing cx="78028800" cy="780288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tableStyles" Target="tableStyle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slide" Target="slides/slide185.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slide" Target="slides/slide191.xml"/><Relationship Id="rId197" Type="http://schemas.openxmlformats.org/officeDocument/2006/relationships/slide" Target="slides/slide196.xml"/><Relationship Id="rId201" Type="http://schemas.openxmlformats.org/officeDocument/2006/relationships/notesMaster" Target="notesMasters/notesMaster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presProps" Target="pres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190" Type="http://schemas.openxmlformats.org/officeDocument/2006/relationships/slide" Target="slides/slide189.xml"/><Relationship Id="rId204" Type="http://schemas.openxmlformats.org/officeDocument/2006/relationships/theme" Target="theme/theme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81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3481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133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3482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482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3482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DF00AA3B-4C58-4F0C-A67C-A634435C22FA}"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p:cNvSpPr>
            <a:spLocks noGrp="1" noChangeArrowheads="1"/>
          </p:cNvSpPr>
          <p:nvPr>
            <p:ph type="sldNum" sz="quarter" idx="5"/>
          </p:nvPr>
        </p:nvSpPr>
        <p:spPr>
          <a:noFill/>
        </p:spPr>
        <p:txBody>
          <a:bodyPr/>
          <a:lstStyle/>
          <a:p>
            <a:fld id="{AF28CB7E-5452-4DF1-8157-DD50B6BACE97}" type="slidenum">
              <a:rPr lang="en-US" smtClean="0"/>
              <a:pPr/>
              <a:t>18</a:t>
            </a:fld>
            <a:endParaRPr lang="en-US" smtClean="0"/>
          </a:p>
        </p:txBody>
      </p:sp>
      <p:sp>
        <p:nvSpPr>
          <p:cNvPr id="32770"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wrap="none" anchor="b"/>
          <a:lstStyle/>
          <a:p>
            <a:pPr algn="r" eaLnBrk="0" hangingPunct="0"/>
            <a:fld id="{BCD16F49-7D7B-4A4B-BA63-9ABC2485A15C}" type="slidenum">
              <a:rPr lang="en-US" sz="1200">
                <a:latin typeface="Times" pitchFamily="18" charset="0"/>
                <a:ea typeface="ＭＳ Ｐゴシック"/>
                <a:cs typeface="ＭＳ Ｐゴシック"/>
              </a:rPr>
              <a:pPr algn="r" eaLnBrk="0" hangingPunct="0"/>
              <a:t>18</a:t>
            </a:fld>
            <a:endParaRPr lang="en-US" sz="1200">
              <a:latin typeface="Times" pitchFamily="18" charset="0"/>
              <a:ea typeface="ＭＳ Ｐゴシック"/>
              <a:cs typeface="ＭＳ Ｐゴシック"/>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14400" y="4343400"/>
            <a:ext cx="5029200" cy="4114800"/>
          </a:xfrm>
          <a:solidFill>
            <a:srgbClr val="FFFFFF"/>
          </a:solidFill>
          <a:ln/>
        </p:spPr>
        <p:txBody>
          <a:bodyPr/>
          <a:lstStyle/>
          <a:p>
            <a:pPr eaLnBrk="1" hangingPunct="1"/>
            <a:r>
              <a:rPr lang="en-US" sz="800" smtClean="0"/>
              <a:t>The avian nature of the brain and inner ear of Archaeopteryx  (Alonso et al. 2004) - Archaeopteryx, the earliest known flying bird from the Late Jurassic period, exhibits many shared primitive characters with more basal coelurosaurian dinosaurs (the clade including all theropods more bird-like than Allosaurus), such as teeth, a long bony tail and pinnate feathers. However, Archaeopteryx possessed asymmetrical flight feathers on its wings and tail, together with a wing feather arrangement shared with modern birds. This suggests some degree of powered flight capability but, until now, little was understood about the extent to which its brain and special senses were adapted for flight. Alonso et al. (2004) investigated this problem by computed tomography scanning and three-dimensional reconstruction of the braincase of the London specimen of Archaeopteryx. A reconstruction of the braincase and endocasts of the brain and inner ear suggest that Archaeopteryx closely resembled modern birds in the dominance of the sense of vision and in the possession of expanded auditory and spatial sensory perception in the ear. Alonso et al. (2004) concluded that Archaeopteryx had acquired the derived neurological and structural adaptations necessary for flight. An enlarged forebrain suggests that it had also developed enhanced somatosensory integration with these special senses demanded by a lifestyle involving flying ability.</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p:cNvSpPr>
            <a:spLocks noGrp="1" noChangeArrowheads="1"/>
          </p:cNvSpPr>
          <p:nvPr>
            <p:ph type="sldNum" sz="quarter" idx="5"/>
          </p:nvPr>
        </p:nvSpPr>
        <p:spPr>
          <a:noFill/>
        </p:spPr>
        <p:txBody>
          <a:bodyPr/>
          <a:lstStyle/>
          <a:p>
            <a:fld id="{4273C538-8488-4BF6-89B0-930890CCE3D6}" type="slidenum">
              <a:rPr lang="en-US" smtClean="0"/>
              <a:pPr/>
              <a:t>19</a:t>
            </a:fld>
            <a:endParaRPr lang="en-US" smtClean="0"/>
          </a:p>
        </p:txBody>
      </p:sp>
      <p:sp>
        <p:nvSpPr>
          <p:cNvPr id="34818"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wrap="none" anchor="b"/>
          <a:lstStyle/>
          <a:p>
            <a:pPr algn="r" eaLnBrk="0" hangingPunct="0"/>
            <a:fld id="{8620BE22-6F79-42C5-A6D5-26207FF416D8}" type="slidenum">
              <a:rPr lang="en-US" sz="1200">
                <a:latin typeface="Times" pitchFamily="18" charset="0"/>
                <a:ea typeface="ＭＳ Ｐゴシック"/>
                <a:cs typeface="ＭＳ Ｐゴシック"/>
              </a:rPr>
              <a:pPr algn="r" eaLnBrk="0" hangingPunct="0"/>
              <a:t>19</a:t>
            </a:fld>
            <a:endParaRPr lang="en-US" sz="1200">
              <a:latin typeface="Times" pitchFamily="18" charset="0"/>
              <a:ea typeface="ＭＳ Ｐゴシック"/>
              <a:cs typeface="ＭＳ Ｐゴシック"/>
            </a:endParaRPr>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p:cNvSpPr>
            <a:spLocks noGrp="1" noChangeArrowheads="1"/>
          </p:cNvSpPr>
          <p:nvPr>
            <p:ph type="sldNum" sz="quarter" idx="5"/>
          </p:nvPr>
        </p:nvSpPr>
        <p:spPr>
          <a:noFill/>
        </p:spPr>
        <p:txBody>
          <a:bodyPr/>
          <a:lstStyle/>
          <a:p>
            <a:fld id="{B6200C9C-FF5E-460E-9BBF-B114BC8A89B7}" type="slidenum">
              <a:rPr lang="en-US" smtClean="0"/>
              <a:pPr/>
              <a:t>51</a:t>
            </a:fld>
            <a:endParaRPr lang="en-US" smtClean="0"/>
          </a:p>
        </p:txBody>
      </p:sp>
      <p:sp>
        <p:nvSpPr>
          <p:cNvPr id="69634"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wrap="none" anchor="b"/>
          <a:lstStyle/>
          <a:p>
            <a:pPr algn="r" eaLnBrk="0" hangingPunct="0"/>
            <a:fld id="{0B6DDC03-237F-4B73-9D28-423171DBF244}" type="slidenum">
              <a:rPr lang="en-US" sz="1200">
                <a:latin typeface="Times" pitchFamily="18" charset="0"/>
                <a:ea typeface="ＭＳ Ｐゴシック"/>
                <a:cs typeface="ＭＳ Ｐゴシック"/>
              </a:rPr>
              <a:pPr algn="r" eaLnBrk="0" hangingPunct="0"/>
              <a:t>51</a:t>
            </a:fld>
            <a:endParaRPr lang="en-US" sz="1200">
              <a:latin typeface="Times" pitchFamily="18" charset="0"/>
              <a:ea typeface="ＭＳ Ｐゴシック"/>
              <a:cs typeface="ＭＳ Ｐゴシック"/>
            </a:endParaRPr>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xfrm>
            <a:off x="914400" y="4343400"/>
            <a:ext cx="5029200" cy="4114800"/>
          </a:xfrm>
          <a:solidFill>
            <a:srgbClr val="FFFFFF"/>
          </a:solidFill>
          <a:ln/>
        </p:spPr>
        <p:txBody>
          <a:bodyPr/>
          <a:lstStyle/>
          <a:p>
            <a:pPr marL="266700" indent="-266700" eaLnBrk="1" hangingPunct="1"/>
            <a:r>
              <a:rPr lang="en-US" smtClean="0"/>
              <a:t>Molecular Record</a:t>
            </a:r>
          </a:p>
          <a:p>
            <a:pPr marL="266700" indent="-266700" eaLnBrk="1" hangingPunct="1">
              <a:buFontTx/>
              <a:buAutoNum type="arabicPeriod"/>
            </a:pPr>
            <a:r>
              <a:rPr lang="en-US" smtClean="0"/>
              <a:t> What are we comparing here? -</a:t>
            </a:r>
            <a:r>
              <a:rPr lang="en-US" smtClean="0">
                <a:sym typeface="Wingdings" pitchFamily="2" charset="2"/>
              </a:rPr>
              <a:t></a:t>
            </a:r>
            <a:r>
              <a:rPr lang="en-US" smtClean="0"/>
              <a:t> comparing DNA (base sequence) &amp; proteins (amino acid sequence)</a:t>
            </a:r>
          </a:p>
          <a:p>
            <a:pPr marL="266700" indent="-266700" eaLnBrk="1" hangingPunct="1">
              <a:buFontTx/>
              <a:buAutoNum type="arabicPeriod"/>
            </a:pPr>
            <a:r>
              <a:rPr lang="en-US" smtClean="0"/>
              <a:t>What assumption do we make </a:t>
            </a:r>
            <a:br>
              <a:rPr lang="en-US" smtClean="0"/>
            </a:br>
            <a:r>
              <a:rPr lang="en-US" smtClean="0"/>
              <a:t>about genes and relatedness? </a:t>
            </a:r>
            <a:r>
              <a:rPr lang="en-US" smtClean="0">
                <a:sym typeface="Wingdings" pitchFamily="2" charset="2"/>
              </a:rPr>
              <a:t> </a:t>
            </a:r>
            <a:r>
              <a:rPr lang="en-US" smtClean="0"/>
              <a:t> the more closely related, the more DNA bases &amp; amino acids you have in common</a:t>
            </a:r>
          </a:p>
          <a:p>
            <a:pPr marL="266700" indent="-266700" eaLnBrk="1" hangingPunct="1">
              <a:buFontTx/>
              <a:buAutoNum type="arabicPeriod"/>
            </a:pPr>
            <a:endParaRPr lang="en-US" smtClean="0"/>
          </a:p>
          <a:p>
            <a:pPr marL="266700" indent="-266700" eaLnBrk="1" hangingPunct="1">
              <a:buFontTx/>
              <a:buAutoNum type="arabicPeriod"/>
            </a:pPr>
            <a:r>
              <a:rPr lang="en-US" smtClean="0"/>
              <a:t> have to compare genes for protein the organisms have in common… can’t compare genes for  proteins you don’t have</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7"/>
          <p:cNvSpPr>
            <a:spLocks noGrp="1" noChangeArrowheads="1"/>
          </p:cNvSpPr>
          <p:nvPr>
            <p:ph type="sldNum" sz="quarter" idx="5"/>
          </p:nvPr>
        </p:nvSpPr>
        <p:spPr>
          <a:noFill/>
        </p:spPr>
        <p:txBody>
          <a:bodyPr/>
          <a:lstStyle/>
          <a:p>
            <a:fld id="{1D92BA03-0A0E-49F8-8D91-012A51A5E007}" type="slidenum">
              <a:rPr lang="en-US" smtClean="0"/>
              <a:pPr/>
              <a:t>97</a:t>
            </a:fld>
            <a:endParaRPr lang="en-US" smtClean="0"/>
          </a:p>
        </p:txBody>
      </p:sp>
      <p:sp>
        <p:nvSpPr>
          <p:cNvPr id="11776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wrap="none" anchor="b"/>
          <a:lstStyle/>
          <a:p>
            <a:pPr algn="r" eaLnBrk="0" hangingPunct="0"/>
            <a:fld id="{AB8E637C-A5B1-4C03-9105-D7479AA1CE79}" type="slidenum">
              <a:rPr lang="en-US" sz="1200">
                <a:latin typeface="Times" pitchFamily="18" charset="0"/>
                <a:ea typeface="ＭＳ Ｐゴシック"/>
                <a:cs typeface="ＭＳ Ｐゴシック"/>
              </a:rPr>
              <a:pPr algn="r" eaLnBrk="0" hangingPunct="0"/>
              <a:t>97</a:t>
            </a:fld>
            <a:endParaRPr lang="en-US" sz="1200">
              <a:latin typeface="Times" pitchFamily="18" charset="0"/>
              <a:ea typeface="ＭＳ Ｐゴシック"/>
              <a:cs typeface="ＭＳ Ｐゴシック"/>
            </a:endParaRPr>
          </a:p>
        </p:txBody>
      </p:sp>
      <p:sp>
        <p:nvSpPr>
          <p:cNvPr id="117763" name="Rectangle 2"/>
          <p:cNvSpPr>
            <a:spLocks noGrp="1" noRot="1" noChangeAspect="1" noChangeArrowheads="1" noTextEdit="1"/>
          </p:cNvSpPr>
          <p:nvPr>
            <p:ph type="sldImg"/>
          </p:nvPr>
        </p:nvSpPr>
        <p:spPr>
          <a:ln/>
        </p:spPr>
      </p:sp>
      <p:sp>
        <p:nvSpPr>
          <p:cNvPr id="117764" name="Rectangle 3"/>
          <p:cNvSpPr>
            <a:spLocks noGrp="1" noChangeArrowheads="1"/>
          </p:cNvSpPr>
          <p:nvPr>
            <p:ph type="body" idx="1"/>
          </p:nvPr>
        </p:nvSpPr>
        <p:spPr>
          <a:xfrm>
            <a:off x="914400" y="4343400"/>
            <a:ext cx="5029200" cy="4114800"/>
          </a:xfrm>
          <a:solidFill>
            <a:srgbClr val="FFFFFF"/>
          </a:solidFill>
          <a:ln/>
        </p:spPr>
        <p:txBody>
          <a:bodyPr/>
          <a:lstStyle/>
          <a:p>
            <a:pPr eaLnBrk="1" hangingPunct="1"/>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7"/>
          <p:cNvSpPr>
            <a:spLocks noGrp="1" noChangeArrowheads="1"/>
          </p:cNvSpPr>
          <p:nvPr>
            <p:ph type="sldNum" sz="quarter" idx="5"/>
          </p:nvPr>
        </p:nvSpPr>
        <p:spPr>
          <a:noFill/>
        </p:spPr>
        <p:txBody>
          <a:bodyPr/>
          <a:lstStyle/>
          <a:p>
            <a:fld id="{C25E3146-0195-4514-A156-E0EBB3AAD408}" type="slidenum">
              <a:rPr lang="en-US" smtClean="0"/>
              <a:pPr/>
              <a:t>98</a:t>
            </a:fld>
            <a:endParaRPr lang="en-US" smtClean="0"/>
          </a:p>
        </p:txBody>
      </p:sp>
      <p:sp>
        <p:nvSpPr>
          <p:cNvPr id="119810"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wrap="none" anchor="b"/>
          <a:lstStyle/>
          <a:p>
            <a:pPr algn="r" eaLnBrk="0" hangingPunct="0"/>
            <a:fld id="{6BF8258E-1BB3-4949-ADB7-343239FFFA5D}" type="slidenum">
              <a:rPr lang="en-US" sz="1200">
                <a:latin typeface="Times" pitchFamily="18" charset="0"/>
                <a:ea typeface="ＭＳ Ｐゴシック"/>
                <a:cs typeface="ＭＳ Ｐゴシック"/>
              </a:rPr>
              <a:pPr algn="r" eaLnBrk="0" hangingPunct="0"/>
              <a:t>98</a:t>
            </a:fld>
            <a:endParaRPr lang="en-US" sz="1200">
              <a:latin typeface="Times" pitchFamily="18" charset="0"/>
              <a:ea typeface="ＭＳ Ｐゴシック"/>
              <a:cs typeface="ＭＳ Ｐゴシック"/>
            </a:endParaRPr>
          </a:p>
        </p:txBody>
      </p:sp>
      <p:sp>
        <p:nvSpPr>
          <p:cNvPr id="119811" name="Rectangle 2"/>
          <p:cNvSpPr>
            <a:spLocks noGrp="1" noRot="1" noChangeAspect="1" noChangeArrowheads="1" noTextEdit="1"/>
          </p:cNvSpPr>
          <p:nvPr>
            <p:ph type="sldImg"/>
          </p:nvPr>
        </p:nvSpPr>
        <p:spPr>
          <a:ln/>
        </p:spPr>
      </p:sp>
      <p:sp>
        <p:nvSpPr>
          <p:cNvPr id="119812" name="Rectangle 3"/>
          <p:cNvSpPr>
            <a:spLocks noGrp="1" noChangeArrowheads="1"/>
          </p:cNvSpPr>
          <p:nvPr>
            <p:ph type="body" idx="1"/>
          </p:nvPr>
        </p:nvSpPr>
        <p:spPr>
          <a:xfrm>
            <a:off x="914400" y="4343400"/>
            <a:ext cx="5029200" cy="4114800"/>
          </a:xfrm>
          <a:solidFill>
            <a:srgbClr val="FFFFFF"/>
          </a:solidFill>
          <a:ln/>
        </p:spPr>
        <p:txBody>
          <a:bodyPr/>
          <a:lstStyle/>
          <a:p>
            <a:pPr eaLnBrk="1" hangingPunct="1"/>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7"/>
          <p:cNvSpPr>
            <a:spLocks noGrp="1" noChangeArrowheads="1"/>
          </p:cNvSpPr>
          <p:nvPr>
            <p:ph type="sldNum" sz="quarter" idx="5"/>
          </p:nvPr>
        </p:nvSpPr>
        <p:spPr>
          <a:noFill/>
        </p:spPr>
        <p:txBody>
          <a:bodyPr/>
          <a:lstStyle/>
          <a:p>
            <a:fld id="{F0E07287-72D1-41A1-856E-31F083D9D99E}" type="slidenum">
              <a:rPr lang="en-US" smtClean="0"/>
              <a:pPr/>
              <a:t>115</a:t>
            </a:fld>
            <a:endParaRPr lang="en-US" smtClean="0"/>
          </a:p>
        </p:txBody>
      </p:sp>
      <p:sp>
        <p:nvSpPr>
          <p:cNvPr id="13926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wrap="none" anchor="b"/>
          <a:lstStyle/>
          <a:p>
            <a:pPr algn="r" eaLnBrk="0" hangingPunct="0"/>
            <a:fld id="{931A461A-F595-4238-840D-864886AB4D27}" type="slidenum">
              <a:rPr lang="en-US" sz="1200">
                <a:latin typeface="Times" pitchFamily="18" charset="0"/>
                <a:ea typeface="ＭＳ Ｐゴシック"/>
                <a:cs typeface="ＭＳ Ｐゴシック"/>
              </a:rPr>
              <a:pPr algn="r" eaLnBrk="0" hangingPunct="0"/>
              <a:t>115</a:t>
            </a:fld>
            <a:endParaRPr lang="en-US" sz="1200">
              <a:latin typeface="Times" pitchFamily="18" charset="0"/>
              <a:ea typeface="ＭＳ Ｐゴシック"/>
              <a:cs typeface="ＭＳ Ｐゴシック"/>
            </a:endParaRPr>
          </a:p>
        </p:txBody>
      </p:sp>
      <p:sp>
        <p:nvSpPr>
          <p:cNvPr id="139267" name="Rectangle 2"/>
          <p:cNvSpPr>
            <a:spLocks noGrp="1" noRot="1" noChangeAspect="1" noChangeArrowheads="1" noTextEdit="1"/>
          </p:cNvSpPr>
          <p:nvPr>
            <p:ph type="sldImg"/>
          </p:nvPr>
        </p:nvSpPr>
        <p:spPr>
          <a:ln/>
        </p:spPr>
      </p:sp>
      <p:sp>
        <p:nvSpPr>
          <p:cNvPr id="139268" name="Rectangle 3"/>
          <p:cNvSpPr>
            <a:spLocks noGrp="1" noChangeArrowheads="1"/>
          </p:cNvSpPr>
          <p:nvPr>
            <p:ph type="body" idx="1"/>
          </p:nvPr>
        </p:nvSpPr>
        <p:spPr>
          <a:xfrm>
            <a:off x="914400" y="4343400"/>
            <a:ext cx="5029200" cy="4114800"/>
          </a:xfrm>
          <a:noFill/>
          <a:ln/>
        </p:spPr>
        <p:txBody>
          <a:bodyPr/>
          <a:lstStyle/>
          <a:p>
            <a:pPr eaLnBrk="1" hangingPunct="1"/>
            <a:r>
              <a:rPr lang="en-US" smtClean="0"/>
              <a:t>Even though it’s very hot to have a large mane the benefit of attracting mates and successfully producing &amp; rearing young since you have that large mane outweighs the costs.</a:t>
            </a:r>
          </a:p>
          <a:p>
            <a:pPr eaLnBrk="1" hangingPunct="1"/>
            <a:endParaRPr lang="en-US" smtClean="0"/>
          </a:p>
          <a:p>
            <a:pPr eaLnBrk="1" hangingPunct="1"/>
            <a:r>
              <a:rPr lang="en-US" smtClean="0"/>
              <a:t>Females who chose these males were more “successful” (more, healthier young) and therefore had a greater opportunity to pass on the trait of being attracted to longer darker manes to their daughters and the trait of having longer, darker manes to their sons.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7"/>
          <p:cNvSpPr>
            <a:spLocks noGrp="1" noChangeArrowheads="1"/>
          </p:cNvSpPr>
          <p:nvPr>
            <p:ph type="sldNum" sz="quarter" idx="5"/>
          </p:nvPr>
        </p:nvSpPr>
        <p:spPr>
          <a:noFill/>
        </p:spPr>
        <p:txBody>
          <a:bodyPr/>
          <a:lstStyle/>
          <a:p>
            <a:fld id="{39403F4E-D60C-4D7A-AA4B-F98D2701B9B9}" type="slidenum">
              <a:rPr lang="en-US" smtClean="0"/>
              <a:pPr/>
              <a:t>152</a:t>
            </a:fld>
            <a:endParaRPr lang="en-US" smtClean="0"/>
          </a:p>
        </p:txBody>
      </p:sp>
      <p:sp>
        <p:nvSpPr>
          <p:cNvPr id="178178"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wrap="none" anchor="b"/>
          <a:lstStyle/>
          <a:p>
            <a:pPr algn="r" eaLnBrk="0" hangingPunct="0"/>
            <a:fld id="{EE609960-CDF0-4102-84B0-CE6D4999CD55}" type="slidenum">
              <a:rPr lang="en-US" sz="1200">
                <a:latin typeface="Times" pitchFamily="18" charset="0"/>
                <a:ea typeface="ＭＳ Ｐゴシック"/>
                <a:cs typeface="ＭＳ Ｐゴシック"/>
              </a:rPr>
              <a:pPr algn="r" eaLnBrk="0" hangingPunct="0"/>
              <a:t>152</a:t>
            </a:fld>
            <a:endParaRPr lang="en-US" sz="1200">
              <a:latin typeface="Times" pitchFamily="18" charset="0"/>
              <a:ea typeface="ＭＳ Ｐゴシック"/>
              <a:cs typeface="ＭＳ Ｐゴシック"/>
            </a:endParaRPr>
          </a:p>
        </p:txBody>
      </p:sp>
      <p:sp>
        <p:nvSpPr>
          <p:cNvPr id="178179" name="Rectangle 2"/>
          <p:cNvSpPr>
            <a:spLocks noGrp="1" noRot="1" noChangeAspect="1" noChangeArrowheads="1" noTextEdit="1"/>
          </p:cNvSpPr>
          <p:nvPr>
            <p:ph type="sldImg"/>
          </p:nvPr>
        </p:nvSpPr>
        <p:spPr>
          <a:ln/>
        </p:spPr>
      </p:sp>
      <p:sp>
        <p:nvSpPr>
          <p:cNvPr id="178180"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7"/>
          <p:cNvSpPr>
            <a:spLocks noGrp="1" noChangeArrowheads="1"/>
          </p:cNvSpPr>
          <p:nvPr>
            <p:ph type="sldNum" sz="quarter" idx="5"/>
          </p:nvPr>
        </p:nvSpPr>
        <p:spPr>
          <a:noFill/>
        </p:spPr>
        <p:txBody>
          <a:bodyPr/>
          <a:lstStyle/>
          <a:p>
            <a:fld id="{16327069-B773-48C9-A3B6-ED0FFEBCCB0C}" type="slidenum">
              <a:rPr lang="en-US" smtClean="0"/>
              <a:pPr/>
              <a:t>153</a:t>
            </a:fld>
            <a:endParaRPr lang="en-US" smtClean="0"/>
          </a:p>
        </p:txBody>
      </p:sp>
      <p:sp>
        <p:nvSpPr>
          <p:cNvPr id="18022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wrap="none" anchor="b"/>
          <a:lstStyle/>
          <a:p>
            <a:pPr algn="r" eaLnBrk="0" hangingPunct="0"/>
            <a:fld id="{47769211-F6F6-4F8D-9884-571A7AE36F07}" type="slidenum">
              <a:rPr lang="en-US" sz="1200">
                <a:latin typeface="Times" pitchFamily="18" charset="0"/>
                <a:ea typeface="ＭＳ Ｐゴシック"/>
                <a:cs typeface="ＭＳ Ｐゴシック"/>
              </a:rPr>
              <a:pPr algn="r" eaLnBrk="0" hangingPunct="0"/>
              <a:t>153</a:t>
            </a:fld>
            <a:endParaRPr lang="en-US" sz="1200">
              <a:latin typeface="Times" pitchFamily="18" charset="0"/>
              <a:ea typeface="ＭＳ Ｐゴシック"/>
              <a:cs typeface="ＭＳ Ｐゴシック"/>
            </a:endParaRPr>
          </a:p>
        </p:txBody>
      </p:sp>
      <p:sp>
        <p:nvSpPr>
          <p:cNvPr id="180227" name="Rectangle 2"/>
          <p:cNvSpPr>
            <a:spLocks noGrp="1" noRot="1" noChangeAspect="1" noChangeArrowheads="1" noTextEdit="1"/>
          </p:cNvSpPr>
          <p:nvPr>
            <p:ph type="sldImg"/>
          </p:nvPr>
        </p:nvSpPr>
        <p:spPr>
          <a:solidFill>
            <a:srgbClr val="FFFFFF"/>
          </a:solidFill>
          <a:ln/>
        </p:spPr>
      </p:sp>
      <p:sp>
        <p:nvSpPr>
          <p:cNvPr id="180228"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EF086E-F952-41D7-87D5-BF3B7DF9F2F4}"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DBBCE34-FF63-4951-B347-A9851998129C}"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26FDB5C-D896-41C4-B669-4961E34D68DC}"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7565546-3B70-407D-8BDD-5B591D1018B3}"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39F91BC-496E-4343-B627-504A7EBCCDC9}"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1795B33-78BC-49AF-8B7A-3216DFDB4796}"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50E26E9-ADB9-4E28-8E38-BF423A5360DD}"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389C593-3239-4F8C-8222-8CAC37E045B4}"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28C0DDF-A256-412A-AE70-EA2BDDBF3523}"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2C724A8-3C99-40B4-AAD5-84CB8FFE8535}"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5FE0693-296C-4876-B221-317EDB857E18}"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chemeClr val="bg1"/>
            </a:gs>
            <a:gs pos="100000">
              <a:srgbClr val="FFFF66"/>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CCAC8FE8-EEA8-4695-B270-B6BB4DCA7A8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image" Target="../media/image194.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196.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image" Target="../media/image197.pn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image" Target="../media/image199.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200.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202.jpeg"/><Relationship Id="rId2" Type="http://schemas.openxmlformats.org/officeDocument/2006/relationships/image" Target="../media/image201.jpe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204.jpeg"/><Relationship Id="rId2" Type="http://schemas.openxmlformats.org/officeDocument/2006/relationships/image" Target="../media/image203.png"/><Relationship Id="rId1" Type="http://schemas.openxmlformats.org/officeDocument/2006/relationships/slideLayout" Target="../slideLayouts/slideLayout7.xml"/><Relationship Id="rId4" Type="http://schemas.openxmlformats.org/officeDocument/2006/relationships/image" Target="../media/image205.png"/></Relationships>
</file>

<file path=ppt/slides/_rels/slide107.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image" Target="../media/image206.jpe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208.pn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20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image" Target="../media/image210.jpe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212.jpe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214.jpeg"/><Relationship Id="rId2" Type="http://schemas.openxmlformats.org/officeDocument/2006/relationships/image" Target="../media/image213.jpe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215.jpe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217.jpeg"/><Relationship Id="rId2" Type="http://schemas.openxmlformats.org/officeDocument/2006/relationships/image" Target="../media/image216.jpe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218.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19.png"/></Relationships>
</file>

<file path=ppt/slides/_rels/slide116.xml.rels><?xml version="1.0" encoding="UTF-8" standalone="yes"?>
<Relationships xmlns="http://schemas.openxmlformats.org/package/2006/relationships"><Relationship Id="rId2" Type="http://schemas.openxmlformats.org/officeDocument/2006/relationships/image" Target="../media/image220.jpe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image" Target="../media/image222.jpeg"/><Relationship Id="rId2" Type="http://schemas.openxmlformats.org/officeDocument/2006/relationships/image" Target="../media/image221.jpeg"/><Relationship Id="rId1" Type="http://schemas.openxmlformats.org/officeDocument/2006/relationships/slideLayout" Target="../slideLayouts/slideLayout7.xml"/><Relationship Id="rId4" Type="http://schemas.openxmlformats.org/officeDocument/2006/relationships/image" Target="../media/image223.png"/></Relationships>
</file>

<file path=ppt/slides/_rels/slide118.xml.rels><?xml version="1.0" encoding="UTF-8" standalone="yes"?>
<Relationships xmlns="http://schemas.openxmlformats.org/package/2006/relationships"><Relationship Id="rId3" Type="http://schemas.openxmlformats.org/officeDocument/2006/relationships/image" Target="../media/image225.jpeg"/><Relationship Id="rId2" Type="http://schemas.openxmlformats.org/officeDocument/2006/relationships/image" Target="../media/image224.jpeg"/><Relationship Id="rId1" Type="http://schemas.openxmlformats.org/officeDocument/2006/relationships/slideLayout" Target="../slideLayouts/slideLayout7.xml"/><Relationship Id="rId4" Type="http://schemas.openxmlformats.org/officeDocument/2006/relationships/image" Target="../media/image226.jpeg"/></Relationships>
</file>

<file path=ppt/slides/_rels/slide119.xml.rels><?xml version="1.0" encoding="UTF-8" standalone="yes"?>
<Relationships xmlns="http://schemas.openxmlformats.org/package/2006/relationships"><Relationship Id="rId2" Type="http://schemas.openxmlformats.org/officeDocument/2006/relationships/image" Target="../media/image22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3" Type="http://schemas.openxmlformats.org/officeDocument/2006/relationships/image" Target="../media/image229.jpeg"/><Relationship Id="rId2" Type="http://schemas.openxmlformats.org/officeDocument/2006/relationships/image" Target="../media/image228.jpeg"/><Relationship Id="rId1" Type="http://schemas.openxmlformats.org/officeDocument/2006/relationships/slideLayout" Target="../slideLayouts/slideLayout7.xml"/><Relationship Id="rId5" Type="http://schemas.openxmlformats.org/officeDocument/2006/relationships/image" Target="../media/image231.jpeg"/><Relationship Id="rId4" Type="http://schemas.openxmlformats.org/officeDocument/2006/relationships/image" Target="../media/image230.jpeg"/></Relationships>
</file>

<file path=ppt/slides/_rels/slide121.xml.rels><?xml version="1.0" encoding="UTF-8" standalone="yes"?>
<Relationships xmlns="http://schemas.openxmlformats.org/package/2006/relationships"><Relationship Id="rId3" Type="http://schemas.openxmlformats.org/officeDocument/2006/relationships/image" Target="../media/image233.jpeg"/><Relationship Id="rId2" Type="http://schemas.openxmlformats.org/officeDocument/2006/relationships/image" Target="../media/image232.jpeg"/><Relationship Id="rId1" Type="http://schemas.openxmlformats.org/officeDocument/2006/relationships/slideLayout" Target="../slideLayouts/slideLayout7.xml"/><Relationship Id="rId5" Type="http://schemas.openxmlformats.org/officeDocument/2006/relationships/image" Target="../media/image235.jpeg"/><Relationship Id="rId4" Type="http://schemas.openxmlformats.org/officeDocument/2006/relationships/image" Target="../media/image234.jpeg"/></Relationships>
</file>

<file path=ppt/slides/_rels/slide122.xml.rels><?xml version="1.0" encoding="UTF-8" standalone="yes"?>
<Relationships xmlns="http://schemas.openxmlformats.org/package/2006/relationships"><Relationship Id="rId3" Type="http://schemas.openxmlformats.org/officeDocument/2006/relationships/image" Target="../media/image237.jpeg"/><Relationship Id="rId2" Type="http://schemas.openxmlformats.org/officeDocument/2006/relationships/image" Target="../media/image236.jpe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238.pn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image" Target="../media/image239.jpe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240.pn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image" Target="../media/image241.pn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image" Target="../media/image242.pn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image" Target="../media/image243.jpe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image" Target="../media/image244.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3" Type="http://schemas.openxmlformats.org/officeDocument/2006/relationships/image" Target="../media/image246.jpeg"/><Relationship Id="rId2" Type="http://schemas.openxmlformats.org/officeDocument/2006/relationships/image" Target="../media/image245.jpe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image" Target="../media/image247.jpe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3" Type="http://schemas.openxmlformats.org/officeDocument/2006/relationships/image" Target="../media/image249.jpeg"/><Relationship Id="rId2" Type="http://schemas.openxmlformats.org/officeDocument/2006/relationships/image" Target="../media/image248.png"/><Relationship Id="rId1" Type="http://schemas.openxmlformats.org/officeDocument/2006/relationships/slideLayout" Target="../slideLayouts/slideLayout7.xml"/><Relationship Id="rId4" Type="http://schemas.openxmlformats.org/officeDocument/2006/relationships/image" Target="../media/image250.png"/></Relationships>
</file>

<file path=ppt/slides/_rels/slide133.xml.rels><?xml version="1.0" encoding="UTF-8" standalone="yes"?>
<Relationships xmlns="http://schemas.openxmlformats.org/package/2006/relationships"><Relationship Id="rId2" Type="http://schemas.openxmlformats.org/officeDocument/2006/relationships/image" Target="../media/image251.pn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image" Target="../media/image252.pn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2" Type="http://schemas.openxmlformats.org/officeDocument/2006/relationships/image" Target="../media/image253.pn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image" Target="../media/image254.pn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3" Type="http://schemas.openxmlformats.org/officeDocument/2006/relationships/image" Target="../media/image256.jpeg"/><Relationship Id="rId2" Type="http://schemas.openxmlformats.org/officeDocument/2006/relationships/image" Target="../media/image255.png"/><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2" Type="http://schemas.openxmlformats.org/officeDocument/2006/relationships/image" Target="../media/image254.pn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3" Type="http://schemas.openxmlformats.org/officeDocument/2006/relationships/image" Target="../media/image258.png"/><Relationship Id="rId2" Type="http://schemas.openxmlformats.org/officeDocument/2006/relationships/image" Target="../media/image25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3" Type="http://schemas.openxmlformats.org/officeDocument/2006/relationships/image" Target="../media/image260.jpeg"/><Relationship Id="rId2" Type="http://schemas.openxmlformats.org/officeDocument/2006/relationships/image" Target="../media/image259.jpeg"/><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2" Type="http://schemas.openxmlformats.org/officeDocument/2006/relationships/image" Target="../media/image261.png"/><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3" Type="http://schemas.openxmlformats.org/officeDocument/2006/relationships/image" Target="../media/image261.png"/><Relationship Id="rId2" Type="http://schemas.openxmlformats.org/officeDocument/2006/relationships/image" Target="../media/image262.png"/><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3" Type="http://schemas.openxmlformats.org/officeDocument/2006/relationships/image" Target="../media/image264.png"/><Relationship Id="rId2" Type="http://schemas.openxmlformats.org/officeDocument/2006/relationships/image" Target="../media/image263.jpeg"/><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3" Type="http://schemas.openxmlformats.org/officeDocument/2006/relationships/image" Target="../media/image266.png"/><Relationship Id="rId2" Type="http://schemas.openxmlformats.org/officeDocument/2006/relationships/image" Target="../media/image265.png"/><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3" Type="http://schemas.openxmlformats.org/officeDocument/2006/relationships/image" Target="../media/image268.png"/><Relationship Id="rId2" Type="http://schemas.openxmlformats.org/officeDocument/2006/relationships/image" Target="../media/image267.png"/><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3" Type="http://schemas.openxmlformats.org/officeDocument/2006/relationships/image" Target="../media/image270.png"/><Relationship Id="rId2" Type="http://schemas.openxmlformats.org/officeDocument/2006/relationships/image" Target="../media/image269.png"/><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3" Type="http://schemas.openxmlformats.org/officeDocument/2006/relationships/image" Target="../media/image272.jpeg"/><Relationship Id="rId2" Type="http://schemas.openxmlformats.org/officeDocument/2006/relationships/image" Target="../media/image271.png"/><Relationship Id="rId1" Type="http://schemas.openxmlformats.org/officeDocument/2006/relationships/slideLayout" Target="../slideLayouts/slideLayout7.xml"/><Relationship Id="rId4" Type="http://schemas.openxmlformats.org/officeDocument/2006/relationships/image" Target="../media/image273.jpeg"/></Relationships>
</file>

<file path=ppt/slides/_rels/slide148.xml.rels><?xml version="1.0" encoding="UTF-8" standalone="yes"?>
<Relationships xmlns="http://schemas.openxmlformats.org/package/2006/relationships"><Relationship Id="rId3" Type="http://schemas.openxmlformats.org/officeDocument/2006/relationships/image" Target="../media/image275.jpeg"/><Relationship Id="rId2" Type="http://schemas.openxmlformats.org/officeDocument/2006/relationships/image" Target="../media/image274.png"/><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3" Type="http://schemas.openxmlformats.org/officeDocument/2006/relationships/image" Target="../media/image277.jpeg"/><Relationship Id="rId2" Type="http://schemas.openxmlformats.org/officeDocument/2006/relationships/image" Target="../media/image27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3" Type="http://schemas.openxmlformats.org/officeDocument/2006/relationships/image" Target="../media/image279.jpeg"/><Relationship Id="rId2" Type="http://schemas.openxmlformats.org/officeDocument/2006/relationships/image" Target="../media/image278.jpeg"/><Relationship Id="rId1" Type="http://schemas.openxmlformats.org/officeDocument/2006/relationships/slideLayout" Target="../slideLayouts/slideLayout7.xml"/><Relationship Id="rId4" Type="http://schemas.openxmlformats.org/officeDocument/2006/relationships/image" Target="../media/image280.jpeg"/></Relationships>
</file>

<file path=ppt/slides/_rels/slide151.xml.rels><?xml version="1.0" encoding="UTF-8" standalone="yes"?>
<Relationships xmlns="http://schemas.openxmlformats.org/package/2006/relationships"><Relationship Id="rId2" Type="http://schemas.openxmlformats.org/officeDocument/2006/relationships/image" Target="../media/image281.png"/><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3" Type="http://schemas.openxmlformats.org/officeDocument/2006/relationships/image" Target="../media/image282.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285.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84.png"/><Relationship Id="rId5" Type="http://schemas.openxmlformats.org/officeDocument/2006/relationships/image" Target="../media/image283.png"/><Relationship Id="rId4" Type="http://schemas.openxmlformats.org/officeDocument/2006/relationships/audio" Target="../media/audio2.wav"/></Relationships>
</file>

<file path=ppt/slides/_rels/slide154.xml.rels><?xml version="1.0" encoding="UTF-8" standalone="yes"?>
<Relationships xmlns="http://schemas.openxmlformats.org/package/2006/relationships"><Relationship Id="rId2" Type="http://schemas.openxmlformats.org/officeDocument/2006/relationships/image" Target="../media/image286.jpeg"/><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2" Type="http://schemas.openxmlformats.org/officeDocument/2006/relationships/image" Target="../media/image287.png"/><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image" Target="../media/image288.png"/><Relationship Id="rId1" Type="http://schemas.openxmlformats.org/officeDocument/2006/relationships/slideLayout" Target="../slideLayouts/slideLayout7.xml"/><Relationship Id="rId6" Type="http://schemas.openxmlformats.org/officeDocument/2006/relationships/image" Target="../media/image213.jpeg"/><Relationship Id="rId5" Type="http://schemas.openxmlformats.org/officeDocument/2006/relationships/image" Target="http://www.sfondideldesktop.com/Images-Animals/Bear/Grizzlybears-Fighting-Instream.Jpg" TargetMode="External"/><Relationship Id="rId4" Type="http://schemas.openxmlformats.org/officeDocument/2006/relationships/image" Target="../media/image150.jpeg"/></Relationships>
</file>

<file path=ppt/slides/_rels/slide157.xml.rels><?xml version="1.0" encoding="UTF-8" standalone="yes"?>
<Relationships xmlns="http://schemas.openxmlformats.org/package/2006/relationships"><Relationship Id="rId2" Type="http://schemas.openxmlformats.org/officeDocument/2006/relationships/image" Target="../media/image289.png"/><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3" Type="http://schemas.openxmlformats.org/officeDocument/2006/relationships/image" Target="../media/image291.jpeg"/><Relationship Id="rId2" Type="http://schemas.openxmlformats.org/officeDocument/2006/relationships/image" Target="../media/image290.png"/><Relationship Id="rId1" Type="http://schemas.openxmlformats.org/officeDocument/2006/relationships/slideLayout" Target="../slideLayouts/slideLayout7.xml"/><Relationship Id="rId4" Type="http://schemas.openxmlformats.org/officeDocument/2006/relationships/image" Target="../media/image292.png"/></Relationships>
</file>

<file path=ppt/slides/_rels/slide159.xml.rels><?xml version="1.0" encoding="UTF-8" standalone="yes"?>
<Relationships xmlns="http://schemas.openxmlformats.org/package/2006/relationships"><Relationship Id="rId2" Type="http://schemas.openxmlformats.org/officeDocument/2006/relationships/image" Target="../media/image29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60.xml.rels><?xml version="1.0" encoding="UTF-8" standalone="yes"?>
<Relationships xmlns="http://schemas.openxmlformats.org/package/2006/relationships"><Relationship Id="rId2" Type="http://schemas.openxmlformats.org/officeDocument/2006/relationships/image" Target="../media/image294.png"/><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2" Type="http://schemas.openxmlformats.org/officeDocument/2006/relationships/image" Target="../media/image295.png"/><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3" Type="http://schemas.openxmlformats.org/officeDocument/2006/relationships/image" Target="../media/image297.jpeg"/><Relationship Id="rId2" Type="http://schemas.openxmlformats.org/officeDocument/2006/relationships/image" Target="../media/image296.png"/><Relationship Id="rId1" Type="http://schemas.openxmlformats.org/officeDocument/2006/relationships/slideLayout" Target="../slideLayouts/slideLayout7.xml"/><Relationship Id="rId4" Type="http://schemas.openxmlformats.org/officeDocument/2006/relationships/image" Target="../media/image298.jpeg"/></Relationships>
</file>

<file path=ppt/slides/_rels/slide163.xml.rels><?xml version="1.0" encoding="UTF-8" standalone="yes"?>
<Relationships xmlns="http://schemas.openxmlformats.org/package/2006/relationships"><Relationship Id="rId3" Type="http://schemas.openxmlformats.org/officeDocument/2006/relationships/image" Target="../media/image300.jpeg"/><Relationship Id="rId2" Type="http://schemas.openxmlformats.org/officeDocument/2006/relationships/image" Target="../media/image299.jpeg"/><Relationship Id="rId1" Type="http://schemas.openxmlformats.org/officeDocument/2006/relationships/slideLayout" Target="../slideLayouts/slideLayout7.xml"/><Relationship Id="rId4" Type="http://schemas.openxmlformats.org/officeDocument/2006/relationships/image" Target="../media/image301.jpeg"/></Relationships>
</file>

<file path=ppt/slides/_rels/slide164.xml.rels><?xml version="1.0" encoding="UTF-8" standalone="yes"?>
<Relationships xmlns="http://schemas.openxmlformats.org/package/2006/relationships"><Relationship Id="rId3" Type="http://schemas.openxmlformats.org/officeDocument/2006/relationships/image" Target="../media/image303.jpeg"/><Relationship Id="rId2" Type="http://schemas.openxmlformats.org/officeDocument/2006/relationships/image" Target="../media/image302.jpeg"/><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3" Type="http://schemas.openxmlformats.org/officeDocument/2006/relationships/image" Target="../media/image305.jpeg"/><Relationship Id="rId2" Type="http://schemas.openxmlformats.org/officeDocument/2006/relationships/image" Target="../media/image304.jpeg"/><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2" Type="http://schemas.openxmlformats.org/officeDocument/2006/relationships/image" Target="../media/image306.png"/><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3" Type="http://schemas.openxmlformats.org/officeDocument/2006/relationships/hyperlink" Target="http://www.whateats.com/wp-content/uploads/2010/03/Chimp-Thomas-Lersch.jpg" TargetMode="External"/><Relationship Id="rId2" Type="http://schemas.openxmlformats.org/officeDocument/2006/relationships/image" Target="../media/image307.jpeg"/><Relationship Id="rId1" Type="http://schemas.openxmlformats.org/officeDocument/2006/relationships/slideLayout" Target="../slideLayouts/slideLayout7.xml"/><Relationship Id="rId4" Type="http://schemas.openxmlformats.org/officeDocument/2006/relationships/image" Target="../media/image308.jpeg"/></Relationships>
</file>

<file path=ppt/slides/_rels/slide168.xml.rels><?xml version="1.0" encoding="UTF-8" standalone="yes"?>
<Relationships xmlns="http://schemas.openxmlformats.org/package/2006/relationships"><Relationship Id="rId3" Type="http://schemas.openxmlformats.org/officeDocument/2006/relationships/image" Target="../media/image310.jpeg"/><Relationship Id="rId2" Type="http://schemas.openxmlformats.org/officeDocument/2006/relationships/image" Target="../media/image309.jpeg"/><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2" Type="http://schemas.openxmlformats.org/officeDocument/2006/relationships/image" Target="../media/image31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3" Type="http://schemas.openxmlformats.org/officeDocument/2006/relationships/image" Target="../media/image313.png"/><Relationship Id="rId2" Type="http://schemas.openxmlformats.org/officeDocument/2006/relationships/image" Target="../media/image312.jpeg"/><Relationship Id="rId1" Type="http://schemas.openxmlformats.org/officeDocument/2006/relationships/slideLayout" Target="../slideLayouts/slideLayout7.xml"/><Relationship Id="rId4" Type="http://schemas.openxmlformats.org/officeDocument/2006/relationships/image" Target="../media/image314.jpeg"/></Relationships>
</file>

<file path=ppt/slides/_rels/slide171.xml.rels><?xml version="1.0" encoding="UTF-8" standalone="yes"?>
<Relationships xmlns="http://schemas.openxmlformats.org/package/2006/relationships"><Relationship Id="rId3" Type="http://schemas.openxmlformats.org/officeDocument/2006/relationships/image" Target="../media/image316.png"/><Relationship Id="rId2" Type="http://schemas.openxmlformats.org/officeDocument/2006/relationships/image" Target="../media/image315.png"/><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2" Type="http://schemas.openxmlformats.org/officeDocument/2006/relationships/image" Target="../media/image317.png"/><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2" Type="http://schemas.openxmlformats.org/officeDocument/2006/relationships/image" Target="../media/image318.png"/><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3" Type="http://schemas.openxmlformats.org/officeDocument/2006/relationships/image" Target="../media/image320.png"/><Relationship Id="rId2" Type="http://schemas.openxmlformats.org/officeDocument/2006/relationships/image" Target="../media/image319.png"/><Relationship Id="rId1" Type="http://schemas.openxmlformats.org/officeDocument/2006/relationships/slideLayout" Target="../slideLayouts/slideLayout7.xml"/><Relationship Id="rId5" Type="http://schemas.openxmlformats.org/officeDocument/2006/relationships/image" Target="../media/image322.png"/><Relationship Id="rId4" Type="http://schemas.openxmlformats.org/officeDocument/2006/relationships/image" Target="../media/image321.jpeg"/></Relationships>
</file>

<file path=ppt/slides/_rels/slide175.xml.rels><?xml version="1.0" encoding="UTF-8" standalone="yes"?>
<Relationships xmlns="http://schemas.openxmlformats.org/package/2006/relationships"><Relationship Id="rId3" Type="http://schemas.openxmlformats.org/officeDocument/2006/relationships/image" Target="../media/image324.png"/><Relationship Id="rId2" Type="http://schemas.openxmlformats.org/officeDocument/2006/relationships/image" Target="../media/image323.png"/><Relationship Id="rId1" Type="http://schemas.openxmlformats.org/officeDocument/2006/relationships/slideLayout" Target="../slideLayouts/slideLayout7.xml"/><Relationship Id="rId4" Type="http://schemas.openxmlformats.org/officeDocument/2006/relationships/image" Target="../media/image325.png"/></Relationships>
</file>

<file path=ppt/slides/_rels/slide176.xml.rels><?xml version="1.0" encoding="UTF-8" standalone="yes"?>
<Relationships xmlns="http://schemas.openxmlformats.org/package/2006/relationships"><Relationship Id="rId3" Type="http://schemas.openxmlformats.org/officeDocument/2006/relationships/image" Target="../media/image327.png"/><Relationship Id="rId2" Type="http://schemas.openxmlformats.org/officeDocument/2006/relationships/image" Target="../media/image326.jpeg"/><Relationship Id="rId1"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3" Type="http://schemas.openxmlformats.org/officeDocument/2006/relationships/image" Target="../media/image329.png"/><Relationship Id="rId2" Type="http://schemas.openxmlformats.org/officeDocument/2006/relationships/image" Target="../media/image328.png"/><Relationship Id="rId1" Type="http://schemas.openxmlformats.org/officeDocument/2006/relationships/slideLayout" Target="../slideLayouts/slideLayout7.xml"/><Relationship Id="rId4" Type="http://schemas.openxmlformats.org/officeDocument/2006/relationships/image" Target="../media/image330.png"/></Relationships>
</file>

<file path=ppt/slides/_rels/slide178.xml.rels><?xml version="1.0" encoding="UTF-8" standalone="yes"?>
<Relationships xmlns="http://schemas.openxmlformats.org/package/2006/relationships"><Relationship Id="rId2" Type="http://schemas.openxmlformats.org/officeDocument/2006/relationships/image" Target="../media/image331.jpeg"/><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3" Type="http://schemas.openxmlformats.org/officeDocument/2006/relationships/image" Target="../media/image333.jpeg"/><Relationship Id="rId2" Type="http://schemas.openxmlformats.org/officeDocument/2006/relationships/image" Target="../media/image332.png"/><Relationship Id="rId1" Type="http://schemas.openxmlformats.org/officeDocument/2006/relationships/slideLayout" Target="../slideLayouts/slideLayout7.xml"/><Relationship Id="rId5" Type="http://schemas.openxmlformats.org/officeDocument/2006/relationships/image" Target="../media/image335.png"/><Relationship Id="rId4" Type="http://schemas.openxmlformats.org/officeDocument/2006/relationships/image" Target="../media/image334.jpeg"/></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2.gif"/><Relationship Id="rId5" Type="http://schemas.openxmlformats.org/officeDocument/2006/relationships/image" Target="../media/image31.jpeg"/><Relationship Id="rId4" Type="http://schemas.openxmlformats.org/officeDocument/2006/relationships/image" Target="../media/image30.png"/></Relationships>
</file>

<file path=ppt/slides/_rels/slide180.xml.rels><?xml version="1.0" encoding="UTF-8" standalone="yes"?>
<Relationships xmlns="http://schemas.openxmlformats.org/package/2006/relationships"><Relationship Id="rId3" Type="http://schemas.openxmlformats.org/officeDocument/2006/relationships/image" Target="../media/image337.png"/><Relationship Id="rId2" Type="http://schemas.openxmlformats.org/officeDocument/2006/relationships/image" Target="../media/image336.png"/><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3" Type="http://schemas.openxmlformats.org/officeDocument/2006/relationships/image" Target="../media/image339.png"/><Relationship Id="rId2" Type="http://schemas.openxmlformats.org/officeDocument/2006/relationships/image" Target="../media/image338.png"/><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2" Type="http://schemas.openxmlformats.org/officeDocument/2006/relationships/hyperlink" Target="https://www.youtube.com/watch?v=92oHNd8vFwo&amp;list=PL8dPuuaLjXtMczXZUmjb3mZSU1Roxnrey&amp;index=5" TargetMode="External"/><Relationship Id="rId1" Type="http://schemas.openxmlformats.org/officeDocument/2006/relationships/slideLayout" Target="../slideLayouts/slideLayout7.xml"/></Relationships>
</file>

<file path=ppt/slides/_rels/slide183.xml.rels><?xml version="1.0" encoding="UTF-8" standalone="yes"?>
<Relationships xmlns="http://schemas.openxmlformats.org/package/2006/relationships"><Relationship Id="rId2" Type="http://schemas.openxmlformats.org/officeDocument/2006/relationships/image" Target="../media/image340.jpeg"/><Relationship Id="rId1" Type="http://schemas.openxmlformats.org/officeDocument/2006/relationships/slideLayout" Target="../slideLayouts/slideLayout7.xml"/></Relationships>
</file>

<file path=ppt/slides/_rels/slide184.xml.rels><?xml version="1.0" encoding="UTF-8" standalone="yes"?>
<Relationships xmlns="http://schemas.openxmlformats.org/package/2006/relationships"><Relationship Id="rId2" Type="http://schemas.openxmlformats.org/officeDocument/2006/relationships/image" Target="../media/image341.jpeg"/><Relationship Id="rId1" Type="http://schemas.openxmlformats.org/officeDocument/2006/relationships/slideLayout" Target="../slideLayouts/slideLayout7.xml"/></Relationships>
</file>

<file path=ppt/slides/_rels/slide185.xml.rels><?xml version="1.0" encoding="UTF-8" standalone="yes"?>
<Relationships xmlns="http://schemas.openxmlformats.org/package/2006/relationships"><Relationship Id="rId3" Type="http://schemas.openxmlformats.org/officeDocument/2006/relationships/image" Target="../media/image343.emf"/><Relationship Id="rId2" Type="http://schemas.openxmlformats.org/officeDocument/2006/relationships/image" Target="../media/image342.png"/><Relationship Id="rId1" Type="http://schemas.openxmlformats.org/officeDocument/2006/relationships/slideLayout" Target="../slideLayouts/slideLayout7.xml"/></Relationships>
</file>

<file path=ppt/slides/_rels/slide186.xml.rels><?xml version="1.0" encoding="UTF-8" standalone="yes"?>
<Relationships xmlns="http://schemas.openxmlformats.org/package/2006/relationships"><Relationship Id="rId2" Type="http://schemas.openxmlformats.org/officeDocument/2006/relationships/image" Target="../media/image343.emf"/><Relationship Id="rId1" Type="http://schemas.openxmlformats.org/officeDocument/2006/relationships/slideLayout" Target="../slideLayouts/slideLayout7.xml"/></Relationships>
</file>

<file path=ppt/slides/_rels/slide187.xml.rels><?xml version="1.0" encoding="UTF-8" standalone="yes"?>
<Relationships xmlns="http://schemas.openxmlformats.org/package/2006/relationships"><Relationship Id="rId2" Type="http://schemas.openxmlformats.org/officeDocument/2006/relationships/image" Target="../media/image344.jpeg"/><Relationship Id="rId1" Type="http://schemas.openxmlformats.org/officeDocument/2006/relationships/slideLayout" Target="../slideLayouts/slideLayout7.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4.xml.rels><?xml version="1.0" encoding="UTF-8" standalone="yes"?>
<Relationships xmlns="http://schemas.openxmlformats.org/package/2006/relationships"><Relationship Id="rId2" Type="http://schemas.openxmlformats.org/officeDocument/2006/relationships/image" Target="../media/image345.png"/><Relationship Id="rId1" Type="http://schemas.openxmlformats.org/officeDocument/2006/relationships/slideLayout" Target="../slideLayouts/slideLayout7.xml"/></Relationships>
</file>

<file path=ppt/slides/_rels/slide195.xml.rels><?xml version="1.0" encoding="UTF-8" standalone="yes"?>
<Relationships xmlns="http://schemas.openxmlformats.org/package/2006/relationships"><Relationship Id="rId2" Type="http://schemas.openxmlformats.org/officeDocument/2006/relationships/image" Target="../media/image346.png"/><Relationship Id="rId1" Type="http://schemas.openxmlformats.org/officeDocument/2006/relationships/slideLayout" Target="../slideLayouts/slideLayout7.xml"/></Relationships>
</file>

<file path=ppt/slides/_rels/slide196.xml.rels><?xml version="1.0" encoding="UTF-8" standalone="yes"?>
<Relationships xmlns="http://schemas.openxmlformats.org/package/2006/relationships"><Relationship Id="rId2" Type="http://schemas.openxmlformats.org/officeDocument/2006/relationships/image" Target="../media/image287.png"/><Relationship Id="rId1" Type="http://schemas.openxmlformats.org/officeDocument/2006/relationships/slideLayout" Target="../slideLayouts/slideLayout7.xml"/></Relationships>
</file>

<file path=ppt/slides/_rels/slide197.xml.rels><?xml version="1.0" encoding="UTF-8" standalone="yes"?>
<Relationships xmlns="http://schemas.openxmlformats.org/package/2006/relationships"><Relationship Id="rId2" Type="http://schemas.openxmlformats.org/officeDocument/2006/relationships/image" Target="../media/image347.png"/><Relationship Id="rId1" Type="http://schemas.openxmlformats.org/officeDocument/2006/relationships/slideLayout" Target="../slideLayouts/slideLayout7.xml"/></Relationships>
</file>

<file path=ppt/slides/_rels/slide198.xml.rels><?xml version="1.0" encoding="UTF-8" standalone="yes"?>
<Relationships xmlns="http://schemas.openxmlformats.org/package/2006/relationships"><Relationship Id="rId2" Type="http://schemas.openxmlformats.org/officeDocument/2006/relationships/image" Target="../media/image348.png"/><Relationship Id="rId1" Type="http://schemas.openxmlformats.org/officeDocument/2006/relationships/slideLayout" Target="../slideLayouts/slideLayout7.xml"/></Relationships>
</file>

<file path=ppt/slides/_rels/slide199.xml.rels><?xml version="1.0" encoding="UTF-8" standalone="yes"?>
<Relationships xmlns="http://schemas.openxmlformats.org/package/2006/relationships"><Relationship Id="rId3" Type="http://schemas.openxmlformats.org/officeDocument/2006/relationships/image" Target="http://www.articlesweb.org/blog/wp-content/uploads/2012/04/mammal-cladogram-the-tree-of-life-evolutio-15.gif" TargetMode="External"/><Relationship Id="rId2" Type="http://schemas.openxmlformats.org/officeDocument/2006/relationships/image" Target="../media/image34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2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wmf"/><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3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65.wmf"/><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7.xml"/><Relationship Id="rId4" Type="http://schemas.openxmlformats.org/officeDocument/2006/relationships/image" Target="../media/image74.jpeg"/></Relationships>
</file>

<file path=ppt/slides/_rels/slide4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hyperlink" Target="http://en.wikipedia.org/wiki/File:Bird_blink.jpg" TargetMode="External"/><Relationship Id="rId2" Type="http://schemas.openxmlformats.org/officeDocument/2006/relationships/image" Target="../media/image81.png"/><Relationship Id="rId1" Type="http://schemas.openxmlformats.org/officeDocument/2006/relationships/slideLayout" Target="../slideLayouts/slideLayout7.xml"/><Relationship Id="rId4" Type="http://schemas.openxmlformats.org/officeDocument/2006/relationships/image" Target="../media/image82.jpeg"/></Relationships>
</file>

<file path=ppt/slides/_rels/slide48.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hyperlink" Target="http://en.wikipedia.org/wiki/File:Gray906.png" TargetMode="External"/><Relationship Id="rId1" Type="http://schemas.openxmlformats.org/officeDocument/2006/relationships/slideLayout" Target="../slideLayouts/slideLayout7.xml"/><Relationship Id="rId5" Type="http://schemas.openxmlformats.org/officeDocument/2006/relationships/image" Target="../media/image85.jpeg"/><Relationship Id="rId4" Type="http://schemas.openxmlformats.org/officeDocument/2006/relationships/image" Target="../media/image84.jpeg"/></Relationships>
</file>

<file path=ppt/slides/_rels/slide49.xml.rels><?xml version="1.0" encoding="UTF-8" standalone="yes"?>
<Relationships xmlns="http://schemas.openxmlformats.org/package/2006/relationships"><Relationship Id="rId3" Type="http://schemas.openxmlformats.org/officeDocument/2006/relationships/image" Target="../media/image87.jpeg"/><Relationship Id="rId7" Type="http://schemas.openxmlformats.org/officeDocument/2006/relationships/image" Target="../media/image91.jpeg"/><Relationship Id="rId2" Type="http://schemas.openxmlformats.org/officeDocument/2006/relationships/image" Target="../media/image86.png"/><Relationship Id="rId1" Type="http://schemas.openxmlformats.org/officeDocument/2006/relationships/slideLayout" Target="../slideLayouts/slideLayout7.xml"/><Relationship Id="rId6" Type="http://schemas.openxmlformats.org/officeDocument/2006/relationships/image" Target="../media/image90.jpeg"/><Relationship Id="rId5" Type="http://schemas.openxmlformats.org/officeDocument/2006/relationships/image" Target="../media/image89.jpeg"/><Relationship Id="rId4" Type="http://schemas.openxmlformats.org/officeDocument/2006/relationships/image" Target="../media/image88.jpe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8" Type="http://schemas.openxmlformats.org/officeDocument/2006/relationships/image" Target="../media/image106.wmf"/><Relationship Id="rId3" Type="http://schemas.openxmlformats.org/officeDocument/2006/relationships/image" Target="../media/image101.png"/><Relationship Id="rId7" Type="http://schemas.openxmlformats.org/officeDocument/2006/relationships/image" Target="../media/image105.png"/><Relationship Id="rId2" Type="http://schemas.openxmlformats.org/officeDocument/2006/relationships/image" Target="../media/image100.png"/><Relationship Id="rId1" Type="http://schemas.openxmlformats.org/officeDocument/2006/relationships/slideLayout" Target="../slideLayouts/slideLayout7.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56.xml.rels><?xml version="1.0" encoding="UTF-8" standalone="yes"?>
<Relationships xmlns="http://schemas.openxmlformats.org/package/2006/relationships"><Relationship Id="rId3" Type="http://schemas.openxmlformats.org/officeDocument/2006/relationships/image" Target="http://www.nwcreation.net/images/marsupials.gif" TargetMode="External"/><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109.png"/><Relationship Id="rId7" Type="http://schemas.openxmlformats.org/officeDocument/2006/relationships/image" Target="../media/image113.png"/><Relationship Id="rId2" Type="http://schemas.openxmlformats.org/officeDocument/2006/relationships/image" Target="../media/image108.png"/><Relationship Id="rId1" Type="http://schemas.openxmlformats.org/officeDocument/2006/relationships/slideLayout" Target="../slideLayouts/slideLayout7.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png"/><Relationship Id="rId9" Type="http://schemas.openxmlformats.org/officeDocument/2006/relationships/image" Target="../media/image115.png"/></Relationships>
</file>

<file path=ppt/slides/_rels/slide58.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png"/><Relationship Id="rId1" Type="http://schemas.openxmlformats.org/officeDocument/2006/relationships/slideLayout" Target="../slideLayouts/slideLayout7.xml"/><Relationship Id="rId4" Type="http://schemas.openxmlformats.org/officeDocument/2006/relationships/image" Target="../media/image118.png"/></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65.wmf"/><Relationship Id="rId1" Type="http://schemas.openxmlformats.org/officeDocument/2006/relationships/slideLayout" Target="../slideLayouts/slideLayout7.xml"/><Relationship Id="rId5" Type="http://schemas.openxmlformats.org/officeDocument/2006/relationships/image" Target="../media/image92.png"/><Relationship Id="rId4" Type="http://schemas.openxmlformats.org/officeDocument/2006/relationships/image" Target="../media/image58.png"/></Relationships>
</file>

<file path=ppt/slides/_rels/slide61.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jpeg"/><Relationship Id="rId1" Type="http://schemas.openxmlformats.org/officeDocument/2006/relationships/slideLayout" Target="../slideLayouts/slideLayout7.xml"/><Relationship Id="rId5" Type="http://schemas.openxmlformats.org/officeDocument/2006/relationships/image" Target="../media/image122.jpeg"/><Relationship Id="rId4" Type="http://schemas.openxmlformats.org/officeDocument/2006/relationships/image" Target="../media/image121.jpeg"/></Relationships>
</file>

<file path=ppt/slides/_rels/slide62.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3.png"/><Relationship Id="rId1" Type="http://schemas.openxmlformats.org/officeDocument/2006/relationships/slideLayout" Target="../slideLayouts/slideLayout7.xml"/><Relationship Id="rId4" Type="http://schemas.openxmlformats.org/officeDocument/2006/relationships/image" Target="../media/image120.png"/></Relationships>
</file>

<file path=ppt/slides/_rels/slide63.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5.png"/><Relationship Id="rId1" Type="http://schemas.openxmlformats.org/officeDocument/2006/relationships/slideLayout" Target="../slideLayouts/slideLayout7.xml"/><Relationship Id="rId4" Type="http://schemas.openxmlformats.org/officeDocument/2006/relationships/image" Target="../media/image126.png"/></Relationships>
</file>

<file path=ppt/slides/_rels/slide64.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7.xml"/><Relationship Id="rId5" Type="http://schemas.openxmlformats.org/officeDocument/2006/relationships/image" Target="../media/image130.jpeg"/><Relationship Id="rId4" Type="http://schemas.openxmlformats.org/officeDocument/2006/relationships/image" Target="../media/image129.jpeg"/></Relationships>
</file>

<file path=ppt/slides/_rels/slide65.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jpeg"/><Relationship Id="rId1" Type="http://schemas.openxmlformats.org/officeDocument/2006/relationships/slideLayout" Target="../slideLayouts/slideLayout7.xml"/><Relationship Id="rId4" Type="http://schemas.openxmlformats.org/officeDocument/2006/relationships/image" Target="../media/image134.jpeg"/></Relationships>
</file>

<file path=ppt/slides/_rels/slide67.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image" Target="../media/image135.jpeg"/><Relationship Id="rId1" Type="http://schemas.openxmlformats.org/officeDocument/2006/relationships/slideLayout" Target="../slideLayouts/slideLayout7.xml"/><Relationship Id="rId6" Type="http://schemas.openxmlformats.org/officeDocument/2006/relationships/image" Target="../media/image139.jpeg"/><Relationship Id="rId5" Type="http://schemas.openxmlformats.org/officeDocument/2006/relationships/image" Target="../media/image138.jpeg"/><Relationship Id="rId4" Type="http://schemas.openxmlformats.org/officeDocument/2006/relationships/image" Target="../media/image137.jpeg"/></Relationships>
</file>

<file path=ppt/slides/_rels/slide68.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jpeg"/><Relationship Id="rId1" Type="http://schemas.openxmlformats.org/officeDocument/2006/relationships/slideLayout" Target="../slideLayouts/slideLayout7.xml"/><Relationship Id="rId4" Type="http://schemas.openxmlformats.org/officeDocument/2006/relationships/image" Target="../media/image142.png"/></Relationships>
</file>

<file path=ppt/slides/_rels/slide69.xml.rels><?xml version="1.0" encoding="UTF-8" standalone="yes"?>
<Relationships xmlns="http://schemas.openxmlformats.org/package/2006/relationships"><Relationship Id="rId3" Type="http://schemas.openxmlformats.org/officeDocument/2006/relationships/image" Target="http://photos.jibble.org/albums/Dandelions/dandelion_seeds_being_blown.jpg" TargetMode="External"/><Relationship Id="rId2" Type="http://schemas.openxmlformats.org/officeDocument/2006/relationships/image" Target="../media/image143.jpeg"/><Relationship Id="rId1" Type="http://schemas.openxmlformats.org/officeDocument/2006/relationships/slideLayout" Target="../slideLayouts/slideLayout7.xml"/><Relationship Id="rId5" Type="http://schemas.openxmlformats.org/officeDocument/2006/relationships/image" Target="http://www.nature.com/news/2000/001102/images/mice_200.jpg" TargetMode="External"/><Relationship Id="rId4" Type="http://schemas.openxmlformats.org/officeDocument/2006/relationships/image" Target="../media/image144.jpeg"/></Relationships>
</file>

<file path=ppt/slides/_rels/slide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8" Type="http://schemas.openxmlformats.org/officeDocument/2006/relationships/image" Target="../media/image153.jpeg"/><Relationship Id="rId3" Type="http://schemas.openxmlformats.org/officeDocument/2006/relationships/image" Target="http://www.sfondideldesktop.com/Images-Animals/Bear/Grizzlybears-Fighting-Instream.Jpg" TargetMode="External"/><Relationship Id="rId7" Type="http://schemas.openxmlformats.org/officeDocument/2006/relationships/image" Target="http://instruct1.cit.cornell.edu/courses/ent201/images/matingbehavior001.jpg" TargetMode="External"/><Relationship Id="rId2" Type="http://schemas.openxmlformats.org/officeDocument/2006/relationships/image" Target="../media/image150.jpeg"/><Relationship Id="rId1" Type="http://schemas.openxmlformats.org/officeDocument/2006/relationships/slideLayout" Target="../slideLayouts/slideLayout7.xml"/><Relationship Id="rId6" Type="http://schemas.openxmlformats.org/officeDocument/2006/relationships/image" Target="../media/image152.jpeg"/><Relationship Id="rId5" Type="http://schemas.openxmlformats.org/officeDocument/2006/relationships/image" Target="http://www.bsos.umd.edu/psyc/Herberholz/crayfish_two1N.jpg" TargetMode="External"/><Relationship Id="rId4" Type="http://schemas.openxmlformats.org/officeDocument/2006/relationships/image" Target="../media/image151.jpeg"/><Relationship Id="rId9" Type="http://schemas.openxmlformats.org/officeDocument/2006/relationships/image" Target="http://www.simonandbaker.com/chobe_impala.jpg" TargetMode="External"/></Relationships>
</file>

<file path=ppt/slides/_rels/slide76.xml.rels><?xml version="1.0" encoding="UTF-8" standalone="yes"?>
<Relationships xmlns="http://schemas.openxmlformats.org/package/2006/relationships"><Relationship Id="rId3" Type="http://schemas.openxmlformats.org/officeDocument/2006/relationships/image" Target="http://museum.utep.edu/archive/museums/pmicecolors1.jpg" TargetMode="External"/><Relationship Id="rId2" Type="http://schemas.openxmlformats.org/officeDocument/2006/relationships/image" Target="../media/image154.jpeg"/><Relationship Id="rId1" Type="http://schemas.openxmlformats.org/officeDocument/2006/relationships/slideLayout" Target="../slideLayouts/slideLayout7.xml"/><Relationship Id="rId4" Type="http://schemas.openxmlformats.org/officeDocument/2006/relationships/image" Target="../media/image155.jpeg"/></Relationships>
</file>

<file path=ppt/slides/_rels/slide77.xml.rels><?xml version="1.0" encoding="UTF-8" standalone="yes"?>
<Relationships xmlns="http://schemas.openxmlformats.org/package/2006/relationships"><Relationship Id="rId3" Type="http://schemas.openxmlformats.org/officeDocument/2006/relationships/image" Target="../media/image157.jpeg"/><Relationship Id="rId7" Type="http://schemas.openxmlformats.org/officeDocument/2006/relationships/image" Target="http://pages.cthome.net/jbair/finches.gif" TargetMode="External"/><Relationship Id="rId2" Type="http://schemas.openxmlformats.org/officeDocument/2006/relationships/image" Target="../media/image156.jpeg"/><Relationship Id="rId1" Type="http://schemas.openxmlformats.org/officeDocument/2006/relationships/slideLayout" Target="../slideLayouts/slideLayout7.xml"/><Relationship Id="rId6" Type="http://schemas.openxmlformats.org/officeDocument/2006/relationships/image" Target="../media/image159.png"/><Relationship Id="rId5" Type="http://schemas.openxmlformats.org/officeDocument/2006/relationships/image" Target="http://www.marietta.edu/~biol/biomes/images/shores/piaster_ochraceus_color_variation_5673_800.jpg" TargetMode="External"/><Relationship Id="rId4" Type="http://schemas.openxmlformats.org/officeDocument/2006/relationships/image" Target="../media/image158.jpeg"/></Relationships>
</file>

<file path=ppt/slides/_rels/slide78.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1.png"/><Relationship Id="rId1" Type="http://schemas.openxmlformats.org/officeDocument/2006/relationships/slideLayout" Target="../slideLayouts/slideLayout7.xml"/><Relationship Id="rId4" Type="http://schemas.openxmlformats.org/officeDocument/2006/relationships/image" Target="../media/image163.jpe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image" Target="../media/image164.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image" Target="../media/image166.png"/><Relationship Id="rId1" Type="http://schemas.openxmlformats.org/officeDocument/2006/relationships/slideLayout" Target="../slideLayouts/slideLayout7.xml"/><Relationship Id="rId5" Type="http://schemas.openxmlformats.org/officeDocument/2006/relationships/hyperlink" Target="https://www.youtube.com/watch?v=xpo8SdY1JSw" TargetMode="External"/><Relationship Id="rId4" Type="http://schemas.openxmlformats.org/officeDocument/2006/relationships/image" Target="../media/image168.png"/></Relationships>
</file>

<file path=ppt/slides/_rels/slide82.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1.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90.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image" Target="../media/image182.png"/><Relationship Id="rId1" Type="http://schemas.openxmlformats.org/officeDocument/2006/relationships/slideLayout" Target="../slideLayouts/slideLayout7.xml"/><Relationship Id="rId4" Type="http://schemas.openxmlformats.org/officeDocument/2006/relationships/image" Target="../media/image184.png"/></Relationships>
</file>

<file path=ppt/slides/_rels/slide95.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image" Target="../media/image185.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image" Target="../media/image187.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91.png"/><Relationship Id="rId4" Type="http://schemas.openxmlformats.org/officeDocument/2006/relationships/image" Target="../media/image190.png"/></Relationships>
</file>

<file path=ppt/slides/_rels/slide98.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19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piratesarecool4"/>
          <p:cNvPicPr>
            <a:picLocks noChangeAspect="1" noChangeArrowheads="1"/>
          </p:cNvPicPr>
          <p:nvPr/>
        </p:nvPicPr>
        <p:blipFill>
          <a:blip r:embed="rId2" cstate="print"/>
          <a:srcRect/>
          <a:stretch>
            <a:fillRect/>
          </a:stretch>
        </p:blipFill>
        <p:spPr bwMode="auto">
          <a:xfrm>
            <a:off x="228600" y="381000"/>
            <a:ext cx="8763000" cy="61341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plus(in)">
                                      <p:cBhvr>
                                        <p:cTn id="7" dur="2000"/>
                                        <p:tgtEl>
                                          <p:spTgt spid="11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2"/>
          <p:cNvPicPr>
            <a:picLocks noChangeAspect="1" noChangeArrowheads="1"/>
          </p:cNvPicPr>
          <p:nvPr/>
        </p:nvPicPr>
        <p:blipFill>
          <a:blip r:embed="rId2" cstate="print"/>
          <a:srcRect/>
          <a:stretch>
            <a:fillRect/>
          </a:stretch>
        </p:blipFill>
        <p:spPr bwMode="auto">
          <a:xfrm>
            <a:off x="0" y="0"/>
            <a:ext cx="5638800" cy="3913188"/>
          </a:xfrm>
          <a:prstGeom prst="rect">
            <a:avLst/>
          </a:prstGeom>
          <a:noFill/>
          <a:ln w="9525" algn="ctr">
            <a:noFill/>
            <a:miter lim="800000"/>
            <a:headEnd/>
            <a:tailEnd/>
          </a:ln>
        </p:spPr>
      </p:pic>
      <p:pic>
        <p:nvPicPr>
          <p:cNvPr id="202755" name="Picture 3"/>
          <p:cNvPicPr>
            <a:picLocks noChangeAspect="1" noChangeArrowheads="1"/>
          </p:cNvPicPr>
          <p:nvPr/>
        </p:nvPicPr>
        <p:blipFill>
          <a:blip r:embed="rId3" cstate="print"/>
          <a:srcRect/>
          <a:stretch>
            <a:fillRect/>
          </a:stretch>
        </p:blipFill>
        <p:spPr bwMode="auto">
          <a:xfrm>
            <a:off x="3448050" y="2409825"/>
            <a:ext cx="5695950" cy="4448175"/>
          </a:xfrm>
          <a:prstGeom prst="rect">
            <a:avLst/>
          </a:prstGeom>
          <a:noFill/>
          <a:ln w="9525" algn="ctr">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02755"/>
                                        </p:tgtEl>
                                        <p:attrNameLst>
                                          <p:attrName>style.visibility</p:attrName>
                                        </p:attrNameLst>
                                      </p:cBhvr>
                                      <p:to>
                                        <p:strVal val="visible"/>
                                      </p:to>
                                    </p:set>
                                    <p:animEffect transition="in" filter="checkerboard(across)">
                                      <p:cBhvr>
                                        <p:cTn id="7" dur="500"/>
                                        <p:tgtEl>
                                          <p:spTgt spid="2027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Text Box 2"/>
          <p:cNvSpPr txBox="1">
            <a:spLocks noChangeArrowheads="1"/>
          </p:cNvSpPr>
          <p:nvPr/>
        </p:nvSpPr>
        <p:spPr bwMode="auto">
          <a:xfrm>
            <a:off x="152400" y="222250"/>
            <a:ext cx="4724400" cy="3663950"/>
          </a:xfrm>
          <a:prstGeom prst="rect">
            <a:avLst/>
          </a:prstGeom>
          <a:noFill/>
          <a:ln w="9525">
            <a:noFill/>
            <a:miter lim="800000"/>
            <a:headEnd/>
            <a:tailEnd/>
          </a:ln>
        </p:spPr>
        <p:txBody>
          <a:bodyPr>
            <a:spAutoFit/>
          </a:bodyPr>
          <a:lstStyle/>
          <a:p>
            <a:pPr>
              <a:spcBef>
                <a:spcPct val="50000"/>
              </a:spcBef>
            </a:pPr>
            <a:r>
              <a:rPr lang="en-US" sz="2600">
                <a:latin typeface="Times New Roman" pitchFamily="18" charset="0"/>
              </a:rPr>
              <a:t>An outbreak of strep throat infections in Pittsburgh, Pennsylvania, involved bacteria that are resistant to erythromycin (a drug used to treat sore throats). Nearly half of the “Group A” </a:t>
            </a:r>
            <a:r>
              <a:rPr lang="en-US" sz="2600" i="1">
                <a:latin typeface="Times New Roman" pitchFamily="18" charset="0"/>
              </a:rPr>
              <a:t>Streptococcus</a:t>
            </a:r>
            <a:r>
              <a:rPr lang="en-US" sz="2600">
                <a:latin typeface="Times New Roman" pitchFamily="18" charset="0"/>
              </a:rPr>
              <a:t> bacteria analyzed by researchers had developed resistance to the drug.</a:t>
            </a:r>
            <a:r>
              <a:rPr lang="en-US" sz="2400">
                <a:latin typeface="Times New Roman" pitchFamily="18" charset="0"/>
              </a:rPr>
              <a:t>                  </a:t>
            </a:r>
          </a:p>
        </p:txBody>
      </p:sp>
      <p:pic>
        <p:nvPicPr>
          <p:cNvPr id="122882" name="Picture 3"/>
          <p:cNvPicPr>
            <a:picLocks noChangeAspect="1" noChangeArrowheads="1"/>
          </p:cNvPicPr>
          <p:nvPr/>
        </p:nvPicPr>
        <p:blipFill>
          <a:blip r:embed="rId2" cstate="print"/>
          <a:srcRect/>
          <a:stretch>
            <a:fillRect/>
          </a:stretch>
        </p:blipFill>
        <p:spPr bwMode="auto">
          <a:xfrm>
            <a:off x="0" y="4024313"/>
            <a:ext cx="4876800" cy="2833687"/>
          </a:xfrm>
          <a:prstGeom prst="rect">
            <a:avLst/>
          </a:prstGeom>
          <a:noFill/>
          <a:ln w="9525">
            <a:noFill/>
            <a:miter lim="800000"/>
            <a:headEnd/>
            <a:tailEnd/>
          </a:ln>
        </p:spPr>
      </p:pic>
      <p:pic>
        <p:nvPicPr>
          <p:cNvPr id="122883" name="Picture 4"/>
          <p:cNvPicPr>
            <a:picLocks noChangeAspect="1" noChangeArrowheads="1"/>
          </p:cNvPicPr>
          <p:nvPr/>
        </p:nvPicPr>
        <p:blipFill>
          <a:blip r:embed="rId3" cstate="print"/>
          <a:srcRect/>
          <a:stretch>
            <a:fillRect/>
          </a:stretch>
        </p:blipFill>
        <p:spPr bwMode="auto">
          <a:xfrm>
            <a:off x="4953000" y="381000"/>
            <a:ext cx="4038600" cy="6248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5" name="Picture 2"/>
          <p:cNvPicPr>
            <a:picLocks noChangeAspect="1" noChangeArrowheads="1"/>
          </p:cNvPicPr>
          <p:nvPr/>
        </p:nvPicPr>
        <p:blipFill>
          <a:blip r:embed="rId2" cstate="print"/>
          <a:srcRect/>
          <a:stretch>
            <a:fillRect/>
          </a:stretch>
        </p:blipFill>
        <p:spPr bwMode="auto">
          <a:xfrm>
            <a:off x="1143000" y="2017713"/>
            <a:ext cx="6781800" cy="4840287"/>
          </a:xfrm>
          <a:prstGeom prst="rect">
            <a:avLst/>
          </a:prstGeom>
          <a:noFill/>
          <a:ln w="9525">
            <a:noFill/>
            <a:miter lim="800000"/>
            <a:headEnd/>
            <a:tailEnd/>
          </a:ln>
        </p:spPr>
      </p:pic>
      <p:sp>
        <p:nvSpPr>
          <p:cNvPr id="123906" name="Text Box 3"/>
          <p:cNvSpPr txBox="1">
            <a:spLocks noChangeArrowheads="1"/>
          </p:cNvSpPr>
          <p:nvPr/>
        </p:nvSpPr>
        <p:spPr bwMode="auto">
          <a:xfrm>
            <a:off x="152400" y="214313"/>
            <a:ext cx="8839200" cy="1614487"/>
          </a:xfrm>
          <a:prstGeom prst="rect">
            <a:avLst/>
          </a:prstGeom>
          <a:noFill/>
          <a:ln w="9525">
            <a:noFill/>
            <a:miter lim="800000"/>
            <a:headEnd/>
            <a:tailEnd/>
          </a:ln>
        </p:spPr>
        <p:txBody>
          <a:bodyPr>
            <a:spAutoFit/>
          </a:bodyPr>
          <a:lstStyle/>
          <a:p>
            <a:pPr>
              <a:spcBef>
                <a:spcPct val="50000"/>
              </a:spcBef>
            </a:pPr>
            <a:r>
              <a:rPr lang="en-US" sz="2400">
                <a:latin typeface="Times New Roman" pitchFamily="18" charset="0"/>
              </a:rPr>
              <a:t>Antibiotic-resistant bacteria are now common throughout the U.S. and much of the world. In Arizona, the most common bacteria that can cause illnesses like pneumonia and meningitis have recently developed resistance to penicillin in </a:t>
            </a:r>
            <a:r>
              <a:rPr lang="en-US" sz="2800" b="1">
                <a:latin typeface="Times New Roman" pitchFamily="18" charset="0"/>
              </a:rPr>
              <a:t>30 percent of cases</a:t>
            </a:r>
            <a:r>
              <a:rPr lang="en-US" sz="2400">
                <a:latin typeface="Times New Roman" pitchFamily="18" charset="0"/>
              </a:rPr>
              <a:t>. </a:t>
            </a:r>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29" name="Picture 4"/>
          <p:cNvPicPr>
            <a:picLocks noChangeAspect="1" noChangeArrowheads="1"/>
          </p:cNvPicPr>
          <p:nvPr/>
        </p:nvPicPr>
        <p:blipFill>
          <a:blip r:embed="rId2" cstate="print"/>
          <a:srcRect/>
          <a:stretch>
            <a:fillRect/>
          </a:stretch>
        </p:blipFill>
        <p:spPr bwMode="auto">
          <a:xfrm>
            <a:off x="0" y="0"/>
            <a:ext cx="9144000" cy="1681163"/>
          </a:xfrm>
          <a:prstGeom prst="rect">
            <a:avLst/>
          </a:prstGeom>
          <a:noFill/>
          <a:ln w="9525">
            <a:noFill/>
            <a:miter lim="800000"/>
            <a:headEnd/>
            <a:tailEnd/>
          </a:ln>
        </p:spPr>
      </p:pic>
      <p:pic>
        <p:nvPicPr>
          <p:cNvPr id="124930" name="Picture 7" descr="http://membracid.files.wordpress.com/2007/06/insect_resist_graph.gif"/>
          <p:cNvPicPr>
            <a:picLocks noChangeAspect="1" noChangeArrowheads="1"/>
          </p:cNvPicPr>
          <p:nvPr/>
        </p:nvPicPr>
        <p:blipFill>
          <a:blip r:embed="rId3" cstate="print"/>
          <a:srcRect/>
          <a:stretch>
            <a:fillRect/>
          </a:stretch>
        </p:blipFill>
        <p:spPr bwMode="auto">
          <a:xfrm>
            <a:off x="152400" y="1295400"/>
            <a:ext cx="8839200" cy="46767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3" name="Picture 4"/>
          <p:cNvPicPr>
            <a:picLocks noChangeAspect="1" noChangeArrowheads="1"/>
          </p:cNvPicPr>
          <p:nvPr/>
        </p:nvPicPr>
        <p:blipFill>
          <a:blip r:embed="rId2" cstate="print"/>
          <a:srcRect/>
          <a:stretch>
            <a:fillRect/>
          </a:stretch>
        </p:blipFill>
        <p:spPr bwMode="auto">
          <a:xfrm>
            <a:off x="0" y="0"/>
            <a:ext cx="8991600" cy="1866900"/>
          </a:xfrm>
          <a:prstGeom prst="rect">
            <a:avLst/>
          </a:prstGeom>
          <a:noFill/>
          <a:ln w="9525">
            <a:noFill/>
            <a:miter lim="800000"/>
            <a:headEnd/>
            <a:tailEnd/>
          </a:ln>
        </p:spPr>
      </p:pic>
      <p:grpSp>
        <p:nvGrpSpPr>
          <p:cNvPr id="125954" name="Group 5"/>
          <p:cNvGrpSpPr>
            <a:grpSpLocks/>
          </p:cNvGrpSpPr>
          <p:nvPr/>
        </p:nvGrpSpPr>
        <p:grpSpPr bwMode="auto">
          <a:xfrm>
            <a:off x="4191000" y="2133600"/>
            <a:ext cx="4876800" cy="4419600"/>
            <a:chOff x="6495" y="12060"/>
            <a:chExt cx="2865" cy="2880"/>
          </a:xfrm>
        </p:grpSpPr>
        <p:pic>
          <p:nvPicPr>
            <p:cNvPr id="125955" name="Picture 6"/>
            <p:cNvPicPr>
              <a:picLocks noChangeAspect="1" noChangeArrowheads="1"/>
            </p:cNvPicPr>
            <p:nvPr/>
          </p:nvPicPr>
          <p:blipFill>
            <a:blip r:embed="rId3" cstate="print"/>
            <a:srcRect/>
            <a:stretch>
              <a:fillRect/>
            </a:stretch>
          </p:blipFill>
          <p:spPr bwMode="auto">
            <a:xfrm rot="60000">
              <a:off x="6495" y="12060"/>
              <a:ext cx="2865" cy="2880"/>
            </a:xfrm>
            <a:prstGeom prst="rect">
              <a:avLst/>
            </a:prstGeom>
            <a:noFill/>
            <a:ln w="9525">
              <a:noFill/>
              <a:miter lim="800000"/>
              <a:headEnd/>
              <a:tailEnd/>
            </a:ln>
          </p:spPr>
        </p:pic>
        <p:sp>
          <p:nvSpPr>
            <p:cNvPr id="125956" name="Rectangle 7"/>
            <p:cNvSpPr>
              <a:spLocks noChangeArrowheads="1"/>
            </p:cNvSpPr>
            <p:nvPr/>
          </p:nvSpPr>
          <p:spPr bwMode="auto">
            <a:xfrm>
              <a:off x="6840" y="12060"/>
              <a:ext cx="2160" cy="2160"/>
            </a:xfrm>
            <a:prstGeom prst="rect">
              <a:avLst/>
            </a:prstGeom>
            <a:solidFill>
              <a:srgbClr val="FFFFFF"/>
            </a:solidFill>
            <a:ln w="9525">
              <a:noFill/>
              <a:miter lim="800000"/>
              <a:headEnd/>
              <a:tailEnd/>
            </a:ln>
          </p:spPr>
          <p:txBody>
            <a:bodyPr/>
            <a:lstStyle/>
            <a:p>
              <a:endParaRPr lang="en-US"/>
            </a:p>
          </p:txBody>
        </p:sp>
        <p:sp>
          <p:nvSpPr>
            <p:cNvPr id="125957" name="Rectangle 8"/>
            <p:cNvSpPr>
              <a:spLocks noChangeArrowheads="1"/>
            </p:cNvSpPr>
            <p:nvPr/>
          </p:nvSpPr>
          <p:spPr bwMode="auto">
            <a:xfrm rot="10800000">
              <a:off x="6660" y="14248"/>
              <a:ext cx="2340" cy="475"/>
            </a:xfrm>
            <a:prstGeom prst="rect">
              <a:avLst/>
            </a:prstGeom>
            <a:solidFill>
              <a:srgbClr val="FFFFFF"/>
            </a:solidFill>
            <a:ln w="9525">
              <a:noFill/>
              <a:miter lim="800000"/>
              <a:headEnd/>
              <a:tailEnd/>
            </a:ln>
          </p:spPr>
          <p:txBody>
            <a:bodyPr/>
            <a:lstStyle/>
            <a:p>
              <a:endParaRPr lang="en-US"/>
            </a:p>
          </p:txBody>
        </p:sp>
      </p:gr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7" name="Picture 5" descr="disruptiveSelection2"/>
          <p:cNvPicPr>
            <a:picLocks noChangeAspect="1" noChangeArrowheads="1"/>
          </p:cNvPicPr>
          <p:nvPr/>
        </p:nvPicPr>
        <p:blipFill>
          <a:blip r:embed="rId2" cstate="print"/>
          <a:srcRect/>
          <a:stretch>
            <a:fillRect/>
          </a:stretch>
        </p:blipFill>
        <p:spPr bwMode="auto">
          <a:xfrm>
            <a:off x="2244725" y="209550"/>
            <a:ext cx="5146675" cy="63436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WordArt 4"/>
          <p:cNvSpPr>
            <a:spLocks noChangeArrowheads="1" noChangeShapeType="1" noTextEdit="1"/>
          </p:cNvSpPr>
          <p:nvPr/>
        </p:nvSpPr>
        <p:spPr bwMode="auto">
          <a:xfrm>
            <a:off x="295275" y="381000"/>
            <a:ext cx="8553450" cy="638175"/>
          </a:xfrm>
          <a:prstGeom prst="rect">
            <a:avLst/>
          </a:prstGeom>
        </p:spPr>
        <p:txBody>
          <a:bodyPr wrap="none" fromWordArt="1">
            <a:prstTxWarp prst="textPlain">
              <a:avLst>
                <a:gd name="adj" fmla="val 50000"/>
              </a:avLst>
            </a:prstTxWarp>
          </a:bodyPr>
          <a:lstStyle/>
          <a:p>
            <a:pPr algn="ctr"/>
            <a:r>
              <a:rPr lang="en-US" sz="3600" b="1" kern="10">
                <a:ln w="28575">
                  <a:solidFill>
                    <a:srgbClr val="000000"/>
                  </a:solidFill>
                  <a:round/>
                  <a:headEnd/>
                  <a:tailEnd/>
                </a:ln>
                <a:solidFill>
                  <a:srgbClr val="3366FF"/>
                </a:solidFill>
                <a:latin typeface="Bell MT"/>
              </a:rPr>
              <a:t>FOR MATURE AUDIENCES ONLY...</a:t>
            </a:r>
          </a:p>
        </p:txBody>
      </p:sp>
      <p:grpSp>
        <p:nvGrpSpPr>
          <p:cNvPr id="120841" name="Group 9"/>
          <p:cNvGrpSpPr>
            <a:grpSpLocks/>
          </p:cNvGrpSpPr>
          <p:nvPr/>
        </p:nvGrpSpPr>
        <p:grpSpPr bwMode="auto">
          <a:xfrm>
            <a:off x="733425" y="1474788"/>
            <a:ext cx="7750175" cy="4886325"/>
            <a:chOff x="462" y="929"/>
            <a:chExt cx="4882" cy="3078"/>
          </a:xfrm>
        </p:grpSpPr>
        <p:pic>
          <p:nvPicPr>
            <p:cNvPr id="595972" name="Picture 4" descr="angelina_jolie_wall_ccr_1024_03"/>
            <p:cNvPicPr>
              <a:picLocks noChangeAspect="1" noChangeArrowheads="1"/>
            </p:cNvPicPr>
            <p:nvPr/>
          </p:nvPicPr>
          <p:blipFill>
            <a:blip r:embed="rId2" cstate="print"/>
            <a:srcRect l="47110"/>
            <a:stretch>
              <a:fillRect/>
            </a:stretch>
          </p:blipFill>
          <p:spPr bwMode="auto">
            <a:xfrm>
              <a:off x="462" y="929"/>
              <a:ext cx="2170" cy="3076"/>
            </a:xfrm>
            <a:prstGeom prst="rect">
              <a:avLst/>
            </a:prstGeom>
            <a:noFill/>
            <a:ln w="9525">
              <a:noFill/>
              <a:miter lim="800000"/>
              <a:headEnd/>
              <a:tailEnd/>
            </a:ln>
            <a:effectLst>
              <a:outerShdw blurRad="63500" dist="38099" dir="2700000" algn="ctr" rotWithShape="0">
                <a:srgbClr val="0E0E0E">
                  <a:alpha val="74998"/>
                </a:srgbClr>
              </a:outerShdw>
            </a:effectLst>
          </p:spPr>
        </p:pic>
        <p:pic>
          <p:nvPicPr>
            <p:cNvPr id="595973" name="Picture 5" descr="brad_pitt-1024-02"/>
            <p:cNvPicPr>
              <a:picLocks noChangeAspect="1" noChangeArrowheads="1"/>
            </p:cNvPicPr>
            <p:nvPr/>
          </p:nvPicPr>
          <p:blipFill>
            <a:blip r:embed="rId3" cstate="print"/>
            <a:srcRect l="23203" r="21094"/>
            <a:stretch>
              <a:fillRect/>
            </a:stretch>
          </p:blipFill>
          <p:spPr bwMode="auto">
            <a:xfrm>
              <a:off x="3121" y="929"/>
              <a:ext cx="2223" cy="3078"/>
            </a:xfrm>
            <a:prstGeom prst="rect">
              <a:avLst/>
            </a:prstGeom>
            <a:noFill/>
            <a:ln w="9525">
              <a:noFill/>
              <a:miter lim="800000"/>
              <a:headEnd/>
              <a:tailEnd/>
            </a:ln>
            <a:effectLst>
              <a:outerShdw blurRad="63500" dist="38099" dir="2700000" algn="ctr" rotWithShape="0">
                <a:srgbClr val="0E0E0E">
                  <a:alpha val="74998"/>
                </a:srgbClr>
              </a:outerShdw>
            </a:effectLst>
          </p:spPr>
        </p:pic>
      </p:grpSp>
      <p:sp>
        <p:nvSpPr>
          <p:cNvPr id="120840" name="AutoShape 8"/>
          <p:cNvSpPr>
            <a:spLocks noChangeArrowheads="1"/>
          </p:cNvSpPr>
          <p:nvPr/>
        </p:nvSpPr>
        <p:spPr bwMode="auto">
          <a:xfrm>
            <a:off x="1600200" y="990600"/>
            <a:ext cx="6096000" cy="54864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8050" y="17300"/>
                </a:moveTo>
                <a:cubicBezTo>
                  <a:pt x="19652" y="15514"/>
                  <a:pt x="20538" y="13199"/>
                  <a:pt x="20538" y="10800"/>
                </a:cubicBezTo>
                <a:cubicBezTo>
                  <a:pt x="20538" y="5421"/>
                  <a:pt x="16178" y="1062"/>
                  <a:pt x="10800" y="1062"/>
                </a:cubicBezTo>
                <a:cubicBezTo>
                  <a:pt x="8400" y="1061"/>
                  <a:pt x="6085" y="1947"/>
                  <a:pt x="4299" y="3549"/>
                </a:cubicBezTo>
                <a:close/>
                <a:moveTo>
                  <a:pt x="3549" y="4299"/>
                </a:moveTo>
                <a:cubicBezTo>
                  <a:pt x="1947" y="6085"/>
                  <a:pt x="1062" y="8400"/>
                  <a:pt x="1062" y="10799"/>
                </a:cubicBezTo>
                <a:cubicBezTo>
                  <a:pt x="1062" y="16178"/>
                  <a:pt x="5421" y="20538"/>
                  <a:pt x="10800" y="20538"/>
                </a:cubicBezTo>
                <a:cubicBezTo>
                  <a:pt x="13199" y="20538"/>
                  <a:pt x="15514" y="19652"/>
                  <a:pt x="17300" y="18050"/>
                </a:cubicBezTo>
                <a:close/>
              </a:path>
            </a:pathLst>
          </a:custGeom>
          <a:solidFill>
            <a:srgbClr val="FF0000"/>
          </a:solidFill>
          <a:ln w="25400">
            <a:solidFill>
              <a:schemeClr val="tx1"/>
            </a:solidFill>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20841"/>
                                        </p:tgtEl>
                                        <p:attrNameLst>
                                          <p:attrName>style.visibility</p:attrName>
                                        </p:attrNameLst>
                                      </p:cBhvr>
                                      <p:to>
                                        <p:strVal val="visible"/>
                                      </p:to>
                                    </p:set>
                                    <p:animEffect transition="in" filter="checkerboard(across)">
                                      <p:cBhvr>
                                        <p:cTn id="7" dur="500"/>
                                        <p:tgtEl>
                                          <p:spTgt spid="120841"/>
                                        </p:tgtEl>
                                      </p:cBhvr>
                                    </p:animEffect>
                                  </p:childTnLst>
                                </p:cTn>
                              </p:par>
                            </p:childTnLst>
                          </p:cTn>
                        </p:par>
                      </p:childTnLst>
                    </p:cTn>
                  </p:par>
                  <p:par>
                    <p:cTn id="8" fill="hold">
                      <p:stCondLst>
                        <p:cond delay="indefinite"/>
                      </p:stCondLst>
                      <p:childTnLst>
                        <p:par>
                          <p:cTn id="9" fill="hold">
                            <p:stCondLst>
                              <p:cond delay="0"/>
                            </p:stCondLst>
                            <p:childTnLst>
                              <p:par>
                                <p:cTn id="10" presetID="48" presetClass="entr" presetSubtype="0" accel="50000" fill="hold" grpId="0" nodeType="clickEffect">
                                  <p:stCondLst>
                                    <p:cond delay="0"/>
                                  </p:stCondLst>
                                  <p:childTnLst>
                                    <p:set>
                                      <p:cBhvr>
                                        <p:cTn id="11" dur="1" fill="hold">
                                          <p:stCondLst>
                                            <p:cond delay="0"/>
                                          </p:stCondLst>
                                        </p:cTn>
                                        <p:tgtEl>
                                          <p:spTgt spid="120840"/>
                                        </p:tgtEl>
                                        <p:attrNameLst>
                                          <p:attrName>style.visibility</p:attrName>
                                        </p:attrNameLst>
                                      </p:cBhvr>
                                      <p:to>
                                        <p:strVal val="visible"/>
                                      </p:to>
                                    </p:set>
                                    <p:anim calcmode="lin" valueType="num">
                                      <p:cBhvr>
                                        <p:cTn id="12" dur="1000" fill="hold"/>
                                        <p:tgtEl>
                                          <p:spTgt spid="120840"/>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13" dur="1000" fill="hold"/>
                                        <p:tgtEl>
                                          <p:spTgt spid="120840"/>
                                        </p:tgtEl>
                                        <p:attrNameLst>
                                          <p:attrName>ppt_x</p:attrName>
                                        </p:attrNameLst>
                                      </p:cBhvr>
                                      <p:tavLst>
                                        <p:tav tm="0">
                                          <p:val>
                                            <p:fltVal val="-1"/>
                                          </p:val>
                                        </p:tav>
                                        <p:tav tm="50000">
                                          <p:val>
                                            <p:fltVal val="0.95"/>
                                          </p:val>
                                        </p:tav>
                                        <p:tav tm="100000">
                                          <p:val>
                                            <p:strVal val="#ppt_x"/>
                                          </p:val>
                                        </p:tav>
                                      </p:tavLst>
                                    </p:anim>
                                    <p:anim calcmode="lin" valueType="num">
                                      <p:cBhvr>
                                        <p:cTn id="14" dur="1000" fill="hold"/>
                                        <p:tgtEl>
                                          <p:spTgt spid="120840"/>
                                        </p:tgtEl>
                                        <p:attrNameLst>
                                          <p:attrName>ppt_y</p:attrName>
                                        </p:attrNameLst>
                                      </p:cBhvr>
                                      <p:tavLst>
                                        <p:tav tm="0">
                                          <p:val>
                                            <p:strVal val="#ppt_y"/>
                                          </p:val>
                                        </p:tav>
                                        <p:tav tm="100000">
                                          <p:val>
                                            <p:strVal val="#ppt_y"/>
                                          </p:val>
                                        </p:tav>
                                      </p:tavLst>
                                    </p:anim>
                                    <p:animEffect transition="in" filter="fade">
                                      <p:cBhvr>
                                        <p:cTn id="15" dur="1000"/>
                                        <p:tgtEl>
                                          <p:spTgt spid="1208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840"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5493" name="Picture 5"/>
          <p:cNvPicPr>
            <a:picLocks noChangeAspect="1" noChangeArrowheads="1"/>
          </p:cNvPicPr>
          <p:nvPr/>
        </p:nvPicPr>
        <p:blipFill>
          <a:blip r:embed="rId2" cstate="print"/>
          <a:srcRect/>
          <a:stretch>
            <a:fillRect/>
          </a:stretch>
        </p:blipFill>
        <p:spPr bwMode="auto">
          <a:xfrm>
            <a:off x="304800" y="228600"/>
            <a:ext cx="2811463" cy="4222750"/>
          </a:xfrm>
          <a:prstGeom prst="rect">
            <a:avLst/>
          </a:prstGeom>
          <a:noFill/>
          <a:ln w="9525">
            <a:noFill/>
            <a:miter lim="800000"/>
            <a:headEnd/>
            <a:tailEnd/>
          </a:ln>
          <a:effectLst>
            <a:outerShdw dist="35921" dir="2700000" algn="ctr" rotWithShape="0">
              <a:srgbClr val="0E0E0E">
                <a:alpha val="75000"/>
              </a:srgbClr>
            </a:outerShdw>
          </a:effectLst>
        </p:spPr>
      </p:pic>
      <p:pic>
        <p:nvPicPr>
          <p:cNvPr id="575492" name="Picture 4"/>
          <p:cNvPicPr>
            <a:picLocks noChangeAspect="1" noChangeArrowheads="1"/>
          </p:cNvPicPr>
          <p:nvPr/>
        </p:nvPicPr>
        <p:blipFill>
          <a:blip r:embed="rId3" cstate="print"/>
          <a:srcRect/>
          <a:stretch>
            <a:fillRect/>
          </a:stretch>
        </p:blipFill>
        <p:spPr bwMode="auto">
          <a:xfrm>
            <a:off x="3276600" y="2819400"/>
            <a:ext cx="5638800" cy="3851275"/>
          </a:xfrm>
          <a:prstGeom prst="rect">
            <a:avLst/>
          </a:prstGeom>
          <a:noFill/>
          <a:effectLst>
            <a:outerShdw blurRad="63500" dist="38099" dir="2700000" algn="ctr" rotWithShape="0">
              <a:srgbClr val="000000">
                <a:alpha val="74998"/>
              </a:srgbClr>
            </a:outerShdw>
          </a:effectLst>
        </p:spPr>
      </p:pic>
      <p:pic>
        <p:nvPicPr>
          <p:cNvPr id="536594" name="Picture 18"/>
          <p:cNvPicPr>
            <a:picLocks noChangeAspect="1" noChangeArrowheads="1"/>
          </p:cNvPicPr>
          <p:nvPr/>
        </p:nvPicPr>
        <p:blipFill>
          <a:blip r:embed="rId4" cstate="print"/>
          <a:srcRect/>
          <a:stretch>
            <a:fillRect/>
          </a:stretch>
        </p:blipFill>
        <p:spPr bwMode="auto">
          <a:xfrm>
            <a:off x="5029200" y="228600"/>
            <a:ext cx="3886200" cy="2808288"/>
          </a:xfrm>
          <a:prstGeom prst="rect">
            <a:avLst/>
          </a:prstGeom>
          <a:noFill/>
          <a:ln w="9525">
            <a:noFill/>
            <a:miter lim="800000"/>
            <a:headEnd/>
            <a:tailEnd/>
          </a:ln>
          <a:effectLst>
            <a:outerShdw dist="35921" dir="2700000" algn="ctr" rotWithShape="0">
              <a:srgbClr val="0E0E0E"/>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75493"/>
                                        </p:tgtEl>
                                        <p:attrNameLst>
                                          <p:attrName>style.visibility</p:attrName>
                                        </p:attrNameLst>
                                      </p:cBhvr>
                                      <p:to>
                                        <p:strVal val="visible"/>
                                      </p:to>
                                    </p:set>
                                    <p:animEffect transition="in" filter="checkerboard(across)">
                                      <p:cBhvr>
                                        <p:cTn id="7" dur="500"/>
                                        <p:tgtEl>
                                          <p:spTgt spid="57549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575492"/>
                                        </p:tgtEl>
                                        <p:attrNameLst>
                                          <p:attrName>style.visibility</p:attrName>
                                        </p:attrNameLst>
                                      </p:cBhvr>
                                      <p:to>
                                        <p:strVal val="visible"/>
                                      </p:to>
                                    </p:set>
                                    <p:animEffect transition="in" filter="checkerboard(across)">
                                      <p:cBhvr>
                                        <p:cTn id="12" dur="500"/>
                                        <p:tgtEl>
                                          <p:spTgt spid="575492"/>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536594"/>
                                        </p:tgtEl>
                                        <p:attrNameLst>
                                          <p:attrName>style.visibility</p:attrName>
                                        </p:attrNameLst>
                                      </p:cBhvr>
                                      <p:to>
                                        <p:strVal val="visible"/>
                                      </p:to>
                                    </p:set>
                                    <p:animEffect transition="in" filter="checkerboard(across)">
                                      <p:cBhvr>
                                        <p:cTn id="17" dur="500"/>
                                        <p:tgtEl>
                                          <p:spTgt spid="5365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0049" name="Group 8"/>
          <p:cNvGrpSpPr>
            <a:grpSpLocks/>
          </p:cNvGrpSpPr>
          <p:nvPr/>
        </p:nvGrpSpPr>
        <p:grpSpPr bwMode="auto">
          <a:xfrm>
            <a:off x="531813" y="606425"/>
            <a:ext cx="8002587" cy="5413375"/>
            <a:chOff x="479" y="816"/>
            <a:chExt cx="5041" cy="3410"/>
          </a:xfrm>
        </p:grpSpPr>
        <p:pic>
          <p:nvPicPr>
            <p:cNvPr id="538628" name="Picture 4"/>
            <p:cNvPicPr>
              <a:picLocks noChangeArrowheads="1"/>
            </p:cNvPicPr>
            <p:nvPr/>
          </p:nvPicPr>
          <p:blipFill>
            <a:blip r:embed="rId2" cstate="print"/>
            <a:srcRect l="923" t="1358"/>
            <a:stretch>
              <a:fillRect/>
            </a:stretch>
          </p:blipFill>
          <p:spPr bwMode="auto">
            <a:xfrm>
              <a:off x="479" y="816"/>
              <a:ext cx="5041" cy="3410"/>
            </a:xfrm>
            <a:prstGeom prst="rect">
              <a:avLst/>
            </a:prstGeom>
            <a:noFill/>
            <a:ln w="9525">
              <a:noFill/>
              <a:miter lim="800000"/>
              <a:headEnd/>
              <a:tailEnd/>
            </a:ln>
            <a:effectLst>
              <a:outerShdw dist="126999" dir="2700000" algn="ctr" rotWithShape="0">
                <a:srgbClr val="121212">
                  <a:alpha val="75000"/>
                </a:srgbClr>
              </a:outerShdw>
            </a:effectLst>
          </p:spPr>
        </p:pic>
        <p:pic>
          <p:nvPicPr>
            <p:cNvPr id="130055" name="Picture 7"/>
            <p:cNvPicPr>
              <a:picLocks noChangeAspect="1" noChangeArrowheads="1"/>
            </p:cNvPicPr>
            <p:nvPr/>
          </p:nvPicPr>
          <p:blipFill>
            <a:blip r:embed="rId3" cstate="print"/>
            <a:srcRect l="6647" t="1962" r="10522"/>
            <a:stretch>
              <a:fillRect/>
            </a:stretch>
          </p:blipFill>
          <p:spPr bwMode="auto">
            <a:xfrm>
              <a:off x="3014" y="839"/>
              <a:ext cx="2444" cy="1634"/>
            </a:xfrm>
            <a:prstGeom prst="rect">
              <a:avLst/>
            </a:prstGeom>
            <a:noFill/>
            <a:ln w="9525">
              <a:noFill/>
              <a:miter lim="800000"/>
              <a:headEnd/>
              <a:tailEnd/>
            </a:ln>
          </p:spPr>
        </p:pic>
      </p:grpSp>
      <p:sp>
        <p:nvSpPr>
          <p:cNvPr id="121863" name="Rectangle 7"/>
          <p:cNvSpPr>
            <a:spLocks noChangeArrowheads="1"/>
          </p:cNvSpPr>
          <p:nvPr/>
        </p:nvSpPr>
        <p:spPr bwMode="auto">
          <a:xfrm>
            <a:off x="533400" y="609600"/>
            <a:ext cx="3886200" cy="26670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21864" name="Rectangle 8"/>
          <p:cNvSpPr>
            <a:spLocks noChangeArrowheads="1"/>
          </p:cNvSpPr>
          <p:nvPr/>
        </p:nvSpPr>
        <p:spPr bwMode="auto">
          <a:xfrm>
            <a:off x="4572000" y="609600"/>
            <a:ext cx="3886200" cy="26670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21865" name="Rectangle 9"/>
          <p:cNvSpPr>
            <a:spLocks noChangeArrowheads="1"/>
          </p:cNvSpPr>
          <p:nvPr/>
        </p:nvSpPr>
        <p:spPr bwMode="auto">
          <a:xfrm>
            <a:off x="533400" y="3352800"/>
            <a:ext cx="3886200" cy="26670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21866" name="Rectangle 10"/>
          <p:cNvSpPr>
            <a:spLocks noChangeArrowheads="1"/>
          </p:cNvSpPr>
          <p:nvPr/>
        </p:nvSpPr>
        <p:spPr bwMode="auto">
          <a:xfrm>
            <a:off x="4572000" y="3352800"/>
            <a:ext cx="3886200" cy="2667000"/>
          </a:xfrm>
          <a:prstGeom prst="rect">
            <a:avLst/>
          </a:prstGeom>
          <a:solidFill>
            <a:schemeClr val="accent1"/>
          </a:solidFill>
          <a:ln w="9525">
            <a:solidFill>
              <a:schemeClr val="tx1"/>
            </a:solidFill>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121863"/>
                                        </p:tgtEl>
                                      </p:cBhvr>
                                    </p:animEffect>
                                    <p:set>
                                      <p:cBhvr>
                                        <p:cTn id="7" dur="1" fill="hold">
                                          <p:stCondLst>
                                            <p:cond delay="499"/>
                                          </p:stCondLst>
                                        </p:cTn>
                                        <p:tgtEl>
                                          <p:spTgt spid="12186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121864"/>
                                        </p:tgtEl>
                                      </p:cBhvr>
                                    </p:animEffect>
                                    <p:set>
                                      <p:cBhvr>
                                        <p:cTn id="12" dur="1" fill="hold">
                                          <p:stCondLst>
                                            <p:cond delay="499"/>
                                          </p:stCondLst>
                                        </p:cTn>
                                        <p:tgtEl>
                                          <p:spTgt spid="12186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grpId="0" nodeType="clickEffect">
                                  <p:stCondLst>
                                    <p:cond delay="0"/>
                                  </p:stCondLst>
                                  <p:childTnLst>
                                    <p:animEffect transition="out" filter="dissolve">
                                      <p:cBhvr>
                                        <p:cTn id="16" dur="500"/>
                                        <p:tgtEl>
                                          <p:spTgt spid="121865"/>
                                        </p:tgtEl>
                                      </p:cBhvr>
                                    </p:animEffect>
                                    <p:set>
                                      <p:cBhvr>
                                        <p:cTn id="17" dur="1" fill="hold">
                                          <p:stCondLst>
                                            <p:cond delay="499"/>
                                          </p:stCondLst>
                                        </p:cTn>
                                        <p:tgtEl>
                                          <p:spTgt spid="12186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9" presetClass="exit" presetSubtype="0" fill="hold" grpId="0" nodeType="clickEffect">
                                  <p:stCondLst>
                                    <p:cond delay="0"/>
                                  </p:stCondLst>
                                  <p:childTnLst>
                                    <p:animEffect transition="out" filter="dissolve">
                                      <p:cBhvr>
                                        <p:cTn id="21" dur="500"/>
                                        <p:tgtEl>
                                          <p:spTgt spid="121866"/>
                                        </p:tgtEl>
                                      </p:cBhvr>
                                    </p:animEffect>
                                    <p:set>
                                      <p:cBhvr>
                                        <p:cTn id="22" dur="1" fill="hold">
                                          <p:stCondLst>
                                            <p:cond delay="499"/>
                                          </p:stCondLst>
                                        </p:cTn>
                                        <p:tgtEl>
                                          <p:spTgt spid="12186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863" grpId="0" animBg="1"/>
      <p:bldP spid="121864" grpId="0" animBg="1"/>
      <p:bldP spid="121865" grpId="0" animBg="1"/>
      <p:bldP spid="121866"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3" name="Picture 4"/>
          <p:cNvPicPr>
            <a:picLocks noChangeAspect="1" noChangeArrowheads="1"/>
          </p:cNvPicPr>
          <p:nvPr/>
        </p:nvPicPr>
        <p:blipFill>
          <a:blip r:embed="rId2" cstate="print"/>
          <a:srcRect/>
          <a:stretch>
            <a:fillRect/>
          </a:stretch>
        </p:blipFill>
        <p:spPr bwMode="auto">
          <a:xfrm>
            <a:off x="0" y="0"/>
            <a:ext cx="9144000" cy="34258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7" name="Picture 4"/>
          <p:cNvPicPr>
            <a:picLocks noChangeAspect="1" noChangeArrowheads="1"/>
          </p:cNvPicPr>
          <p:nvPr/>
        </p:nvPicPr>
        <p:blipFill>
          <a:blip r:embed="rId2" cstate="print"/>
          <a:srcRect/>
          <a:stretch>
            <a:fillRect/>
          </a:stretch>
        </p:blipFill>
        <p:spPr bwMode="auto">
          <a:xfrm>
            <a:off x="609600" y="1371600"/>
            <a:ext cx="4224338" cy="4953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2"/>
          <p:cNvPicPr>
            <a:picLocks noChangeAspect="1" noChangeArrowheads="1"/>
          </p:cNvPicPr>
          <p:nvPr/>
        </p:nvPicPr>
        <p:blipFill>
          <a:blip r:embed="rId2" cstate="print"/>
          <a:srcRect/>
          <a:stretch>
            <a:fillRect/>
          </a:stretch>
        </p:blipFill>
        <p:spPr bwMode="auto">
          <a:xfrm>
            <a:off x="0" y="0"/>
            <a:ext cx="5257800" cy="3943350"/>
          </a:xfrm>
          <a:prstGeom prst="rect">
            <a:avLst/>
          </a:prstGeom>
          <a:noFill/>
          <a:ln w="9525" algn="ctr">
            <a:noFill/>
            <a:miter lim="800000"/>
            <a:headEnd/>
            <a:tailEnd/>
          </a:ln>
        </p:spPr>
      </p:pic>
      <p:pic>
        <p:nvPicPr>
          <p:cNvPr id="203779" name="Picture 3"/>
          <p:cNvPicPr>
            <a:picLocks noChangeAspect="1" noChangeArrowheads="1"/>
          </p:cNvPicPr>
          <p:nvPr/>
        </p:nvPicPr>
        <p:blipFill>
          <a:blip r:embed="rId3" cstate="print"/>
          <a:srcRect/>
          <a:stretch>
            <a:fillRect/>
          </a:stretch>
        </p:blipFill>
        <p:spPr bwMode="auto">
          <a:xfrm>
            <a:off x="3429000" y="2571750"/>
            <a:ext cx="5715000" cy="4286250"/>
          </a:xfrm>
          <a:prstGeom prst="rect">
            <a:avLst/>
          </a:prstGeom>
          <a:noFill/>
          <a:ln w="9525" algn="ctr">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03779"/>
                                        </p:tgtEl>
                                        <p:attrNameLst>
                                          <p:attrName>style.visibility</p:attrName>
                                        </p:attrNameLst>
                                      </p:cBhvr>
                                      <p:to>
                                        <p:strVal val="visible"/>
                                      </p:to>
                                    </p:set>
                                    <p:animEffect transition="in" filter="checkerboard(across)">
                                      <p:cBhvr>
                                        <p:cTn id="7" dur="500"/>
                                        <p:tgtEl>
                                          <p:spTgt spid="2037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1" name="Picture 2"/>
          <p:cNvPicPr>
            <a:picLocks noChangeAspect="1" noChangeArrowheads="1"/>
          </p:cNvPicPr>
          <p:nvPr/>
        </p:nvPicPr>
        <p:blipFill>
          <a:blip r:embed="rId2" cstate="print"/>
          <a:srcRect/>
          <a:stretch>
            <a:fillRect/>
          </a:stretch>
        </p:blipFill>
        <p:spPr bwMode="auto">
          <a:xfrm>
            <a:off x="228600" y="228600"/>
            <a:ext cx="7696200" cy="4181475"/>
          </a:xfrm>
          <a:prstGeom prst="rect">
            <a:avLst/>
          </a:prstGeom>
          <a:noFill/>
          <a:ln w="9525">
            <a:noFill/>
            <a:miter lim="800000"/>
            <a:headEnd/>
            <a:tailEnd/>
          </a:ln>
        </p:spPr>
      </p:pic>
      <p:grpSp>
        <p:nvGrpSpPr>
          <p:cNvPr id="123907" name="Group 3"/>
          <p:cNvGrpSpPr>
            <a:grpSpLocks/>
          </p:cNvGrpSpPr>
          <p:nvPr/>
        </p:nvGrpSpPr>
        <p:grpSpPr bwMode="auto">
          <a:xfrm>
            <a:off x="381000" y="2895600"/>
            <a:ext cx="7543800" cy="3733800"/>
            <a:chOff x="240" y="1824"/>
            <a:chExt cx="4752" cy="2352"/>
          </a:xfrm>
        </p:grpSpPr>
        <p:sp>
          <p:nvSpPr>
            <p:cNvPr id="133123" name="Text Box 4"/>
            <p:cNvSpPr txBox="1">
              <a:spLocks noChangeArrowheads="1"/>
            </p:cNvSpPr>
            <p:nvPr/>
          </p:nvSpPr>
          <p:spPr bwMode="auto">
            <a:xfrm>
              <a:off x="240" y="3024"/>
              <a:ext cx="2064" cy="748"/>
            </a:xfrm>
            <a:prstGeom prst="rect">
              <a:avLst/>
            </a:prstGeom>
            <a:noFill/>
            <a:ln w="9525">
              <a:noFill/>
              <a:miter lim="800000"/>
              <a:headEnd/>
              <a:tailEnd/>
            </a:ln>
          </p:spPr>
          <p:txBody>
            <a:bodyPr>
              <a:spAutoFit/>
            </a:bodyPr>
            <a:lstStyle/>
            <a:p>
              <a:pPr>
                <a:spcBef>
                  <a:spcPct val="50000"/>
                </a:spcBef>
              </a:pPr>
              <a:r>
                <a:rPr lang="en-US" sz="2400">
                  <a:latin typeface="Times New Roman" pitchFamily="18" charset="0"/>
                </a:rPr>
                <a:t>See what I’m saying about complex behavior and whatnot?</a:t>
              </a:r>
            </a:p>
          </p:txBody>
        </p:sp>
        <p:pic>
          <p:nvPicPr>
            <p:cNvPr id="133124" name="Picture 5"/>
            <p:cNvPicPr>
              <a:picLocks noChangeAspect="1" noChangeArrowheads="1"/>
            </p:cNvPicPr>
            <p:nvPr/>
          </p:nvPicPr>
          <p:blipFill>
            <a:blip r:embed="rId3" cstate="print"/>
            <a:srcRect/>
            <a:stretch>
              <a:fillRect/>
            </a:stretch>
          </p:blipFill>
          <p:spPr bwMode="auto">
            <a:xfrm>
              <a:off x="3426" y="1824"/>
              <a:ext cx="1566" cy="2352"/>
            </a:xfrm>
            <a:prstGeom prst="rect">
              <a:avLst/>
            </a:prstGeom>
            <a:no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23907"/>
                                        </p:tgtEl>
                                        <p:attrNameLst>
                                          <p:attrName>style.visibility</p:attrName>
                                        </p:attrNameLst>
                                      </p:cBhvr>
                                      <p:to>
                                        <p:strVal val="visible"/>
                                      </p:to>
                                    </p:set>
                                    <p:animEffect transition="in" filter="blinds(horizontal)">
                                      <p:cBhvr>
                                        <p:cTn id="7" dur="500"/>
                                        <p:tgtEl>
                                          <p:spTgt spid="1239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5" name="Picture 2"/>
          <p:cNvPicPr>
            <a:picLocks noChangeAspect="1" noChangeArrowheads="1"/>
          </p:cNvPicPr>
          <p:nvPr/>
        </p:nvPicPr>
        <p:blipFill>
          <a:blip r:embed="rId2" cstate="print"/>
          <a:srcRect/>
          <a:stretch>
            <a:fillRect/>
          </a:stretch>
        </p:blipFill>
        <p:spPr bwMode="auto">
          <a:xfrm>
            <a:off x="228600" y="920750"/>
            <a:ext cx="8763000" cy="4946650"/>
          </a:xfrm>
          <a:prstGeom prst="rect">
            <a:avLst/>
          </a:prstGeom>
          <a:noFill/>
          <a:ln w="9525" algn="ctr">
            <a:noFill/>
            <a:miter lim="800000"/>
            <a:headEnd/>
            <a:tailEnd/>
          </a:ln>
        </p:spPr>
      </p:pic>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69" name="Picture 2"/>
          <p:cNvPicPr>
            <a:picLocks noChangeAspect="1" noChangeArrowheads="1"/>
          </p:cNvPicPr>
          <p:nvPr/>
        </p:nvPicPr>
        <p:blipFill>
          <a:blip r:embed="rId2" cstate="print"/>
          <a:srcRect/>
          <a:stretch>
            <a:fillRect/>
          </a:stretch>
        </p:blipFill>
        <p:spPr bwMode="auto">
          <a:xfrm>
            <a:off x="190500" y="180975"/>
            <a:ext cx="4457700" cy="6524625"/>
          </a:xfrm>
          <a:prstGeom prst="rect">
            <a:avLst/>
          </a:prstGeom>
          <a:noFill/>
          <a:ln w="9525" algn="ctr">
            <a:noFill/>
            <a:miter lim="800000"/>
            <a:headEnd/>
            <a:tailEnd/>
          </a:ln>
        </p:spPr>
      </p:pic>
      <p:pic>
        <p:nvPicPr>
          <p:cNvPr id="135170" name="Picture 3"/>
          <p:cNvPicPr>
            <a:picLocks noChangeAspect="1" noChangeArrowheads="1"/>
          </p:cNvPicPr>
          <p:nvPr/>
        </p:nvPicPr>
        <p:blipFill>
          <a:blip r:embed="rId3" cstate="print"/>
          <a:srcRect/>
          <a:stretch>
            <a:fillRect/>
          </a:stretch>
        </p:blipFill>
        <p:spPr bwMode="auto">
          <a:xfrm>
            <a:off x="4813300" y="1447800"/>
            <a:ext cx="3949700" cy="5257800"/>
          </a:xfrm>
          <a:prstGeom prst="rect">
            <a:avLst/>
          </a:prstGeom>
          <a:noFill/>
          <a:ln w="9525" algn="ctr">
            <a:noFill/>
            <a:miter lim="800000"/>
            <a:headEnd/>
            <a:tailEnd/>
          </a:ln>
        </p:spPr>
      </p:pic>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3" name="Picture 2"/>
          <p:cNvPicPr>
            <a:picLocks noChangeAspect="1" noChangeArrowheads="1"/>
          </p:cNvPicPr>
          <p:nvPr/>
        </p:nvPicPr>
        <p:blipFill>
          <a:blip r:embed="rId2" cstate="print"/>
          <a:srcRect/>
          <a:stretch>
            <a:fillRect/>
          </a:stretch>
        </p:blipFill>
        <p:spPr bwMode="auto">
          <a:xfrm>
            <a:off x="381000" y="609600"/>
            <a:ext cx="8458200" cy="5672138"/>
          </a:xfrm>
          <a:prstGeom prst="rect">
            <a:avLst/>
          </a:prstGeom>
          <a:noFill/>
          <a:ln w="9525" algn="ctr">
            <a:noFill/>
            <a:miter lim="800000"/>
            <a:headEnd/>
            <a:tailEnd/>
          </a:ln>
        </p:spPr>
      </p:pic>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7" name="Picture 3"/>
          <p:cNvPicPr>
            <a:picLocks noChangeAspect="1" noChangeArrowheads="1"/>
          </p:cNvPicPr>
          <p:nvPr/>
        </p:nvPicPr>
        <p:blipFill>
          <a:blip r:embed="rId2" cstate="print"/>
          <a:srcRect/>
          <a:stretch>
            <a:fillRect/>
          </a:stretch>
        </p:blipFill>
        <p:spPr bwMode="auto">
          <a:xfrm>
            <a:off x="0" y="609600"/>
            <a:ext cx="4259263" cy="6248400"/>
          </a:xfrm>
          <a:prstGeom prst="rect">
            <a:avLst/>
          </a:prstGeom>
          <a:noFill/>
          <a:ln w="9525">
            <a:noFill/>
            <a:miter lim="800000"/>
            <a:headEnd/>
            <a:tailEnd/>
          </a:ln>
        </p:spPr>
      </p:pic>
      <p:grpSp>
        <p:nvGrpSpPr>
          <p:cNvPr id="128004" name="Group 4"/>
          <p:cNvGrpSpPr>
            <a:grpSpLocks/>
          </p:cNvGrpSpPr>
          <p:nvPr/>
        </p:nvGrpSpPr>
        <p:grpSpPr bwMode="auto">
          <a:xfrm>
            <a:off x="3276600" y="1905000"/>
            <a:ext cx="5867400" cy="4953000"/>
            <a:chOff x="2016" y="1200"/>
            <a:chExt cx="3744" cy="3120"/>
          </a:xfrm>
        </p:grpSpPr>
        <p:pic>
          <p:nvPicPr>
            <p:cNvPr id="137219" name="Picture 5"/>
            <p:cNvPicPr>
              <a:picLocks noChangeAspect="1" noChangeArrowheads="1"/>
            </p:cNvPicPr>
            <p:nvPr/>
          </p:nvPicPr>
          <p:blipFill>
            <a:blip r:embed="rId3" cstate="print"/>
            <a:srcRect/>
            <a:stretch>
              <a:fillRect/>
            </a:stretch>
          </p:blipFill>
          <p:spPr bwMode="auto">
            <a:xfrm>
              <a:off x="2832" y="1641"/>
              <a:ext cx="2928" cy="2679"/>
            </a:xfrm>
            <a:prstGeom prst="rect">
              <a:avLst/>
            </a:prstGeom>
            <a:noFill/>
            <a:ln w="9525">
              <a:noFill/>
              <a:miter lim="800000"/>
              <a:headEnd/>
              <a:tailEnd/>
            </a:ln>
          </p:spPr>
        </p:pic>
        <p:sp>
          <p:nvSpPr>
            <p:cNvPr id="137220" name="AutoShape 6"/>
            <p:cNvSpPr>
              <a:spLocks noChangeArrowheads="1"/>
            </p:cNvSpPr>
            <p:nvPr/>
          </p:nvSpPr>
          <p:spPr bwMode="auto">
            <a:xfrm>
              <a:off x="2208" y="1200"/>
              <a:ext cx="1200" cy="1056"/>
            </a:xfrm>
            <a:prstGeom prst="wedgeRoundRectCallout">
              <a:avLst>
                <a:gd name="adj1" fmla="val 131333"/>
                <a:gd name="adj2" fmla="val 96782"/>
                <a:gd name="adj3" fmla="val 16667"/>
              </a:avLst>
            </a:prstGeom>
            <a:solidFill>
              <a:schemeClr val="bg1"/>
            </a:solidFill>
            <a:ln w="28575">
              <a:solidFill>
                <a:schemeClr val="tx1"/>
              </a:solidFill>
              <a:miter lim="800000"/>
              <a:headEnd/>
              <a:tailEnd/>
            </a:ln>
          </p:spPr>
          <p:txBody>
            <a:bodyPr/>
            <a:lstStyle/>
            <a:p>
              <a:pPr algn="ctr"/>
              <a:r>
                <a:rPr lang="en-US" sz="2400">
                  <a:latin typeface="Times New Roman" pitchFamily="18" charset="0"/>
                </a:rPr>
                <a:t>Hey baby…you like what you see?</a:t>
              </a:r>
            </a:p>
          </p:txBody>
        </p:sp>
        <p:sp>
          <p:nvSpPr>
            <p:cNvPr id="137221" name="AutoShape 7"/>
            <p:cNvSpPr>
              <a:spLocks noChangeArrowheads="1"/>
            </p:cNvSpPr>
            <p:nvPr/>
          </p:nvSpPr>
          <p:spPr bwMode="auto">
            <a:xfrm>
              <a:off x="2016" y="2832"/>
              <a:ext cx="1056" cy="576"/>
            </a:xfrm>
            <a:prstGeom prst="cloudCallout">
              <a:avLst>
                <a:gd name="adj1" fmla="val 53977"/>
                <a:gd name="adj2" fmla="val 73093"/>
              </a:avLst>
            </a:prstGeom>
            <a:solidFill>
              <a:schemeClr val="bg1"/>
            </a:solidFill>
            <a:ln w="25400">
              <a:solidFill>
                <a:schemeClr val="tx1"/>
              </a:solidFill>
              <a:round/>
              <a:headEnd/>
              <a:tailEnd/>
            </a:ln>
          </p:spPr>
          <p:txBody>
            <a:bodyPr/>
            <a:lstStyle/>
            <a:p>
              <a:pPr algn="ctr"/>
              <a:r>
                <a:rPr lang="en-US" sz="2400">
                  <a:latin typeface="Times New Roman" pitchFamily="18" charset="0"/>
                </a:rPr>
                <a:t>Creep.</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28004"/>
                                        </p:tgtEl>
                                        <p:attrNameLst>
                                          <p:attrName>style.visibility</p:attrName>
                                        </p:attrNameLst>
                                      </p:cBhvr>
                                      <p:to>
                                        <p:strVal val="visible"/>
                                      </p:to>
                                    </p:set>
                                    <p:animEffect transition="in" filter="checkerboard(across)">
                                      <p:cBhvr>
                                        <p:cTn id="7" dur="500"/>
                                        <p:tgtEl>
                                          <p:spTgt spid="1280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8241" name="Rectangle 2"/>
          <p:cNvSpPr>
            <a:spLocks noGrp="1" noChangeArrowheads="1"/>
          </p:cNvSpPr>
          <p:nvPr>
            <p:ph type="title" idx="4294967295"/>
          </p:nvPr>
        </p:nvSpPr>
        <p:spPr/>
        <p:txBody>
          <a:bodyPr anchor="t"/>
          <a:lstStyle/>
          <a:p>
            <a:pPr algn="l" eaLnBrk="1" hangingPunct="1"/>
            <a:r>
              <a:rPr lang="en-US" b="1" smtClean="0"/>
              <a:t>The Lion’s Mane…</a:t>
            </a:r>
          </a:p>
        </p:txBody>
      </p:sp>
      <p:pic>
        <p:nvPicPr>
          <p:cNvPr id="138242" name="Picture 6"/>
          <p:cNvPicPr>
            <a:picLocks noChangeArrowheads="1"/>
          </p:cNvPicPr>
          <p:nvPr/>
        </p:nvPicPr>
        <p:blipFill>
          <a:blip r:embed="rId3" cstate="print"/>
          <a:srcRect b="11499"/>
          <a:stretch>
            <a:fillRect/>
          </a:stretch>
        </p:blipFill>
        <p:spPr bwMode="auto">
          <a:xfrm>
            <a:off x="5829300" y="76200"/>
            <a:ext cx="3314700" cy="2070100"/>
          </a:xfrm>
          <a:prstGeom prst="rect">
            <a:avLst/>
          </a:prstGeom>
          <a:noFill/>
          <a:ln w="9525">
            <a:noFill/>
            <a:miter lim="800000"/>
            <a:headEnd/>
            <a:tailEnd/>
          </a:ln>
        </p:spPr>
      </p:pic>
      <p:pic>
        <p:nvPicPr>
          <p:cNvPr id="539652" name="Picture 4"/>
          <p:cNvPicPr>
            <a:picLocks noChangeArrowheads="1"/>
          </p:cNvPicPr>
          <p:nvPr/>
        </p:nvPicPr>
        <p:blipFill>
          <a:blip r:embed="rId4" cstate="print"/>
          <a:srcRect/>
          <a:stretch>
            <a:fillRect/>
          </a:stretch>
        </p:blipFill>
        <p:spPr bwMode="auto">
          <a:xfrm>
            <a:off x="0" y="1066800"/>
            <a:ext cx="3382963" cy="5621338"/>
          </a:xfrm>
          <a:prstGeom prst="rect">
            <a:avLst/>
          </a:prstGeom>
          <a:noFill/>
          <a:ln w="9525">
            <a:solidFill>
              <a:srgbClr val="121212"/>
            </a:solidFill>
            <a:miter lim="800000"/>
            <a:headEnd/>
            <a:tailEnd/>
          </a:ln>
          <a:effectLst>
            <a:outerShdw dist="126999" dir="2700000" algn="ctr" rotWithShape="0">
              <a:srgbClr val="121212">
                <a:alpha val="75000"/>
              </a:srgbClr>
            </a:outerShdw>
          </a:effectLst>
        </p:spPr>
      </p:pic>
      <p:sp>
        <p:nvSpPr>
          <p:cNvPr id="539659" name="Rectangle 11" descr="Rectangle: Click to edit Master text styles&#10;Second level&#10;Third level&#10;Fourth level&#10;Fifth level"/>
          <p:cNvSpPr>
            <a:spLocks noGrp="1" noChangeArrowheads="1"/>
          </p:cNvSpPr>
          <p:nvPr>
            <p:ph type="body" idx="4294967295"/>
          </p:nvPr>
        </p:nvSpPr>
        <p:spPr>
          <a:xfrm>
            <a:off x="3581400" y="2133600"/>
            <a:ext cx="5334000" cy="4340225"/>
          </a:xfrm>
        </p:spPr>
        <p:txBody>
          <a:bodyPr/>
          <a:lstStyle/>
          <a:p>
            <a:pPr eaLnBrk="1" hangingPunct="1">
              <a:lnSpc>
                <a:spcPct val="90000"/>
              </a:lnSpc>
            </a:pPr>
            <a:r>
              <a:rPr lang="en-US" sz="2600" b="1" smtClean="0"/>
              <a:t>Females are attracted to males with larger, dark manes</a:t>
            </a:r>
          </a:p>
          <a:p>
            <a:pPr eaLnBrk="1" hangingPunct="1">
              <a:lnSpc>
                <a:spcPct val="90000"/>
              </a:lnSpc>
            </a:pPr>
            <a:r>
              <a:rPr lang="en-US" sz="2600" u="sng" smtClean="0"/>
              <a:t>Correlation</a:t>
            </a:r>
            <a:r>
              <a:rPr lang="en-US" sz="2600" smtClean="0"/>
              <a:t> with higher testosterone levels</a:t>
            </a:r>
          </a:p>
          <a:p>
            <a:pPr lvl="1" eaLnBrk="1" hangingPunct="1">
              <a:lnSpc>
                <a:spcPct val="90000"/>
              </a:lnSpc>
            </a:pPr>
            <a:r>
              <a:rPr lang="en-US" sz="2600" smtClean="0"/>
              <a:t>better nutrition &amp; health</a:t>
            </a:r>
          </a:p>
          <a:p>
            <a:pPr lvl="1" eaLnBrk="1" hangingPunct="1">
              <a:lnSpc>
                <a:spcPct val="90000"/>
              </a:lnSpc>
            </a:pPr>
            <a:r>
              <a:rPr lang="en-US" sz="2600" smtClean="0"/>
              <a:t>more muscle &amp; aggression</a:t>
            </a:r>
          </a:p>
          <a:p>
            <a:pPr lvl="1" eaLnBrk="1" hangingPunct="1">
              <a:lnSpc>
                <a:spcPct val="90000"/>
              </a:lnSpc>
            </a:pPr>
            <a:r>
              <a:rPr lang="en-US" sz="2600" smtClean="0"/>
              <a:t>better sperm count / fertility</a:t>
            </a:r>
          </a:p>
          <a:p>
            <a:pPr lvl="1" eaLnBrk="1" hangingPunct="1">
              <a:lnSpc>
                <a:spcPct val="90000"/>
              </a:lnSpc>
            </a:pPr>
            <a:r>
              <a:rPr lang="en-US" sz="2600" smtClean="0"/>
              <a:t>more successful young</a:t>
            </a:r>
          </a:p>
          <a:p>
            <a:pPr eaLnBrk="1" hangingPunct="1">
              <a:lnSpc>
                <a:spcPct val="90000"/>
              </a:lnSpc>
            </a:pPr>
            <a:r>
              <a:rPr lang="en-US" sz="2600" smtClean="0">
                <a:solidFill>
                  <a:srgbClr val="FF0000"/>
                </a:solidFill>
              </a:rPr>
              <a:t>But imposes a cost to male</a:t>
            </a:r>
          </a:p>
          <a:p>
            <a:pPr lvl="1" eaLnBrk="1" hangingPunct="1">
              <a:lnSpc>
                <a:spcPct val="90000"/>
              </a:lnSpc>
            </a:pPr>
            <a:r>
              <a:rPr lang="en-US" sz="2600" i="1" smtClean="0">
                <a:solidFill>
                  <a:srgbClr val="FF0000"/>
                </a:solidFill>
                <a:latin typeface="Comic Sans MS" pitchFamily="66" charset="0"/>
              </a:rPr>
              <a:t>HOT!</a:t>
            </a:r>
            <a:r>
              <a:rPr lang="en-US" sz="2600" smtClean="0">
                <a:solidFill>
                  <a:srgbClr val="FF0000"/>
                </a:solidFill>
              </a:rPr>
              <a:t>   Is it worth it??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39659">
                                            <p:txEl>
                                              <p:pRg st="0" end="0"/>
                                            </p:txEl>
                                          </p:spTgt>
                                        </p:tgtEl>
                                        <p:attrNameLst>
                                          <p:attrName>style.visibility</p:attrName>
                                        </p:attrNameLst>
                                      </p:cBhvr>
                                      <p:to>
                                        <p:strVal val="visible"/>
                                      </p:to>
                                    </p:set>
                                    <p:animEffect transition="in" filter="checkerboard(across)">
                                      <p:cBhvr>
                                        <p:cTn id="7" dur="500"/>
                                        <p:tgtEl>
                                          <p:spTgt spid="53965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539659">
                                            <p:txEl>
                                              <p:pRg st="1" end="1"/>
                                            </p:txEl>
                                          </p:spTgt>
                                        </p:tgtEl>
                                        <p:attrNameLst>
                                          <p:attrName>style.visibility</p:attrName>
                                        </p:attrNameLst>
                                      </p:cBhvr>
                                      <p:to>
                                        <p:strVal val="visible"/>
                                      </p:to>
                                    </p:set>
                                    <p:animEffect transition="in" filter="checkerboard(across)">
                                      <p:cBhvr>
                                        <p:cTn id="12" dur="500"/>
                                        <p:tgtEl>
                                          <p:spTgt spid="539659">
                                            <p:txEl>
                                              <p:pRg st="1" end="1"/>
                                            </p:txEl>
                                          </p:spTgt>
                                        </p:tgtEl>
                                      </p:cBhvr>
                                    </p:animEffect>
                                  </p:childTnLst>
                                </p:cTn>
                              </p:par>
                              <p:par>
                                <p:cTn id="13" presetID="5" presetClass="entr" presetSubtype="10" fill="hold" nodeType="withEffect">
                                  <p:stCondLst>
                                    <p:cond delay="0"/>
                                  </p:stCondLst>
                                  <p:childTnLst>
                                    <p:set>
                                      <p:cBhvr>
                                        <p:cTn id="14" dur="1" fill="hold">
                                          <p:stCondLst>
                                            <p:cond delay="0"/>
                                          </p:stCondLst>
                                        </p:cTn>
                                        <p:tgtEl>
                                          <p:spTgt spid="539659">
                                            <p:txEl>
                                              <p:pRg st="2" end="2"/>
                                            </p:txEl>
                                          </p:spTgt>
                                        </p:tgtEl>
                                        <p:attrNameLst>
                                          <p:attrName>style.visibility</p:attrName>
                                        </p:attrNameLst>
                                      </p:cBhvr>
                                      <p:to>
                                        <p:strVal val="visible"/>
                                      </p:to>
                                    </p:set>
                                    <p:animEffect transition="in" filter="checkerboard(across)">
                                      <p:cBhvr>
                                        <p:cTn id="15" dur="500"/>
                                        <p:tgtEl>
                                          <p:spTgt spid="539659">
                                            <p:txEl>
                                              <p:pRg st="2" end="2"/>
                                            </p:txEl>
                                          </p:spTgt>
                                        </p:tgtEl>
                                      </p:cBhvr>
                                    </p:animEffect>
                                  </p:childTnLst>
                                </p:cTn>
                              </p:par>
                              <p:par>
                                <p:cTn id="16" presetID="5" presetClass="entr" presetSubtype="10" fill="hold" nodeType="withEffect">
                                  <p:stCondLst>
                                    <p:cond delay="0"/>
                                  </p:stCondLst>
                                  <p:childTnLst>
                                    <p:set>
                                      <p:cBhvr>
                                        <p:cTn id="17" dur="1" fill="hold">
                                          <p:stCondLst>
                                            <p:cond delay="0"/>
                                          </p:stCondLst>
                                        </p:cTn>
                                        <p:tgtEl>
                                          <p:spTgt spid="539659">
                                            <p:txEl>
                                              <p:pRg st="3" end="3"/>
                                            </p:txEl>
                                          </p:spTgt>
                                        </p:tgtEl>
                                        <p:attrNameLst>
                                          <p:attrName>style.visibility</p:attrName>
                                        </p:attrNameLst>
                                      </p:cBhvr>
                                      <p:to>
                                        <p:strVal val="visible"/>
                                      </p:to>
                                    </p:set>
                                    <p:animEffect transition="in" filter="checkerboard(across)">
                                      <p:cBhvr>
                                        <p:cTn id="18" dur="500"/>
                                        <p:tgtEl>
                                          <p:spTgt spid="539659">
                                            <p:txEl>
                                              <p:pRg st="3" end="3"/>
                                            </p:txEl>
                                          </p:spTgt>
                                        </p:tgtEl>
                                      </p:cBhvr>
                                    </p:animEffect>
                                  </p:childTnLst>
                                </p:cTn>
                              </p:par>
                              <p:par>
                                <p:cTn id="19" presetID="5" presetClass="entr" presetSubtype="10" fill="hold" nodeType="withEffect">
                                  <p:stCondLst>
                                    <p:cond delay="0"/>
                                  </p:stCondLst>
                                  <p:childTnLst>
                                    <p:set>
                                      <p:cBhvr>
                                        <p:cTn id="20" dur="1" fill="hold">
                                          <p:stCondLst>
                                            <p:cond delay="0"/>
                                          </p:stCondLst>
                                        </p:cTn>
                                        <p:tgtEl>
                                          <p:spTgt spid="539659">
                                            <p:txEl>
                                              <p:pRg st="4" end="4"/>
                                            </p:txEl>
                                          </p:spTgt>
                                        </p:tgtEl>
                                        <p:attrNameLst>
                                          <p:attrName>style.visibility</p:attrName>
                                        </p:attrNameLst>
                                      </p:cBhvr>
                                      <p:to>
                                        <p:strVal val="visible"/>
                                      </p:to>
                                    </p:set>
                                    <p:animEffect transition="in" filter="checkerboard(across)">
                                      <p:cBhvr>
                                        <p:cTn id="21" dur="500"/>
                                        <p:tgtEl>
                                          <p:spTgt spid="539659">
                                            <p:txEl>
                                              <p:pRg st="4" end="4"/>
                                            </p:txEl>
                                          </p:spTgt>
                                        </p:tgtEl>
                                      </p:cBhvr>
                                    </p:animEffect>
                                  </p:childTnLst>
                                </p:cTn>
                              </p:par>
                              <p:par>
                                <p:cTn id="22" presetID="5" presetClass="entr" presetSubtype="10" fill="hold" nodeType="withEffect">
                                  <p:stCondLst>
                                    <p:cond delay="0"/>
                                  </p:stCondLst>
                                  <p:childTnLst>
                                    <p:set>
                                      <p:cBhvr>
                                        <p:cTn id="23" dur="1" fill="hold">
                                          <p:stCondLst>
                                            <p:cond delay="0"/>
                                          </p:stCondLst>
                                        </p:cTn>
                                        <p:tgtEl>
                                          <p:spTgt spid="539659">
                                            <p:txEl>
                                              <p:pRg st="5" end="5"/>
                                            </p:txEl>
                                          </p:spTgt>
                                        </p:tgtEl>
                                        <p:attrNameLst>
                                          <p:attrName>style.visibility</p:attrName>
                                        </p:attrNameLst>
                                      </p:cBhvr>
                                      <p:to>
                                        <p:strVal val="visible"/>
                                      </p:to>
                                    </p:set>
                                    <p:animEffect transition="in" filter="checkerboard(across)">
                                      <p:cBhvr>
                                        <p:cTn id="24" dur="500"/>
                                        <p:tgtEl>
                                          <p:spTgt spid="539659">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5" presetClass="entr" presetSubtype="10" fill="hold" nodeType="clickEffect">
                                  <p:stCondLst>
                                    <p:cond delay="0"/>
                                  </p:stCondLst>
                                  <p:childTnLst>
                                    <p:set>
                                      <p:cBhvr>
                                        <p:cTn id="28" dur="1" fill="hold">
                                          <p:stCondLst>
                                            <p:cond delay="0"/>
                                          </p:stCondLst>
                                        </p:cTn>
                                        <p:tgtEl>
                                          <p:spTgt spid="539659">
                                            <p:txEl>
                                              <p:pRg st="6" end="6"/>
                                            </p:txEl>
                                          </p:spTgt>
                                        </p:tgtEl>
                                        <p:attrNameLst>
                                          <p:attrName>style.visibility</p:attrName>
                                        </p:attrNameLst>
                                      </p:cBhvr>
                                      <p:to>
                                        <p:strVal val="visible"/>
                                      </p:to>
                                    </p:set>
                                    <p:animEffect transition="in" filter="checkerboard(across)">
                                      <p:cBhvr>
                                        <p:cTn id="29" dur="500"/>
                                        <p:tgtEl>
                                          <p:spTgt spid="539659">
                                            <p:txEl>
                                              <p:pRg st="6" end="6"/>
                                            </p:txEl>
                                          </p:spTgt>
                                        </p:tgtEl>
                                      </p:cBhvr>
                                    </p:animEffect>
                                  </p:childTnLst>
                                </p:cTn>
                              </p:par>
                              <p:par>
                                <p:cTn id="30" presetID="5" presetClass="entr" presetSubtype="10" fill="hold" nodeType="withEffect">
                                  <p:stCondLst>
                                    <p:cond delay="0"/>
                                  </p:stCondLst>
                                  <p:childTnLst>
                                    <p:set>
                                      <p:cBhvr>
                                        <p:cTn id="31" dur="1" fill="hold">
                                          <p:stCondLst>
                                            <p:cond delay="0"/>
                                          </p:stCondLst>
                                        </p:cTn>
                                        <p:tgtEl>
                                          <p:spTgt spid="539659">
                                            <p:txEl>
                                              <p:pRg st="7" end="7"/>
                                            </p:txEl>
                                          </p:spTgt>
                                        </p:tgtEl>
                                        <p:attrNameLst>
                                          <p:attrName>style.visibility</p:attrName>
                                        </p:attrNameLst>
                                      </p:cBhvr>
                                      <p:to>
                                        <p:strVal val="visible"/>
                                      </p:to>
                                    </p:set>
                                    <p:animEffect transition="in" filter="checkerboard(across)">
                                      <p:cBhvr>
                                        <p:cTn id="32" dur="500"/>
                                        <p:tgtEl>
                                          <p:spTgt spid="53965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89" name="Picture 2" descr="barbaro"/>
          <p:cNvPicPr>
            <a:picLocks noChangeAspect="1" noChangeArrowheads="1"/>
          </p:cNvPicPr>
          <p:nvPr/>
        </p:nvPicPr>
        <p:blipFill>
          <a:blip r:embed="rId2" cstate="print"/>
          <a:srcRect/>
          <a:stretch>
            <a:fillRect/>
          </a:stretch>
        </p:blipFill>
        <p:spPr bwMode="auto">
          <a:xfrm>
            <a:off x="914400" y="682625"/>
            <a:ext cx="7543800" cy="53371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3" name="Picture 2" descr="get_image?provider_id=256&amp;size=550x550_mb&amp;ptp_photo_id=362826"/>
          <p:cNvPicPr>
            <a:picLocks noChangeAspect="1" noChangeArrowheads="1"/>
          </p:cNvPicPr>
          <p:nvPr/>
        </p:nvPicPr>
        <p:blipFill>
          <a:blip r:embed="rId2" cstate="print"/>
          <a:srcRect/>
          <a:stretch>
            <a:fillRect/>
          </a:stretch>
        </p:blipFill>
        <p:spPr bwMode="auto">
          <a:xfrm>
            <a:off x="0" y="3017838"/>
            <a:ext cx="4800600" cy="3840162"/>
          </a:xfrm>
          <a:prstGeom prst="rect">
            <a:avLst/>
          </a:prstGeom>
          <a:noFill/>
          <a:ln w="9525">
            <a:noFill/>
            <a:miter lim="800000"/>
            <a:headEnd/>
            <a:tailEnd/>
          </a:ln>
        </p:spPr>
      </p:pic>
      <p:pic>
        <p:nvPicPr>
          <p:cNvPr id="141314" name="Picture 3" descr="2006-05-20-barbaro-topper"/>
          <p:cNvPicPr>
            <a:picLocks noChangeAspect="1" noChangeArrowheads="1"/>
          </p:cNvPicPr>
          <p:nvPr/>
        </p:nvPicPr>
        <p:blipFill>
          <a:blip r:embed="rId3" cstate="print"/>
          <a:srcRect/>
          <a:stretch>
            <a:fillRect/>
          </a:stretch>
        </p:blipFill>
        <p:spPr bwMode="auto">
          <a:xfrm>
            <a:off x="0" y="0"/>
            <a:ext cx="4495800" cy="3028950"/>
          </a:xfrm>
          <a:prstGeom prst="rect">
            <a:avLst/>
          </a:prstGeom>
          <a:noFill/>
          <a:ln w="9525">
            <a:noFill/>
            <a:miter lim="800000"/>
            <a:headEnd/>
            <a:tailEnd/>
          </a:ln>
        </p:spPr>
      </p:pic>
      <p:pic>
        <p:nvPicPr>
          <p:cNvPr id="132100" name="Picture 4"/>
          <p:cNvPicPr>
            <a:picLocks noChangeAspect="1" noChangeArrowheads="1"/>
          </p:cNvPicPr>
          <p:nvPr/>
        </p:nvPicPr>
        <p:blipFill>
          <a:blip r:embed="rId4" cstate="print"/>
          <a:srcRect/>
          <a:stretch>
            <a:fillRect/>
          </a:stretch>
        </p:blipFill>
        <p:spPr bwMode="auto">
          <a:xfrm>
            <a:off x="4876800" y="1038225"/>
            <a:ext cx="4119563" cy="44481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2100"/>
                                        </p:tgtEl>
                                        <p:attrNameLst>
                                          <p:attrName>style.visibility</p:attrName>
                                        </p:attrNameLst>
                                      </p:cBhvr>
                                      <p:to>
                                        <p:strVal val="visible"/>
                                      </p:to>
                                    </p:set>
                                    <p:animEffect transition="in" filter="dissolve">
                                      <p:cBhvr>
                                        <p:cTn id="7" dur="500"/>
                                        <p:tgtEl>
                                          <p:spTgt spid="132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7" name="Picture 2" descr="2006-05-21-barbaro-topper2"/>
          <p:cNvPicPr>
            <a:picLocks noChangeAspect="1" noChangeArrowheads="1"/>
          </p:cNvPicPr>
          <p:nvPr/>
        </p:nvPicPr>
        <p:blipFill>
          <a:blip r:embed="rId2" cstate="print"/>
          <a:srcRect/>
          <a:stretch>
            <a:fillRect/>
          </a:stretch>
        </p:blipFill>
        <p:spPr bwMode="auto">
          <a:xfrm>
            <a:off x="0" y="0"/>
            <a:ext cx="6019800" cy="4029075"/>
          </a:xfrm>
          <a:prstGeom prst="rect">
            <a:avLst/>
          </a:prstGeom>
          <a:noFill/>
          <a:ln w="9525">
            <a:noFill/>
            <a:miter lim="800000"/>
            <a:headEnd/>
            <a:tailEnd/>
          </a:ln>
        </p:spPr>
      </p:pic>
      <p:pic>
        <p:nvPicPr>
          <p:cNvPr id="142338" name="Picture 3" descr="barbaro_injury"/>
          <p:cNvPicPr>
            <a:picLocks noChangeAspect="1" noChangeArrowheads="1"/>
          </p:cNvPicPr>
          <p:nvPr/>
        </p:nvPicPr>
        <p:blipFill>
          <a:blip r:embed="rId3" cstate="print"/>
          <a:srcRect/>
          <a:stretch>
            <a:fillRect/>
          </a:stretch>
        </p:blipFill>
        <p:spPr bwMode="auto">
          <a:xfrm>
            <a:off x="6161088" y="1143000"/>
            <a:ext cx="2982912" cy="5715000"/>
          </a:xfrm>
          <a:prstGeom prst="rect">
            <a:avLst/>
          </a:prstGeom>
          <a:noFill/>
          <a:ln w="9525">
            <a:noFill/>
            <a:miter lim="800000"/>
            <a:headEnd/>
            <a:tailEnd/>
          </a:ln>
        </p:spPr>
      </p:pic>
      <p:pic>
        <p:nvPicPr>
          <p:cNvPr id="133124" name="Picture 4" descr="barbaro"/>
          <p:cNvPicPr>
            <a:picLocks noChangeAspect="1" noChangeArrowheads="1"/>
          </p:cNvPicPr>
          <p:nvPr/>
        </p:nvPicPr>
        <p:blipFill>
          <a:blip r:embed="rId4" cstate="print"/>
          <a:srcRect/>
          <a:stretch>
            <a:fillRect/>
          </a:stretch>
        </p:blipFill>
        <p:spPr bwMode="auto">
          <a:xfrm>
            <a:off x="2209800" y="228600"/>
            <a:ext cx="4848225" cy="62484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3124"/>
                                        </p:tgtEl>
                                        <p:attrNameLst>
                                          <p:attrName>style.visibility</p:attrName>
                                        </p:attrNameLst>
                                      </p:cBhvr>
                                      <p:to>
                                        <p:strVal val="visible"/>
                                      </p:to>
                                    </p:set>
                                    <p:animEffect transition="in" filter="dissolve">
                                      <p:cBhvr>
                                        <p:cTn id="7" dur="500"/>
                                        <p:tgtEl>
                                          <p:spTgt spid="133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1" name="Picture 4"/>
          <p:cNvPicPr>
            <a:picLocks noChangeAspect="1" noChangeArrowheads="1"/>
          </p:cNvPicPr>
          <p:nvPr/>
        </p:nvPicPr>
        <p:blipFill>
          <a:blip r:embed="rId2" cstate="print"/>
          <a:srcRect/>
          <a:stretch>
            <a:fillRect/>
          </a:stretch>
        </p:blipFill>
        <p:spPr bwMode="auto">
          <a:xfrm>
            <a:off x="0" y="0"/>
            <a:ext cx="9144000" cy="18335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2"/>
          <p:cNvPicPr>
            <a:picLocks noChangeAspect="1" noChangeArrowheads="1"/>
          </p:cNvPicPr>
          <p:nvPr/>
        </p:nvPicPr>
        <p:blipFill>
          <a:blip r:embed="rId2" cstate="print"/>
          <a:srcRect/>
          <a:stretch>
            <a:fillRect/>
          </a:stretch>
        </p:blipFill>
        <p:spPr bwMode="auto">
          <a:xfrm>
            <a:off x="0" y="0"/>
            <a:ext cx="5753100" cy="3848100"/>
          </a:xfrm>
          <a:prstGeom prst="rect">
            <a:avLst/>
          </a:prstGeom>
          <a:noFill/>
          <a:ln w="9525" algn="ctr">
            <a:noFill/>
            <a:miter lim="800000"/>
            <a:headEnd/>
            <a:tailEnd/>
          </a:ln>
        </p:spPr>
      </p:pic>
      <p:pic>
        <p:nvPicPr>
          <p:cNvPr id="204803" name="Picture 3"/>
          <p:cNvPicPr>
            <a:picLocks noChangeAspect="1" noChangeArrowheads="1"/>
          </p:cNvPicPr>
          <p:nvPr/>
        </p:nvPicPr>
        <p:blipFill>
          <a:blip r:embed="rId3" cstate="print"/>
          <a:srcRect/>
          <a:stretch>
            <a:fillRect/>
          </a:stretch>
        </p:blipFill>
        <p:spPr bwMode="auto">
          <a:xfrm>
            <a:off x="4506913" y="685800"/>
            <a:ext cx="4637087" cy="6172200"/>
          </a:xfrm>
          <a:prstGeom prst="rect">
            <a:avLst/>
          </a:prstGeom>
          <a:noFill/>
          <a:ln w="9525" algn="ctr">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04803"/>
                                        </p:tgtEl>
                                        <p:attrNameLst>
                                          <p:attrName>style.visibility</p:attrName>
                                        </p:attrNameLst>
                                      </p:cBhvr>
                                      <p:to>
                                        <p:strVal val="visible"/>
                                      </p:to>
                                    </p:set>
                                    <p:animEffect transition="in" filter="checkerboard(across)">
                                      <p:cBhvr>
                                        <p:cTn id="7" dur="500"/>
                                        <p:tgtEl>
                                          <p:spTgt spid="2048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5" name="Picture 2" descr="wpc"/>
          <p:cNvPicPr>
            <a:picLocks noChangeAspect="1" noChangeArrowheads="1"/>
          </p:cNvPicPr>
          <p:nvPr/>
        </p:nvPicPr>
        <p:blipFill>
          <a:blip r:embed="rId2" cstate="print"/>
          <a:srcRect/>
          <a:stretch>
            <a:fillRect/>
          </a:stretch>
        </p:blipFill>
        <p:spPr bwMode="auto">
          <a:xfrm>
            <a:off x="0" y="0"/>
            <a:ext cx="4267200" cy="3076575"/>
          </a:xfrm>
          <a:prstGeom prst="rect">
            <a:avLst/>
          </a:prstGeom>
          <a:noFill/>
          <a:ln w="9525">
            <a:noFill/>
            <a:miter lim="800000"/>
            <a:headEnd/>
            <a:tailEnd/>
          </a:ln>
        </p:spPr>
      </p:pic>
      <p:pic>
        <p:nvPicPr>
          <p:cNvPr id="144386" name="Picture 3" descr="wild-boar"/>
          <p:cNvPicPr>
            <a:picLocks noChangeAspect="1" noChangeArrowheads="1"/>
          </p:cNvPicPr>
          <p:nvPr/>
        </p:nvPicPr>
        <p:blipFill>
          <a:blip r:embed="rId3" cstate="print"/>
          <a:srcRect/>
          <a:stretch>
            <a:fillRect/>
          </a:stretch>
        </p:blipFill>
        <p:spPr bwMode="auto">
          <a:xfrm>
            <a:off x="0" y="3276600"/>
            <a:ext cx="2581275" cy="3200400"/>
          </a:xfrm>
          <a:prstGeom prst="rect">
            <a:avLst/>
          </a:prstGeom>
          <a:noFill/>
          <a:ln w="9525">
            <a:noFill/>
            <a:miter lim="800000"/>
            <a:headEnd/>
            <a:tailEnd/>
          </a:ln>
        </p:spPr>
      </p:pic>
      <p:grpSp>
        <p:nvGrpSpPr>
          <p:cNvPr id="134148" name="Group 4"/>
          <p:cNvGrpSpPr>
            <a:grpSpLocks/>
          </p:cNvGrpSpPr>
          <p:nvPr/>
        </p:nvGrpSpPr>
        <p:grpSpPr bwMode="auto">
          <a:xfrm>
            <a:off x="3657600" y="0"/>
            <a:ext cx="5486400" cy="3097213"/>
            <a:chOff x="2304" y="0"/>
            <a:chExt cx="3456" cy="1951"/>
          </a:xfrm>
        </p:grpSpPr>
        <p:pic>
          <p:nvPicPr>
            <p:cNvPr id="144391" name="Picture 5" descr="world_cow"/>
            <p:cNvPicPr>
              <a:picLocks noChangeAspect="1" noChangeArrowheads="1"/>
            </p:cNvPicPr>
            <p:nvPr/>
          </p:nvPicPr>
          <p:blipFill>
            <a:blip r:embed="rId4" cstate="print"/>
            <a:srcRect/>
            <a:stretch>
              <a:fillRect/>
            </a:stretch>
          </p:blipFill>
          <p:spPr bwMode="auto">
            <a:xfrm>
              <a:off x="3264" y="0"/>
              <a:ext cx="2496" cy="1951"/>
            </a:xfrm>
            <a:prstGeom prst="rect">
              <a:avLst/>
            </a:prstGeom>
            <a:noFill/>
            <a:ln w="9525">
              <a:noFill/>
              <a:miter lim="800000"/>
              <a:headEnd/>
              <a:tailEnd/>
            </a:ln>
          </p:spPr>
        </p:pic>
        <p:sp>
          <p:nvSpPr>
            <p:cNvPr id="144392" name="AutoShape 6"/>
            <p:cNvSpPr>
              <a:spLocks noChangeArrowheads="1"/>
            </p:cNvSpPr>
            <p:nvPr/>
          </p:nvSpPr>
          <p:spPr bwMode="auto">
            <a:xfrm>
              <a:off x="2304" y="912"/>
              <a:ext cx="1200" cy="336"/>
            </a:xfrm>
            <a:prstGeom prst="rightArrow">
              <a:avLst>
                <a:gd name="adj1" fmla="val 50000"/>
                <a:gd name="adj2" fmla="val 89286"/>
              </a:avLst>
            </a:prstGeom>
            <a:solidFill>
              <a:srgbClr val="FF0000"/>
            </a:solidFill>
            <a:ln w="19050">
              <a:solidFill>
                <a:schemeClr val="tx1"/>
              </a:solidFill>
              <a:miter lim="800000"/>
              <a:headEnd/>
              <a:tailEnd/>
            </a:ln>
          </p:spPr>
          <p:txBody>
            <a:bodyPr wrap="none" anchor="ctr"/>
            <a:lstStyle/>
            <a:p>
              <a:endParaRPr lang="en-US"/>
            </a:p>
          </p:txBody>
        </p:sp>
      </p:grpSp>
      <p:grpSp>
        <p:nvGrpSpPr>
          <p:cNvPr id="134151" name="Group 7"/>
          <p:cNvGrpSpPr>
            <a:grpSpLocks/>
          </p:cNvGrpSpPr>
          <p:nvPr/>
        </p:nvGrpSpPr>
        <p:grpSpPr bwMode="auto">
          <a:xfrm>
            <a:off x="2362200" y="3581400"/>
            <a:ext cx="6324600" cy="2593975"/>
            <a:chOff x="1488" y="2256"/>
            <a:chExt cx="3984" cy="1634"/>
          </a:xfrm>
        </p:grpSpPr>
        <p:pic>
          <p:nvPicPr>
            <p:cNvPr id="144389" name="Picture 8" descr="image_farm004"/>
            <p:cNvPicPr>
              <a:picLocks noChangeAspect="1" noChangeArrowheads="1"/>
            </p:cNvPicPr>
            <p:nvPr/>
          </p:nvPicPr>
          <p:blipFill>
            <a:blip r:embed="rId5" cstate="print"/>
            <a:srcRect/>
            <a:stretch>
              <a:fillRect/>
            </a:stretch>
          </p:blipFill>
          <p:spPr bwMode="auto">
            <a:xfrm>
              <a:off x="2928" y="2256"/>
              <a:ext cx="2544" cy="1634"/>
            </a:xfrm>
            <a:prstGeom prst="rect">
              <a:avLst/>
            </a:prstGeom>
            <a:noFill/>
            <a:ln w="9525">
              <a:noFill/>
              <a:miter lim="800000"/>
              <a:headEnd/>
              <a:tailEnd/>
            </a:ln>
          </p:spPr>
        </p:pic>
        <p:sp>
          <p:nvSpPr>
            <p:cNvPr id="144390" name="AutoShape 9"/>
            <p:cNvSpPr>
              <a:spLocks noChangeArrowheads="1"/>
            </p:cNvSpPr>
            <p:nvPr/>
          </p:nvSpPr>
          <p:spPr bwMode="auto">
            <a:xfrm>
              <a:off x="1488" y="2880"/>
              <a:ext cx="1728" cy="336"/>
            </a:xfrm>
            <a:prstGeom prst="rightArrow">
              <a:avLst>
                <a:gd name="adj1" fmla="val 50000"/>
                <a:gd name="adj2" fmla="val 128571"/>
              </a:avLst>
            </a:prstGeom>
            <a:solidFill>
              <a:srgbClr val="FF0000"/>
            </a:solidFill>
            <a:ln w="19050">
              <a:solidFill>
                <a:schemeClr val="tx1"/>
              </a:solidFill>
              <a:miter lim="800000"/>
              <a:headEnd/>
              <a:tailEnd/>
            </a:ln>
          </p:spPr>
          <p:txBody>
            <a:bodyPr wrap="none" anchor="ct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4148"/>
                                        </p:tgtEl>
                                        <p:attrNameLst>
                                          <p:attrName>style.visibility</p:attrName>
                                        </p:attrNameLst>
                                      </p:cBhvr>
                                      <p:to>
                                        <p:strVal val="visible"/>
                                      </p:to>
                                    </p:set>
                                    <p:animEffect transition="in" filter="dissolve">
                                      <p:cBhvr>
                                        <p:cTn id="7" dur="500"/>
                                        <p:tgtEl>
                                          <p:spTgt spid="13414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34151"/>
                                        </p:tgtEl>
                                        <p:attrNameLst>
                                          <p:attrName>style.visibility</p:attrName>
                                        </p:attrNameLst>
                                      </p:cBhvr>
                                      <p:to>
                                        <p:strVal val="visible"/>
                                      </p:to>
                                    </p:set>
                                    <p:animEffect transition="in" filter="dissolve">
                                      <p:cBhvr>
                                        <p:cTn id="12" dur="500"/>
                                        <p:tgtEl>
                                          <p:spTgt spid="1341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09" name="Picture 2" descr="NEWS0405RJFOWL"/>
          <p:cNvPicPr>
            <a:picLocks noChangeAspect="1" noChangeArrowheads="1"/>
          </p:cNvPicPr>
          <p:nvPr/>
        </p:nvPicPr>
        <p:blipFill>
          <a:blip r:embed="rId2" cstate="print"/>
          <a:srcRect/>
          <a:stretch>
            <a:fillRect/>
          </a:stretch>
        </p:blipFill>
        <p:spPr bwMode="auto">
          <a:xfrm>
            <a:off x="228600" y="381000"/>
            <a:ext cx="4038600" cy="2617788"/>
          </a:xfrm>
          <a:prstGeom prst="rect">
            <a:avLst/>
          </a:prstGeom>
          <a:noFill/>
          <a:ln w="9525">
            <a:noFill/>
            <a:miter lim="800000"/>
            <a:headEnd/>
            <a:tailEnd/>
          </a:ln>
        </p:spPr>
      </p:pic>
      <p:pic>
        <p:nvPicPr>
          <p:cNvPr id="145410" name="Picture 3" descr="104_0405"/>
          <p:cNvPicPr>
            <a:picLocks noChangeAspect="1" noChangeArrowheads="1"/>
          </p:cNvPicPr>
          <p:nvPr/>
        </p:nvPicPr>
        <p:blipFill>
          <a:blip r:embed="rId3" cstate="print"/>
          <a:srcRect/>
          <a:stretch>
            <a:fillRect/>
          </a:stretch>
        </p:blipFill>
        <p:spPr bwMode="auto">
          <a:xfrm>
            <a:off x="228600" y="3373438"/>
            <a:ext cx="4419600" cy="3313112"/>
          </a:xfrm>
          <a:prstGeom prst="rect">
            <a:avLst/>
          </a:prstGeom>
          <a:noFill/>
          <a:ln w="9525">
            <a:noFill/>
            <a:miter lim="800000"/>
            <a:headEnd/>
            <a:tailEnd/>
          </a:ln>
        </p:spPr>
      </p:pic>
      <p:grpSp>
        <p:nvGrpSpPr>
          <p:cNvPr id="135172" name="Group 4"/>
          <p:cNvGrpSpPr>
            <a:grpSpLocks/>
          </p:cNvGrpSpPr>
          <p:nvPr/>
        </p:nvGrpSpPr>
        <p:grpSpPr bwMode="auto">
          <a:xfrm>
            <a:off x="3657600" y="381000"/>
            <a:ext cx="5257800" cy="2554288"/>
            <a:chOff x="2304" y="240"/>
            <a:chExt cx="3312" cy="1609"/>
          </a:xfrm>
        </p:grpSpPr>
        <p:pic>
          <p:nvPicPr>
            <p:cNvPr id="145415" name="Picture 5" descr="chickens"/>
            <p:cNvPicPr>
              <a:picLocks noChangeAspect="1" noChangeArrowheads="1"/>
            </p:cNvPicPr>
            <p:nvPr/>
          </p:nvPicPr>
          <p:blipFill>
            <a:blip r:embed="rId4" cstate="print"/>
            <a:srcRect/>
            <a:stretch>
              <a:fillRect/>
            </a:stretch>
          </p:blipFill>
          <p:spPr bwMode="auto">
            <a:xfrm>
              <a:off x="3312" y="240"/>
              <a:ext cx="2304" cy="1609"/>
            </a:xfrm>
            <a:prstGeom prst="rect">
              <a:avLst/>
            </a:prstGeom>
            <a:noFill/>
            <a:ln w="9525">
              <a:noFill/>
              <a:miter lim="800000"/>
              <a:headEnd/>
              <a:tailEnd/>
            </a:ln>
          </p:spPr>
        </p:pic>
        <p:sp>
          <p:nvSpPr>
            <p:cNvPr id="145416" name="AutoShape 6"/>
            <p:cNvSpPr>
              <a:spLocks noChangeArrowheads="1"/>
            </p:cNvSpPr>
            <p:nvPr/>
          </p:nvSpPr>
          <p:spPr bwMode="auto">
            <a:xfrm>
              <a:off x="2304" y="912"/>
              <a:ext cx="1200" cy="336"/>
            </a:xfrm>
            <a:prstGeom prst="rightArrow">
              <a:avLst>
                <a:gd name="adj1" fmla="val 50000"/>
                <a:gd name="adj2" fmla="val 89286"/>
              </a:avLst>
            </a:prstGeom>
            <a:solidFill>
              <a:srgbClr val="FF0000"/>
            </a:solidFill>
            <a:ln w="19050">
              <a:solidFill>
                <a:schemeClr val="tx1"/>
              </a:solidFill>
              <a:miter lim="800000"/>
              <a:headEnd/>
              <a:tailEnd/>
            </a:ln>
          </p:spPr>
          <p:txBody>
            <a:bodyPr wrap="none" anchor="ctr"/>
            <a:lstStyle/>
            <a:p>
              <a:endParaRPr lang="en-US"/>
            </a:p>
          </p:txBody>
        </p:sp>
      </p:grpSp>
      <p:grpSp>
        <p:nvGrpSpPr>
          <p:cNvPr id="135175" name="Group 7"/>
          <p:cNvGrpSpPr>
            <a:grpSpLocks/>
          </p:cNvGrpSpPr>
          <p:nvPr/>
        </p:nvGrpSpPr>
        <p:grpSpPr bwMode="auto">
          <a:xfrm>
            <a:off x="3886200" y="3752850"/>
            <a:ext cx="5029200" cy="2571750"/>
            <a:chOff x="2448" y="2364"/>
            <a:chExt cx="3168" cy="1620"/>
          </a:xfrm>
        </p:grpSpPr>
        <p:pic>
          <p:nvPicPr>
            <p:cNvPr id="145413" name="Picture 8" descr="1433004597_4b213e4d70"/>
            <p:cNvPicPr>
              <a:picLocks noChangeAspect="1" noChangeArrowheads="1"/>
            </p:cNvPicPr>
            <p:nvPr/>
          </p:nvPicPr>
          <p:blipFill>
            <a:blip r:embed="rId5" cstate="print"/>
            <a:srcRect/>
            <a:stretch>
              <a:fillRect/>
            </a:stretch>
          </p:blipFill>
          <p:spPr bwMode="auto">
            <a:xfrm>
              <a:off x="3456" y="2364"/>
              <a:ext cx="2160" cy="1620"/>
            </a:xfrm>
            <a:prstGeom prst="rect">
              <a:avLst/>
            </a:prstGeom>
            <a:noFill/>
            <a:ln w="9525">
              <a:noFill/>
              <a:miter lim="800000"/>
              <a:headEnd/>
              <a:tailEnd/>
            </a:ln>
          </p:spPr>
        </p:pic>
        <p:sp>
          <p:nvSpPr>
            <p:cNvPr id="145414" name="AutoShape 9"/>
            <p:cNvSpPr>
              <a:spLocks noChangeArrowheads="1"/>
            </p:cNvSpPr>
            <p:nvPr/>
          </p:nvSpPr>
          <p:spPr bwMode="auto">
            <a:xfrm>
              <a:off x="2448" y="3024"/>
              <a:ext cx="1200" cy="336"/>
            </a:xfrm>
            <a:prstGeom prst="rightArrow">
              <a:avLst>
                <a:gd name="adj1" fmla="val 50000"/>
                <a:gd name="adj2" fmla="val 89286"/>
              </a:avLst>
            </a:prstGeom>
            <a:solidFill>
              <a:srgbClr val="FF0000"/>
            </a:solidFill>
            <a:ln w="19050">
              <a:solidFill>
                <a:schemeClr val="tx1"/>
              </a:solidFill>
              <a:miter lim="800000"/>
              <a:headEnd/>
              <a:tailEnd/>
            </a:ln>
          </p:spPr>
          <p:txBody>
            <a:bodyPr wrap="none" anchor="ct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5172"/>
                                        </p:tgtEl>
                                        <p:attrNameLst>
                                          <p:attrName>style.visibility</p:attrName>
                                        </p:attrNameLst>
                                      </p:cBhvr>
                                      <p:to>
                                        <p:strVal val="visible"/>
                                      </p:to>
                                    </p:set>
                                    <p:animEffect transition="in" filter="dissolve">
                                      <p:cBhvr>
                                        <p:cTn id="7" dur="500"/>
                                        <p:tgtEl>
                                          <p:spTgt spid="13517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35175"/>
                                        </p:tgtEl>
                                        <p:attrNameLst>
                                          <p:attrName>style.visibility</p:attrName>
                                        </p:attrNameLst>
                                      </p:cBhvr>
                                      <p:to>
                                        <p:strVal val="visible"/>
                                      </p:to>
                                    </p:set>
                                    <p:animEffect transition="in" filter="dissolve">
                                      <p:cBhvr>
                                        <p:cTn id="12" dur="500"/>
                                        <p:tgtEl>
                                          <p:spTgt spid="1351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3" name="Picture 2" descr="grey-wolf-snow"/>
          <p:cNvPicPr>
            <a:picLocks noChangeAspect="1" noChangeArrowheads="1"/>
          </p:cNvPicPr>
          <p:nvPr/>
        </p:nvPicPr>
        <p:blipFill>
          <a:blip r:embed="rId2" cstate="print"/>
          <a:srcRect/>
          <a:stretch>
            <a:fillRect/>
          </a:stretch>
        </p:blipFill>
        <p:spPr bwMode="auto">
          <a:xfrm>
            <a:off x="0" y="0"/>
            <a:ext cx="4476750" cy="3086100"/>
          </a:xfrm>
          <a:prstGeom prst="rect">
            <a:avLst/>
          </a:prstGeom>
          <a:noFill/>
          <a:ln w="9525">
            <a:noFill/>
            <a:miter lim="800000"/>
            <a:headEnd/>
            <a:tailEnd/>
          </a:ln>
        </p:spPr>
      </p:pic>
      <p:grpSp>
        <p:nvGrpSpPr>
          <p:cNvPr id="136195" name="Group 3"/>
          <p:cNvGrpSpPr>
            <a:grpSpLocks/>
          </p:cNvGrpSpPr>
          <p:nvPr/>
        </p:nvGrpSpPr>
        <p:grpSpPr bwMode="auto">
          <a:xfrm>
            <a:off x="3962400" y="2133600"/>
            <a:ext cx="5181600" cy="4724400"/>
            <a:chOff x="2496" y="1344"/>
            <a:chExt cx="3264" cy="2976"/>
          </a:xfrm>
        </p:grpSpPr>
        <p:pic>
          <p:nvPicPr>
            <p:cNvPr id="146435" name="Picture 4" descr="of=50,590,442"/>
            <p:cNvPicPr>
              <a:picLocks noChangeAspect="1" noChangeArrowheads="1"/>
            </p:cNvPicPr>
            <p:nvPr/>
          </p:nvPicPr>
          <p:blipFill>
            <a:blip r:embed="rId3" cstate="print"/>
            <a:srcRect/>
            <a:stretch>
              <a:fillRect/>
            </a:stretch>
          </p:blipFill>
          <p:spPr bwMode="auto">
            <a:xfrm>
              <a:off x="2544" y="1911"/>
              <a:ext cx="3216" cy="2409"/>
            </a:xfrm>
            <a:prstGeom prst="rect">
              <a:avLst/>
            </a:prstGeom>
            <a:noFill/>
            <a:ln w="9525">
              <a:noFill/>
              <a:miter lim="800000"/>
              <a:headEnd/>
              <a:tailEnd/>
            </a:ln>
          </p:spPr>
        </p:pic>
        <p:sp>
          <p:nvSpPr>
            <p:cNvPr id="146436" name="AutoShape 5"/>
            <p:cNvSpPr>
              <a:spLocks noChangeArrowheads="1"/>
            </p:cNvSpPr>
            <p:nvPr/>
          </p:nvSpPr>
          <p:spPr bwMode="auto">
            <a:xfrm rot="2917289">
              <a:off x="2064" y="1776"/>
              <a:ext cx="1200" cy="336"/>
            </a:xfrm>
            <a:prstGeom prst="rightArrow">
              <a:avLst>
                <a:gd name="adj1" fmla="val 50000"/>
                <a:gd name="adj2" fmla="val 89286"/>
              </a:avLst>
            </a:prstGeom>
            <a:solidFill>
              <a:srgbClr val="FF0000"/>
            </a:solidFill>
            <a:ln w="19050">
              <a:solidFill>
                <a:schemeClr val="tx1"/>
              </a:solidFill>
              <a:miter lim="800000"/>
              <a:headEnd/>
              <a:tailEnd/>
            </a:ln>
          </p:spPr>
          <p:txBody>
            <a:bodyPr wrap="none" anchor="ct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6195"/>
                                        </p:tgtEl>
                                        <p:attrNameLst>
                                          <p:attrName>style.visibility</p:attrName>
                                        </p:attrNameLst>
                                      </p:cBhvr>
                                      <p:to>
                                        <p:strVal val="visible"/>
                                      </p:to>
                                    </p:set>
                                    <p:animEffect transition="in" filter="dissolve">
                                      <p:cBhvr>
                                        <p:cTn id="7" dur="500"/>
                                        <p:tgtEl>
                                          <p:spTgt spid="1361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7" name="Picture 4"/>
          <p:cNvPicPr>
            <a:picLocks noChangeAspect="1" noChangeArrowheads="1"/>
          </p:cNvPicPr>
          <p:nvPr/>
        </p:nvPicPr>
        <p:blipFill>
          <a:blip r:embed="rId2" cstate="print">
            <a:lum bright="-10000"/>
          </a:blip>
          <a:srcRect/>
          <a:stretch>
            <a:fillRect/>
          </a:stretch>
        </p:blipFill>
        <p:spPr bwMode="auto">
          <a:xfrm>
            <a:off x="0" y="533400"/>
            <a:ext cx="9144000" cy="38465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1" name="Picture 7" descr="Mar2011_COVER_lores3"/>
          <p:cNvPicPr>
            <a:picLocks noChangeAspect="1" noChangeArrowheads="1"/>
          </p:cNvPicPr>
          <p:nvPr/>
        </p:nvPicPr>
        <p:blipFill>
          <a:blip r:embed="rId2" cstate="print"/>
          <a:srcRect/>
          <a:stretch>
            <a:fillRect/>
          </a:stretch>
        </p:blipFill>
        <p:spPr bwMode="auto">
          <a:xfrm>
            <a:off x="2378075" y="152400"/>
            <a:ext cx="4556125" cy="6629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5" name="Picture 5" descr="Screen-shot-2011-04-26-at-7"/>
          <p:cNvPicPr>
            <a:picLocks noChangeAspect="1" noChangeArrowheads="1"/>
          </p:cNvPicPr>
          <p:nvPr/>
        </p:nvPicPr>
        <p:blipFill>
          <a:blip r:embed="rId2" cstate="print"/>
          <a:srcRect/>
          <a:stretch>
            <a:fillRect/>
          </a:stretch>
        </p:blipFill>
        <p:spPr bwMode="auto">
          <a:xfrm>
            <a:off x="152400" y="511175"/>
            <a:ext cx="8763000" cy="58134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29" name="Picture 4"/>
          <p:cNvPicPr>
            <a:picLocks noChangeAspect="1" noChangeArrowheads="1"/>
          </p:cNvPicPr>
          <p:nvPr/>
        </p:nvPicPr>
        <p:blipFill>
          <a:blip r:embed="rId2" cstate="print">
            <a:lum bright="-8000"/>
          </a:blip>
          <a:srcRect/>
          <a:stretch>
            <a:fillRect/>
          </a:stretch>
        </p:blipFill>
        <p:spPr bwMode="auto">
          <a:xfrm>
            <a:off x="0" y="160338"/>
            <a:ext cx="9144000" cy="60880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3" name="Picture 4"/>
          <p:cNvPicPr>
            <a:picLocks noChangeAspect="1" noChangeArrowheads="1"/>
          </p:cNvPicPr>
          <p:nvPr/>
        </p:nvPicPr>
        <p:blipFill>
          <a:blip r:embed="rId2" cstate="print">
            <a:lum bright="-8000"/>
          </a:blip>
          <a:srcRect/>
          <a:stretch>
            <a:fillRect/>
          </a:stretch>
        </p:blipFill>
        <p:spPr bwMode="auto">
          <a:xfrm>
            <a:off x="0" y="457200"/>
            <a:ext cx="9144000" cy="58801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7" name="Picture 5" descr="potbelly-pig-lounging-615"/>
          <p:cNvPicPr>
            <a:picLocks noChangeAspect="1" noChangeArrowheads="1"/>
          </p:cNvPicPr>
          <p:nvPr/>
        </p:nvPicPr>
        <p:blipFill>
          <a:blip r:embed="rId2" cstate="print"/>
          <a:srcRect/>
          <a:stretch>
            <a:fillRect/>
          </a:stretch>
        </p:blipFill>
        <p:spPr bwMode="auto">
          <a:xfrm>
            <a:off x="304800" y="533400"/>
            <a:ext cx="8534400" cy="5689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1" name="Picture 5" descr="04-dancing-rats-taming-wild-musi-670"/>
          <p:cNvPicPr>
            <a:picLocks noChangeAspect="1" noChangeArrowheads="1"/>
          </p:cNvPicPr>
          <p:nvPr/>
        </p:nvPicPr>
        <p:blipFill>
          <a:blip r:embed="rId2" cstate="print"/>
          <a:srcRect/>
          <a:stretch>
            <a:fillRect/>
          </a:stretch>
        </p:blipFill>
        <p:spPr bwMode="auto">
          <a:xfrm>
            <a:off x="304800" y="747713"/>
            <a:ext cx="8458200" cy="5643562"/>
          </a:xfrm>
          <a:prstGeom prst="rect">
            <a:avLst/>
          </a:prstGeom>
          <a:noFill/>
          <a:ln w="9525">
            <a:noFill/>
            <a:miter lim="800000"/>
            <a:headEnd/>
            <a:tailEnd/>
          </a:ln>
        </p:spPr>
      </p:pic>
      <p:sp>
        <p:nvSpPr>
          <p:cNvPr id="153602" name="Text Box 6"/>
          <p:cNvSpPr txBox="1">
            <a:spLocks noChangeArrowheads="1"/>
          </p:cNvSpPr>
          <p:nvPr/>
        </p:nvSpPr>
        <p:spPr bwMode="auto">
          <a:xfrm>
            <a:off x="457200" y="2057400"/>
            <a:ext cx="4038600" cy="822325"/>
          </a:xfrm>
          <a:prstGeom prst="rect">
            <a:avLst/>
          </a:prstGeom>
          <a:noFill/>
          <a:ln w="9525">
            <a:noFill/>
            <a:miter lim="800000"/>
            <a:headEnd/>
            <a:tailEnd/>
          </a:ln>
        </p:spPr>
        <p:txBody>
          <a:bodyPr>
            <a:spAutoFit/>
          </a:bodyPr>
          <a:lstStyle/>
          <a:p>
            <a:pPr>
              <a:spcBef>
                <a:spcPct val="50000"/>
              </a:spcBef>
            </a:pPr>
            <a:r>
              <a:rPr lang="en-US" sz="2400" b="1">
                <a:solidFill>
                  <a:srgbClr val="FFFF66"/>
                </a:solidFill>
              </a:rPr>
              <a:t>Result of 73 generations of breeding for hostility.</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2"/>
          <p:cNvPicPr>
            <a:picLocks noChangeAspect="1" noChangeArrowheads="1"/>
          </p:cNvPicPr>
          <p:nvPr/>
        </p:nvPicPr>
        <p:blipFill>
          <a:blip r:embed="rId2" cstate="print"/>
          <a:srcRect/>
          <a:stretch>
            <a:fillRect/>
          </a:stretch>
        </p:blipFill>
        <p:spPr bwMode="auto">
          <a:xfrm>
            <a:off x="0" y="0"/>
            <a:ext cx="4495800" cy="4330700"/>
          </a:xfrm>
          <a:prstGeom prst="rect">
            <a:avLst/>
          </a:prstGeom>
          <a:noFill/>
          <a:ln w="9525" algn="ctr">
            <a:noFill/>
            <a:miter lim="800000"/>
            <a:headEnd/>
            <a:tailEnd/>
          </a:ln>
        </p:spPr>
      </p:pic>
      <p:pic>
        <p:nvPicPr>
          <p:cNvPr id="205827" name="Picture 3"/>
          <p:cNvPicPr>
            <a:picLocks noChangeAspect="1" noChangeArrowheads="1"/>
          </p:cNvPicPr>
          <p:nvPr/>
        </p:nvPicPr>
        <p:blipFill>
          <a:blip r:embed="rId3" cstate="print"/>
          <a:srcRect/>
          <a:stretch>
            <a:fillRect/>
          </a:stretch>
        </p:blipFill>
        <p:spPr bwMode="auto">
          <a:xfrm>
            <a:off x="2667000" y="2474913"/>
            <a:ext cx="6477000" cy="4383087"/>
          </a:xfrm>
          <a:prstGeom prst="rect">
            <a:avLst/>
          </a:prstGeom>
          <a:noFill/>
          <a:ln w="9525" algn="ctr">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05827"/>
                                        </p:tgtEl>
                                        <p:attrNameLst>
                                          <p:attrName>style.visibility</p:attrName>
                                        </p:attrNameLst>
                                      </p:cBhvr>
                                      <p:to>
                                        <p:strVal val="visible"/>
                                      </p:to>
                                    </p:set>
                                    <p:animEffect transition="in" filter="checkerboard(across)">
                                      <p:cBhvr>
                                        <p:cTn id="7" dur="500"/>
                                        <p:tgtEl>
                                          <p:spTgt spid="2058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5" name="Picture 5" descr="d26fc_tamingwild_10_custom"/>
          <p:cNvPicPr>
            <a:picLocks noChangeAspect="1" noChangeArrowheads="1"/>
          </p:cNvPicPr>
          <p:nvPr/>
        </p:nvPicPr>
        <p:blipFill>
          <a:blip r:embed="rId2" cstate="print"/>
          <a:srcRect/>
          <a:stretch>
            <a:fillRect/>
          </a:stretch>
        </p:blipFill>
        <p:spPr bwMode="auto">
          <a:xfrm>
            <a:off x="304800" y="381000"/>
            <a:ext cx="4054475" cy="6096000"/>
          </a:xfrm>
          <a:prstGeom prst="rect">
            <a:avLst/>
          </a:prstGeom>
          <a:noFill/>
          <a:ln w="9525">
            <a:noFill/>
            <a:miter lim="800000"/>
            <a:headEnd/>
            <a:tailEnd/>
          </a:ln>
        </p:spPr>
      </p:pic>
      <p:pic>
        <p:nvPicPr>
          <p:cNvPr id="154626" name="Picture 7" descr="ANd9GcQ-RN9iSA2Q1qpxqvRxou1Y2xgNMTOgGMFtRxLD7EZwxmLy9NmprZCaxHc-Mw"/>
          <p:cNvPicPr>
            <a:picLocks noChangeAspect="1" noChangeArrowheads="1"/>
          </p:cNvPicPr>
          <p:nvPr/>
        </p:nvPicPr>
        <p:blipFill>
          <a:blip r:embed="rId3" cstate="print"/>
          <a:srcRect/>
          <a:stretch>
            <a:fillRect/>
          </a:stretch>
        </p:blipFill>
        <p:spPr bwMode="auto">
          <a:xfrm>
            <a:off x="4572000" y="381000"/>
            <a:ext cx="4343400" cy="2916238"/>
          </a:xfrm>
          <a:prstGeom prst="rect">
            <a:avLst/>
          </a:prstGeom>
          <a:noFill/>
          <a:ln w="9525">
            <a:noFill/>
            <a:miter lim="800000"/>
            <a:headEnd/>
            <a:tailEnd/>
          </a:ln>
        </p:spPr>
      </p:pic>
      <p:sp>
        <p:nvSpPr>
          <p:cNvPr id="154627" name="Text Box 8"/>
          <p:cNvSpPr txBox="1">
            <a:spLocks noChangeArrowheads="1"/>
          </p:cNvSpPr>
          <p:nvPr/>
        </p:nvSpPr>
        <p:spPr bwMode="auto">
          <a:xfrm>
            <a:off x="4800600" y="3810000"/>
            <a:ext cx="4114800" cy="1917700"/>
          </a:xfrm>
          <a:prstGeom prst="rect">
            <a:avLst/>
          </a:prstGeom>
          <a:noFill/>
          <a:ln w="9525">
            <a:noFill/>
            <a:miter lim="800000"/>
            <a:headEnd/>
            <a:tailEnd/>
          </a:ln>
        </p:spPr>
        <p:txBody>
          <a:bodyPr>
            <a:spAutoFit/>
          </a:bodyPr>
          <a:lstStyle/>
          <a:p>
            <a:pPr>
              <a:spcBef>
                <a:spcPct val="50000"/>
              </a:spcBef>
            </a:pPr>
            <a:r>
              <a:rPr lang="en-US" sz="2400" b="1"/>
              <a:t>CT scans performed on sheep to indicate which have the best “carcass quality” for selective breeding.</a:t>
            </a:r>
          </a:p>
        </p:txBody>
      </p:sp>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49" name="Picture 5" descr="mare-kazakhstan_32756_990x742"/>
          <p:cNvPicPr>
            <a:picLocks noChangeAspect="1" noChangeArrowheads="1"/>
          </p:cNvPicPr>
          <p:nvPr/>
        </p:nvPicPr>
        <p:blipFill>
          <a:blip r:embed="rId2" cstate="print"/>
          <a:srcRect/>
          <a:stretch>
            <a:fillRect/>
          </a:stretch>
        </p:blipFill>
        <p:spPr bwMode="auto">
          <a:xfrm>
            <a:off x="1143000" y="1249363"/>
            <a:ext cx="7162800" cy="5380037"/>
          </a:xfrm>
          <a:prstGeom prst="rect">
            <a:avLst/>
          </a:prstGeom>
          <a:noFill/>
          <a:ln w="9525">
            <a:noFill/>
            <a:miter lim="800000"/>
            <a:headEnd/>
            <a:tailEnd/>
          </a:ln>
        </p:spPr>
      </p:pic>
      <p:sp>
        <p:nvSpPr>
          <p:cNvPr id="155650" name="Text Box 6"/>
          <p:cNvSpPr txBox="1">
            <a:spLocks noChangeArrowheads="1"/>
          </p:cNvSpPr>
          <p:nvPr/>
        </p:nvSpPr>
        <p:spPr bwMode="auto">
          <a:xfrm>
            <a:off x="457200" y="381000"/>
            <a:ext cx="8305800" cy="822325"/>
          </a:xfrm>
          <a:prstGeom prst="rect">
            <a:avLst/>
          </a:prstGeom>
          <a:noFill/>
          <a:ln w="9525">
            <a:noFill/>
            <a:miter lim="800000"/>
            <a:headEnd/>
            <a:tailEnd/>
          </a:ln>
        </p:spPr>
        <p:txBody>
          <a:bodyPr>
            <a:spAutoFit/>
          </a:bodyPr>
          <a:lstStyle/>
          <a:p>
            <a:pPr>
              <a:spcBef>
                <a:spcPct val="50000"/>
              </a:spcBef>
            </a:pPr>
            <a:r>
              <a:rPr lang="en-US" sz="2400" b="1"/>
              <a:t>A woman milks a mare.  Horses were first domesticated in the Eurasian steppes 5,500 years ago.</a:t>
            </a:r>
          </a:p>
        </p:txBody>
      </p:sp>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52" name="Picture 12"/>
          <p:cNvPicPr>
            <a:picLocks noChangeAspect="1" noChangeArrowheads="1"/>
          </p:cNvPicPr>
          <p:nvPr/>
        </p:nvPicPr>
        <p:blipFill>
          <a:blip r:embed="rId2" cstate="print"/>
          <a:srcRect/>
          <a:stretch>
            <a:fillRect/>
          </a:stretch>
        </p:blipFill>
        <p:spPr bwMode="auto">
          <a:xfrm>
            <a:off x="0" y="685800"/>
            <a:ext cx="9144000" cy="2181225"/>
          </a:xfrm>
          <a:prstGeom prst="rect">
            <a:avLst/>
          </a:prstGeom>
          <a:noFill/>
          <a:ln w="9525">
            <a:noFill/>
            <a:miter lim="800000"/>
            <a:headEnd/>
            <a:tailEnd/>
          </a:ln>
        </p:spPr>
      </p:pic>
      <p:sp>
        <p:nvSpPr>
          <p:cNvPr id="156674" name="WordArt 4"/>
          <p:cNvSpPr>
            <a:spLocks noChangeArrowheads="1" noChangeShapeType="1" noTextEdit="1"/>
          </p:cNvSpPr>
          <p:nvPr/>
        </p:nvSpPr>
        <p:spPr bwMode="auto">
          <a:xfrm>
            <a:off x="76200" y="228600"/>
            <a:ext cx="5616575" cy="636588"/>
          </a:xfrm>
          <a:prstGeom prst="rect">
            <a:avLst/>
          </a:prstGeom>
        </p:spPr>
        <p:txBody>
          <a:bodyPr wrap="none" fromWordArt="1">
            <a:prstTxWarp prst="textPlain">
              <a:avLst>
                <a:gd name="adj" fmla="val 50000"/>
              </a:avLst>
            </a:prstTxWarp>
          </a:bodyPr>
          <a:lstStyle/>
          <a:p>
            <a:pPr algn="ctr"/>
            <a:r>
              <a:rPr lang="en-US" sz="3600" kern="10">
                <a:ln w="28575">
                  <a:solidFill>
                    <a:srgbClr val="000000"/>
                  </a:solidFill>
                  <a:round/>
                  <a:headEnd/>
                  <a:tailEnd/>
                </a:ln>
                <a:solidFill>
                  <a:srgbClr val="3366FF"/>
                </a:solidFill>
                <a:latin typeface="Cooper Black"/>
              </a:rPr>
              <a:t>DARWIN'S GLITCH (D'OH!)!</a:t>
            </a:r>
          </a:p>
        </p:txBody>
      </p:sp>
      <p:pic>
        <p:nvPicPr>
          <p:cNvPr id="156675" name="Picture 5" descr="lgMP0163"/>
          <p:cNvPicPr>
            <a:picLocks noChangeAspect="1" noChangeArrowheads="1"/>
          </p:cNvPicPr>
          <p:nvPr/>
        </p:nvPicPr>
        <p:blipFill>
          <a:blip r:embed="rId3" cstate="print"/>
          <a:srcRect/>
          <a:stretch>
            <a:fillRect/>
          </a:stretch>
        </p:blipFill>
        <p:spPr bwMode="auto">
          <a:xfrm>
            <a:off x="7683500" y="2286000"/>
            <a:ext cx="1460500" cy="2286000"/>
          </a:xfrm>
          <a:prstGeom prst="rect">
            <a:avLst/>
          </a:prstGeom>
          <a:noFill/>
          <a:ln w="9525">
            <a:noFill/>
            <a:miter lim="800000"/>
            <a:headEnd/>
            <a:tailEnd/>
          </a:ln>
        </p:spPr>
      </p:pic>
      <p:grpSp>
        <p:nvGrpSpPr>
          <p:cNvPr id="138246" name="Group 6"/>
          <p:cNvGrpSpPr>
            <a:grpSpLocks/>
          </p:cNvGrpSpPr>
          <p:nvPr/>
        </p:nvGrpSpPr>
        <p:grpSpPr bwMode="auto">
          <a:xfrm>
            <a:off x="1981200" y="2971800"/>
            <a:ext cx="7162800" cy="3886200"/>
            <a:chOff x="528" y="1536"/>
            <a:chExt cx="5232" cy="2784"/>
          </a:xfrm>
        </p:grpSpPr>
        <p:sp>
          <p:nvSpPr>
            <p:cNvPr id="156677" name="Text Box 7"/>
            <p:cNvSpPr txBox="1">
              <a:spLocks noChangeArrowheads="1"/>
            </p:cNvSpPr>
            <p:nvPr/>
          </p:nvSpPr>
          <p:spPr bwMode="auto">
            <a:xfrm>
              <a:off x="528" y="1536"/>
              <a:ext cx="5232" cy="415"/>
            </a:xfrm>
            <a:prstGeom prst="rect">
              <a:avLst/>
            </a:prstGeom>
            <a:noFill/>
            <a:ln w="9525">
              <a:noFill/>
              <a:miter lim="800000"/>
              <a:headEnd/>
              <a:tailEnd/>
            </a:ln>
          </p:spPr>
          <p:txBody>
            <a:bodyPr>
              <a:spAutoFit/>
            </a:bodyPr>
            <a:lstStyle/>
            <a:p>
              <a:pPr>
                <a:spcBef>
                  <a:spcPct val="50000"/>
                </a:spcBef>
              </a:pPr>
              <a:r>
                <a:rPr lang="en-US" sz="3200" b="1" u="sng">
                  <a:latin typeface="Times New Roman" pitchFamily="18" charset="0"/>
                </a:rPr>
                <a:t>NOW WE KNOW…</a:t>
              </a:r>
            </a:p>
          </p:txBody>
        </p:sp>
        <p:grpSp>
          <p:nvGrpSpPr>
            <p:cNvPr id="156678" name="Group 8"/>
            <p:cNvGrpSpPr>
              <a:grpSpLocks/>
            </p:cNvGrpSpPr>
            <p:nvPr/>
          </p:nvGrpSpPr>
          <p:grpSpPr bwMode="auto">
            <a:xfrm>
              <a:off x="2544" y="2976"/>
              <a:ext cx="3216" cy="1344"/>
              <a:chOff x="2544" y="2976"/>
              <a:chExt cx="3216" cy="1344"/>
            </a:xfrm>
          </p:grpSpPr>
          <p:pic>
            <p:nvPicPr>
              <p:cNvPr id="156679" name="Picture 9" descr="HomerGP15"/>
              <p:cNvPicPr>
                <a:picLocks noChangeAspect="1" noChangeArrowheads="1"/>
              </p:cNvPicPr>
              <p:nvPr/>
            </p:nvPicPr>
            <p:blipFill>
              <a:blip r:embed="rId4" cstate="print"/>
              <a:srcRect/>
              <a:stretch>
                <a:fillRect/>
              </a:stretch>
            </p:blipFill>
            <p:spPr bwMode="auto">
              <a:xfrm>
                <a:off x="3984" y="2988"/>
                <a:ext cx="1776" cy="1332"/>
              </a:xfrm>
              <a:prstGeom prst="rect">
                <a:avLst/>
              </a:prstGeom>
              <a:noFill/>
              <a:ln w="9525">
                <a:noFill/>
                <a:miter lim="800000"/>
                <a:headEnd/>
                <a:tailEnd/>
              </a:ln>
            </p:spPr>
          </p:pic>
          <p:sp>
            <p:nvSpPr>
              <p:cNvPr id="156680" name="AutoShape 10"/>
              <p:cNvSpPr>
                <a:spLocks noChangeArrowheads="1"/>
              </p:cNvSpPr>
              <p:nvPr/>
            </p:nvSpPr>
            <p:spPr bwMode="auto">
              <a:xfrm>
                <a:off x="2544" y="2976"/>
                <a:ext cx="1344" cy="720"/>
              </a:xfrm>
              <a:prstGeom prst="wedgeRoundRectCallout">
                <a:avLst>
                  <a:gd name="adj1" fmla="val 88986"/>
                  <a:gd name="adj2" fmla="val 33056"/>
                  <a:gd name="adj3" fmla="val 16667"/>
                </a:avLst>
              </a:prstGeom>
              <a:solidFill>
                <a:schemeClr val="bg1"/>
              </a:solidFill>
              <a:ln w="28575">
                <a:solidFill>
                  <a:schemeClr val="tx1"/>
                </a:solidFill>
                <a:miter lim="800000"/>
                <a:headEnd/>
                <a:tailEnd/>
              </a:ln>
            </p:spPr>
            <p:txBody>
              <a:bodyPr/>
              <a:lstStyle/>
              <a:p>
                <a:pPr algn="ctr"/>
                <a:r>
                  <a:rPr lang="en-US" sz="2800" b="1">
                    <a:latin typeface="Times New Roman" pitchFamily="18" charset="0"/>
                  </a:rPr>
                  <a:t>WOO-HOO!</a:t>
                </a: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38252"/>
                                        </p:tgtEl>
                                        <p:attrNameLst>
                                          <p:attrName>style.visibility</p:attrName>
                                        </p:attrNameLst>
                                      </p:cBhvr>
                                      <p:to>
                                        <p:strVal val="visible"/>
                                      </p:to>
                                    </p:set>
                                    <p:animEffect transition="in" filter="checkerboard(across)">
                                      <p:cBhvr>
                                        <p:cTn id="7" dur="500"/>
                                        <p:tgtEl>
                                          <p:spTgt spid="13825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38246"/>
                                        </p:tgtEl>
                                        <p:attrNameLst>
                                          <p:attrName>style.visibility</p:attrName>
                                        </p:attrNameLst>
                                      </p:cBhvr>
                                      <p:to>
                                        <p:strVal val="visible"/>
                                      </p:to>
                                    </p:set>
                                    <p:animEffect transition="in" filter="dissolve">
                                      <p:cBhvr>
                                        <p:cTn id="12" dur="500"/>
                                        <p:tgtEl>
                                          <p:spTgt spid="1382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7" name="Picture 4"/>
          <p:cNvPicPr>
            <a:picLocks noChangeAspect="1" noChangeArrowheads="1"/>
          </p:cNvPicPr>
          <p:nvPr/>
        </p:nvPicPr>
        <p:blipFill>
          <a:blip r:embed="rId2" cstate="print"/>
          <a:srcRect/>
          <a:stretch>
            <a:fillRect/>
          </a:stretch>
        </p:blipFill>
        <p:spPr bwMode="auto">
          <a:xfrm>
            <a:off x="0" y="0"/>
            <a:ext cx="9144000" cy="29892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20" name="Picture 4"/>
          <p:cNvPicPr>
            <a:picLocks noChangeAspect="1" noChangeArrowheads="1"/>
          </p:cNvPicPr>
          <p:nvPr/>
        </p:nvPicPr>
        <p:blipFill>
          <a:blip r:embed="rId2" cstate="print"/>
          <a:srcRect/>
          <a:stretch>
            <a:fillRect/>
          </a:stretch>
        </p:blipFill>
        <p:spPr bwMode="auto">
          <a:xfrm>
            <a:off x="0" y="0"/>
            <a:ext cx="9144000" cy="28130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37220"/>
                                        </p:tgtEl>
                                        <p:attrNameLst>
                                          <p:attrName>style.visibility</p:attrName>
                                        </p:attrNameLst>
                                      </p:cBhvr>
                                      <p:to>
                                        <p:strVal val="visible"/>
                                      </p:to>
                                    </p:set>
                                    <p:animEffect transition="in" filter="checkerboard(across)">
                                      <p:cBhvr>
                                        <p:cTn id="7" dur="500"/>
                                        <p:tgtEl>
                                          <p:spTgt spid="1372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5" name="Picture 4"/>
          <p:cNvPicPr>
            <a:picLocks noChangeAspect="1" noChangeArrowheads="1"/>
          </p:cNvPicPr>
          <p:nvPr/>
        </p:nvPicPr>
        <p:blipFill>
          <a:blip r:embed="rId2" cstate="print"/>
          <a:srcRect/>
          <a:stretch>
            <a:fillRect/>
          </a:stretch>
        </p:blipFill>
        <p:spPr bwMode="auto">
          <a:xfrm>
            <a:off x="0" y="0"/>
            <a:ext cx="9144000" cy="33401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69" name="Picture 5"/>
          <p:cNvPicPr>
            <a:picLocks noChangeAspect="1" noChangeArrowheads="1"/>
          </p:cNvPicPr>
          <p:nvPr/>
        </p:nvPicPr>
        <p:blipFill>
          <a:blip r:embed="rId2" cstate="print"/>
          <a:srcRect/>
          <a:stretch>
            <a:fillRect/>
          </a:stretch>
        </p:blipFill>
        <p:spPr bwMode="auto">
          <a:xfrm>
            <a:off x="0" y="0"/>
            <a:ext cx="9150350" cy="1981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WordArt 4"/>
          <p:cNvSpPr>
            <a:spLocks noChangeArrowheads="1" noChangeShapeType="1" noTextEdit="1"/>
          </p:cNvSpPr>
          <p:nvPr/>
        </p:nvSpPr>
        <p:spPr bwMode="auto">
          <a:xfrm>
            <a:off x="250825" y="277813"/>
            <a:ext cx="5616575" cy="636587"/>
          </a:xfrm>
          <a:prstGeom prst="rect">
            <a:avLst/>
          </a:prstGeom>
        </p:spPr>
        <p:txBody>
          <a:bodyPr wrap="none" fromWordArt="1">
            <a:prstTxWarp prst="textPlain">
              <a:avLst>
                <a:gd name="adj" fmla="val 50000"/>
              </a:avLst>
            </a:prstTxWarp>
          </a:bodyPr>
          <a:lstStyle/>
          <a:p>
            <a:pPr algn="ctr"/>
            <a:r>
              <a:rPr lang="en-US" sz="3600" kern="10">
                <a:ln w="28575">
                  <a:solidFill>
                    <a:srgbClr val="000000"/>
                  </a:solidFill>
                  <a:round/>
                  <a:headEnd/>
                  <a:tailEnd/>
                </a:ln>
                <a:solidFill>
                  <a:srgbClr val="3366FF"/>
                </a:solidFill>
                <a:latin typeface="Cooper Black"/>
              </a:rPr>
              <a:t>Sickle-Cell Anemia</a:t>
            </a:r>
          </a:p>
        </p:txBody>
      </p:sp>
      <p:sp>
        <p:nvSpPr>
          <p:cNvPr id="143365" name="Text Box 5"/>
          <p:cNvSpPr txBox="1">
            <a:spLocks noChangeArrowheads="1"/>
          </p:cNvSpPr>
          <p:nvPr/>
        </p:nvSpPr>
        <p:spPr bwMode="auto">
          <a:xfrm>
            <a:off x="304800" y="1143000"/>
            <a:ext cx="6096000" cy="1830388"/>
          </a:xfrm>
          <a:prstGeom prst="rect">
            <a:avLst/>
          </a:prstGeom>
          <a:noFill/>
          <a:ln w="28575">
            <a:solidFill>
              <a:schemeClr val="tx1"/>
            </a:solidFill>
            <a:miter lim="800000"/>
            <a:headEnd/>
            <a:tailEnd/>
          </a:ln>
        </p:spPr>
        <p:txBody>
          <a:bodyPr>
            <a:spAutoFit/>
          </a:bodyPr>
          <a:lstStyle/>
          <a:p>
            <a:pPr>
              <a:spcBef>
                <a:spcPct val="50000"/>
              </a:spcBef>
            </a:pPr>
            <a:r>
              <a:rPr lang="en-US" sz="2800" b="1" u="sng"/>
              <a:t>2 Alleles for the Gene</a:t>
            </a:r>
            <a:r>
              <a:rPr lang="en-US" sz="2800" b="1"/>
              <a:t>:</a:t>
            </a:r>
          </a:p>
          <a:p>
            <a:pPr>
              <a:spcBef>
                <a:spcPct val="50000"/>
              </a:spcBef>
            </a:pPr>
            <a:r>
              <a:rPr lang="en-US" sz="2800" b="1"/>
              <a:t>A = Normal</a:t>
            </a:r>
          </a:p>
          <a:p>
            <a:pPr>
              <a:spcBef>
                <a:spcPct val="50000"/>
              </a:spcBef>
            </a:pPr>
            <a:r>
              <a:rPr lang="en-US" sz="2800" b="1"/>
              <a:t>a = Sickle Cell</a:t>
            </a:r>
          </a:p>
        </p:txBody>
      </p:sp>
      <p:sp>
        <p:nvSpPr>
          <p:cNvPr id="143366" name="Text Box 6"/>
          <p:cNvSpPr txBox="1">
            <a:spLocks noChangeArrowheads="1"/>
          </p:cNvSpPr>
          <p:nvPr/>
        </p:nvSpPr>
        <p:spPr bwMode="auto">
          <a:xfrm>
            <a:off x="304800" y="3227388"/>
            <a:ext cx="5257800" cy="2257425"/>
          </a:xfrm>
          <a:prstGeom prst="rect">
            <a:avLst/>
          </a:prstGeom>
          <a:noFill/>
          <a:ln w="28575">
            <a:solidFill>
              <a:schemeClr val="tx1"/>
            </a:solidFill>
            <a:miter lim="800000"/>
            <a:headEnd/>
            <a:tailEnd/>
          </a:ln>
        </p:spPr>
        <p:txBody>
          <a:bodyPr>
            <a:spAutoFit/>
          </a:bodyPr>
          <a:lstStyle/>
          <a:p>
            <a:pPr>
              <a:spcBef>
                <a:spcPct val="50000"/>
              </a:spcBef>
            </a:pPr>
            <a:r>
              <a:rPr lang="en-US" sz="2800" b="1"/>
              <a:t>AA = Normal</a:t>
            </a:r>
          </a:p>
          <a:p>
            <a:pPr>
              <a:spcBef>
                <a:spcPct val="50000"/>
              </a:spcBef>
            </a:pPr>
            <a:r>
              <a:rPr lang="en-US" sz="2800" b="1"/>
              <a:t>aa = Sickle-Cell</a:t>
            </a:r>
          </a:p>
          <a:p>
            <a:pPr>
              <a:spcBef>
                <a:spcPct val="50000"/>
              </a:spcBef>
            </a:pPr>
            <a:r>
              <a:rPr lang="en-US" sz="2800" b="1"/>
              <a:t>Aa = Normal but impaired oxygen-carrying ability.</a:t>
            </a:r>
          </a:p>
        </p:txBody>
      </p:sp>
      <p:pic>
        <p:nvPicPr>
          <p:cNvPr id="161796" name="Picture 7"/>
          <p:cNvPicPr>
            <a:picLocks noChangeAspect="1" noChangeArrowheads="1"/>
          </p:cNvPicPr>
          <p:nvPr/>
        </p:nvPicPr>
        <p:blipFill>
          <a:blip r:embed="rId2" cstate="print"/>
          <a:srcRect/>
          <a:stretch>
            <a:fillRect/>
          </a:stretch>
        </p:blipFill>
        <p:spPr bwMode="auto">
          <a:xfrm>
            <a:off x="6770688" y="0"/>
            <a:ext cx="2373312" cy="2686050"/>
          </a:xfrm>
          <a:prstGeom prst="rect">
            <a:avLst/>
          </a:prstGeom>
          <a:noFill/>
          <a:ln w="9525">
            <a:noFill/>
            <a:miter lim="800000"/>
            <a:headEnd/>
            <a:tailEnd/>
          </a:ln>
        </p:spPr>
      </p:pic>
      <p:pic>
        <p:nvPicPr>
          <p:cNvPr id="161797" name="Picture 8"/>
          <p:cNvPicPr>
            <a:picLocks noChangeAspect="1" noChangeArrowheads="1"/>
          </p:cNvPicPr>
          <p:nvPr/>
        </p:nvPicPr>
        <p:blipFill>
          <a:blip r:embed="rId3" cstate="print"/>
          <a:srcRect/>
          <a:stretch>
            <a:fillRect/>
          </a:stretch>
        </p:blipFill>
        <p:spPr bwMode="auto">
          <a:xfrm>
            <a:off x="5715000" y="3429000"/>
            <a:ext cx="3429000" cy="3429000"/>
          </a:xfrm>
          <a:prstGeom prst="rect">
            <a:avLst/>
          </a:prstGeom>
          <a:noFill/>
          <a:ln w="9525">
            <a:noFill/>
            <a:miter lim="800000"/>
            <a:headEnd/>
            <a:tailEnd/>
          </a:ln>
        </p:spPr>
      </p:pic>
      <p:sp>
        <p:nvSpPr>
          <p:cNvPr id="143369" name="Text Box 9"/>
          <p:cNvSpPr txBox="1">
            <a:spLocks noChangeArrowheads="1"/>
          </p:cNvSpPr>
          <p:nvPr/>
        </p:nvSpPr>
        <p:spPr bwMode="auto">
          <a:xfrm>
            <a:off x="0" y="5654675"/>
            <a:ext cx="9144000" cy="974725"/>
          </a:xfrm>
          <a:prstGeom prst="rect">
            <a:avLst/>
          </a:prstGeom>
          <a:solidFill>
            <a:schemeClr val="bg1"/>
          </a:solidFill>
          <a:ln w="28575">
            <a:solidFill>
              <a:schemeClr val="tx1"/>
            </a:solidFill>
            <a:miter lim="800000"/>
            <a:headEnd/>
            <a:tailEnd/>
          </a:ln>
        </p:spPr>
        <p:txBody>
          <a:bodyPr>
            <a:spAutoFit/>
          </a:bodyPr>
          <a:lstStyle/>
          <a:p>
            <a:pPr>
              <a:spcBef>
                <a:spcPct val="50000"/>
              </a:spcBef>
            </a:pPr>
            <a:r>
              <a:rPr lang="en-US" sz="2800" b="1"/>
              <a:t>In parts of Africa, 14% are Aa…very high frequency for a deleterious gene!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43365"/>
                                        </p:tgtEl>
                                        <p:attrNameLst>
                                          <p:attrName>style.visibility</p:attrName>
                                        </p:attrNameLst>
                                      </p:cBhvr>
                                      <p:to>
                                        <p:strVal val="visible"/>
                                      </p:to>
                                    </p:set>
                                    <p:animEffect transition="in" filter="checkerboard(across)">
                                      <p:cBhvr>
                                        <p:cTn id="7" dur="500"/>
                                        <p:tgtEl>
                                          <p:spTgt spid="143365"/>
                                        </p:tgtEl>
                                      </p:cBhvr>
                                    </p:animEffect>
                                  </p:childTnLst>
                                </p:cTn>
                              </p:par>
                            </p:childTnLst>
                          </p:cTn>
                        </p:par>
                      </p:childTnLst>
                    </p:cTn>
                  </p:par>
                  <p:par>
                    <p:cTn id="8" fill="hold">
                      <p:stCondLst>
                        <p:cond delay="indefinite"/>
                      </p:stCondLst>
                      <p:childTnLst>
                        <p:par>
                          <p:cTn id="9" fill="hold">
                            <p:stCondLst>
                              <p:cond delay="0"/>
                            </p:stCondLst>
                            <p:childTnLst>
                              <p:par>
                                <p:cTn id="10" presetID="34" presetClass="entr" presetSubtype="0" fill="hold" nodeType="clickEffect">
                                  <p:stCondLst>
                                    <p:cond delay="0"/>
                                  </p:stCondLst>
                                  <p:childTnLst>
                                    <p:set>
                                      <p:cBhvr>
                                        <p:cTn id="11" dur="1" fill="hold">
                                          <p:stCondLst>
                                            <p:cond delay="0"/>
                                          </p:stCondLst>
                                        </p:cTn>
                                        <p:tgtEl>
                                          <p:spTgt spid="143366">
                                            <p:txEl>
                                              <p:pRg st="0" end="0"/>
                                            </p:txEl>
                                          </p:spTgt>
                                        </p:tgtEl>
                                        <p:attrNameLst>
                                          <p:attrName>style.visibility</p:attrName>
                                        </p:attrNameLst>
                                      </p:cBhvr>
                                      <p:to>
                                        <p:strVal val="visible"/>
                                      </p:to>
                                    </p:set>
                                    <p:anim from="(-#ppt_w/2)" to="(#ppt_x)" calcmode="lin" valueType="num">
                                      <p:cBhvr>
                                        <p:cTn id="12" dur="600" fill="hold">
                                          <p:stCondLst>
                                            <p:cond delay="0"/>
                                          </p:stCondLst>
                                        </p:cTn>
                                        <p:tgtEl>
                                          <p:spTgt spid="143366">
                                            <p:txEl>
                                              <p:pRg st="0" end="0"/>
                                            </p:txEl>
                                          </p:spTgt>
                                        </p:tgtEl>
                                        <p:attrNameLst>
                                          <p:attrName>ppt_x</p:attrName>
                                        </p:attrNameLst>
                                      </p:cBhvr>
                                    </p:anim>
                                    <p:anim from="0" to="-1.0" calcmode="lin" valueType="num">
                                      <p:cBhvr>
                                        <p:cTn id="13" dur="200" decel="50000" autoRev="1" fill="hold">
                                          <p:stCondLst>
                                            <p:cond delay="600"/>
                                          </p:stCondLst>
                                        </p:cTn>
                                        <p:tgtEl>
                                          <p:spTgt spid="143366">
                                            <p:txEl>
                                              <p:pRg st="0" end="0"/>
                                            </p:txEl>
                                          </p:spTgt>
                                        </p:tgtEl>
                                        <p:attrNameLst>
                                          <p:attrName>xshear</p:attrName>
                                        </p:attrNameLst>
                                      </p:cBhvr>
                                    </p:anim>
                                    <p:animScale>
                                      <p:cBhvr>
                                        <p:cTn id="14" dur="200" decel="100000" autoRev="1" fill="hold">
                                          <p:stCondLst>
                                            <p:cond delay="600"/>
                                          </p:stCondLst>
                                        </p:cTn>
                                        <p:tgtEl>
                                          <p:spTgt spid="143366">
                                            <p:txEl>
                                              <p:pRg st="0" end="0"/>
                                            </p:txEl>
                                          </p:spTgt>
                                        </p:tgtEl>
                                      </p:cBhvr>
                                      <p:from x="100000" y="100000"/>
                                      <p:to x="80000" y="100000"/>
                                    </p:animScale>
                                    <p:anim by="(#ppt_h/3+#ppt_w*0.1)" calcmode="lin" valueType="num">
                                      <p:cBhvr additive="sum">
                                        <p:cTn id="15" dur="200" decel="100000" autoRev="1" fill="hold">
                                          <p:stCondLst>
                                            <p:cond delay="600"/>
                                          </p:stCondLst>
                                        </p:cTn>
                                        <p:tgtEl>
                                          <p:spTgt spid="143366">
                                            <p:txEl>
                                              <p:pRg st="0" end="0"/>
                                            </p:txEl>
                                          </p:spTgt>
                                        </p:tgtEl>
                                        <p:attrNameLst>
                                          <p:attrName>ppt_x</p:attrName>
                                        </p:attrNameLst>
                                      </p:cBhvr>
                                    </p:anim>
                                  </p:childTnLst>
                                </p:cTn>
                              </p:par>
                            </p:childTnLst>
                          </p:cTn>
                        </p:par>
                      </p:childTnLst>
                    </p:cTn>
                  </p:par>
                  <p:par>
                    <p:cTn id="16" fill="hold">
                      <p:stCondLst>
                        <p:cond delay="indefinite"/>
                      </p:stCondLst>
                      <p:childTnLst>
                        <p:par>
                          <p:cTn id="17" fill="hold">
                            <p:stCondLst>
                              <p:cond delay="0"/>
                            </p:stCondLst>
                            <p:childTnLst>
                              <p:par>
                                <p:cTn id="18" presetID="34" presetClass="entr" presetSubtype="0" fill="hold" nodeType="clickEffect">
                                  <p:stCondLst>
                                    <p:cond delay="0"/>
                                  </p:stCondLst>
                                  <p:childTnLst>
                                    <p:set>
                                      <p:cBhvr>
                                        <p:cTn id="19" dur="1" fill="hold">
                                          <p:stCondLst>
                                            <p:cond delay="0"/>
                                          </p:stCondLst>
                                        </p:cTn>
                                        <p:tgtEl>
                                          <p:spTgt spid="143366">
                                            <p:txEl>
                                              <p:pRg st="1" end="1"/>
                                            </p:txEl>
                                          </p:spTgt>
                                        </p:tgtEl>
                                        <p:attrNameLst>
                                          <p:attrName>style.visibility</p:attrName>
                                        </p:attrNameLst>
                                      </p:cBhvr>
                                      <p:to>
                                        <p:strVal val="visible"/>
                                      </p:to>
                                    </p:set>
                                    <p:anim from="(-#ppt_w/2)" to="(#ppt_x)" calcmode="lin" valueType="num">
                                      <p:cBhvr>
                                        <p:cTn id="20" dur="600" fill="hold">
                                          <p:stCondLst>
                                            <p:cond delay="0"/>
                                          </p:stCondLst>
                                        </p:cTn>
                                        <p:tgtEl>
                                          <p:spTgt spid="143366">
                                            <p:txEl>
                                              <p:pRg st="1" end="1"/>
                                            </p:txEl>
                                          </p:spTgt>
                                        </p:tgtEl>
                                        <p:attrNameLst>
                                          <p:attrName>ppt_x</p:attrName>
                                        </p:attrNameLst>
                                      </p:cBhvr>
                                    </p:anim>
                                    <p:anim from="0" to="-1.0" calcmode="lin" valueType="num">
                                      <p:cBhvr>
                                        <p:cTn id="21" dur="200" decel="50000" autoRev="1" fill="hold">
                                          <p:stCondLst>
                                            <p:cond delay="600"/>
                                          </p:stCondLst>
                                        </p:cTn>
                                        <p:tgtEl>
                                          <p:spTgt spid="143366">
                                            <p:txEl>
                                              <p:pRg st="1" end="1"/>
                                            </p:txEl>
                                          </p:spTgt>
                                        </p:tgtEl>
                                        <p:attrNameLst>
                                          <p:attrName>xshear</p:attrName>
                                        </p:attrNameLst>
                                      </p:cBhvr>
                                    </p:anim>
                                    <p:animScale>
                                      <p:cBhvr>
                                        <p:cTn id="22" dur="200" decel="100000" autoRev="1" fill="hold">
                                          <p:stCondLst>
                                            <p:cond delay="600"/>
                                          </p:stCondLst>
                                        </p:cTn>
                                        <p:tgtEl>
                                          <p:spTgt spid="143366">
                                            <p:txEl>
                                              <p:pRg st="1" end="1"/>
                                            </p:txEl>
                                          </p:spTgt>
                                        </p:tgtEl>
                                      </p:cBhvr>
                                      <p:from x="100000" y="100000"/>
                                      <p:to x="80000" y="100000"/>
                                    </p:animScale>
                                    <p:anim by="(#ppt_h/3+#ppt_w*0.1)" calcmode="lin" valueType="num">
                                      <p:cBhvr additive="sum">
                                        <p:cTn id="23" dur="200" decel="100000" autoRev="1" fill="hold">
                                          <p:stCondLst>
                                            <p:cond delay="600"/>
                                          </p:stCondLst>
                                        </p:cTn>
                                        <p:tgtEl>
                                          <p:spTgt spid="143366">
                                            <p:txEl>
                                              <p:pRg st="1" end="1"/>
                                            </p:txEl>
                                          </p:spTgt>
                                        </p:tgtEl>
                                        <p:attrNameLst>
                                          <p:attrName>ppt_x</p:attrName>
                                        </p:attrNameLst>
                                      </p:cBhvr>
                                    </p:anim>
                                  </p:childTnLst>
                                </p:cTn>
                              </p:par>
                            </p:childTnLst>
                          </p:cTn>
                        </p:par>
                      </p:childTnLst>
                    </p:cTn>
                  </p:par>
                  <p:par>
                    <p:cTn id="24" fill="hold">
                      <p:stCondLst>
                        <p:cond delay="indefinite"/>
                      </p:stCondLst>
                      <p:childTnLst>
                        <p:par>
                          <p:cTn id="25" fill="hold">
                            <p:stCondLst>
                              <p:cond delay="0"/>
                            </p:stCondLst>
                            <p:childTnLst>
                              <p:par>
                                <p:cTn id="26" presetID="34" presetClass="entr" presetSubtype="0" fill="hold" nodeType="clickEffect">
                                  <p:stCondLst>
                                    <p:cond delay="0"/>
                                  </p:stCondLst>
                                  <p:childTnLst>
                                    <p:set>
                                      <p:cBhvr>
                                        <p:cTn id="27" dur="1" fill="hold">
                                          <p:stCondLst>
                                            <p:cond delay="0"/>
                                          </p:stCondLst>
                                        </p:cTn>
                                        <p:tgtEl>
                                          <p:spTgt spid="143366">
                                            <p:txEl>
                                              <p:pRg st="2" end="2"/>
                                            </p:txEl>
                                          </p:spTgt>
                                        </p:tgtEl>
                                        <p:attrNameLst>
                                          <p:attrName>style.visibility</p:attrName>
                                        </p:attrNameLst>
                                      </p:cBhvr>
                                      <p:to>
                                        <p:strVal val="visible"/>
                                      </p:to>
                                    </p:set>
                                    <p:anim from="(-#ppt_w/2)" to="(#ppt_x)" calcmode="lin" valueType="num">
                                      <p:cBhvr>
                                        <p:cTn id="28" dur="600" fill="hold">
                                          <p:stCondLst>
                                            <p:cond delay="0"/>
                                          </p:stCondLst>
                                        </p:cTn>
                                        <p:tgtEl>
                                          <p:spTgt spid="143366">
                                            <p:txEl>
                                              <p:pRg st="2" end="2"/>
                                            </p:txEl>
                                          </p:spTgt>
                                        </p:tgtEl>
                                        <p:attrNameLst>
                                          <p:attrName>ppt_x</p:attrName>
                                        </p:attrNameLst>
                                      </p:cBhvr>
                                    </p:anim>
                                    <p:anim from="0" to="-1.0" calcmode="lin" valueType="num">
                                      <p:cBhvr>
                                        <p:cTn id="29" dur="200" decel="50000" autoRev="1" fill="hold">
                                          <p:stCondLst>
                                            <p:cond delay="600"/>
                                          </p:stCondLst>
                                        </p:cTn>
                                        <p:tgtEl>
                                          <p:spTgt spid="143366">
                                            <p:txEl>
                                              <p:pRg st="2" end="2"/>
                                            </p:txEl>
                                          </p:spTgt>
                                        </p:tgtEl>
                                        <p:attrNameLst>
                                          <p:attrName>xshear</p:attrName>
                                        </p:attrNameLst>
                                      </p:cBhvr>
                                    </p:anim>
                                    <p:animScale>
                                      <p:cBhvr>
                                        <p:cTn id="30" dur="200" decel="100000" autoRev="1" fill="hold">
                                          <p:stCondLst>
                                            <p:cond delay="600"/>
                                          </p:stCondLst>
                                        </p:cTn>
                                        <p:tgtEl>
                                          <p:spTgt spid="143366">
                                            <p:txEl>
                                              <p:pRg st="2" end="2"/>
                                            </p:txEl>
                                          </p:spTgt>
                                        </p:tgtEl>
                                      </p:cBhvr>
                                      <p:from x="100000" y="100000"/>
                                      <p:to x="80000" y="100000"/>
                                    </p:animScale>
                                    <p:anim by="(#ppt_h/3+#ppt_w*0.1)" calcmode="lin" valueType="num">
                                      <p:cBhvr additive="sum">
                                        <p:cTn id="31" dur="200" decel="100000" autoRev="1" fill="hold">
                                          <p:stCondLst>
                                            <p:cond delay="600"/>
                                          </p:stCondLst>
                                        </p:cTn>
                                        <p:tgtEl>
                                          <p:spTgt spid="143366">
                                            <p:txEl>
                                              <p:pRg st="2" end="2"/>
                                            </p:txEl>
                                          </p:spTgt>
                                        </p:tgtEl>
                                        <p:attrNameLst>
                                          <p:attrName>ppt_x</p:attrName>
                                        </p:attrNameLst>
                                      </p:cBhvr>
                                    </p:anim>
                                  </p:childTnLst>
                                </p:cTn>
                              </p:par>
                            </p:childTnLst>
                          </p:cTn>
                        </p:par>
                      </p:childTnLst>
                    </p:cTn>
                  </p:par>
                  <p:par>
                    <p:cTn id="32" fill="hold">
                      <p:stCondLst>
                        <p:cond delay="indefinite"/>
                      </p:stCondLst>
                      <p:childTnLst>
                        <p:par>
                          <p:cTn id="33" fill="hold">
                            <p:stCondLst>
                              <p:cond delay="0"/>
                            </p:stCondLst>
                            <p:childTnLst>
                              <p:par>
                                <p:cTn id="34" presetID="5" presetClass="entr" presetSubtype="10" fill="hold" grpId="0" nodeType="clickEffect">
                                  <p:stCondLst>
                                    <p:cond delay="0"/>
                                  </p:stCondLst>
                                  <p:childTnLst>
                                    <p:set>
                                      <p:cBhvr>
                                        <p:cTn id="35" dur="1" fill="hold">
                                          <p:stCondLst>
                                            <p:cond delay="0"/>
                                          </p:stCondLst>
                                        </p:cTn>
                                        <p:tgtEl>
                                          <p:spTgt spid="143369"/>
                                        </p:tgtEl>
                                        <p:attrNameLst>
                                          <p:attrName>style.visibility</p:attrName>
                                        </p:attrNameLst>
                                      </p:cBhvr>
                                      <p:to>
                                        <p:strVal val="visible"/>
                                      </p:to>
                                    </p:set>
                                    <p:animEffect transition="in" filter="checkerboard(across)">
                                      <p:cBhvr>
                                        <p:cTn id="36" dur="500"/>
                                        <p:tgtEl>
                                          <p:spTgt spid="1433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65" grpId="0" animBg="1"/>
      <p:bldP spid="143369" grpId="0" animBg="1"/>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7" name="Picture 5"/>
          <p:cNvPicPr>
            <a:picLocks noChangeAspect="1" noChangeArrowheads="1"/>
          </p:cNvPicPr>
          <p:nvPr/>
        </p:nvPicPr>
        <p:blipFill>
          <a:blip r:embed="rId2" cstate="print"/>
          <a:srcRect/>
          <a:stretch>
            <a:fillRect/>
          </a:stretch>
        </p:blipFill>
        <p:spPr bwMode="auto">
          <a:xfrm>
            <a:off x="0" y="0"/>
            <a:ext cx="9150350" cy="1981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1" name="Picture 4"/>
          <p:cNvPicPr>
            <a:picLocks noChangeAspect="1" noChangeArrowheads="1"/>
          </p:cNvPicPr>
          <p:nvPr/>
        </p:nvPicPr>
        <p:blipFill>
          <a:blip r:embed="rId2" cstate="print"/>
          <a:srcRect/>
          <a:stretch>
            <a:fillRect/>
          </a:stretch>
        </p:blipFill>
        <p:spPr bwMode="auto">
          <a:xfrm>
            <a:off x="0" y="0"/>
            <a:ext cx="9144000" cy="2005013"/>
          </a:xfrm>
          <a:prstGeom prst="rect">
            <a:avLst/>
          </a:prstGeom>
          <a:noFill/>
          <a:ln w="9525">
            <a:noFill/>
            <a:miter lim="800000"/>
            <a:headEnd/>
            <a:tailEnd/>
          </a:ln>
        </p:spPr>
      </p:pic>
      <p:pic>
        <p:nvPicPr>
          <p:cNvPr id="144390" name="Picture 6" descr="NFlintSDent%2526HybridEarsLG"/>
          <p:cNvPicPr>
            <a:picLocks noChangeAspect="1" noChangeArrowheads="1"/>
          </p:cNvPicPr>
          <p:nvPr/>
        </p:nvPicPr>
        <p:blipFill>
          <a:blip r:embed="rId3" cstate="print"/>
          <a:srcRect/>
          <a:stretch>
            <a:fillRect/>
          </a:stretch>
        </p:blipFill>
        <p:spPr bwMode="auto">
          <a:xfrm>
            <a:off x="1752600" y="1905000"/>
            <a:ext cx="5715000" cy="47720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44390"/>
                                        </p:tgtEl>
                                        <p:attrNameLst>
                                          <p:attrName>style.visibility</p:attrName>
                                        </p:attrNameLst>
                                      </p:cBhvr>
                                      <p:to>
                                        <p:strVal val="visible"/>
                                      </p:to>
                                    </p:set>
                                    <p:animEffect transition="in" filter="checkerboard(across)">
                                      <p:cBhvr>
                                        <p:cTn id="7" dur="500"/>
                                        <p:tgtEl>
                                          <p:spTgt spid="1443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WordArt 2"/>
          <p:cNvSpPr>
            <a:spLocks noChangeArrowheads="1" noChangeShapeType="1" noTextEdit="1"/>
          </p:cNvSpPr>
          <p:nvPr/>
        </p:nvSpPr>
        <p:spPr bwMode="auto">
          <a:xfrm>
            <a:off x="457200" y="1676400"/>
            <a:ext cx="8229600" cy="3581400"/>
          </a:xfrm>
          <a:prstGeom prst="rect">
            <a:avLst/>
          </a:prstGeom>
        </p:spPr>
        <p:txBody>
          <a:bodyPr wrap="none" fromWordArt="1">
            <a:prstTxWarp prst="textPlain">
              <a:avLst>
                <a:gd name="adj" fmla="val 50000"/>
              </a:avLst>
            </a:prstTxWarp>
          </a:bodyPr>
          <a:lstStyle/>
          <a:p>
            <a:pPr algn="ctr"/>
            <a:r>
              <a:rPr lang="en-US" sz="5400" kern="10">
                <a:ln w="31750">
                  <a:solidFill>
                    <a:srgbClr val="000000"/>
                  </a:solidFill>
                  <a:round/>
                  <a:headEnd/>
                  <a:tailEnd/>
                </a:ln>
                <a:gradFill rotWithShape="1">
                  <a:gsLst>
                    <a:gs pos="0">
                      <a:srgbClr val="D60093"/>
                    </a:gs>
                    <a:gs pos="50000">
                      <a:srgbClr val="FF0000"/>
                    </a:gs>
                    <a:gs pos="100000">
                      <a:srgbClr val="D60093"/>
                    </a:gs>
                  </a:gsLst>
                  <a:lin ang="2700000" scaled="1"/>
                </a:gradFill>
                <a:latin typeface="Cooper Black"/>
              </a:rPr>
              <a:t>EVOLUTION</a:t>
            </a:r>
          </a:p>
        </p:txBody>
      </p:sp>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5" name="Picture 5" descr="corn01copy"/>
          <p:cNvPicPr>
            <a:picLocks noChangeAspect="1" noChangeArrowheads="1"/>
          </p:cNvPicPr>
          <p:nvPr/>
        </p:nvPicPr>
        <p:blipFill>
          <a:blip r:embed="rId2" cstate="print"/>
          <a:srcRect/>
          <a:stretch>
            <a:fillRect/>
          </a:stretch>
        </p:blipFill>
        <p:spPr bwMode="auto">
          <a:xfrm>
            <a:off x="0" y="0"/>
            <a:ext cx="4286250" cy="3000375"/>
          </a:xfrm>
          <a:prstGeom prst="rect">
            <a:avLst/>
          </a:prstGeom>
          <a:noFill/>
          <a:ln w="9525">
            <a:noFill/>
            <a:miter lim="800000"/>
            <a:headEnd/>
            <a:tailEnd/>
          </a:ln>
        </p:spPr>
      </p:pic>
      <p:sp>
        <p:nvSpPr>
          <p:cNvPr id="164866" name="Text Box 6"/>
          <p:cNvSpPr txBox="1">
            <a:spLocks noChangeArrowheads="1"/>
          </p:cNvSpPr>
          <p:nvPr/>
        </p:nvSpPr>
        <p:spPr bwMode="auto">
          <a:xfrm>
            <a:off x="228600" y="3733800"/>
            <a:ext cx="4343400" cy="1552575"/>
          </a:xfrm>
          <a:prstGeom prst="rect">
            <a:avLst/>
          </a:prstGeom>
          <a:noFill/>
          <a:ln w="9525">
            <a:noFill/>
            <a:miter lim="800000"/>
            <a:headEnd/>
            <a:tailEnd/>
          </a:ln>
        </p:spPr>
        <p:txBody>
          <a:bodyPr>
            <a:spAutoFit/>
          </a:bodyPr>
          <a:lstStyle/>
          <a:p>
            <a:pPr>
              <a:spcBef>
                <a:spcPct val="50000"/>
              </a:spcBef>
            </a:pPr>
            <a:r>
              <a:rPr lang="en-US" sz="2400" b="1"/>
              <a:t>Crossing two different corn strains (that were highly inbred), produces larger corn ears.</a:t>
            </a:r>
          </a:p>
        </p:txBody>
      </p:sp>
      <p:pic>
        <p:nvPicPr>
          <p:cNvPr id="164867" name="Picture 8" descr="Figure1"/>
          <p:cNvPicPr>
            <a:picLocks noChangeAspect="1" noChangeArrowheads="1"/>
          </p:cNvPicPr>
          <p:nvPr/>
        </p:nvPicPr>
        <p:blipFill>
          <a:blip r:embed="rId3" cstate="print"/>
          <a:srcRect/>
          <a:stretch>
            <a:fillRect/>
          </a:stretch>
        </p:blipFill>
        <p:spPr bwMode="auto">
          <a:xfrm>
            <a:off x="5105400" y="0"/>
            <a:ext cx="3840163"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89" name="Picture 4" descr="Lynx"/>
          <p:cNvPicPr>
            <a:picLocks noChangeAspect="1" noChangeArrowheads="1"/>
          </p:cNvPicPr>
          <p:nvPr/>
        </p:nvPicPr>
        <p:blipFill>
          <a:blip r:embed="rId2" cstate="print"/>
          <a:srcRect/>
          <a:stretch>
            <a:fillRect/>
          </a:stretch>
        </p:blipFill>
        <p:spPr bwMode="auto">
          <a:xfrm>
            <a:off x="533400" y="914400"/>
            <a:ext cx="8229600" cy="4667250"/>
          </a:xfrm>
          <a:prstGeom prst="rect">
            <a:avLst/>
          </a:prstGeom>
          <a:noFill/>
          <a:ln w="9525">
            <a:noFill/>
            <a:miter lim="800000"/>
            <a:headEnd/>
            <a:tailEnd/>
          </a:ln>
        </p:spPr>
      </p:pic>
      <p:sp>
        <p:nvSpPr>
          <p:cNvPr id="207877" name="Rectangle 5"/>
          <p:cNvSpPr>
            <a:spLocks noChangeArrowheads="1"/>
          </p:cNvSpPr>
          <p:nvPr/>
        </p:nvSpPr>
        <p:spPr bwMode="auto">
          <a:xfrm>
            <a:off x="533400" y="914400"/>
            <a:ext cx="6553200" cy="46482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07878" name="Rectangle 6"/>
          <p:cNvSpPr>
            <a:spLocks noChangeArrowheads="1"/>
          </p:cNvSpPr>
          <p:nvPr/>
        </p:nvSpPr>
        <p:spPr bwMode="auto">
          <a:xfrm>
            <a:off x="7086600" y="914400"/>
            <a:ext cx="1676400" cy="4648200"/>
          </a:xfrm>
          <a:prstGeom prst="rect">
            <a:avLst/>
          </a:prstGeom>
          <a:solidFill>
            <a:schemeClr val="accent1"/>
          </a:solidFill>
          <a:ln w="9525">
            <a:solidFill>
              <a:schemeClr val="tx1"/>
            </a:solidFill>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xit" presetSubtype="10" fill="hold" grpId="0" nodeType="clickEffect">
                                  <p:stCondLst>
                                    <p:cond delay="0"/>
                                  </p:stCondLst>
                                  <p:childTnLst>
                                    <p:animEffect transition="out" filter="checkerboard(across)">
                                      <p:cBhvr>
                                        <p:cTn id="6" dur="500"/>
                                        <p:tgtEl>
                                          <p:spTgt spid="207878"/>
                                        </p:tgtEl>
                                      </p:cBhvr>
                                    </p:animEffect>
                                    <p:set>
                                      <p:cBhvr>
                                        <p:cTn id="7" dur="1" fill="hold">
                                          <p:stCondLst>
                                            <p:cond delay="499"/>
                                          </p:stCondLst>
                                        </p:cTn>
                                        <p:tgtEl>
                                          <p:spTgt spid="20787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5" presetClass="exit" presetSubtype="10" fill="hold" grpId="0" nodeType="clickEffect">
                                  <p:stCondLst>
                                    <p:cond delay="0"/>
                                  </p:stCondLst>
                                  <p:childTnLst>
                                    <p:animEffect transition="out" filter="checkerboard(across)">
                                      <p:cBhvr>
                                        <p:cTn id="11" dur="500"/>
                                        <p:tgtEl>
                                          <p:spTgt spid="207877"/>
                                        </p:tgtEl>
                                      </p:cBhvr>
                                    </p:animEffect>
                                    <p:set>
                                      <p:cBhvr>
                                        <p:cTn id="12" dur="1" fill="hold">
                                          <p:stCondLst>
                                            <p:cond delay="499"/>
                                          </p:stCondLst>
                                        </p:cTn>
                                        <p:tgtEl>
                                          <p:spTgt spid="20787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877" grpId="0" animBg="1"/>
      <p:bldP spid="207878" grpId="0" animBg="1"/>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3" name="Picture 4"/>
          <p:cNvPicPr>
            <a:picLocks noChangeAspect="1" noChangeArrowheads="1"/>
          </p:cNvPicPr>
          <p:nvPr/>
        </p:nvPicPr>
        <p:blipFill>
          <a:blip r:embed="rId2" cstate="print"/>
          <a:srcRect/>
          <a:stretch>
            <a:fillRect/>
          </a:stretch>
        </p:blipFill>
        <p:spPr bwMode="auto">
          <a:xfrm>
            <a:off x="0" y="0"/>
            <a:ext cx="9144000" cy="3648075"/>
          </a:xfrm>
          <a:prstGeom prst="rect">
            <a:avLst/>
          </a:prstGeom>
          <a:noFill/>
          <a:ln w="9525">
            <a:noFill/>
            <a:miter lim="800000"/>
            <a:headEnd/>
            <a:tailEnd/>
          </a:ln>
        </p:spPr>
      </p:pic>
      <p:pic>
        <p:nvPicPr>
          <p:cNvPr id="166914" name="Picture 6" descr="Lynx"/>
          <p:cNvPicPr>
            <a:picLocks noChangeAspect="1" noChangeArrowheads="1"/>
          </p:cNvPicPr>
          <p:nvPr/>
        </p:nvPicPr>
        <p:blipFill>
          <a:blip r:embed="rId3" cstate="print"/>
          <a:srcRect/>
          <a:stretch>
            <a:fillRect/>
          </a:stretch>
        </p:blipFill>
        <p:spPr bwMode="auto">
          <a:xfrm>
            <a:off x="2362200" y="3746500"/>
            <a:ext cx="5486400" cy="3111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Text Box 4"/>
          <p:cNvSpPr txBox="1">
            <a:spLocks noChangeArrowheads="1"/>
          </p:cNvSpPr>
          <p:nvPr/>
        </p:nvSpPr>
        <p:spPr bwMode="auto">
          <a:xfrm>
            <a:off x="0" y="304800"/>
            <a:ext cx="3048000" cy="1816100"/>
          </a:xfrm>
          <a:prstGeom prst="rect">
            <a:avLst/>
          </a:prstGeom>
          <a:noFill/>
          <a:ln w="9525">
            <a:noFill/>
            <a:miter lim="800000"/>
            <a:headEnd/>
            <a:tailEnd/>
          </a:ln>
        </p:spPr>
        <p:txBody>
          <a:bodyPr>
            <a:spAutoFit/>
          </a:bodyPr>
          <a:lstStyle/>
          <a:p>
            <a:pPr>
              <a:spcBef>
                <a:spcPct val="50000"/>
              </a:spcBef>
            </a:pPr>
            <a:r>
              <a:rPr lang="en-US" sz="2800" b="1"/>
              <a:t>Predators form a certain “search image” for their prey.  </a:t>
            </a:r>
          </a:p>
        </p:txBody>
      </p:sp>
      <p:pic>
        <p:nvPicPr>
          <p:cNvPr id="167938" name="Picture 6" descr="8689"/>
          <p:cNvPicPr>
            <a:picLocks noChangeAspect="1" noChangeArrowheads="1"/>
          </p:cNvPicPr>
          <p:nvPr/>
        </p:nvPicPr>
        <p:blipFill>
          <a:blip r:embed="rId2" cstate="print"/>
          <a:srcRect/>
          <a:stretch>
            <a:fillRect/>
          </a:stretch>
        </p:blipFill>
        <p:spPr bwMode="auto">
          <a:xfrm>
            <a:off x="3124200" y="0"/>
            <a:ext cx="6019800" cy="3552825"/>
          </a:xfrm>
          <a:prstGeom prst="rect">
            <a:avLst/>
          </a:prstGeom>
          <a:noFill/>
          <a:ln w="9525">
            <a:noFill/>
            <a:miter lim="800000"/>
            <a:headEnd/>
            <a:tailEnd/>
          </a:ln>
        </p:spPr>
      </p:pic>
      <p:sp>
        <p:nvSpPr>
          <p:cNvPr id="147463" name="Text Box 7"/>
          <p:cNvSpPr txBox="1">
            <a:spLocks noChangeArrowheads="1"/>
          </p:cNvSpPr>
          <p:nvPr/>
        </p:nvSpPr>
        <p:spPr bwMode="auto">
          <a:xfrm>
            <a:off x="4191000" y="4191000"/>
            <a:ext cx="4953000" cy="1800225"/>
          </a:xfrm>
          <a:prstGeom prst="rect">
            <a:avLst/>
          </a:prstGeom>
          <a:noFill/>
          <a:ln w="9525">
            <a:noFill/>
            <a:miter lim="800000"/>
            <a:headEnd/>
            <a:tailEnd/>
          </a:ln>
        </p:spPr>
        <p:txBody>
          <a:bodyPr>
            <a:spAutoFit/>
          </a:bodyPr>
          <a:lstStyle/>
          <a:p>
            <a:pPr>
              <a:spcBef>
                <a:spcPct val="50000"/>
              </a:spcBef>
            </a:pPr>
            <a:r>
              <a:rPr lang="en-US" sz="2800" b="1"/>
              <a:t>Predators optimize their search effort by “standardizing prey.”  The rare prey escape predation.</a:t>
            </a:r>
          </a:p>
        </p:txBody>
      </p:sp>
      <p:pic>
        <p:nvPicPr>
          <p:cNvPr id="167940" name="Picture 9" descr="frog-eating-snake-front"/>
          <p:cNvPicPr>
            <a:picLocks noChangeAspect="1" noChangeArrowheads="1"/>
          </p:cNvPicPr>
          <p:nvPr/>
        </p:nvPicPr>
        <p:blipFill>
          <a:blip r:embed="rId3" cstate="print"/>
          <a:srcRect/>
          <a:stretch>
            <a:fillRect/>
          </a:stretch>
        </p:blipFill>
        <p:spPr bwMode="auto">
          <a:xfrm>
            <a:off x="0" y="4194175"/>
            <a:ext cx="4114800" cy="26638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47463"/>
                                        </p:tgtEl>
                                        <p:attrNameLst>
                                          <p:attrName>style.visibility</p:attrName>
                                        </p:attrNameLst>
                                      </p:cBhvr>
                                      <p:to>
                                        <p:strVal val="visible"/>
                                      </p:to>
                                    </p:set>
                                    <p:animEffect transition="in" filter="checkerboard(across)">
                                      <p:cBhvr>
                                        <p:cTn id="7" dur="500"/>
                                        <p:tgtEl>
                                          <p:spTgt spid="1474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463" grpId="0"/>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1" name="Picture 4"/>
          <p:cNvPicPr>
            <a:picLocks noChangeAspect="1" noChangeArrowheads="1"/>
          </p:cNvPicPr>
          <p:nvPr/>
        </p:nvPicPr>
        <p:blipFill>
          <a:blip r:embed="rId2" cstate="print"/>
          <a:srcRect/>
          <a:stretch>
            <a:fillRect/>
          </a:stretch>
        </p:blipFill>
        <p:spPr bwMode="auto">
          <a:xfrm>
            <a:off x="0" y="0"/>
            <a:ext cx="9144000" cy="1320800"/>
          </a:xfrm>
          <a:prstGeom prst="rect">
            <a:avLst/>
          </a:prstGeom>
          <a:noFill/>
          <a:ln w="9525">
            <a:noFill/>
            <a:miter lim="800000"/>
            <a:headEnd/>
            <a:tailEnd/>
          </a:ln>
        </p:spPr>
      </p:pic>
      <p:pic>
        <p:nvPicPr>
          <p:cNvPr id="148488" name="Picture 8" descr="patterns"/>
          <p:cNvPicPr>
            <a:picLocks noChangeAspect="1" noChangeArrowheads="1"/>
          </p:cNvPicPr>
          <p:nvPr/>
        </p:nvPicPr>
        <p:blipFill>
          <a:blip r:embed="rId3" cstate="print"/>
          <a:srcRect/>
          <a:stretch>
            <a:fillRect/>
          </a:stretch>
        </p:blipFill>
        <p:spPr bwMode="auto">
          <a:xfrm>
            <a:off x="1066800" y="2233613"/>
            <a:ext cx="7315200" cy="416718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48488"/>
                                        </p:tgtEl>
                                        <p:attrNameLst>
                                          <p:attrName>style.visibility</p:attrName>
                                        </p:attrNameLst>
                                      </p:cBhvr>
                                      <p:to>
                                        <p:strVal val="visible"/>
                                      </p:to>
                                    </p:set>
                                    <p:animEffect transition="in" filter="checkerboard(across)">
                                      <p:cBhvr>
                                        <p:cTn id="7" dur="500"/>
                                        <p:tgtEl>
                                          <p:spTgt spid="1484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5" name="Picture 5"/>
          <p:cNvPicPr>
            <a:picLocks noChangeAspect="1" noChangeArrowheads="1"/>
          </p:cNvPicPr>
          <p:nvPr/>
        </p:nvPicPr>
        <p:blipFill>
          <a:blip r:embed="rId2" cstate="print"/>
          <a:srcRect/>
          <a:stretch>
            <a:fillRect/>
          </a:stretch>
        </p:blipFill>
        <p:spPr bwMode="auto">
          <a:xfrm>
            <a:off x="0" y="381000"/>
            <a:ext cx="9144000" cy="3111500"/>
          </a:xfrm>
          <a:prstGeom prst="rect">
            <a:avLst/>
          </a:prstGeom>
          <a:noFill/>
          <a:ln w="9525">
            <a:noFill/>
            <a:miter lim="800000"/>
            <a:headEnd/>
            <a:tailEnd/>
          </a:ln>
        </p:spPr>
      </p:pic>
      <p:sp>
        <p:nvSpPr>
          <p:cNvPr id="169986" name="WordArt 4"/>
          <p:cNvSpPr>
            <a:spLocks noChangeArrowheads="1" noChangeShapeType="1" noTextEdit="1"/>
          </p:cNvSpPr>
          <p:nvPr/>
        </p:nvSpPr>
        <p:spPr bwMode="auto">
          <a:xfrm>
            <a:off x="152400" y="381000"/>
            <a:ext cx="5638800" cy="609600"/>
          </a:xfrm>
          <a:prstGeom prst="rect">
            <a:avLst/>
          </a:prstGeom>
        </p:spPr>
        <p:txBody>
          <a:bodyPr wrap="none" fromWordArt="1">
            <a:prstTxWarp prst="textPlain">
              <a:avLst>
                <a:gd name="adj" fmla="val 50000"/>
              </a:avLst>
            </a:prstTxWarp>
          </a:bodyPr>
          <a:lstStyle/>
          <a:p>
            <a:pPr algn="ctr"/>
            <a:r>
              <a:rPr lang="en-US" kern="10">
                <a:ln w="31750">
                  <a:solidFill>
                    <a:srgbClr val="000000"/>
                  </a:solidFill>
                  <a:round/>
                  <a:headEnd/>
                  <a:tailEnd/>
                </a:ln>
                <a:solidFill>
                  <a:srgbClr val="3366FF"/>
                </a:solidFill>
                <a:latin typeface="Cooper Black"/>
              </a:rPr>
              <a:t>More on Modern Synthesis...</a:t>
            </a:r>
          </a:p>
        </p:txBody>
      </p:sp>
      <p:pic>
        <p:nvPicPr>
          <p:cNvPr id="149510" name="Picture 6"/>
          <p:cNvPicPr>
            <a:picLocks noChangeAspect="1" noChangeArrowheads="1"/>
          </p:cNvPicPr>
          <p:nvPr/>
        </p:nvPicPr>
        <p:blipFill>
          <a:blip r:embed="rId3" cstate="print"/>
          <a:srcRect/>
          <a:stretch>
            <a:fillRect/>
          </a:stretch>
        </p:blipFill>
        <p:spPr bwMode="auto">
          <a:xfrm>
            <a:off x="0" y="3581400"/>
            <a:ext cx="9144000" cy="17557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49510"/>
                                        </p:tgtEl>
                                        <p:attrNameLst>
                                          <p:attrName>style.visibility</p:attrName>
                                        </p:attrNameLst>
                                      </p:cBhvr>
                                      <p:to>
                                        <p:strVal val="visible"/>
                                      </p:to>
                                    </p:set>
                                    <p:animEffect transition="in" filter="checkerboard(across)">
                                      <p:cBhvr>
                                        <p:cTn id="7" dur="500"/>
                                        <p:tgtEl>
                                          <p:spTgt spid="1495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09" name="Picture 4"/>
          <p:cNvPicPr>
            <a:picLocks noChangeAspect="1" noChangeArrowheads="1"/>
          </p:cNvPicPr>
          <p:nvPr/>
        </p:nvPicPr>
        <p:blipFill>
          <a:blip r:embed="rId2" cstate="print"/>
          <a:srcRect/>
          <a:stretch>
            <a:fillRect/>
          </a:stretch>
        </p:blipFill>
        <p:spPr bwMode="auto">
          <a:xfrm>
            <a:off x="0" y="0"/>
            <a:ext cx="9144000" cy="1625600"/>
          </a:xfrm>
          <a:prstGeom prst="rect">
            <a:avLst/>
          </a:prstGeom>
          <a:noFill/>
          <a:ln w="9525">
            <a:noFill/>
            <a:miter lim="800000"/>
            <a:headEnd/>
            <a:tailEnd/>
          </a:ln>
        </p:spPr>
      </p:pic>
      <p:pic>
        <p:nvPicPr>
          <p:cNvPr id="171010" name="Picture 7" descr="Gene flow in beetle populations"/>
          <p:cNvPicPr>
            <a:picLocks noChangeAspect="1" noChangeArrowheads="1"/>
          </p:cNvPicPr>
          <p:nvPr/>
        </p:nvPicPr>
        <p:blipFill>
          <a:blip r:embed="rId3" cstate="print"/>
          <a:srcRect/>
          <a:stretch>
            <a:fillRect/>
          </a:stretch>
        </p:blipFill>
        <p:spPr bwMode="auto">
          <a:xfrm>
            <a:off x="990600" y="3276600"/>
            <a:ext cx="6934200" cy="27860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3" name="Picture 4"/>
          <p:cNvPicPr>
            <a:picLocks noChangeAspect="1" noChangeArrowheads="1"/>
          </p:cNvPicPr>
          <p:nvPr/>
        </p:nvPicPr>
        <p:blipFill>
          <a:blip r:embed="rId2" cstate="print"/>
          <a:srcRect/>
          <a:stretch>
            <a:fillRect/>
          </a:stretch>
        </p:blipFill>
        <p:spPr bwMode="auto">
          <a:xfrm>
            <a:off x="0" y="0"/>
            <a:ext cx="9144000" cy="2538413"/>
          </a:xfrm>
          <a:prstGeom prst="rect">
            <a:avLst/>
          </a:prstGeom>
          <a:noFill/>
          <a:ln w="9525">
            <a:noFill/>
            <a:miter lim="800000"/>
            <a:headEnd/>
            <a:tailEnd/>
          </a:ln>
        </p:spPr>
      </p:pic>
      <p:pic>
        <p:nvPicPr>
          <p:cNvPr id="172034" name="Picture 6" descr="penny_matthiasxc"/>
          <p:cNvPicPr>
            <a:picLocks noChangeAspect="1" noChangeArrowheads="1"/>
          </p:cNvPicPr>
          <p:nvPr/>
        </p:nvPicPr>
        <p:blipFill>
          <a:blip r:embed="rId3" cstate="print"/>
          <a:srcRect/>
          <a:stretch>
            <a:fillRect/>
          </a:stretch>
        </p:blipFill>
        <p:spPr bwMode="auto">
          <a:xfrm>
            <a:off x="304800" y="2971800"/>
            <a:ext cx="3657600" cy="3657600"/>
          </a:xfrm>
          <a:prstGeom prst="rect">
            <a:avLst/>
          </a:prstGeom>
          <a:noFill/>
          <a:ln w="9525">
            <a:noFill/>
            <a:miter lim="800000"/>
            <a:headEnd/>
            <a:tailEnd/>
          </a:ln>
        </p:spPr>
      </p:pic>
      <p:pic>
        <p:nvPicPr>
          <p:cNvPr id="172035" name="Picture 10" descr="_45435117_toss_getty416"/>
          <p:cNvPicPr>
            <a:picLocks noChangeAspect="1" noChangeArrowheads="1"/>
          </p:cNvPicPr>
          <p:nvPr/>
        </p:nvPicPr>
        <p:blipFill>
          <a:blip r:embed="rId4" cstate="print"/>
          <a:srcRect/>
          <a:stretch>
            <a:fillRect/>
          </a:stretch>
        </p:blipFill>
        <p:spPr bwMode="auto">
          <a:xfrm>
            <a:off x="4114800" y="2963863"/>
            <a:ext cx="5029200" cy="36274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7" name="Picture 4"/>
          <p:cNvPicPr>
            <a:picLocks noChangeAspect="1" noChangeArrowheads="1"/>
          </p:cNvPicPr>
          <p:nvPr/>
        </p:nvPicPr>
        <p:blipFill>
          <a:blip r:embed="rId2" cstate="print"/>
          <a:srcRect/>
          <a:stretch>
            <a:fillRect/>
          </a:stretch>
        </p:blipFill>
        <p:spPr bwMode="auto">
          <a:xfrm>
            <a:off x="0" y="0"/>
            <a:ext cx="9144000" cy="1725613"/>
          </a:xfrm>
          <a:prstGeom prst="rect">
            <a:avLst/>
          </a:prstGeom>
          <a:noFill/>
          <a:ln w="9525">
            <a:noFill/>
            <a:miter lim="800000"/>
            <a:headEnd/>
            <a:tailEnd/>
          </a:ln>
        </p:spPr>
      </p:pic>
      <p:pic>
        <p:nvPicPr>
          <p:cNvPr id="173058" name="Picture 6" descr="amish-family"/>
          <p:cNvPicPr>
            <a:picLocks noChangeAspect="1" noChangeArrowheads="1"/>
          </p:cNvPicPr>
          <p:nvPr/>
        </p:nvPicPr>
        <p:blipFill>
          <a:blip r:embed="rId3" cstate="print"/>
          <a:srcRect/>
          <a:stretch>
            <a:fillRect/>
          </a:stretch>
        </p:blipFill>
        <p:spPr bwMode="auto">
          <a:xfrm>
            <a:off x="1219200" y="1447800"/>
            <a:ext cx="6705600" cy="503713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73058"/>
                                        </p:tgtEl>
                                        <p:attrNameLst>
                                          <p:attrName>style.visibility</p:attrName>
                                        </p:attrNameLst>
                                      </p:cBhvr>
                                      <p:to>
                                        <p:strVal val="visible"/>
                                      </p:to>
                                    </p:set>
                                    <p:animEffect transition="in" filter="checkerboard(across)">
                                      <p:cBhvr>
                                        <p:cTn id="7" dur="500"/>
                                        <p:tgtEl>
                                          <p:spTgt spid="1730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Text Box 7"/>
          <p:cNvSpPr txBox="1">
            <a:spLocks noChangeArrowheads="1"/>
          </p:cNvSpPr>
          <p:nvPr/>
        </p:nvSpPr>
        <p:spPr bwMode="auto">
          <a:xfrm>
            <a:off x="304800" y="304800"/>
            <a:ext cx="8458200" cy="473075"/>
          </a:xfrm>
          <a:prstGeom prst="rect">
            <a:avLst/>
          </a:prstGeom>
          <a:noFill/>
          <a:ln w="9525">
            <a:noFill/>
            <a:miter lim="800000"/>
            <a:headEnd/>
            <a:tailEnd/>
          </a:ln>
        </p:spPr>
        <p:txBody>
          <a:bodyPr>
            <a:spAutoFit/>
          </a:bodyPr>
          <a:lstStyle/>
          <a:p>
            <a:pPr>
              <a:spcBef>
                <a:spcPct val="50000"/>
              </a:spcBef>
            </a:pPr>
            <a:r>
              <a:rPr lang="en-US" sz="2500" b="1"/>
              <a:t>250,000 Amish People today (in America and Canada).</a:t>
            </a:r>
          </a:p>
        </p:txBody>
      </p:sp>
      <p:sp>
        <p:nvSpPr>
          <p:cNvPr id="2" name="Text Box 7"/>
          <p:cNvSpPr txBox="1">
            <a:spLocks noChangeArrowheads="1"/>
          </p:cNvSpPr>
          <p:nvPr/>
        </p:nvSpPr>
        <p:spPr bwMode="auto">
          <a:xfrm>
            <a:off x="304800" y="914400"/>
            <a:ext cx="8458200" cy="854075"/>
          </a:xfrm>
          <a:prstGeom prst="rect">
            <a:avLst/>
          </a:prstGeom>
          <a:noFill/>
          <a:ln w="9525">
            <a:noFill/>
            <a:miter lim="800000"/>
            <a:headEnd/>
            <a:tailEnd/>
          </a:ln>
        </p:spPr>
        <p:txBody>
          <a:bodyPr>
            <a:spAutoFit/>
          </a:bodyPr>
          <a:lstStyle/>
          <a:p>
            <a:pPr>
              <a:spcBef>
                <a:spcPct val="50000"/>
              </a:spcBef>
            </a:pPr>
            <a:r>
              <a:rPr lang="en-US" sz="2500" b="1"/>
              <a:t>All grew from 200 founders who came to the US in the mid 1700’s.</a:t>
            </a:r>
          </a:p>
        </p:txBody>
      </p:sp>
      <p:sp>
        <p:nvSpPr>
          <p:cNvPr id="3" name="Text Box 7"/>
          <p:cNvSpPr txBox="1">
            <a:spLocks noChangeArrowheads="1"/>
          </p:cNvSpPr>
          <p:nvPr/>
        </p:nvSpPr>
        <p:spPr bwMode="auto">
          <a:xfrm>
            <a:off x="304800" y="1981200"/>
            <a:ext cx="8458200" cy="473075"/>
          </a:xfrm>
          <a:prstGeom prst="rect">
            <a:avLst/>
          </a:prstGeom>
          <a:noFill/>
          <a:ln w="9525">
            <a:noFill/>
            <a:miter lim="800000"/>
            <a:headEnd/>
            <a:tailEnd/>
          </a:ln>
        </p:spPr>
        <p:txBody>
          <a:bodyPr>
            <a:spAutoFit/>
          </a:bodyPr>
          <a:lstStyle/>
          <a:p>
            <a:pPr>
              <a:spcBef>
                <a:spcPct val="50000"/>
              </a:spcBef>
            </a:pPr>
            <a:r>
              <a:rPr lang="en-US" sz="2500" b="1"/>
              <a:t>Rarely marry outside of Amish population.</a:t>
            </a:r>
          </a:p>
        </p:txBody>
      </p:sp>
      <p:sp>
        <p:nvSpPr>
          <p:cNvPr id="4" name="Text Box 7"/>
          <p:cNvSpPr txBox="1">
            <a:spLocks noChangeArrowheads="1"/>
          </p:cNvSpPr>
          <p:nvPr/>
        </p:nvSpPr>
        <p:spPr bwMode="auto">
          <a:xfrm>
            <a:off x="304800" y="2743200"/>
            <a:ext cx="8458200" cy="473075"/>
          </a:xfrm>
          <a:prstGeom prst="rect">
            <a:avLst/>
          </a:prstGeom>
          <a:noFill/>
          <a:ln w="9525">
            <a:noFill/>
            <a:miter lim="800000"/>
            <a:headEnd/>
            <a:tailEnd/>
          </a:ln>
        </p:spPr>
        <p:txBody>
          <a:bodyPr>
            <a:spAutoFit/>
          </a:bodyPr>
          <a:lstStyle/>
          <a:p>
            <a:pPr>
              <a:spcBef>
                <a:spcPct val="50000"/>
              </a:spcBef>
            </a:pPr>
            <a:r>
              <a:rPr lang="en-US" sz="2500" b="1"/>
              <a:t>In original descendents, one of the 200 had….</a:t>
            </a:r>
          </a:p>
        </p:txBody>
      </p:sp>
      <p:pic>
        <p:nvPicPr>
          <p:cNvPr id="174085" name="Picture 9" descr="300px-Pennsylvania_German_distribution"/>
          <p:cNvPicPr>
            <a:picLocks noChangeAspect="1" noChangeArrowheads="1"/>
          </p:cNvPicPr>
          <p:nvPr/>
        </p:nvPicPr>
        <p:blipFill>
          <a:blip r:embed="rId2" cstate="print"/>
          <a:srcRect/>
          <a:stretch>
            <a:fillRect/>
          </a:stretch>
        </p:blipFill>
        <p:spPr bwMode="auto">
          <a:xfrm>
            <a:off x="0" y="3352800"/>
            <a:ext cx="5257800" cy="3206750"/>
          </a:xfrm>
          <a:prstGeom prst="rect">
            <a:avLst/>
          </a:prstGeom>
          <a:noFill/>
          <a:ln w="9525">
            <a:noFill/>
            <a:miter lim="800000"/>
            <a:headEnd/>
            <a:tailEnd/>
          </a:ln>
        </p:spPr>
      </p:pic>
      <p:pic>
        <p:nvPicPr>
          <p:cNvPr id="174086" name="Picture 11" descr="amish-men1"/>
          <p:cNvPicPr>
            <a:picLocks noChangeAspect="1" noChangeArrowheads="1"/>
          </p:cNvPicPr>
          <p:nvPr/>
        </p:nvPicPr>
        <p:blipFill>
          <a:blip r:embed="rId3" cstate="print"/>
          <a:srcRect/>
          <a:stretch>
            <a:fillRect/>
          </a:stretch>
        </p:blipFill>
        <p:spPr bwMode="auto">
          <a:xfrm>
            <a:off x="5257800" y="3352800"/>
            <a:ext cx="3886200" cy="29146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heckerboard(across)">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heckerboard(across)">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WordArt 2"/>
          <p:cNvSpPr>
            <a:spLocks noChangeArrowheads="1" noChangeShapeType="1" noTextEdit="1"/>
          </p:cNvSpPr>
          <p:nvPr/>
        </p:nvSpPr>
        <p:spPr bwMode="auto">
          <a:xfrm>
            <a:off x="304800" y="990600"/>
            <a:ext cx="8229600" cy="4953000"/>
          </a:xfrm>
          <a:prstGeom prst="rect">
            <a:avLst/>
          </a:prstGeom>
        </p:spPr>
        <p:txBody>
          <a:bodyPr wrap="none" fromWordArt="1">
            <a:prstTxWarp prst="textPlain">
              <a:avLst>
                <a:gd name="adj" fmla="val 50000"/>
              </a:avLst>
            </a:prstTxWarp>
          </a:bodyPr>
          <a:lstStyle/>
          <a:p>
            <a:pPr algn="ctr"/>
            <a:r>
              <a:rPr lang="en-US" sz="5400" kern="10">
                <a:ln w="31750">
                  <a:solidFill>
                    <a:srgbClr val="000000"/>
                  </a:solidFill>
                  <a:round/>
                  <a:headEnd/>
                  <a:tailEnd/>
                </a:ln>
                <a:gradFill rotWithShape="1">
                  <a:gsLst>
                    <a:gs pos="0">
                      <a:srgbClr val="D60093"/>
                    </a:gs>
                    <a:gs pos="50000">
                      <a:srgbClr val="FF0000"/>
                    </a:gs>
                    <a:gs pos="100000">
                      <a:srgbClr val="D60093"/>
                    </a:gs>
                  </a:gsLst>
                  <a:lin ang="2700000" scaled="1"/>
                </a:gradFill>
                <a:latin typeface="Niagara Engraved"/>
              </a:rPr>
              <a:t>EVIDENCE FOR</a:t>
            </a:r>
          </a:p>
          <a:p>
            <a:pPr algn="ctr"/>
            <a:r>
              <a:rPr lang="en-US" sz="5400" kern="10">
                <a:ln w="31750">
                  <a:solidFill>
                    <a:srgbClr val="000000"/>
                  </a:solidFill>
                  <a:round/>
                  <a:headEnd/>
                  <a:tailEnd/>
                </a:ln>
                <a:gradFill rotWithShape="1">
                  <a:gsLst>
                    <a:gs pos="0">
                      <a:srgbClr val="D60093"/>
                    </a:gs>
                    <a:gs pos="50000">
                      <a:srgbClr val="FF0000"/>
                    </a:gs>
                    <a:gs pos="100000">
                      <a:srgbClr val="D60093"/>
                    </a:gs>
                  </a:gsLst>
                  <a:lin ang="2700000" scaled="1"/>
                </a:gradFill>
                <a:latin typeface="Niagara Engraved"/>
              </a:rPr>
              <a:t> EVOLUTION</a:t>
            </a:r>
          </a:p>
        </p:txBody>
      </p:sp>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5" name="Picture 9" descr="ng0300_203_I1"/>
          <p:cNvPicPr>
            <a:picLocks noChangeAspect="1" noChangeArrowheads="1"/>
          </p:cNvPicPr>
          <p:nvPr/>
        </p:nvPicPr>
        <p:blipFill>
          <a:blip r:embed="rId2" cstate="print"/>
          <a:srcRect/>
          <a:stretch>
            <a:fillRect/>
          </a:stretch>
        </p:blipFill>
        <p:spPr bwMode="auto">
          <a:xfrm>
            <a:off x="4449763" y="152400"/>
            <a:ext cx="4694237" cy="6477000"/>
          </a:xfrm>
          <a:prstGeom prst="rect">
            <a:avLst/>
          </a:prstGeom>
          <a:noFill/>
          <a:ln w="9525">
            <a:noFill/>
            <a:miter lim="800000"/>
            <a:headEnd/>
            <a:tailEnd/>
          </a:ln>
        </p:spPr>
      </p:pic>
      <p:pic>
        <p:nvPicPr>
          <p:cNvPr id="152587" name="Picture 11" descr="Polydactyly_ECS"/>
          <p:cNvPicPr>
            <a:picLocks noChangeAspect="1" noChangeArrowheads="1"/>
          </p:cNvPicPr>
          <p:nvPr/>
        </p:nvPicPr>
        <p:blipFill>
          <a:blip r:embed="rId3" cstate="print"/>
          <a:srcRect/>
          <a:stretch>
            <a:fillRect/>
          </a:stretch>
        </p:blipFill>
        <p:spPr bwMode="auto">
          <a:xfrm>
            <a:off x="0" y="228600"/>
            <a:ext cx="4343400" cy="2847975"/>
          </a:xfrm>
          <a:prstGeom prst="rect">
            <a:avLst/>
          </a:prstGeom>
          <a:noFill/>
          <a:ln w="9525">
            <a:noFill/>
            <a:miter lim="800000"/>
            <a:headEnd/>
            <a:tailEnd/>
          </a:ln>
        </p:spPr>
      </p:pic>
      <p:pic>
        <p:nvPicPr>
          <p:cNvPr id="219143" name="Picture 7" descr="ANd9GcS4XRKFla6zgTkflKI0vQ8bNzUMVdaKK9b3dikZvqLIwprMTYI9RziLGpiW-w"/>
          <p:cNvPicPr>
            <a:picLocks noChangeAspect="1" noChangeArrowheads="1"/>
          </p:cNvPicPr>
          <p:nvPr/>
        </p:nvPicPr>
        <p:blipFill>
          <a:blip r:embed="rId4" cstate="print"/>
          <a:srcRect/>
          <a:stretch>
            <a:fillRect/>
          </a:stretch>
        </p:blipFill>
        <p:spPr bwMode="auto">
          <a:xfrm>
            <a:off x="0" y="3200400"/>
            <a:ext cx="4267200" cy="23812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52587"/>
                                        </p:tgtEl>
                                        <p:attrNameLst>
                                          <p:attrName>style.visibility</p:attrName>
                                        </p:attrNameLst>
                                      </p:cBhvr>
                                      <p:to>
                                        <p:strVal val="visible"/>
                                      </p:to>
                                    </p:set>
                                    <p:animEffect transition="in" filter="checkerboard(across)">
                                      <p:cBhvr>
                                        <p:cTn id="7" dur="500"/>
                                        <p:tgtEl>
                                          <p:spTgt spid="15258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219143"/>
                                        </p:tgtEl>
                                        <p:attrNameLst>
                                          <p:attrName>style.visibility</p:attrName>
                                        </p:attrNameLst>
                                      </p:cBhvr>
                                      <p:to>
                                        <p:strVal val="visible"/>
                                      </p:to>
                                    </p:set>
                                    <p:animEffect transition="in" filter="checkerboard(across)">
                                      <p:cBhvr>
                                        <p:cTn id="12" dur="500"/>
                                        <p:tgtEl>
                                          <p:spTgt spid="2191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29" name="Picture 4"/>
          <p:cNvPicPr>
            <a:picLocks noChangeAspect="1" noChangeArrowheads="1"/>
          </p:cNvPicPr>
          <p:nvPr/>
        </p:nvPicPr>
        <p:blipFill>
          <a:blip r:embed="rId2" cstate="print"/>
          <a:srcRect/>
          <a:stretch>
            <a:fillRect/>
          </a:stretch>
        </p:blipFill>
        <p:spPr bwMode="auto">
          <a:xfrm>
            <a:off x="0" y="0"/>
            <a:ext cx="9144000" cy="37449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2"/>
          <p:cNvSpPr>
            <a:spLocks noGrp="1" noChangeArrowheads="1"/>
          </p:cNvSpPr>
          <p:nvPr>
            <p:ph type="title" idx="4294967295"/>
          </p:nvPr>
        </p:nvSpPr>
        <p:spPr>
          <a:xfrm>
            <a:off x="457200" y="274638"/>
            <a:ext cx="8229600" cy="868362"/>
          </a:xfrm>
        </p:spPr>
        <p:txBody>
          <a:bodyPr anchor="t"/>
          <a:lstStyle/>
          <a:p>
            <a:pPr eaLnBrk="1" hangingPunct="1"/>
            <a:r>
              <a:rPr lang="en-US" b="1" u="sng" smtClean="0"/>
              <a:t>CHEETAHS</a:t>
            </a:r>
            <a:endParaRPr lang="en-US" smtClean="0"/>
          </a:p>
        </p:txBody>
      </p:sp>
      <p:sp>
        <p:nvSpPr>
          <p:cNvPr id="591875" name="Rectangle 3" descr="Rectangle: Click to edit Master text styles&#10;Second level&#10;Third level&#10;Fourth level&#10;Fifth level"/>
          <p:cNvSpPr>
            <a:spLocks noGrp="1" noChangeArrowheads="1"/>
          </p:cNvSpPr>
          <p:nvPr>
            <p:ph type="body" idx="4294967295"/>
          </p:nvPr>
        </p:nvSpPr>
        <p:spPr>
          <a:xfrm>
            <a:off x="533400" y="1143000"/>
            <a:ext cx="8591550" cy="4541838"/>
          </a:xfrm>
        </p:spPr>
        <p:txBody>
          <a:bodyPr/>
          <a:lstStyle/>
          <a:p>
            <a:pPr eaLnBrk="1" hangingPunct="1">
              <a:lnSpc>
                <a:spcPct val="90000"/>
              </a:lnSpc>
            </a:pPr>
            <a:r>
              <a:rPr lang="en-US" smtClean="0"/>
              <a:t>All cheetahs share a small number of alleles</a:t>
            </a:r>
          </a:p>
          <a:p>
            <a:pPr lvl="1" eaLnBrk="1" hangingPunct="1">
              <a:lnSpc>
                <a:spcPct val="90000"/>
              </a:lnSpc>
            </a:pPr>
            <a:r>
              <a:rPr lang="en-US" smtClean="0"/>
              <a:t>less than 1% diversity</a:t>
            </a:r>
          </a:p>
          <a:p>
            <a:pPr lvl="1" eaLnBrk="1" hangingPunct="1">
              <a:lnSpc>
                <a:spcPct val="90000"/>
              </a:lnSpc>
            </a:pPr>
            <a:r>
              <a:rPr lang="en-US" smtClean="0"/>
              <a:t>as if </a:t>
            </a:r>
            <a:r>
              <a:rPr lang="en-US" u="sng" smtClean="0"/>
              <a:t>all</a:t>
            </a:r>
            <a:r>
              <a:rPr lang="en-US" smtClean="0"/>
              <a:t> cheetahs are </a:t>
            </a:r>
            <a:br>
              <a:rPr lang="en-US" smtClean="0"/>
            </a:br>
            <a:r>
              <a:rPr lang="en-US" smtClean="0"/>
              <a:t>identical twins</a:t>
            </a:r>
          </a:p>
          <a:p>
            <a:pPr lvl="1" eaLnBrk="1" hangingPunct="1">
              <a:lnSpc>
                <a:spcPct val="90000"/>
              </a:lnSpc>
              <a:buFontTx/>
              <a:buNone/>
            </a:pPr>
            <a:endParaRPr lang="en-US" smtClean="0"/>
          </a:p>
          <a:p>
            <a:pPr lvl="1" eaLnBrk="1" hangingPunct="1">
              <a:lnSpc>
                <a:spcPct val="90000"/>
              </a:lnSpc>
              <a:buFontTx/>
              <a:buNone/>
            </a:pPr>
            <a:r>
              <a:rPr lang="en-US" b="1" u="sng" smtClean="0"/>
              <a:t>2 Bottlenecks!!!</a:t>
            </a:r>
          </a:p>
          <a:p>
            <a:pPr lvl="1" eaLnBrk="1" hangingPunct="1">
              <a:lnSpc>
                <a:spcPct val="90000"/>
              </a:lnSpc>
            </a:pPr>
            <a:r>
              <a:rPr lang="en-US" smtClean="0"/>
              <a:t>10,000 years ago</a:t>
            </a:r>
          </a:p>
          <a:p>
            <a:pPr lvl="2" eaLnBrk="1" hangingPunct="1">
              <a:lnSpc>
                <a:spcPct val="90000"/>
              </a:lnSpc>
            </a:pPr>
            <a:r>
              <a:rPr lang="en-US" smtClean="0"/>
              <a:t>Ice Age</a:t>
            </a:r>
          </a:p>
          <a:p>
            <a:pPr lvl="1" eaLnBrk="1" hangingPunct="1">
              <a:lnSpc>
                <a:spcPct val="90000"/>
              </a:lnSpc>
            </a:pPr>
            <a:r>
              <a:rPr lang="en-US" smtClean="0"/>
              <a:t>last 100 years</a:t>
            </a:r>
          </a:p>
          <a:p>
            <a:pPr lvl="2" eaLnBrk="1" hangingPunct="1">
              <a:lnSpc>
                <a:spcPct val="90000"/>
              </a:lnSpc>
            </a:pPr>
            <a:r>
              <a:rPr lang="en-US" smtClean="0"/>
              <a:t>poaching &amp; loss of habitat</a:t>
            </a:r>
          </a:p>
        </p:txBody>
      </p:sp>
      <p:pic>
        <p:nvPicPr>
          <p:cNvPr id="591876" name="Picture 4"/>
          <p:cNvPicPr>
            <a:picLocks noChangeAspect="1" noChangeArrowheads="1"/>
          </p:cNvPicPr>
          <p:nvPr/>
        </p:nvPicPr>
        <p:blipFill>
          <a:blip r:embed="rId3" cstate="print"/>
          <a:srcRect l="12508" t="12000"/>
          <a:stretch>
            <a:fillRect/>
          </a:stretch>
        </p:blipFill>
        <p:spPr bwMode="auto">
          <a:xfrm>
            <a:off x="5648325" y="2243138"/>
            <a:ext cx="3343275" cy="4495800"/>
          </a:xfrm>
          <a:prstGeom prst="rect">
            <a:avLst/>
          </a:prstGeom>
          <a:noFill/>
          <a:ln w="9525">
            <a:solidFill>
              <a:srgbClr val="660000"/>
            </a:solidFill>
            <a:miter lim="800000"/>
            <a:headEnd/>
            <a:tailEnd/>
          </a:ln>
          <a:effectLst>
            <a:outerShdw blurRad="63500" dist="38099" dir="2700000" algn="ctr" rotWithShape="0">
              <a:srgbClr val="000000">
                <a:alpha val="74998"/>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91875">
                                            <p:txEl>
                                              <p:pRg st="1" end="1"/>
                                            </p:txEl>
                                          </p:spTgt>
                                        </p:tgtEl>
                                        <p:attrNameLst>
                                          <p:attrName>style.visibility</p:attrName>
                                        </p:attrNameLst>
                                      </p:cBhvr>
                                      <p:to>
                                        <p:strVal val="visible"/>
                                      </p:to>
                                    </p:set>
                                    <p:animEffect transition="in" filter="checkerboard(across)">
                                      <p:cBhvr>
                                        <p:cTn id="7" dur="500"/>
                                        <p:tgtEl>
                                          <p:spTgt spid="591875">
                                            <p:txEl>
                                              <p:pRg st="1" end="1"/>
                                            </p:txEl>
                                          </p:spTgt>
                                        </p:tgtEl>
                                      </p:cBhvr>
                                    </p:animEffect>
                                  </p:childTnLst>
                                </p:cTn>
                              </p:par>
                              <p:par>
                                <p:cTn id="8" presetID="5" presetClass="entr" presetSubtype="10" fill="hold" nodeType="withEffect">
                                  <p:stCondLst>
                                    <p:cond delay="0"/>
                                  </p:stCondLst>
                                  <p:childTnLst>
                                    <p:set>
                                      <p:cBhvr>
                                        <p:cTn id="9" dur="1" fill="hold">
                                          <p:stCondLst>
                                            <p:cond delay="0"/>
                                          </p:stCondLst>
                                        </p:cTn>
                                        <p:tgtEl>
                                          <p:spTgt spid="591875">
                                            <p:txEl>
                                              <p:pRg st="2" end="2"/>
                                            </p:txEl>
                                          </p:spTgt>
                                        </p:tgtEl>
                                        <p:attrNameLst>
                                          <p:attrName>style.visibility</p:attrName>
                                        </p:attrNameLst>
                                      </p:cBhvr>
                                      <p:to>
                                        <p:strVal val="visible"/>
                                      </p:to>
                                    </p:set>
                                    <p:animEffect transition="in" filter="checkerboard(across)">
                                      <p:cBhvr>
                                        <p:cTn id="10" dur="500"/>
                                        <p:tgtEl>
                                          <p:spTgt spid="591875">
                                            <p:txEl>
                                              <p:pRg st="2" end="2"/>
                                            </p:txEl>
                                          </p:spTgt>
                                        </p:tgtEl>
                                      </p:cBhvr>
                                    </p:animEffect>
                                  </p:childTnLst>
                                </p:cTn>
                              </p:par>
                              <p:par>
                                <p:cTn id="11" presetID="5" presetClass="entr" presetSubtype="10" fill="hold" nodeType="withEffect">
                                  <p:stCondLst>
                                    <p:cond delay="0"/>
                                  </p:stCondLst>
                                  <p:childTnLst>
                                    <p:set>
                                      <p:cBhvr>
                                        <p:cTn id="12" dur="1" fill="hold">
                                          <p:stCondLst>
                                            <p:cond delay="0"/>
                                          </p:stCondLst>
                                        </p:cTn>
                                        <p:tgtEl>
                                          <p:spTgt spid="591875">
                                            <p:txEl>
                                              <p:pRg st="4" end="4"/>
                                            </p:txEl>
                                          </p:spTgt>
                                        </p:tgtEl>
                                        <p:attrNameLst>
                                          <p:attrName>style.visibility</p:attrName>
                                        </p:attrNameLst>
                                      </p:cBhvr>
                                      <p:to>
                                        <p:strVal val="visible"/>
                                      </p:to>
                                    </p:set>
                                    <p:animEffect transition="in" filter="checkerboard(across)">
                                      <p:cBhvr>
                                        <p:cTn id="13" dur="500"/>
                                        <p:tgtEl>
                                          <p:spTgt spid="591875">
                                            <p:txEl>
                                              <p:pRg st="4" end="4"/>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nodeType="clickEffect">
                                  <p:stCondLst>
                                    <p:cond delay="0"/>
                                  </p:stCondLst>
                                  <p:childTnLst>
                                    <p:set>
                                      <p:cBhvr>
                                        <p:cTn id="17" dur="1" fill="hold">
                                          <p:stCondLst>
                                            <p:cond delay="0"/>
                                          </p:stCondLst>
                                        </p:cTn>
                                        <p:tgtEl>
                                          <p:spTgt spid="591875">
                                            <p:txEl>
                                              <p:pRg st="5" end="5"/>
                                            </p:txEl>
                                          </p:spTgt>
                                        </p:tgtEl>
                                        <p:attrNameLst>
                                          <p:attrName>style.visibility</p:attrName>
                                        </p:attrNameLst>
                                      </p:cBhvr>
                                      <p:to>
                                        <p:strVal val="visible"/>
                                      </p:to>
                                    </p:set>
                                    <p:animEffect transition="in" filter="checkerboard(across)">
                                      <p:cBhvr>
                                        <p:cTn id="18" dur="500"/>
                                        <p:tgtEl>
                                          <p:spTgt spid="591875">
                                            <p:txEl>
                                              <p:pRg st="5" end="5"/>
                                            </p:txEl>
                                          </p:spTgt>
                                        </p:tgtEl>
                                      </p:cBhvr>
                                    </p:animEffect>
                                  </p:childTnLst>
                                </p:cTn>
                              </p:par>
                              <p:par>
                                <p:cTn id="19" presetID="5" presetClass="entr" presetSubtype="10" fill="hold" nodeType="withEffect">
                                  <p:stCondLst>
                                    <p:cond delay="0"/>
                                  </p:stCondLst>
                                  <p:childTnLst>
                                    <p:set>
                                      <p:cBhvr>
                                        <p:cTn id="20" dur="1" fill="hold">
                                          <p:stCondLst>
                                            <p:cond delay="0"/>
                                          </p:stCondLst>
                                        </p:cTn>
                                        <p:tgtEl>
                                          <p:spTgt spid="591875">
                                            <p:txEl>
                                              <p:pRg st="6" end="6"/>
                                            </p:txEl>
                                          </p:spTgt>
                                        </p:tgtEl>
                                        <p:attrNameLst>
                                          <p:attrName>style.visibility</p:attrName>
                                        </p:attrNameLst>
                                      </p:cBhvr>
                                      <p:to>
                                        <p:strVal val="visible"/>
                                      </p:to>
                                    </p:set>
                                    <p:animEffect transition="in" filter="checkerboard(across)">
                                      <p:cBhvr>
                                        <p:cTn id="21" dur="500"/>
                                        <p:tgtEl>
                                          <p:spTgt spid="591875">
                                            <p:txEl>
                                              <p:pRg st="6" end="6"/>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 presetClass="entr" presetSubtype="10" fill="hold" nodeType="clickEffect">
                                  <p:stCondLst>
                                    <p:cond delay="0"/>
                                  </p:stCondLst>
                                  <p:childTnLst>
                                    <p:set>
                                      <p:cBhvr>
                                        <p:cTn id="25" dur="1" fill="hold">
                                          <p:stCondLst>
                                            <p:cond delay="0"/>
                                          </p:stCondLst>
                                        </p:cTn>
                                        <p:tgtEl>
                                          <p:spTgt spid="591875">
                                            <p:txEl>
                                              <p:pRg st="7" end="7"/>
                                            </p:txEl>
                                          </p:spTgt>
                                        </p:tgtEl>
                                        <p:attrNameLst>
                                          <p:attrName>style.visibility</p:attrName>
                                        </p:attrNameLst>
                                      </p:cBhvr>
                                      <p:to>
                                        <p:strVal val="visible"/>
                                      </p:to>
                                    </p:set>
                                    <p:animEffect transition="in" filter="checkerboard(across)">
                                      <p:cBhvr>
                                        <p:cTn id="26" dur="500"/>
                                        <p:tgtEl>
                                          <p:spTgt spid="591875">
                                            <p:txEl>
                                              <p:pRg st="7" end="7"/>
                                            </p:txEl>
                                          </p:spTgt>
                                        </p:tgtEl>
                                      </p:cBhvr>
                                    </p:animEffect>
                                  </p:childTnLst>
                                </p:cTn>
                              </p:par>
                              <p:par>
                                <p:cTn id="27" presetID="5" presetClass="entr" presetSubtype="10" fill="hold" nodeType="withEffect">
                                  <p:stCondLst>
                                    <p:cond delay="0"/>
                                  </p:stCondLst>
                                  <p:childTnLst>
                                    <p:set>
                                      <p:cBhvr>
                                        <p:cTn id="28" dur="1" fill="hold">
                                          <p:stCondLst>
                                            <p:cond delay="0"/>
                                          </p:stCondLst>
                                        </p:cTn>
                                        <p:tgtEl>
                                          <p:spTgt spid="591875">
                                            <p:txEl>
                                              <p:pRg st="8" end="8"/>
                                            </p:txEl>
                                          </p:spTgt>
                                        </p:tgtEl>
                                        <p:attrNameLst>
                                          <p:attrName>style.visibility</p:attrName>
                                        </p:attrNameLst>
                                      </p:cBhvr>
                                      <p:to>
                                        <p:strVal val="visible"/>
                                      </p:to>
                                    </p:set>
                                    <p:animEffect transition="in" filter="checkerboard(across)">
                                      <p:cBhvr>
                                        <p:cTn id="29" dur="500"/>
                                        <p:tgtEl>
                                          <p:spTgt spid="59187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9201" name="Rectangle 2"/>
          <p:cNvSpPr>
            <a:spLocks noGrp="1" noChangeArrowheads="1"/>
          </p:cNvSpPr>
          <p:nvPr>
            <p:ph type="title" idx="4294967295"/>
          </p:nvPr>
        </p:nvSpPr>
        <p:spPr>
          <a:xfrm>
            <a:off x="457200" y="274638"/>
            <a:ext cx="6019800" cy="715962"/>
          </a:xfrm>
        </p:spPr>
        <p:txBody>
          <a:bodyPr anchor="t"/>
          <a:lstStyle/>
          <a:p>
            <a:pPr eaLnBrk="1" hangingPunct="1"/>
            <a:r>
              <a:rPr lang="en-US" sz="3600" b="1" smtClean="0"/>
              <a:t>CONSERVATION ISSUES</a:t>
            </a:r>
          </a:p>
        </p:txBody>
      </p:sp>
      <p:sp>
        <p:nvSpPr>
          <p:cNvPr id="410627" name="Rectangle 3" descr="Rectangle: Click to edit Master text styles&#10;Second level&#10;Third level&#10;Fourth level&#10;Fifth level"/>
          <p:cNvSpPr>
            <a:spLocks noGrp="1" noChangeArrowheads="1"/>
          </p:cNvSpPr>
          <p:nvPr>
            <p:ph type="body" idx="4294967295"/>
          </p:nvPr>
        </p:nvSpPr>
        <p:spPr>
          <a:xfrm>
            <a:off x="533400" y="838200"/>
            <a:ext cx="5989638" cy="3614738"/>
          </a:xfrm>
        </p:spPr>
        <p:txBody>
          <a:bodyPr/>
          <a:lstStyle/>
          <a:p>
            <a:pPr eaLnBrk="1" hangingPunct="1"/>
            <a:r>
              <a:rPr lang="en-US" smtClean="0"/>
              <a:t>Bottlenecking is an important concept in </a:t>
            </a:r>
            <a:r>
              <a:rPr lang="en-US" u="sng" smtClean="0">
                <a:solidFill>
                  <a:srgbClr val="CC0000"/>
                </a:solidFill>
              </a:rPr>
              <a:t>conservation biology</a:t>
            </a:r>
            <a:r>
              <a:rPr lang="en-US" smtClean="0"/>
              <a:t> of endangered species</a:t>
            </a:r>
          </a:p>
          <a:p>
            <a:pPr lvl="1" eaLnBrk="1" hangingPunct="1"/>
            <a:r>
              <a:rPr lang="en-US" smtClean="0"/>
              <a:t>loss of alleles from gene pool</a:t>
            </a:r>
          </a:p>
          <a:p>
            <a:pPr lvl="1" eaLnBrk="1" hangingPunct="1"/>
            <a:r>
              <a:rPr lang="en-US" u="sng" smtClean="0">
                <a:solidFill>
                  <a:srgbClr val="CC0000"/>
                </a:solidFill>
              </a:rPr>
              <a:t>reduces variation</a:t>
            </a:r>
          </a:p>
          <a:p>
            <a:pPr lvl="1" eaLnBrk="1" hangingPunct="1"/>
            <a:r>
              <a:rPr lang="en-US" u="sng" smtClean="0">
                <a:solidFill>
                  <a:srgbClr val="CC0000"/>
                </a:solidFill>
              </a:rPr>
              <a:t>reduces adaptability</a:t>
            </a:r>
            <a:endParaRPr lang="en-US" smtClean="0"/>
          </a:p>
        </p:txBody>
      </p:sp>
      <p:pic>
        <p:nvPicPr>
          <p:cNvPr id="410629" name="Picture 5"/>
          <p:cNvPicPr>
            <a:picLocks noChangeAspect="1" noChangeArrowheads="1"/>
          </p:cNvPicPr>
          <p:nvPr/>
        </p:nvPicPr>
        <p:blipFill>
          <a:blip r:embed="rId5" cstate="print"/>
          <a:srcRect/>
          <a:stretch>
            <a:fillRect/>
          </a:stretch>
        </p:blipFill>
        <p:spPr bwMode="auto">
          <a:xfrm>
            <a:off x="6819900" y="3505200"/>
            <a:ext cx="2247900" cy="3276600"/>
          </a:xfrm>
          <a:prstGeom prst="rect">
            <a:avLst/>
          </a:prstGeom>
          <a:noFill/>
          <a:ln w="9525">
            <a:solidFill>
              <a:srgbClr val="000000"/>
            </a:solidFill>
            <a:miter lim="800000"/>
            <a:headEnd/>
            <a:tailEnd/>
          </a:ln>
          <a:effectLst>
            <a:outerShdw dist="35921" dir="2700000" algn="ctr" rotWithShape="0">
              <a:schemeClr val="accent2"/>
            </a:outerShdw>
          </a:effectLst>
        </p:spPr>
      </p:pic>
      <p:pic>
        <p:nvPicPr>
          <p:cNvPr id="410630" name="Picture 6"/>
          <p:cNvPicPr>
            <a:picLocks noChangeAspect="1" noChangeArrowheads="1"/>
          </p:cNvPicPr>
          <p:nvPr/>
        </p:nvPicPr>
        <p:blipFill>
          <a:blip r:embed="rId6" cstate="print"/>
          <a:srcRect/>
          <a:stretch>
            <a:fillRect/>
          </a:stretch>
        </p:blipFill>
        <p:spPr bwMode="auto">
          <a:xfrm>
            <a:off x="5334000" y="4419600"/>
            <a:ext cx="1720850" cy="2286000"/>
          </a:xfrm>
          <a:prstGeom prst="rect">
            <a:avLst/>
          </a:prstGeom>
          <a:noFill/>
          <a:ln w="9525">
            <a:solidFill>
              <a:srgbClr val="000000"/>
            </a:solidFill>
            <a:miter lim="800000"/>
            <a:headEnd/>
            <a:tailEnd/>
          </a:ln>
          <a:effectLst>
            <a:outerShdw dist="35921" dir="2700000" algn="ctr" rotWithShape="0">
              <a:schemeClr val="accent2"/>
            </a:outerShdw>
          </a:effectLst>
        </p:spPr>
      </p:pic>
      <p:pic>
        <p:nvPicPr>
          <p:cNvPr id="410631" name="Picture 7"/>
          <p:cNvPicPr>
            <a:picLocks noChangeAspect="1" noChangeArrowheads="1"/>
          </p:cNvPicPr>
          <p:nvPr/>
        </p:nvPicPr>
        <p:blipFill>
          <a:blip r:embed="rId7" cstate="print"/>
          <a:srcRect/>
          <a:stretch>
            <a:fillRect/>
          </a:stretch>
        </p:blipFill>
        <p:spPr bwMode="auto">
          <a:xfrm>
            <a:off x="6672263" y="533400"/>
            <a:ext cx="2395537" cy="2735263"/>
          </a:xfrm>
          <a:prstGeom prst="rect">
            <a:avLst/>
          </a:prstGeom>
          <a:noFill/>
          <a:ln w="9525">
            <a:solidFill>
              <a:srgbClr val="000000"/>
            </a:solidFill>
            <a:miter lim="800000"/>
            <a:headEnd/>
            <a:tailEnd/>
          </a:ln>
          <a:effectLst>
            <a:outerShdw dist="35921" dir="2700000" algn="ctr" rotWithShape="0">
              <a:srgbClr val="808080"/>
            </a:outerShdw>
          </a:effectLst>
        </p:spPr>
      </p:pic>
      <p:sp>
        <p:nvSpPr>
          <p:cNvPr id="410632" name="Rectangle 8"/>
          <p:cNvSpPr>
            <a:spLocks noChangeArrowheads="1"/>
          </p:cNvSpPr>
          <p:nvPr/>
        </p:nvSpPr>
        <p:spPr bwMode="auto">
          <a:xfrm>
            <a:off x="685800" y="4724400"/>
            <a:ext cx="4333875" cy="885825"/>
          </a:xfrm>
          <a:prstGeom prst="rect">
            <a:avLst/>
          </a:prstGeom>
          <a:solidFill>
            <a:srgbClr val="FFCC18"/>
          </a:solidFill>
          <a:ln w="9525">
            <a:noFill/>
            <a:miter lim="800000"/>
            <a:headEnd/>
            <a:tailEnd/>
          </a:ln>
          <a:effectLst>
            <a:outerShdw dist="35921" dir="2700000" algn="ctr" rotWithShape="0">
              <a:srgbClr val="660000"/>
            </a:outerShdw>
          </a:effectLst>
        </p:spPr>
        <p:txBody>
          <a:bodyPr>
            <a:spAutoFit/>
          </a:bodyPr>
          <a:lstStyle/>
          <a:p>
            <a:pPr>
              <a:spcBef>
                <a:spcPct val="20000"/>
              </a:spcBef>
              <a:buClr>
                <a:srgbClr val="0F116A"/>
              </a:buClr>
              <a:buSzPct val="120000"/>
              <a:buFont typeface="Wingdings" charset="2"/>
              <a:buNone/>
              <a:defRPr/>
            </a:pPr>
            <a:r>
              <a:rPr lang="en-US" sz="2600" b="1">
                <a:solidFill>
                  <a:srgbClr val="0F116A"/>
                </a:solidFill>
              </a:rPr>
              <a:t>Breeding programs must  consciously outcross</a:t>
            </a:r>
          </a:p>
        </p:txBody>
      </p:sp>
      <p:sp>
        <p:nvSpPr>
          <p:cNvPr id="179207" name="Rectangle 9"/>
          <p:cNvSpPr>
            <a:spLocks noChangeArrowheads="1"/>
          </p:cNvSpPr>
          <p:nvPr/>
        </p:nvSpPr>
        <p:spPr bwMode="auto">
          <a:xfrm>
            <a:off x="6670675" y="533400"/>
            <a:ext cx="2038350" cy="366713"/>
          </a:xfrm>
          <a:prstGeom prst="rect">
            <a:avLst/>
          </a:prstGeom>
          <a:noFill/>
          <a:ln w="9525">
            <a:noFill/>
            <a:miter lim="800000"/>
            <a:headEnd/>
            <a:tailEnd/>
          </a:ln>
        </p:spPr>
        <p:txBody>
          <a:bodyPr wrap="none">
            <a:spAutoFit/>
          </a:bodyPr>
          <a:lstStyle/>
          <a:p>
            <a:pPr eaLnBrk="0" hangingPunct="0"/>
            <a:r>
              <a:rPr lang="en-US" b="1">
                <a:solidFill>
                  <a:schemeClr val="bg1"/>
                </a:solidFill>
                <a:ea typeface="ＭＳ Ｐゴシック"/>
                <a:cs typeface="ＭＳ Ｐゴシック"/>
              </a:rPr>
              <a:t>Peregrine Falcon</a:t>
            </a:r>
            <a:endParaRPr lang="en-US" sz="2000" b="1">
              <a:solidFill>
                <a:schemeClr val="bg1"/>
              </a:solidFill>
              <a:ea typeface="ＭＳ Ｐゴシック"/>
              <a:cs typeface="ＭＳ Ｐゴシック"/>
            </a:endParaRPr>
          </a:p>
        </p:txBody>
      </p:sp>
      <p:sp>
        <p:nvSpPr>
          <p:cNvPr id="179208" name="Rectangle 10"/>
          <p:cNvSpPr>
            <a:spLocks noChangeArrowheads="1"/>
          </p:cNvSpPr>
          <p:nvPr/>
        </p:nvSpPr>
        <p:spPr bwMode="auto">
          <a:xfrm>
            <a:off x="7105650" y="6192838"/>
            <a:ext cx="2038350" cy="641350"/>
          </a:xfrm>
          <a:prstGeom prst="rect">
            <a:avLst/>
          </a:prstGeom>
          <a:noFill/>
          <a:ln w="9525">
            <a:noFill/>
            <a:miter lim="800000"/>
            <a:headEnd/>
            <a:tailEnd/>
          </a:ln>
        </p:spPr>
        <p:txBody>
          <a:bodyPr>
            <a:spAutoFit/>
          </a:bodyPr>
          <a:lstStyle/>
          <a:p>
            <a:pPr algn="r" eaLnBrk="0" hangingPunct="0"/>
            <a:r>
              <a:rPr lang="en-US" b="1">
                <a:solidFill>
                  <a:schemeClr val="bg1"/>
                </a:solidFill>
                <a:ea typeface="ＭＳ Ｐゴシック"/>
                <a:cs typeface="ＭＳ Ｐゴシック"/>
              </a:rPr>
              <a:t>Golden Lion Tamarin</a:t>
            </a:r>
            <a:endParaRPr lang="en-US" sz="2000" b="1">
              <a:solidFill>
                <a:schemeClr val="bg1"/>
              </a:solidFill>
              <a:ea typeface="ＭＳ Ｐゴシック"/>
              <a:cs typeface="ＭＳ Ｐゴシック"/>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10627">
                                            <p:txEl>
                                              <p:pRg st="0" end="0"/>
                                            </p:txEl>
                                          </p:spTgt>
                                        </p:tgtEl>
                                        <p:attrNameLst>
                                          <p:attrName>style.visibility</p:attrName>
                                        </p:attrNameLst>
                                      </p:cBhvr>
                                      <p:to>
                                        <p:strVal val="visible"/>
                                      </p:to>
                                    </p:set>
                                    <p:anim calcmode="lin" valueType="num">
                                      <p:cBhvr additive="base">
                                        <p:cTn id="7" dur="500" fill="hold"/>
                                        <p:tgtEl>
                                          <p:spTgt spid="41062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10627">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10627">
                                            <p:txEl>
                                              <p:pRg st="1" end="1"/>
                                            </p:txEl>
                                          </p:spTgt>
                                        </p:tgtEl>
                                        <p:attrNameLst>
                                          <p:attrName>style.visibility</p:attrName>
                                        </p:attrNameLst>
                                      </p:cBhvr>
                                      <p:to>
                                        <p:strVal val="visible"/>
                                      </p:to>
                                    </p:set>
                                    <p:anim calcmode="lin" valueType="num">
                                      <p:cBhvr additive="base">
                                        <p:cTn id="13" dur="500" fill="hold"/>
                                        <p:tgtEl>
                                          <p:spTgt spid="410627">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10627">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Whoosh"/>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10627">
                                            <p:txEl>
                                              <p:pRg st="2" end="2"/>
                                            </p:txEl>
                                          </p:spTgt>
                                        </p:tgtEl>
                                        <p:attrNameLst>
                                          <p:attrName>style.visibility</p:attrName>
                                        </p:attrNameLst>
                                      </p:cBhvr>
                                      <p:to>
                                        <p:strVal val="visible"/>
                                      </p:to>
                                    </p:set>
                                    <p:anim calcmode="lin" valueType="num">
                                      <p:cBhvr additive="base">
                                        <p:cTn id="19" dur="500" fill="hold"/>
                                        <p:tgtEl>
                                          <p:spTgt spid="410627">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10627">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Whoosh"/>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410627">
                                            <p:txEl>
                                              <p:pRg st="3" end="3"/>
                                            </p:txEl>
                                          </p:spTgt>
                                        </p:tgtEl>
                                        <p:attrNameLst>
                                          <p:attrName>style.visibility</p:attrName>
                                        </p:attrNameLst>
                                      </p:cBhvr>
                                      <p:to>
                                        <p:strVal val="visible"/>
                                      </p:to>
                                    </p:set>
                                    <p:anim calcmode="lin" valueType="num">
                                      <p:cBhvr additive="base">
                                        <p:cTn id="25" dur="500" fill="hold"/>
                                        <p:tgtEl>
                                          <p:spTgt spid="410627">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410627">
                                            <p:txEl>
                                              <p:pRg st="3" end="3"/>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Whoosh"/>
                                        </p:tgtEl>
                                      </p:cMediaNode>
                                    </p:audio>
                                  </p:subTnLst>
                                </p:cTn>
                              </p:par>
                            </p:childTnLst>
                          </p:cTn>
                        </p:par>
                        <p:par>
                          <p:cTn id="27" fill="hold">
                            <p:stCondLst>
                              <p:cond delay="500"/>
                            </p:stCondLst>
                            <p:childTnLst>
                              <p:par>
                                <p:cTn id="28" presetID="2" presetClass="entr" presetSubtype="8" fill="hold" grpId="0" nodeType="afterEffect">
                                  <p:stCondLst>
                                    <p:cond delay="0"/>
                                  </p:stCondLst>
                                  <p:childTnLst>
                                    <p:set>
                                      <p:cBhvr>
                                        <p:cTn id="29" dur="1" fill="hold">
                                          <p:stCondLst>
                                            <p:cond delay="0"/>
                                          </p:stCondLst>
                                        </p:cTn>
                                        <p:tgtEl>
                                          <p:spTgt spid="410632"/>
                                        </p:tgtEl>
                                        <p:attrNameLst>
                                          <p:attrName>style.visibility</p:attrName>
                                        </p:attrNameLst>
                                      </p:cBhvr>
                                      <p:to>
                                        <p:strVal val="visible"/>
                                      </p:to>
                                    </p:set>
                                    <p:anim calcmode="lin" valueType="num">
                                      <p:cBhvr additive="base">
                                        <p:cTn id="30" dur="500" fill="hold"/>
                                        <p:tgtEl>
                                          <p:spTgt spid="410632"/>
                                        </p:tgtEl>
                                        <p:attrNameLst>
                                          <p:attrName>ppt_x</p:attrName>
                                        </p:attrNameLst>
                                      </p:cBhvr>
                                      <p:tavLst>
                                        <p:tav tm="0">
                                          <p:val>
                                            <p:strVal val="0-#ppt_w/2"/>
                                          </p:val>
                                        </p:tav>
                                        <p:tav tm="100000">
                                          <p:val>
                                            <p:strVal val="#ppt_x"/>
                                          </p:val>
                                        </p:tav>
                                      </p:tavLst>
                                    </p:anim>
                                    <p:anim calcmode="lin" valueType="num">
                                      <p:cBhvr additive="base">
                                        <p:cTn id="31" dur="500" fill="hold"/>
                                        <p:tgtEl>
                                          <p:spTgt spid="41063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4" name="Vibro Up"/>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627" grpId="0" build="p" autoUpdateAnimBg="0"/>
      <p:bldP spid="410632" grpId="0" animBg="1" autoUpdateAnimBg="0"/>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49" name="Picture 2" descr="f21-06_genetic_drift_a__c"/>
          <p:cNvPicPr>
            <a:picLocks noChangeAspect="1" noChangeArrowheads="1"/>
          </p:cNvPicPr>
          <p:nvPr/>
        </p:nvPicPr>
        <p:blipFill>
          <a:blip r:embed="rId2" cstate="print"/>
          <a:srcRect t="3000" r="2251" b="6000"/>
          <a:stretch>
            <a:fillRect/>
          </a:stretch>
        </p:blipFill>
        <p:spPr bwMode="auto">
          <a:xfrm>
            <a:off x="533400" y="685800"/>
            <a:ext cx="8153400" cy="5695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3" name="Picture 4"/>
          <p:cNvPicPr>
            <a:picLocks noChangeAspect="1" noChangeArrowheads="1"/>
          </p:cNvPicPr>
          <p:nvPr/>
        </p:nvPicPr>
        <p:blipFill>
          <a:blip r:embed="rId2" cstate="print"/>
          <a:srcRect/>
          <a:stretch>
            <a:fillRect/>
          </a:stretch>
        </p:blipFill>
        <p:spPr bwMode="auto">
          <a:xfrm>
            <a:off x="2095500" y="0"/>
            <a:ext cx="51435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97" name="Picture 4"/>
          <p:cNvPicPr>
            <a:picLocks noChangeAspect="1" noChangeArrowheads="1"/>
          </p:cNvPicPr>
          <p:nvPr/>
        </p:nvPicPr>
        <p:blipFill>
          <a:blip r:embed="rId2" cstate="print"/>
          <a:srcRect/>
          <a:stretch>
            <a:fillRect/>
          </a:stretch>
        </p:blipFill>
        <p:spPr bwMode="auto">
          <a:xfrm>
            <a:off x="0" y="0"/>
            <a:ext cx="9144000" cy="2617788"/>
          </a:xfrm>
          <a:prstGeom prst="rect">
            <a:avLst/>
          </a:prstGeom>
          <a:noFill/>
          <a:ln w="9525">
            <a:noFill/>
            <a:miter lim="800000"/>
            <a:headEnd/>
            <a:tailEnd/>
          </a:ln>
        </p:spPr>
      </p:pic>
      <p:pic>
        <p:nvPicPr>
          <p:cNvPr id="575493" name="Picture 5"/>
          <p:cNvPicPr>
            <a:picLocks noChangeAspect="1" noChangeArrowheads="1"/>
          </p:cNvPicPr>
          <p:nvPr/>
        </p:nvPicPr>
        <p:blipFill>
          <a:blip r:embed="rId3" cstate="print"/>
          <a:srcRect/>
          <a:stretch>
            <a:fillRect/>
          </a:stretch>
        </p:blipFill>
        <p:spPr bwMode="auto">
          <a:xfrm>
            <a:off x="228600" y="3625850"/>
            <a:ext cx="2051050" cy="3079750"/>
          </a:xfrm>
          <a:prstGeom prst="rect">
            <a:avLst/>
          </a:prstGeom>
          <a:noFill/>
          <a:ln w="9525">
            <a:noFill/>
            <a:miter lim="800000"/>
            <a:headEnd/>
            <a:tailEnd/>
          </a:ln>
          <a:effectLst>
            <a:outerShdw dist="35921" dir="2700000" algn="ctr" rotWithShape="0">
              <a:srgbClr val="0E0E0E">
                <a:alpha val="75000"/>
              </a:srgbClr>
            </a:outerShdw>
          </a:effectLst>
        </p:spPr>
      </p:pic>
      <p:pic>
        <p:nvPicPr>
          <p:cNvPr id="183299" name="Picture 7" descr="http://www.sfondideldesktop.com/Images-Animals/Bear/Grizzlybears-Fighting-Instream.Jpg"/>
          <p:cNvPicPr>
            <a:picLocks noChangeAspect="1" noChangeArrowheads="1"/>
          </p:cNvPicPr>
          <p:nvPr/>
        </p:nvPicPr>
        <p:blipFill>
          <a:blip r:embed="rId4" r:link="rId5" cstate="print"/>
          <a:srcRect/>
          <a:stretch>
            <a:fillRect/>
          </a:stretch>
        </p:blipFill>
        <p:spPr bwMode="auto">
          <a:xfrm>
            <a:off x="2819400" y="4318000"/>
            <a:ext cx="3581400" cy="2387600"/>
          </a:xfrm>
          <a:prstGeom prst="rect">
            <a:avLst/>
          </a:prstGeom>
          <a:noFill/>
          <a:ln w="9525">
            <a:noFill/>
            <a:miter lim="800000"/>
            <a:headEnd/>
            <a:tailEnd/>
          </a:ln>
        </p:spPr>
      </p:pic>
      <p:pic>
        <p:nvPicPr>
          <p:cNvPr id="183300" name="Picture 9"/>
          <p:cNvPicPr>
            <a:picLocks noChangeAspect="1" noChangeArrowheads="1"/>
          </p:cNvPicPr>
          <p:nvPr/>
        </p:nvPicPr>
        <p:blipFill>
          <a:blip r:embed="rId6" cstate="print"/>
          <a:srcRect/>
          <a:stretch>
            <a:fillRect/>
          </a:stretch>
        </p:blipFill>
        <p:spPr bwMode="auto">
          <a:xfrm>
            <a:off x="6858000" y="3733800"/>
            <a:ext cx="2030413" cy="2971800"/>
          </a:xfrm>
          <a:prstGeom prst="rect">
            <a:avLst/>
          </a:prstGeom>
          <a:noFill/>
          <a:ln w="9525" algn="ctr">
            <a:noFill/>
            <a:miter lim="800000"/>
            <a:headEnd/>
            <a:tailEnd/>
          </a:ln>
        </p:spPr>
      </p:pic>
    </p:spTree>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1" name="Picture 5"/>
          <p:cNvPicPr>
            <a:picLocks noChangeAspect="1" noChangeArrowheads="1"/>
          </p:cNvPicPr>
          <p:nvPr/>
        </p:nvPicPr>
        <p:blipFill>
          <a:blip r:embed="rId2" cstate="print"/>
          <a:srcRect/>
          <a:stretch>
            <a:fillRect/>
          </a:stretch>
        </p:blipFill>
        <p:spPr bwMode="auto">
          <a:xfrm>
            <a:off x="0" y="533400"/>
            <a:ext cx="9144000" cy="3463925"/>
          </a:xfrm>
          <a:prstGeom prst="rect">
            <a:avLst/>
          </a:prstGeom>
          <a:noFill/>
          <a:ln w="9525">
            <a:noFill/>
            <a:miter lim="800000"/>
            <a:headEnd/>
            <a:tailEnd/>
          </a:ln>
        </p:spPr>
      </p:pic>
      <p:sp>
        <p:nvSpPr>
          <p:cNvPr id="184322" name="WordArt 4"/>
          <p:cNvSpPr>
            <a:spLocks noChangeArrowheads="1" noChangeShapeType="1" noTextEdit="1"/>
          </p:cNvSpPr>
          <p:nvPr/>
        </p:nvSpPr>
        <p:spPr bwMode="auto">
          <a:xfrm>
            <a:off x="152400" y="381000"/>
            <a:ext cx="5638800" cy="609600"/>
          </a:xfrm>
          <a:prstGeom prst="rect">
            <a:avLst/>
          </a:prstGeom>
        </p:spPr>
        <p:txBody>
          <a:bodyPr wrap="none" fromWordArt="1">
            <a:prstTxWarp prst="textPlain">
              <a:avLst>
                <a:gd name="adj" fmla="val 50000"/>
              </a:avLst>
            </a:prstTxWarp>
          </a:bodyPr>
          <a:lstStyle/>
          <a:p>
            <a:pPr algn="ctr"/>
            <a:r>
              <a:rPr lang="en-US" kern="10">
                <a:ln w="31750">
                  <a:solidFill>
                    <a:srgbClr val="000000"/>
                  </a:solidFill>
                  <a:round/>
                  <a:headEnd/>
                  <a:tailEnd/>
                </a:ln>
                <a:solidFill>
                  <a:srgbClr val="3366FF"/>
                </a:solidFill>
                <a:latin typeface="Cooper Black"/>
              </a:rPr>
              <a:t>Genetic Equilibirum</a:t>
            </a:r>
          </a:p>
        </p:txBody>
      </p:sp>
    </p:spTree>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5" name="Picture 4"/>
          <p:cNvPicPr>
            <a:picLocks noChangeAspect="1" noChangeArrowheads="1"/>
          </p:cNvPicPr>
          <p:nvPr/>
        </p:nvPicPr>
        <p:blipFill>
          <a:blip r:embed="rId2" cstate="print"/>
          <a:srcRect/>
          <a:stretch>
            <a:fillRect/>
          </a:stretch>
        </p:blipFill>
        <p:spPr bwMode="auto">
          <a:xfrm>
            <a:off x="0" y="0"/>
            <a:ext cx="9144000" cy="4194175"/>
          </a:xfrm>
          <a:prstGeom prst="rect">
            <a:avLst/>
          </a:prstGeom>
          <a:noFill/>
          <a:ln w="9525">
            <a:noFill/>
            <a:miter lim="800000"/>
            <a:headEnd/>
            <a:tailEnd/>
          </a:ln>
        </p:spPr>
      </p:pic>
      <p:pic>
        <p:nvPicPr>
          <p:cNvPr id="185346" name="Picture 6" descr="http://newsimg.bbc.co.uk/media/images/44301000/jpg/_44301931_hardy203.jpg"/>
          <p:cNvPicPr>
            <a:picLocks noChangeAspect="1" noChangeArrowheads="1"/>
          </p:cNvPicPr>
          <p:nvPr/>
        </p:nvPicPr>
        <p:blipFill>
          <a:blip r:embed="rId3" cstate="print"/>
          <a:srcRect/>
          <a:stretch>
            <a:fillRect/>
          </a:stretch>
        </p:blipFill>
        <p:spPr bwMode="auto">
          <a:xfrm>
            <a:off x="4997450" y="4038600"/>
            <a:ext cx="2041525" cy="2514600"/>
          </a:xfrm>
          <a:prstGeom prst="rect">
            <a:avLst/>
          </a:prstGeom>
          <a:noFill/>
          <a:ln w="9525">
            <a:noFill/>
            <a:miter lim="800000"/>
            <a:headEnd/>
            <a:tailEnd/>
          </a:ln>
        </p:spPr>
      </p:pic>
      <p:pic>
        <p:nvPicPr>
          <p:cNvPr id="185347" name="Picture 8" descr="http://www.epidemiology.ch/history/weinberg%20from%20Stern.gif"/>
          <p:cNvPicPr>
            <a:picLocks noChangeAspect="1" noChangeArrowheads="1"/>
          </p:cNvPicPr>
          <p:nvPr/>
        </p:nvPicPr>
        <p:blipFill>
          <a:blip r:embed="rId4" cstate="print"/>
          <a:srcRect/>
          <a:stretch>
            <a:fillRect/>
          </a:stretch>
        </p:blipFill>
        <p:spPr bwMode="auto">
          <a:xfrm>
            <a:off x="7162800" y="4038600"/>
            <a:ext cx="1762125" cy="2514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69" name="Picture 4"/>
          <p:cNvPicPr>
            <a:picLocks noChangeAspect="1" noChangeArrowheads="1"/>
          </p:cNvPicPr>
          <p:nvPr/>
        </p:nvPicPr>
        <p:blipFill>
          <a:blip r:embed="rId2" cstate="print"/>
          <a:srcRect/>
          <a:stretch>
            <a:fillRect/>
          </a:stretch>
        </p:blipFill>
        <p:spPr bwMode="auto">
          <a:xfrm>
            <a:off x="0" y="0"/>
            <a:ext cx="9144000" cy="49387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2"/>
          <p:cNvSpPr txBox="1">
            <a:spLocks noChangeArrowheads="1"/>
          </p:cNvSpPr>
          <p:nvPr/>
        </p:nvSpPr>
        <p:spPr bwMode="auto">
          <a:xfrm>
            <a:off x="304800" y="457200"/>
            <a:ext cx="4800600" cy="762000"/>
          </a:xfrm>
          <a:prstGeom prst="rect">
            <a:avLst/>
          </a:prstGeom>
          <a:noFill/>
          <a:ln w="9525">
            <a:noFill/>
            <a:miter lim="800000"/>
            <a:headEnd/>
            <a:tailEnd/>
          </a:ln>
        </p:spPr>
        <p:txBody>
          <a:bodyPr>
            <a:spAutoFit/>
          </a:bodyPr>
          <a:lstStyle/>
          <a:p>
            <a:pPr>
              <a:spcBef>
                <a:spcPct val="50000"/>
              </a:spcBef>
            </a:pPr>
            <a:r>
              <a:rPr lang="en-US" sz="4400" b="1">
                <a:latin typeface="Times New Roman" pitchFamily="18" charset="0"/>
              </a:rPr>
              <a:t>1.) </a:t>
            </a:r>
            <a:r>
              <a:rPr lang="en-US" sz="4400" b="1" u="sng">
                <a:latin typeface="Times New Roman" pitchFamily="18" charset="0"/>
              </a:rPr>
              <a:t>Paleontology</a:t>
            </a:r>
          </a:p>
        </p:txBody>
      </p:sp>
      <p:pic>
        <p:nvPicPr>
          <p:cNvPr id="15364" name="Picture 4"/>
          <p:cNvPicPr>
            <a:picLocks noChangeAspect="1" noChangeArrowheads="1"/>
          </p:cNvPicPr>
          <p:nvPr/>
        </p:nvPicPr>
        <p:blipFill>
          <a:blip r:embed="rId2" cstate="print"/>
          <a:srcRect/>
          <a:stretch>
            <a:fillRect/>
          </a:stretch>
        </p:blipFill>
        <p:spPr bwMode="auto">
          <a:xfrm>
            <a:off x="228600" y="2819400"/>
            <a:ext cx="3238500" cy="3771900"/>
          </a:xfrm>
          <a:prstGeom prst="rect">
            <a:avLst/>
          </a:prstGeom>
          <a:noFill/>
          <a:ln w="9525">
            <a:noFill/>
            <a:miter lim="800000"/>
            <a:headEnd/>
            <a:tailEnd/>
          </a:ln>
        </p:spPr>
      </p:pic>
      <p:pic>
        <p:nvPicPr>
          <p:cNvPr id="15367" name="Picture 7"/>
          <p:cNvPicPr>
            <a:picLocks noChangeAspect="1" noChangeArrowheads="1"/>
          </p:cNvPicPr>
          <p:nvPr/>
        </p:nvPicPr>
        <p:blipFill>
          <a:blip r:embed="rId3" cstate="print"/>
          <a:srcRect/>
          <a:stretch>
            <a:fillRect/>
          </a:stretch>
        </p:blipFill>
        <p:spPr bwMode="auto">
          <a:xfrm>
            <a:off x="4114800" y="3133725"/>
            <a:ext cx="4762500" cy="3648075"/>
          </a:xfrm>
          <a:prstGeom prst="rect">
            <a:avLst/>
          </a:prstGeom>
          <a:noFill/>
          <a:ln w="9525">
            <a:noFill/>
            <a:miter lim="800000"/>
            <a:headEnd/>
            <a:tailEnd/>
          </a:ln>
        </p:spPr>
      </p:pic>
      <p:pic>
        <p:nvPicPr>
          <p:cNvPr id="15368" name="Picture 8"/>
          <p:cNvPicPr>
            <a:picLocks noChangeAspect="1" noChangeArrowheads="1"/>
          </p:cNvPicPr>
          <p:nvPr/>
        </p:nvPicPr>
        <p:blipFill>
          <a:blip r:embed="rId4" cstate="print"/>
          <a:srcRect/>
          <a:stretch>
            <a:fillRect/>
          </a:stretch>
        </p:blipFill>
        <p:spPr bwMode="auto">
          <a:xfrm>
            <a:off x="5105400" y="0"/>
            <a:ext cx="3810000" cy="28575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5362"/>
                                        </p:tgtEl>
                                        <p:attrNameLst>
                                          <p:attrName>style.visibility</p:attrName>
                                        </p:attrNameLst>
                                      </p:cBhvr>
                                      <p:to>
                                        <p:strVal val="visible"/>
                                      </p:to>
                                    </p:set>
                                    <p:anim calcmode="lin" valueType="num">
                                      <p:cBhvr additive="base">
                                        <p:cTn id="7" dur="500" fill="hold"/>
                                        <p:tgtEl>
                                          <p:spTgt spid="15362"/>
                                        </p:tgtEl>
                                        <p:attrNameLst>
                                          <p:attrName>ppt_x</p:attrName>
                                        </p:attrNameLst>
                                      </p:cBhvr>
                                      <p:tavLst>
                                        <p:tav tm="0">
                                          <p:val>
                                            <p:strVal val="0-#ppt_w/2"/>
                                          </p:val>
                                        </p:tav>
                                        <p:tav tm="100000">
                                          <p:val>
                                            <p:strVal val="#ppt_x"/>
                                          </p:val>
                                        </p:tav>
                                      </p:tavLst>
                                    </p:anim>
                                    <p:anim calcmode="lin" valueType="num">
                                      <p:cBhvr additive="base">
                                        <p:cTn id="8" dur="500" fill="hold"/>
                                        <p:tgtEl>
                                          <p:spTgt spid="1536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nodeType="clickEffect">
                                  <p:stCondLst>
                                    <p:cond delay="0"/>
                                  </p:stCondLst>
                                  <p:childTnLst>
                                    <p:set>
                                      <p:cBhvr>
                                        <p:cTn id="12" dur="1" fill="hold">
                                          <p:stCondLst>
                                            <p:cond delay="0"/>
                                          </p:stCondLst>
                                        </p:cTn>
                                        <p:tgtEl>
                                          <p:spTgt spid="15364"/>
                                        </p:tgtEl>
                                        <p:attrNameLst>
                                          <p:attrName>style.visibility</p:attrName>
                                        </p:attrNameLst>
                                      </p:cBhvr>
                                      <p:to>
                                        <p:strVal val="visible"/>
                                      </p:to>
                                    </p:set>
                                    <p:animEffect transition="in" filter="checkerboard(across)">
                                      <p:cBhvr>
                                        <p:cTn id="13" dur="500"/>
                                        <p:tgtEl>
                                          <p:spTgt spid="15364"/>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nodeType="clickEffect">
                                  <p:stCondLst>
                                    <p:cond delay="0"/>
                                  </p:stCondLst>
                                  <p:childTnLst>
                                    <p:set>
                                      <p:cBhvr>
                                        <p:cTn id="17" dur="1" fill="hold">
                                          <p:stCondLst>
                                            <p:cond delay="0"/>
                                          </p:stCondLst>
                                        </p:cTn>
                                        <p:tgtEl>
                                          <p:spTgt spid="15367"/>
                                        </p:tgtEl>
                                        <p:attrNameLst>
                                          <p:attrName>style.visibility</p:attrName>
                                        </p:attrNameLst>
                                      </p:cBhvr>
                                      <p:to>
                                        <p:strVal val="visible"/>
                                      </p:to>
                                    </p:set>
                                    <p:animEffect transition="in" filter="checkerboard(across)">
                                      <p:cBhvr>
                                        <p:cTn id="18" dur="500"/>
                                        <p:tgtEl>
                                          <p:spTgt spid="15367"/>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4" fill="hold" nodeType="clickEffect">
                                  <p:stCondLst>
                                    <p:cond delay="0"/>
                                  </p:stCondLst>
                                  <p:childTnLst>
                                    <p:set>
                                      <p:cBhvr>
                                        <p:cTn id="22" dur="1" fill="hold">
                                          <p:stCondLst>
                                            <p:cond delay="0"/>
                                          </p:stCondLst>
                                        </p:cTn>
                                        <p:tgtEl>
                                          <p:spTgt spid="15368"/>
                                        </p:tgtEl>
                                        <p:attrNameLst>
                                          <p:attrName>style.visibility</p:attrName>
                                        </p:attrNameLst>
                                      </p:cBhvr>
                                      <p:to>
                                        <p:strVal val="visible"/>
                                      </p:to>
                                    </p:set>
                                    <p:animEffect transition="in" filter="slide(fromBottom)">
                                      <p:cBhvr>
                                        <p:cTn id="23" dur="500"/>
                                        <p:tgtEl>
                                          <p:spTgt spid="153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2" grpId="0" autoUpdateAnimBg="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393" name="Picture 4"/>
          <p:cNvPicPr>
            <a:picLocks noChangeAspect="1" noChangeArrowheads="1"/>
          </p:cNvPicPr>
          <p:nvPr/>
        </p:nvPicPr>
        <p:blipFill>
          <a:blip r:embed="rId2" cstate="print"/>
          <a:srcRect/>
          <a:stretch>
            <a:fillRect/>
          </a:stretch>
        </p:blipFill>
        <p:spPr bwMode="auto">
          <a:xfrm>
            <a:off x="0" y="0"/>
            <a:ext cx="9144000" cy="22891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17" name="Picture 4"/>
          <p:cNvPicPr>
            <a:picLocks noChangeAspect="1" noChangeArrowheads="1"/>
          </p:cNvPicPr>
          <p:nvPr/>
        </p:nvPicPr>
        <p:blipFill>
          <a:blip r:embed="rId2" cstate="print"/>
          <a:srcRect/>
          <a:stretch>
            <a:fillRect/>
          </a:stretch>
        </p:blipFill>
        <p:spPr bwMode="auto">
          <a:xfrm>
            <a:off x="0" y="0"/>
            <a:ext cx="9144000" cy="2222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41" name="Picture 6"/>
          <p:cNvPicPr>
            <a:picLocks noChangeAspect="1" noChangeArrowheads="1"/>
          </p:cNvPicPr>
          <p:nvPr/>
        </p:nvPicPr>
        <p:blipFill>
          <a:blip r:embed="rId2" cstate="print"/>
          <a:srcRect/>
          <a:stretch>
            <a:fillRect/>
          </a:stretch>
        </p:blipFill>
        <p:spPr bwMode="auto">
          <a:xfrm>
            <a:off x="0" y="838200"/>
            <a:ext cx="4724400" cy="1147763"/>
          </a:xfrm>
          <a:prstGeom prst="rect">
            <a:avLst/>
          </a:prstGeom>
          <a:noFill/>
          <a:ln w="9525">
            <a:noFill/>
            <a:miter lim="800000"/>
            <a:headEnd/>
            <a:tailEnd/>
          </a:ln>
        </p:spPr>
      </p:pic>
      <p:sp>
        <p:nvSpPr>
          <p:cNvPr id="189442" name="WordArt 5"/>
          <p:cNvSpPr>
            <a:spLocks noChangeArrowheads="1" noChangeShapeType="1" noTextEdit="1"/>
          </p:cNvSpPr>
          <p:nvPr/>
        </p:nvSpPr>
        <p:spPr bwMode="auto">
          <a:xfrm>
            <a:off x="152400" y="381000"/>
            <a:ext cx="4267200" cy="609600"/>
          </a:xfrm>
          <a:prstGeom prst="rect">
            <a:avLst/>
          </a:prstGeom>
        </p:spPr>
        <p:txBody>
          <a:bodyPr wrap="none" fromWordArt="1">
            <a:prstTxWarp prst="textPlain">
              <a:avLst>
                <a:gd name="adj" fmla="val 50000"/>
              </a:avLst>
            </a:prstTxWarp>
          </a:bodyPr>
          <a:lstStyle/>
          <a:p>
            <a:pPr algn="ctr"/>
            <a:r>
              <a:rPr lang="en-US" kern="10">
                <a:ln w="31750">
                  <a:solidFill>
                    <a:srgbClr val="000000"/>
                  </a:solidFill>
                  <a:round/>
                  <a:headEnd/>
                  <a:tailEnd/>
                </a:ln>
                <a:solidFill>
                  <a:srgbClr val="3366FF"/>
                </a:solidFill>
                <a:latin typeface="Cooper Black"/>
              </a:rPr>
              <a:t>Speciation</a:t>
            </a:r>
          </a:p>
        </p:txBody>
      </p:sp>
      <p:sp>
        <p:nvSpPr>
          <p:cNvPr id="166919" name="Text Box 7"/>
          <p:cNvSpPr txBox="1">
            <a:spLocks noChangeArrowheads="1"/>
          </p:cNvSpPr>
          <p:nvPr/>
        </p:nvSpPr>
        <p:spPr bwMode="auto">
          <a:xfrm>
            <a:off x="76200" y="2178050"/>
            <a:ext cx="9067800" cy="946150"/>
          </a:xfrm>
          <a:prstGeom prst="rect">
            <a:avLst/>
          </a:prstGeom>
          <a:noFill/>
          <a:ln w="9525">
            <a:noFill/>
            <a:miter lim="800000"/>
            <a:headEnd/>
            <a:tailEnd/>
          </a:ln>
        </p:spPr>
        <p:txBody>
          <a:bodyPr>
            <a:spAutoFit/>
          </a:bodyPr>
          <a:lstStyle/>
          <a:p>
            <a:pPr eaLnBrk="0" hangingPunct="0">
              <a:spcBef>
                <a:spcPct val="50000"/>
              </a:spcBef>
            </a:pPr>
            <a:r>
              <a:rPr lang="en-US" sz="2800" b="1" u="sng">
                <a:latin typeface="Comic Sans MS" pitchFamily="66" charset="0"/>
              </a:rPr>
              <a:t>SPECIES</a:t>
            </a:r>
            <a:r>
              <a:rPr lang="en-US" sz="2800">
                <a:latin typeface="Comic Sans MS" pitchFamily="66" charset="0"/>
              </a:rPr>
              <a:t> – group of organisms that are similar and can interbreed. </a:t>
            </a:r>
          </a:p>
        </p:txBody>
      </p:sp>
      <p:pic>
        <p:nvPicPr>
          <p:cNvPr id="166920" name="Picture 8" descr="alaska_peninsula_jens_bear2"/>
          <p:cNvPicPr>
            <a:picLocks noChangeAspect="1" noChangeArrowheads="1"/>
          </p:cNvPicPr>
          <p:nvPr/>
        </p:nvPicPr>
        <p:blipFill>
          <a:blip r:embed="rId3" cstate="print"/>
          <a:srcRect/>
          <a:stretch>
            <a:fillRect/>
          </a:stretch>
        </p:blipFill>
        <p:spPr bwMode="auto">
          <a:xfrm>
            <a:off x="4572000" y="2786063"/>
            <a:ext cx="4572000" cy="4062412"/>
          </a:xfrm>
          <a:prstGeom prst="rect">
            <a:avLst/>
          </a:prstGeom>
          <a:noFill/>
          <a:ln w="9525">
            <a:noFill/>
            <a:miter lim="800000"/>
            <a:headEnd/>
            <a:tailEnd/>
          </a:ln>
        </p:spPr>
      </p:pic>
      <p:pic>
        <p:nvPicPr>
          <p:cNvPr id="166921" name="Picture 9" descr="polar_bear02"/>
          <p:cNvPicPr>
            <a:picLocks noChangeAspect="1" noChangeArrowheads="1"/>
          </p:cNvPicPr>
          <p:nvPr/>
        </p:nvPicPr>
        <p:blipFill>
          <a:blip r:embed="rId4" cstate="print"/>
          <a:srcRect/>
          <a:stretch>
            <a:fillRect/>
          </a:stretch>
        </p:blipFill>
        <p:spPr bwMode="auto">
          <a:xfrm>
            <a:off x="228600" y="3962400"/>
            <a:ext cx="4343400" cy="28956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66921"/>
                                        </p:tgtEl>
                                        <p:attrNameLst>
                                          <p:attrName>style.visibility</p:attrName>
                                        </p:attrNameLst>
                                      </p:cBhvr>
                                      <p:to>
                                        <p:strVal val="visible"/>
                                      </p:to>
                                    </p:set>
                                    <p:anim calcmode="lin" valueType="num">
                                      <p:cBhvr additive="base">
                                        <p:cTn id="7" dur="500" fill="hold"/>
                                        <p:tgtEl>
                                          <p:spTgt spid="166921"/>
                                        </p:tgtEl>
                                        <p:attrNameLst>
                                          <p:attrName>ppt_x</p:attrName>
                                        </p:attrNameLst>
                                      </p:cBhvr>
                                      <p:tavLst>
                                        <p:tav tm="0">
                                          <p:val>
                                            <p:strVal val="0-#ppt_w/2"/>
                                          </p:val>
                                        </p:tav>
                                        <p:tav tm="100000">
                                          <p:val>
                                            <p:strVal val="#ppt_x"/>
                                          </p:val>
                                        </p:tav>
                                      </p:tavLst>
                                    </p:anim>
                                    <p:anim calcmode="lin" valueType="num">
                                      <p:cBhvr additive="base">
                                        <p:cTn id="8" dur="500" fill="hold"/>
                                        <p:tgtEl>
                                          <p:spTgt spid="16692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166920"/>
                                        </p:tgtEl>
                                        <p:attrNameLst>
                                          <p:attrName>style.visibility</p:attrName>
                                        </p:attrNameLst>
                                      </p:cBhvr>
                                      <p:to>
                                        <p:strVal val="visible"/>
                                      </p:to>
                                    </p:set>
                                    <p:anim calcmode="lin" valueType="num">
                                      <p:cBhvr additive="base">
                                        <p:cTn id="13" dur="500" fill="hold"/>
                                        <p:tgtEl>
                                          <p:spTgt spid="166920"/>
                                        </p:tgtEl>
                                        <p:attrNameLst>
                                          <p:attrName>ppt_x</p:attrName>
                                        </p:attrNameLst>
                                      </p:cBhvr>
                                      <p:tavLst>
                                        <p:tav tm="0">
                                          <p:val>
                                            <p:strVal val="1+#ppt_w/2"/>
                                          </p:val>
                                        </p:tav>
                                        <p:tav tm="100000">
                                          <p:val>
                                            <p:strVal val="#ppt_x"/>
                                          </p:val>
                                        </p:tav>
                                      </p:tavLst>
                                    </p:anim>
                                    <p:anim calcmode="lin" valueType="num">
                                      <p:cBhvr additive="base">
                                        <p:cTn id="14" dur="500" fill="hold"/>
                                        <p:tgtEl>
                                          <p:spTgt spid="166920"/>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4" presetClass="entr" presetSubtype="0" fill="hold" grpId="0" nodeType="clickEffect">
                                  <p:stCondLst>
                                    <p:cond delay="0"/>
                                  </p:stCondLst>
                                  <p:childTnLst>
                                    <p:set>
                                      <p:cBhvr>
                                        <p:cTn id="18" dur="1" fill="hold">
                                          <p:stCondLst>
                                            <p:cond delay="0"/>
                                          </p:stCondLst>
                                        </p:cTn>
                                        <p:tgtEl>
                                          <p:spTgt spid="166919"/>
                                        </p:tgtEl>
                                        <p:attrNameLst>
                                          <p:attrName>style.visibility</p:attrName>
                                        </p:attrNameLst>
                                      </p:cBhvr>
                                      <p:to>
                                        <p:strVal val="visible"/>
                                      </p:to>
                                    </p:set>
                                    <p:anim from="(-#ppt_w/2)" to="(#ppt_x)" calcmode="lin" valueType="num">
                                      <p:cBhvr>
                                        <p:cTn id="19" dur="600" fill="hold">
                                          <p:stCondLst>
                                            <p:cond delay="0"/>
                                          </p:stCondLst>
                                        </p:cTn>
                                        <p:tgtEl>
                                          <p:spTgt spid="166919"/>
                                        </p:tgtEl>
                                        <p:attrNameLst>
                                          <p:attrName>ppt_x</p:attrName>
                                        </p:attrNameLst>
                                      </p:cBhvr>
                                    </p:anim>
                                    <p:anim from="0" to="-1.0" calcmode="lin" valueType="num">
                                      <p:cBhvr>
                                        <p:cTn id="20" dur="200" decel="50000" autoRev="1" fill="hold">
                                          <p:stCondLst>
                                            <p:cond delay="600"/>
                                          </p:stCondLst>
                                        </p:cTn>
                                        <p:tgtEl>
                                          <p:spTgt spid="166919"/>
                                        </p:tgtEl>
                                        <p:attrNameLst>
                                          <p:attrName>xshear</p:attrName>
                                        </p:attrNameLst>
                                      </p:cBhvr>
                                    </p:anim>
                                    <p:animScale>
                                      <p:cBhvr>
                                        <p:cTn id="21" dur="200" decel="100000" autoRev="1" fill="hold">
                                          <p:stCondLst>
                                            <p:cond delay="600"/>
                                          </p:stCondLst>
                                        </p:cTn>
                                        <p:tgtEl>
                                          <p:spTgt spid="166919"/>
                                        </p:tgtEl>
                                      </p:cBhvr>
                                      <p:from x="100000" y="100000"/>
                                      <p:to x="80000" y="100000"/>
                                    </p:animScale>
                                    <p:anim by="(#ppt_h/3+#ppt_w*0.1)" calcmode="lin" valueType="num">
                                      <p:cBhvr additive="sum">
                                        <p:cTn id="22" dur="200" decel="100000" autoRev="1" fill="hold">
                                          <p:stCondLst>
                                            <p:cond delay="600"/>
                                          </p:stCondLst>
                                        </p:cTn>
                                        <p:tgtEl>
                                          <p:spTgt spid="166919"/>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919" grpId="0"/>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6" name="Picture 2" descr="horse%20show%20Buckingham_jpg"/>
          <p:cNvPicPr>
            <a:picLocks noChangeAspect="1" noChangeArrowheads="1"/>
          </p:cNvPicPr>
          <p:nvPr/>
        </p:nvPicPr>
        <p:blipFill>
          <a:blip r:embed="rId2" cstate="print"/>
          <a:srcRect/>
          <a:stretch>
            <a:fillRect/>
          </a:stretch>
        </p:blipFill>
        <p:spPr bwMode="auto">
          <a:xfrm>
            <a:off x="304800" y="304800"/>
            <a:ext cx="4800600" cy="3959225"/>
          </a:xfrm>
          <a:prstGeom prst="rect">
            <a:avLst/>
          </a:prstGeom>
          <a:noFill/>
          <a:ln w="9525">
            <a:noFill/>
            <a:miter lim="800000"/>
            <a:headEnd/>
            <a:tailEnd/>
          </a:ln>
        </p:spPr>
      </p:pic>
      <p:pic>
        <p:nvPicPr>
          <p:cNvPr id="169987" name="Picture 3" descr="PICT0183.jpg donkey image by mattwills71187"/>
          <p:cNvPicPr>
            <a:picLocks noChangeAspect="1" noChangeArrowheads="1"/>
          </p:cNvPicPr>
          <p:nvPr/>
        </p:nvPicPr>
        <p:blipFill>
          <a:blip r:embed="rId3" cstate="print"/>
          <a:srcRect/>
          <a:stretch>
            <a:fillRect/>
          </a:stretch>
        </p:blipFill>
        <p:spPr bwMode="auto">
          <a:xfrm>
            <a:off x="3962400" y="2971800"/>
            <a:ext cx="5181600" cy="3886200"/>
          </a:xfrm>
          <a:prstGeom prst="rect">
            <a:avLst/>
          </a:prstGeom>
          <a:noFill/>
          <a:ln w="9525">
            <a:noFill/>
            <a:miter lim="800000"/>
            <a:headEnd/>
            <a:tailEnd/>
          </a:ln>
        </p:spPr>
      </p:pic>
      <p:pic>
        <p:nvPicPr>
          <p:cNvPr id="169988" name="Picture 4"/>
          <p:cNvPicPr>
            <a:picLocks noChangeAspect="1" noChangeArrowheads="1"/>
          </p:cNvPicPr>
          <p:nvPr/>
        </p:nvPicPr>
        <p:blipFill>
          <a:blip r:embed="rId4" cstate="print"/>
          <a:srcRect/>
          <a:stretch>
            <a:fillRect/>
          </a:stretch>
        </p:blipFill>
        <p:spPr bwMode="auto">
          <a:xfrm>
            <a:off x="2054225" y="685800"/>
            <a:ext cx="5413375" cy="5638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69986"/>
                                        </p:tgtEl>
                                        <p:attrNameLst>
                                          <p:attrName>style.visibility</p:attrName>
                                        </p:attrNameLst>
                                      </p:cBhvr>
                                      <p:to>
                                        <p:strVal val="visible"/>
                                      </p:to>
                                    </p:set>
                                    <p:anim calcmode="lin" valueType="num">
                                      <p:cBhvr additive="base">
                                        <p:cTn id="7" dur="500" fill="hold"/>
                                        <p:tgtEl>
                                          <p:spTgt spid="169986"/>
                                        </p:tgtEl>
                                        <p:attrNameLst>
                                          <p:attrName>ppt_x</p:attrName>
                                        </p:attrNameLst>
                                      </p:cBhvr>
                                      <p:tavLst>
                                        <p:tav tm="0">
                                          <p:val>
                                            <p:strVal val="0-#ppt_w/2"/>
                                          </p:val>
                                        </p:tav>
                                        <p:tav tm="100000">
                                          <p:val>
                                            <p:strVal val="#ppt_x"/>
                                          </p:val>
                                        </p:tav>
                                      </p:tavLst>
                                    </p:anim>
                                    <p:anim calcmode="lin" valueType="num">
                                      <p:cBhvr additive="base">
                                        <p:cTn id="8" dur="500" fill="hold"/>
                                        <p:tgtEl>
                                          <p:spTgt spid="16998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69987"/>
                                        </p:tgtEl>
                                        <p:attrNameLst>
                                          <p:attrName>style.visibility</p:attrName>
                                        </p:attrNameLst>
                                      </p:cBhvr>
                                      <p:to>
                                        <p:strVal val="visible"/>
                                      </p:to>
                                    </p:set>
                                    <p:anim calcmode="lin" valueType="num">
                                      <p:cBhvr additive="base">
                                        <p:cTn id="13" dur="500" fill="hold"/>
                                        <p:tgtEl>
                                          <p:spTgt spid="169987"/>
                                        </p:tgtEl>
                                        <p:attrNameLst>
                                          <p:attrName>ppt_x</p:attrName>
                                        </p:attrNameLst>
                                      </p:cBhvr>
                                      <p:tavLst>
                                        <p:tav tm="0">
                                          <p:val>
                                            <p:strVal val="0-#ppt_w/2"/>
                                          </p:val>
                                        </p:tav>
                                        <p:tav tm="100000">
                                          <p:val>
                                            <p:strVal val="#ppt_x"/>
                                          </p:val>
                                        </p:tav>
                                      </p:tavLst>
                                    </p:anim>
                                    <p:anim calcmode="lin" valueType="num">
                                      <p:cBhvr additive="base">
                                        <p:cTn id="14" dur="500" fill="hold"/>
                                        <p:tgtEl>
                                          <p:spTgt spid="16998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69988"/>
                                        </p:tgtEl>
                                        <p:attrNameLst>
                                          <p:attrName>style.visibility</p:attrName>
                                        </p:attrNameLst>
                                      </p:cBhvr>
                                      <p:to>
                                        <p:strVal val="visible"/>
                                      </p:to>
                                    </p:set>
                                    <p:animEffect transition="in" filter="wipe(down)">
                                      <p:cBhvr>
                                        <p:cTn id="19" dur="500"/>
                                        <p:tgtEl>
                                          <p:spTgt spid="1699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10" name="Picture 2" descr="poodle"/>
          <p:cNvPicPr>
            <a:picLocks noChangeAspect="1" noChangeArrowheads="1"/>
          </p:cNvPicPr>
          <p:nvPr/>
        </p:nvPicPr>
        <p:blipFill>
          <a:blip r:embed="rId2" cstate="print"/>
          <a:srcRect/>
          <a:stretch>
            <a:fillRect/>
          </a:stretch>
        </p:blipFill>
        <p:spPr bwMode="auto">
          <a:xfrm>
            <a:off x="304800" y="228600"/>
            <a:ext cx="4572000" cy="4572000"/>
          </a:xfrm>
          <a:prstGeom prst="rect">
            <a:avLst/>
          </a:prstGeom>
          <a:noFill/>
          <a:ln w="9525">
            <a:noFill/>
            <a:miter lim="800000"/>
            <a:headEnd/>
            <a:tailEnd/>
          </a:ln>
        </p:spPr>
      </p:pic>
      <p:pic>
        <p:nvPicPr>
          <p:cNvPr id="171011" name="Picture 3" descr="dog"/>
          <p:cNvPicPr>
            <a:picLocks noChangeAspect="1" noChangeArrowheads="1"/>
          </p:cNvPicPr>
          <p:nvPr/>
        </p:nvPicPr>
        <p:blipFill>
          <a:blip r:embed="rId3" cstate="print"/>
          <a:srcRect/>
          <a:stretch>
            <a:fillRect/>
          </a:stretch>
        </p:blipFill>
        <p:spPr bwMode="auto">
          <a:xfrm>
            <a:off x="4922838" y="990600"/>
            <a:ext cx="3746500" cy="55689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71010"/>
                                        </p:tgtEl>
                                        <p:attrNameLst>
                                          <p:attrName>style.visibility</p:attrName>
                                        </p:attrNameLst>
                                      </p:cBhvr>
                                      <p:to>
                                        <p:strVal val="visible"/>
                                      </p:to>
                                    </p:set>
                                    <p:anim calcmode="lin" valueType="num">
                                      <p:cBhvr additive="base">
                                        <p:cTn id="7" dur="500" fill="hold"/>
                                        <p:tgtEl>
                                          <p:spTgt spid="171010"/>
                                        </p:tgtEl>
                                        <p:attrNameLst>
                                          <p:attrName>ppt_x</p:attrName>
                                        </p:attrNameLst>
                                      </p:cBhvr>
                                      <p:tavLst>
                                        <p:tav tm="0">
                                          <p:val>
                                            <p:strVal val="0-#ppt_w/2"/>
                                          </p:val>
                                        </p:tav>
                                        <p:tav tm="100000">
                                          <p:val>
                                            <p:strVal val="#ppt_x"/>
                                          </p:val>
                                        </p:tav>
                                      </p:tavLst>
                                    </p:anim>
                                    <p:anim calcmode="lin" valueType="num">
                                      <p:cBhvr additive="base">
                                        <p:cTn id="8" dur="500" fill="hold"/>
                                        <p:tgtEl>
                                          <p:spTgt spid="1710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171011"/>
                                        </p:tgtEl>
                                        <p:attrNameLst>
                                          <p:attrName>style.visibility</p:attrName>
                                        </p:attrNameLst>
                                      </p:cBhvr>
                                      <p:to>
                                        <p:strVal val="visible"/>
                                      </p:to>
                                    </p:set>
                                    <p:anim calcmode="lin" valueType="num">
                                      <p:cBhvr additive="base">
                                        <p:cTn id="13" dur="500" fill="hold"/>
                                        <p:tgtEl>
                                          <p:spTgt spid="171011"/>
                                        </p:tgtEl>
                                        <p:attrNameLst>
                                          <p:attrName>ppt_x</p:attrName>
                                        </p:attrNameLst>
                                      </p:cBhvr>
                                      <p:tavLst>
                                        <p:tav tm="0">
                                          <p:val>
                                            <p:strVal val="1+#ppt_w/2"/>
                                          </p:val>
                                        </p:tav>
                                        <p:tav tm="100000">
                                          <p:val>
                                            <p:strVal val="#ppt_x"/>
                                          </p:val>
                                        </p:tav>
                                      </p:tavLst>
                                    </p:anim>
                                    <p:anim calcmode="lin" valueType="num">
                                      <p:cBhvr additive="base">
                                        <p:cTn id="14" dur="500" fill="hold"/>
                                        <p:tgtEl>
                                          <p:spTgt spid="1710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4" name="Picture 2"/>
          <p:cNvPicPr>
            <a:picLocks noChangeAspect="1" noChangeArrowheads="1"/>
          </p:cNvPicPr>
          <p:nvPr/>
        </p:nvPicPr>
        <p:blipFill>
          <a:blip r:embed="rId2" cstate="print"/>
          <a:srcRect/>
          <a:stretch>
            <a:fillRect/>
          </a:stretch>
        </p:blipFill>
        <p:spPr bwMode="auto">
          <a:xfrm>
            <a:off x="0" y="0"/>
            <a:ext cx="9144000" cy="2208213"/>
          </a:xfrm>
          <a:prstGeom prst="rect">
            <a:avLst/>
          </a:prstGeom>
          <a:noFill/>
          <a:ln w="9525">
            <a:noFill/>
            <a:miter lim="800000"/>
            <a:headEnd/>
            <a:tailEnd/>
          </a:ln>
        </p:spPr>
      </p:pic>
      <p:pic>
        <p:nvPicPr>
          <p:cNvPr id="172035" name="Picture 3"/>
          <p:cNvPicPr>
            <a:picLocks noChangeAspect="1" noChangeArrowheads="1"/>
          </p:cNvPicPr>
          <p:nvPr/>
        </p:nvPicPr>
        <p:blipFill>
          <a:blip r:embed="rId3" cstate="print"/>
          <a:srcRect/>
          <a:stretch>
            <a:fillRect/>
          </a:stretch>
        </p:blipFill>
        <p:spPr bwMode="auto">
          <a:xfrm>
            <a:off x="990600" y="2509838"/>
            <a:ext cx="7315200" cy="41195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2034"/>
                                        </p:tgtEl>
                                        <p:attrNameLst>
                                          <p:attrName>style.visibility</p:attrName>
                                        </p:attrNameLst>
                                      </p:cBhvr>
                                      <p:to>
                                        <p:strVal val="visible"/>
                                      </p:to>
                                    </p:set>
                                    <p:animEffect transition="in" filter="wipe(down)">
                                      <p:cBhvr>
                                        <p:cTn id="7" dur="500"/>
                                        <p:tgtEl>
                                          <p:spTgt spid="17203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72035"/>
                                        </p:tgtEl>
                                        <p:attrNameLst>
                                          <p:attrName>style.visibility</p:attrName>
                                        </p:attrNameLst>
                                      </p:cBhvr>
                                      <p:to>
                                        <p:strVal val="visible"/>
                                      </p:to>
                                    </p:set>
                                    <p:animEffect transition="in" filter="wipe(down)">
                                      <p:cBhvr>
                                        <p:cTn id="12" dur="500"/>
                                        <p:tgtEl>
                                          <p:spTgt spid="1720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61" name="Picture 4"/>
          <p:cNvPicPr>
            <a:picLocks noChangeAspect="1" noChangeArrowheads="1"/>
          </p:cNvPicPr>
          <p:nvPr/>
        </p:nvPicPr>
        <p:blipFill>
          <a:blip r:embed="rId2" cstate="print"/>
          <a:srcRect/>
          <a:stretch>
            <a:fillRect/>
          </a:stretch>
        </p:blipFill>
        <p:spPr bwMode="auto">
          <a:xfrm>
            <a:off x="0" y="0"/>
            <a:ext cx="9144000" cy="34813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5" name="Picture 5" descr="Bonobo(davideppstein)"/>
          <p:cNvPicPr>
            <a:picLocks noChangeAspect="1" noChangeArrowheads="1"/>
          </p:cNvPicPr>
          <p:nvPr/>
        </p:nvPicPr>
        <p:blipFill>
          <a:blip r:embed="rId2" cstate="print"/>
          <a:srcRect/>
          <a:stretch>
            <a:fillRect/>
          </a:stretch>
        </p:blipFill>
        <p:spPr bwMode="auto">
          <a:xfrm>
            <a:off x="0" y="0"/>
            <a:ext cx="1627188" cy="2438400"/>
          </a:xfrm>
          <a:prstGeom prst="rect">
            <a:avLst/>
          </a:prstGeom>
          <a:noFill/>
          <a:ln w="9525">
            <a:noFill/>
            <a:miter lim="800000"/>
            <a:headEnd/>
            <a:tailEnd/>
          </a:ln>
        </p:spPr>
      </p:pic>
      <p:pic>
        <p:nvPicPr>
          <p:cNvPr id="195586" name="Picture 7" descr="See full size image">
            <a:hlinkClick r:id="rId3"/>
          </p:cNvPr>
          <p:cNvPicPr>
            <a:picLocks noChangeAspect="1" noChangeArrowheads="1"/>
          </p:cNvPicPr>
          <p:nvPr/>
        </p:nvPicPr>
        <p:blipFill>
          <a:blip r:embed="rId4" cstate="print"/>
          <a:srcRect/>
          <a:stretch>
            <a:fillRect/>
          </a:stretch>
        </p:blipFill>
        <p:spPr bwMode="auto">
          <a:xfrm>
            <a:off x="1600200" y="0"/>
            <a:ext cx="2286000" cy="17256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609" name="Picture 5" descr="OIAcover"/>
          <p:cNvPicPr>
            <a:picLocks noChangeAspect="1" noChangeArrowheads="1"/>
          </p:cNvPicPr>
          <p:nvPr/>
        </p:nvPicPr>
        <p:blipFill>
          <a:blip r:embed="rId2" cstate="print"/>
          <a:srcRect/>
          <a:stretch>
            <a:fillRect/>
          </a:stretch>
        </p:blipFill>
        <p:spPr bwMode="auto">
          <a:xfrm>
            <a:off x="3095625" y="2257425"/>
            <a:ext cx="6048375" cy="4600575"/>
          </a:xfrm>
          <a:prstGeom prst="rect">
            <a:avLst/>
          </a:prstGeom>
          <a:noFill/>
          <a:ln w="9525">
            <a:noFill/>
            <a:miter lim="800000"/>
            <a:headEnd/>
            <a:tailEnd/>
          </a:ln>
        </p:spPr>
      </p:pic>
      <p:pic>
        <p:nvPicPr>
          <p:cNvPr id="196610" name="Picture 7" descr="103835112"/>
          <p:cNvPicPr>
            <a:picLocks noChangeAspect="1" noChangeArrowheads="1"/>
          </p:cNvPicPr>
          <p:nvPr/>
        </p:nvPicPr>
        <p:blipFill>
          <a:blip r:embed="rId3" cstate="print"/>
          <a:srcRect/>
          <a:stretch>
            <a:fillRect/>
          </a:stretch>
        </p:blipFill>
        <p:spPr bwMode="auto">
          <a:xfrm>
            <a:off x="0" y="0"/>
            <a:ext cx="4003675" cy="6019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633" name="Picture 4"/>
          <p:cNvPicPr>
            <a:picLocks noChangeAspect="1" noChangeArrowheads="1"/>
          </p:cNvPicPr>
          <p:nvPr/>
        </p:nvPicPr>
        <p:blipFill>
          <a:blip r:embed="rId2" cstate="print"/>
          <a:srcRect/>
          <a:stretch>
            <a:fillRect/>
          </a:stretch>
        </p:blipFill>
        <p:spPr bwMode="auto">
          <a:xfrm>
            <a:off x="0" y="115888"/>
            <a:ext cx="9144000" cy="65897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a:spLocks noChangeArrowheads="1"/>
          </p:cNvSpPr>
          <p:nvPr/>
        </p:nvSpPr>
        <p:spPr bwMode="auto">
          <a:xfrm>
            <a:off x="3619500" y="2557463"/>
            <a:ext cx="9144000" cy="0"/>
          </a:xfrm>
          <a:prstGeom prst="rect">
            <a:avLst/>
          </a:prstGeom>
          <a:noFill/>
          <a:ln w="9525">
            <a:noFill/>
            <a:miter lim="800000"/>
            <a:headEnd/>
            <a:tailEnd/>
          </a:ln>
        </p:spPr>
        <p:txBody>
          <a:bodyPr>
            <a:spAutoFit/>
          </a:bodyPr>
          <a:lstStyle/>
          <a:p>
            <a:endParaRPr lang="en-US"/>
          </a:p>
        </p:txBody>
      </p:sp>
      <p:pic>
        <p:nvPicPr>
          <p:cNvPr id="30722" name="Picture 3" descr="evo2"/>
          <p:cNvPicPr>
            <a:picLocks noChangeAspect="1" noChangeArrowheads="1"/>
          </p:cNvPicPr>
          <p:nvPr/>
        </p:nvPicPr>
        <p:blipFill>
          <a:blip r:embed="rId2" cstate="print"/>
          <a:srcRect/>
          <a:stretch>
            <a:fillRect/>
          </a:stretch>
        </p:blipFill>
        <p:spPr bwMode="auto">
          <a:xfrm>
            <a:off x="228600" y="762000"/>
            <a:ext cx="5791200" cy="5299075"/>
          </a:xfrm>
          <a:prstGeom prst="rect">
            <a:avLst/>
          </a:prstGeom>
          <a:noFill/>
          <a:ln w="9525">
            <a:noFill/>
            <a:miter lim="800000"/>
            <a:headEnd/>
            <a:tailEnd/>
          </a:ln>
        </p:spPr>
      </p:pic>
      <p:sp>
        <p:nvSpPr>
          <p:cNvPr id="30723" name="Line 7"/>
          <p:cNvSpPr>
            <a:spLocks noChangeShapeType="1"/>
          </p:cNvSpPr>
          <p:nvPr/>
        </p:nvSpPr>
        <p:spPr bwMode="auto">
          <a:xfrm flipH="1">
            <a:off x="4191000" y="1371600"/>
            <a:ext cx="2895600" cy="0"/>
          </a:xfrm>
          <a:prstGeom prst="line">
            <a:avLst/>
          </a:prstGeom>
          <a:noFill/>
          <a:ln w="22225">
            <a:solidFill>
              <a:srgbClr val="000000"/>
            </a:solidFill>
            <a:round/>
            <a:headEnd/>
            <a:tailEnd type="stealth" w="lg" len="lg"/>
          </a:ln>
        </p:spPr>
        <p:txBody>
          <a:bodyPr/>
          <a:lstStyle/>
          <a:p>
            <a:endParaRPr lang="en-US"/>
          </a:p>
        </p:txBody>
      </p:sp>
      <p:sp>
        <p:nvSpPr>
          <p:cNvPr id="30724" name="Line 8"/>
          <p:cNvSpPr>
            <a:spLocks noChangeShapeType="1"/>
          </p:cNvSpPr>
          <p:nvPr/>
        </p:nvSpPr>
        <p:spPr bwMode="auto">
          <a:xfrm flipH="1">
            <a:off x="5181600" y="4572000"/>
            <a:ext cx="1905000" cy="0"/>
          </a:xfrm>
          <a:prstGeom prst="line">
            <a:avLst/>
          </a:prstGeom>
          <a:noFill/>
          <a:ln w="22225">
            <a:solidFill>
              <a:srgbClr val="000000"/>
            </a:solidFill>
            <a:round/>
            <a:headEnd/>
            <a:tailEnd type="stealth" w="lg" len="lg"/>
          </a:ln>
        </p:spPr>
        <p:txBody>
          <a:bodyPr/>
          <a:lstStyle/>
          <a:p>
            <a:endParaRPr lang="en-US"/>
          </a:p>
        </p:txBody>
      </p:sp>
    </p:spTree>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12" name="Picture 8" descr="AdapRadB"/>
          <p:cNvPicPr>
            <a:picLocks noChangeAspect="1" noChangeArrowheads="1"/>
          </p:cNvPicPr>
          <p:nvPr/>
        </p:nvPicPr>
        <p:blipFill>
          <a:blip r:embed="rId2" cstate="print"/>
          <a:srcRect/>
          <a:stretch>
            <a:fillRect/>
          </a:stretch>
        </p:blipFill>
        <p:spPr bwMode="auto">
          <a:xfrm>
            <a:off x="3657600" y="3467100"/>
            <a:ext cx="5486400" cy="3390900"/>
          </a:xfrm>
          <a:prstGeom prst="rect">
            <a:avLst/>
          </a:prstGeom>
          <a:noFill/>
          <a:ln w="9525">
            <a:noFill/>
            <a:miter lim="800000"/>
            <a:headEnd/>
            <a:tailEnd/>
          </a:ln>
        </p:spPr>
      </p:pic>
      <p:pic>
        <p:nvPicPr>
          <p:cNvPr id="198658" name="Picture 4"/>
          <p:cNvPicPr>
            <a:picLocks noChangeAspect="1" noChangeArrowheads="1"/>
          </p:cNvPicPr>
          <p:nvPr/>
        </p:nvPicPr>
        <p:blipFill>
          <a:blip r:embed="rId3" cstate="print"/>
          <a:srcRect/>
          <a:stretch>
            <a:fillRect/>
          </a:stretch>
        </p:blipFill>
        <p:spPr bwMode="auto">
          <a:xfrm>
            <a:off x="0" y="-9525"/>
            <a:ext cx="9144000" cy="1985963"/>
          </a:xfrm>
          <a:prstGeom prst="rect">
            <a:avLst/>
          </a:prstGeom>
          <a:noFill/>
          <a:ln w="9525">
            <a:noFill/>
            <a:miter lim="800000"/>
            <a:headEnd/>
            <a:tailEnd/>
          </a:ln>
        </p:spPr>
      </p:pic>
      <p:pic>
        <p:nvPicPr>
          <p:cNvPr id="175110" name="Picture 6" descr="darwin_finches"/>
          <p:cNvPicPr>
            <a:picLocks noChangeAspect="1" noChangeArrowheads="1"/>
          </p:cNvPicPr>
          <p:nvPr/>
        </p:nvPicPr>
        <p:blipFill>
          <a:blip r:embed="rId4" cstate="print"/>
          <a:srcRect/>
          <a:stretch>
            <a:fillRect/>
          </a:stretch>
        </p:blipFill>
        <p:spPr bwMode="auto">
          <a:xfrm>
            <a:off x="0" y="3895725"/>
            <a:ext cx="3810000" cy="29622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75112"/>
                                        </p:tgtEl>
                                        <p:attrNameLst>
                                          <p:attrName>style.visibility</p:attrName>
                                        </p:attrNameLst>
                                      </p:cBhvr>
                                      <p:to>
                                        <p:strVal val="visible"/>
                                      </p:to>
                                    </p:set>
                                    <p:animEffect transition="in" filter="checkerboard(across)">
                                      <p:cBhvr>
                                        <p:cTn id="7" dur="500"/>
                                        <p:tgtEl>
                                          <p:spTgt spid="17511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75110"/>
                                        </p:tgtEl>
                                        <p:attrNameLst>
                                          <p:attrName>style.visibility</p:attrName>
                                        </p:attrNameLst>
                                      </p:cBhvr>
                                      <p:to>
                                        <p:strVal val="visible"/>
                                      </p:to>
                                    </p:set>
                                    <p:animEffect transition="in" filter="checkerboard(across)">
                                      <p:cBhvr>
                                        <p:cTn id="12" dur="500"/>
                                        <p:tgtEl>
                                          <p:spTgt spid="1751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681" name="Picture 7"/>
          <p:cNvPicPr>
            <a:picLocks noChangeAspect="1" noChangeArrowheads="1"/>
          </p:cNvPicPr>
          <p:nvPr/>
        </p:nvPicPr>
        <p:blipFill>
          <a:blip r:embed="rId2" cstate="print"/>
          <a:srcRect/>
          <a:stretch>
            <a:fillRect/>
          </a:stretch>
        </p:blipFill>
        <p:spPr bwMode="auto">
          <a:xfrm>
            <a:off x="2895600" y="1447800"/>
            <a:ext cx="4105275" cy="4943475"/>
          </a:xfrm>
          <a:prstGeom prst="rect">
            <a:avLst/>
          </a:prstGeom>
          <a:noFill/>
          <a:ln w="9525">
            <a:noFill/>
            <a:miter lim="800000"/>
            <a:headEnd/>
            <a:tailEnd/>
          </a:ln>
        </p:spPr>
      </p:pic>
      <p:pic>
        <p:nvPicPr>
          <p:cNvPr id="199682" name="Picture 5"/>
          <p:cNvPicPr>
            <a:picLocks noChangeAspect="1" noChangeArrowheads="1"/>
          </p:cNvPicPr>
          <p:nvPr/>
        </p:nvPicPr>
        <p:blipFill>
          <a:blip r:embed="rId3" cstate="print"/>
          <a:srcRect/>
          <a:stretch>
            <a:fillRect/>
          </a:stretch>
        </p:blipFill>
        <p:spPr bwMode="auto">
          <a:xfrm>
            <a:off x="0" y="762000"/>
            <a:ext cx="9144000" cy="2266950"/>
          </a:xfrm>
          <a:prstGeom prst="rect">
            <a:avLst/>
          </a:prstGeom>
          <a:noFill/>
          <a:ln w="9525">
            <a:noFill/>
            <a:miter lim="800000"/>
            <a:headEnd/>
            <a:tailEnd/>
          </a:ln>
        </p:spPr>
      </p:pic>
      <p:sp>
        <p:nvSpPr>
          <p:cNvPr id="199683" name="WordArt 4"/>
          <p:cNvSpPr>
            <a:spLocks noChangeArrowheads="1" noChangeShapeType="1" noTextEdit="1"/>
          </p:cNvSpPr>
          <p:nvPr/>
        </p:nvSpPr>
        <p:spPr bwMode="auto">
          <a:xfrm>
            <a:off x="152400" y="381000"/>
            <a:ext cx="7391400" cy="609600"/>
          </a:xfrm>
          <a:prstGeom prst="rect">
            <a:avLst/>
          </a:prstGeom>
        </p:spPr>
        <p:txBody>
          <a:bodyPr wrap="none" fromWordArt="1">
            <a:prstTxWarp prst="textPlain">
              <a:avLst>
                <a:gd name="adj" fmla="val 50000"/>
              </a:avLst>
            </a:prstTxWarp>
          </a:bodyPr>
          <a:lstStyle/>
          <a:p>
            <a:pPr algn="ctr"/>
            <a:r>
              <a:rPr lang="en-US" kern="10">
                <a:ln w="31750">
                  <a:solidFill>
                    <a:srgbClr val="000000"/>
                  </a:solidFill>
                  <a:round/>
                  <a:headEnd/>
                  <a:tailEnd/>
                </a:ln>
                <a:solidFill>
                  <a:srgbClr val="3366FF"/>
                </a:solidFill>
                <a:latin typeface="Cooper Black"/>
              </a:rPr>
              <a:t>Maintaining Reproductive Isolation</a:t>
            </a:r>
          </a:p>
        </p:txBody>
      </p:sp>
      <p:sp>
        <p:nvSpPr>
          <p:cNvPr id="176136" name="WordArt 8"/>
          <p:cNvSpPr>
            <a:spLocks noChangeArrowheads="1" noChangeShapeType="1" noTextEdit="1"/>
          </p:cNvSpPr>
          <p:nvPr/>
        </p:nvSpPr>
        <p:spPr bwMode="auto">
          <a:xfrm>
            <a:off x="2438400" y="3048000"/>
            <a:ext cx="5029200" cy="3124200"/>
          </a:xfrm>
          <a:prstGeom prst="rect">
            <a:avLst/>
          </a:prstGeom>
        </p:spPr>
        <p:txBody>
          <a:bodyPr wrap="none" fromWordArt="1">
            <a:prstTxWarp prst="textPlain">
              <a:avLst>
                <a:gd name="adj" fmla="val 50000"/>
              </a:avLst>
            </a:prstTxWarp>
          </a:bodyPr>
          <a:lstStyle/>
          <a:p>
            <a:pPr algn="ctr"/>
            <a:r>
              <a:rPr lang="en-US" sz="3600" kern="10">
                <a:ln w="22225">
                  <a:solidFill>
                    <a:srgbClr val="000000"/>
                  </a:solidFill>
                  <a:round/>
                  <a:headEnd/>
                  <a:tailEnd/>
                </a:ln>
                <a:solidFill>
                  <a:srgbClr val="FF0000"/>
                </a:solidFill>
                <a:latin typeface="Arial Rounded MT Bold"/>
              </a:rPr>
              <a:t>X</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76136"/>
                                        </p:tgtEl>
                                        <p:attrNameLst>
                                          <p:attrName>style.visibility</p:attrName>
                                        </p:attrNameLst>
                                      </p:cBhvr>
                                      <p:to>
                                        <p:strVal val="visible"/>
                                      </p:to>
                                    </p:set>
                                    <p:animEffect transition="in" filter="checkerboard(across)">
                                      <p:cBhvr>
                                        <p:cTn id="7" dur="500"/>
                                        <p:tgtEl>
                                          <p:spTgt spid="1761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136" grpId="0" animBg="1"/>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4"/>
          <p:cNvSpPr>
            <a:spLocks noChangeArrowheads="1"/>
          </p:cNvSpPr>
          <p:nvPr/>
        </p:nvSpPr>
        <p:spPr bwMode="auto">
          <a:xfrm>
            <a:off x="0" y="1668463"/>
            <a:ext cx="9144000" cy="0"/>
          </a:xfrm>
          <a:prstGeom prst="rect">
            <a:avLst/>
          </a:prstGeom>
          <a:solidFill>
            <a:srgbClr val="FFFFFF"/>
          </a:solidFill>
          <a:ln w="9525">
            <a:noFill/>
            <a:miter lim="800000"/>
            <a:headEnd/>
            <a:tailEnd/>
          </a:ln>
        </p:spPr>
        <p:txBody>
          <a:bodyPr wrap="none" anchor="ctr">
            <a:spAutoFit/>
          </a:bodyPr>
          <a:lstStyle/>
          <a:p>
            <a:endParaRPr lang="en-US"/>
          </a:p>
        </p:txBody>
      </p:sp>
      <p:graphicFrame>
        <p:nvGraphicFramePr>
          <p:cNvPr id="200740" name="Group 36"/>
          <p:cNvGraphicFramePr>
            <a:graphicFrameLocks noGrp="1"/>
          </p:cNvGraphicFramePr>
          <p:nvPr/>
        </p:nvGraphicFramePr>
        <p:xfrm>
          <a:off x="0" y="914400"/>
          <a:ext cx="9144000" cy="5943600"/>
        </p:xfrm>
        <a:graphic>
          <a:graphicData uri="http://schemas.openxmlformats.org/drawingml/2006/table">
            <a:tbl>
              <a:tblPr/>
              <a:tblGrid>
                <a:gridCol w="296863"/>
                <a:gridCol w="1485900"/>
                <a:gridCol w="7361237"/>
              </a:tblGrid>
              <a:tr h="5461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Britannic Bold" pitchFamily="34" charset="0"/>
                          <a:cs typeface="Times New Roman" pitchFamily="18" charset="0"/>
                        </a:rPr>
                        <a:t>#</a:t>
                      </a:r>
                      <a:endParaRPr kumimoji="0" lang="en-US" sz="1800" b="0" i="0" u="none" strike="noStrike" cap="none" normalizeH="0" baseline="0" smtClean="0">
                        <a:ln>
                          <a:noFill/>
                        </a:ln>
                        <a:solidFill>
                          <a:schemeClr val="tx1"/>
                        </a:solidFill>
                        <a:effectLst/>
                        <a:latin typeface="Arial"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Britannic Bold" pitchFamily="34" charset="0"/>
                          <a:cs typeface="Times New Roman" pitchFamily="18" charset="0"/>
                        </a:rPr>
                        <a:t>Mechanism</a:t>
                      </a:r>
                      <a:endParaRPr kumimoji="0" lang="en-US" sz="1800" b="0" i="0" u="none" strike="noStrike" cap="none" normalizeH="0" baseline="0" smtClean="0">
                        <a:ln>
                          <a:noFill/>
                        </a:ln>
                        <a:solidFill>
                          <a:schemeClr val="tx1"/>
                        </a:solidFill>
                        <a:effectLst/>
                        <a:latin typeface="Arial"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Britannic Bold" pitchFamily="34" charset="0"/>
                          <a:cs typeface="Times New Roman" pitchFamily="18" charset="0"/>
                        </a:rPr>
                        <a:t>Quick Explanation</a:t>
                      </a:r>
                      <a:endParaRPr kumimoji="0" lang="en-US" sz="1800" b="0" i="0" u="none" strike="noStrike" cap="none" normalizeH="0" baseline="0" smtClean="0">
                        <a:ln>
                          <a:noFill/>
                        </a:ln>
                        <a:solidFill>
                          <a:schemeClr val="tx1"/>
                        </a:solidFill>
                        <a:effectLst/>
                        <a:latin typeface="Arial"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r>
              <a:tr h="10795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Cooper Black" pitchFamily="18" charset="0"/>
                          <a:cs typeface="Times New Roman" pitchFamily="18" charset="0"/>
                        </a:rPr>
                        <a:t>1</a:t>
                      </a:r>
                      <a:endParaRPr kumimoji="0" lang="en-US" sz="1800" b="0" i="0" u="none" strike="noStrike" cap="none" normalizeH="0" baseline="0" smtClean="0">
                        <a:ln>
                          <a:noFill/>
                        </a:ln>
                        <a:solidFill>
                          <a:schemeClr val="tx1"/>
                        </a:solidFill>
                        <a:effectLst/>
                        <a:latin typeface="Arial"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tx1"/>
                          </a:solidFill>
                          <a:effectLst/>
                          <a:latin typeface="Times New Roman" pitchFamily="18" charset="0"/>
                          <a:cs typeface="Times New Roman" pitchFamily="18" charset="0"/>
                        </a:rPr>
                        <a:t>Habitat</a:t>
                      </a:r>
                      <a:endParaRPr kumimoji="0" lang="en-US" sz="20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tx1"/>
                          </a:solidFill>
                          <a:effectLst/>
                          <a:latin typeface="Times New Roman" pitchFamily="18" charset="0"/>
                          <a:cs typeface="Times New Roman" pitchFamily="18" charset="0"/>
                        </a:rPr>
                        <a:t> Isolation</a:t>
                      </a:r>
                      <a:endParaRPr kumimoji="0" lang="en-US" sz="2000" b="0" i="0" u="none" strike="noStrike" cap="none" normalizeH="0" baseline="0" smtClean="0">
                        <a:ln>
                          <a:noFill/>
                        </a:ln>
                        <a:solidFill>
                          <a:schemeClr val="tx1"/>
                        </a:solidFill>
                        <a:effectLst/>
                        <a:latin typeface="Arial"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r>
              <a:tr h="10795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Cooper Black" pitchFamily="18" charset="0"/>
                          <a:cs typeface="Times New Roman" pitchFamily="18" charset="0"/>
                        </a:rPr>
                        <a:t>2</a:t>
                      </a:r>
                      <a:endParaRPr kumimoji="0" lang="en-US" sz="1800" b="0" i="0" u="none" strike="noStrike" cap="none" normalizeH="0" baseline="0" smtClean="0">
                        <a:ln>
                          <a:noFill/>
                        </a:ln>
                        <a:solidFill>
                          <a:schemeClr val="tx1"/>
                        </a:solidFill>
                        <a:effectLst/>
                        <a:latin typeface="Arial"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tx1"/>
                          </a:solidFill>
                          <a:effectLst/>
                          <a:latin typeface="Times New Roman" pitchFamily="18" charset="0"/>
                          <a:cs typeface="Times New Roman" pitchFamily="18" charset="0"/>
                        </a:rPr>
                        <a:t>Temporal </a:t>
                      </a:r>
                      <a:endParaRPr kumimoji="0" lang="en-US" sz="20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tx1"/>
                          </a:solidFill>
                          <a:effectLst/>
                          <a:latin typeface="Times New Roman" pitchFamily="18" charset="0"/>
                          <a:cs typeface="Times New Roman" pitchFamily="18" charset="0"/>
                        </a:rPr>
                        <a:t>Isolation</a:t>
                      </a:r>
                      <a:endParaRPr kumimoji="0" lang="en-US" sz="2000" b="0" i="0" u="none" strike="noStrike" cap="none" normalizeH="0" baseline="0" smtClean="0">
                        <a:ln>
                          <a:noFill/>
                        </a:ln>
                        <a:solidFill>
                          <a:schemeClr val="tx1"/>
                        </a:solidFill>
                        <a:effectLst/>
                        <a:latin typeface="Arial"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r>
              <a:tr h="10795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Cooper Black" pitchFamily="18" charset="0"/>
                          <a:cs typeface="Times New Roman" pitchFamily="18" charset="0"/>
                        </a:rPr>
                        <a:t>3</a:t>
                      </a:r>
                      <a:endParaRPr kumimoji="0" lang="en-US" sz="1800" b="0" i="0" u="none" strike="noStrike" cap="none" normalizeH="0" baseline="0" smtClean="0">
                        <a:ln>
                          <a:noFill/>
                        </a:ln>
                        <a:solidFill>
                          <a:schemeClr val="tx1"/>
                        </a:solidFill>
                        <a:effectLst/>
                        <a:latin typeface="Arial"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tx1"/>
                          </a:solidFill>
                          <a:effectLst/>
                          <a:latin typeface="Times New Roman" pitchFamily="18" charset="0"/>
                          <a:cs typeface="Times New Roman" pitchFamily="18" charset="0"/>
                        </a:rPr>
                        <a:t>Behavior </a:t>
                      </a:r>
                      <a:endParaRPr kumimoji="0" lang="en-US" sz="20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tx1"/>
                          </a:solidFill>
                          <a:effectLst/>
                          <a:latin typeface="Times New Roman" pitchFamily="18" charset="0"/>
                          <a:cs typeface="Times New Roman" pitchFamily="18" charset="0"/>
                        </a:rPr>
                        <a:t>Isolation</a:t>
                      </a:r>
                      <a:endParaRPr kumimoji="0" lang="en-US" sz="2000" b="0" i="0" u="none" strike="noStrike" cap="none" normalizeH="0" baseline="0" smtClean="0">
                        <a:ln>
                          <a:noFill/>
                        </a:ln>
                        <a:solidFill>
                          <a:schemeClr val="tx1"/>
                        </a:solidFill>
                        <a:effectLst/>
                        <a:latin typeface="Arial"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r>
              <a:tr h="10795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Cooper Black" pitchFamily="18" charset="0"/>
                          <a:cs typeface="Times New Roman" pitchFamily="18" charset="0"/>
                        </a:rPr>
                        <a:t>4</a:t>
                      </a:r>
                      <a:endParaRPr kumimoji="0" lang="en-US" sz="1800" b="0" i="0" u="none" strike="noStrike" cap="none" normalizeH="0" baseline="0" smtClean="0">
                        <a:ln>
                          <a:noFill/>
                        </a:ln>
                        <a:solidFill>
                          <a:schemeClr val="tx1"/>
                        </a:solidFill>
                        <a:effectLst/>
                        <a:latin typeface="Arial"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tx1"/>
                          </a:solidFill>
                          <a:effectLst/>
                          <a:latin typeface="Times New Roman" pitchFamily="18" charset="0"/>
                          <a:cs typeface="Times New Roman" pitchFamily="18" charset="0"/>
                        </a:rPr>
                        <a:t>Mechanical </a:t>
                      </a:r>
                      <a:endParaRPr kumimoji="0" lang="en-US" sz="20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tx1"/>
                          </a:solidFill>
                          <a:effectLst/>
                          <a:latin typeface="Times New Roman" pitchFamily="18" charset="0"/>
                          <a:cs typeface="Times New Roman" pitchFamily="18" charset="0"/>
                        </a:rPr>
                        <a:t>Isolation</a:t>
                      </a:r>
                      <a:endParaRPr kumimoji="0" lang="en-US" sz="2000" b="0" i="0" u="none" strike="noStrike" cap="none" normalizeH="0" baseline="0" smtClean="0">
                        <a:ln>
                          <a:noFill/>
                        </a:ln>
                        <a:solidFill>
                          <a:schemeClr val="tx1"/>
                        </a:solidFill>
                        <a:effectLst/>
                        <a:latin typeface="Arial"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r>
              <a:tr h="10795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Cooper Black" pitchFamily="18" charset="0"/>
                          <a:cs typeface="Times New Roman" pitchFamily="18" charset="0"/>
                        </a:rPr>
                        <a:t>5</a:t>
                      </a:r>
                      <a:endParaRPr kumimoji="0" lang="en-US" sz="1800" b="0" i="0" u="none" strike="noStrike" cap="none" normalizeH="0" baseline="0" smtClean="0">
                        <a:ln>
                          <a:noFill/>
                        </a:ln>
                        <a:solidFill>
                          <a:schemeClr val="tx1"/>
                        </a:solidFill>
                        <a:effectLst/>
                        <a:latin typeface="Arial"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tx1"/>
                          </a:solidFill>
                          <a:effectLst/>
                          <a:latin typeface="Times New Roman" pitchFamily="18" charset="0"/>
                          <a:cs typeface="Times New Roman" pitchFamily="18" charset="0"/>
                        </a:rPr>
                        <a:t>Gametic </a:t>
                      </a:r>
                      <a:endParaRPr kumimoji="0" lang="en-US" sz="20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tx1"/>
                          </a:solidFill>
                          <a:effectLst/>
                          <a:latin typeface="Times New Roman" pitchFamily="18" charset="0"/>
                          <a:cs typeface="Times New Roman" pitchFamily="18" charset="0"/>
                        </a:rPr>
                        <a:t>Isolation</a:t>
                      </a:r>
                      <a:endParaRPr kumimoji="0" lang="en-US" sz="2000" b="0" i="0" u="none" strike="noStrike" cap="none" normalizeH="0" baseline="0" smtClean="0">
                        <a:ln>
                          <a:noFill/>
                        </a:ln>
                        <a:solidFill>
                          <a:schemeClr val="tx1"/>
                        </a:solidFill>
                        <a:effectLst/>
                        <a:latin typeface="Arial"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r>
            </a:tbl>
          </a:graphicData>
        </a:graphic>
      </p:graphicFrame>
      <p:pic>
        <p:nvPicPr>
          <p:cNvPr id="200736" name="Picture 123"/>
          <p:cNvPicPr>
            <a:picLocks noChangeAspect="1" noChangeArrowheads="1"/>
          </p:cNvPicPr>
          <p:nvPr/>
        </p:nvPicPr>
        <p:blipFill>
          <a:blip r:embed="rId2" cstate="print"/>
          <a:srcRect/>
          <a:stretch>
            <a:fillRect/>
          </a:stretch>
        </p:blipFill>
        <p:spPr bwMode="auto">
          <a:xfrm>
            <a:off x="0" y="0"/>
            <a:ext cx="3600450" cy="8477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29" name="Picture 4"/>
          <p:cNvPicPr>
            <a:picLocks noChangeAspect="1" noChangeArrowheads="1"/>
          </p:cNvPicPr>
          <p:nvPr/>
        </p:nvPicPr>
        <p:blipFill>
          <a:blip r:embed="rId2" cstate="print"/>
          <a:srcRect/>
          <a:stretch>
            <a:fillRect/>
          </a:stretch>
        </p:blipFill>
        <p:spPr bwMode="auto">
          <a:xfrm>
            <a:off x="0" y="0"/>
            <a:ext cx="3648075" cy="838200"/>
          </a:xfrm>
          <a:prstGeom prst="rect">
            <a:avLst/>
          </a:prstGeom>
          <a:noFill/>
          <a:ln w="9525">
            <a:noFill/>
            <a:miter lim="800000"/>
            <a:headEnd/>
            <a:tailEnd/>
          </a:ln>
        </p:spPr>
      </p:pic>
      <p:sp>
        <p:nvSpPr>
          <p:cNvPr id="201730" name="Rectangle 5"/>
          <p:cNvSpPr>
            <a:spLocks noChangeArrowheads="1"/>
          </p:cNvSpPr>
          <p:nvPr/>
        </p:nvSpPr>
        <p:spPr bwMode="auto">
          <a:xfrm>
            <a:off x="0" y="2308225"/>
            <a:ext cx="9144000" cy="0"/>
          </a:xfrm>
          <a:prstGeom prst="rect">
            <a:avLst/>
          </a:prstGeom>
          <a:solidFill>
            <a:srgbClr val="FFFFFF"/>
          </a:solidFill>
          <a:ln w="9525">
            <a:noFill/>
            <a:miter lim="800000"/>
            <a:headEnd/>
            <a:tailEnd/>
          </a:ln>
        </p:spPr>
        <p:txBody>
          <a:bodyPr wrap="none" anchor="ctr">
            <a:spAutoFit/>
          </a:bodyPr>
          <a:lstStyle/>
          <a:p>
            <a:endParaRPr lang="en-US"/>
          </a:p>
        </p:txBody>
      </p:sp>
      <p:graphicFrame>
        <p:nvGraphicFramePr>
          <p:cNvPr id="201755" name="Group 27"/>
          <p:cNvGraphicFramePr>
            <a:graphicFrameLocks noGrp="1"/>
          </p:cNvGraphicFramePr>
          <p:nvPr/>
        </p:nvGraphicFramePr>
        <p:xfrm>
          <a:off x="0" y="1219200"/>
          <a:ext cx="9144000" cy="3711576"/>
        </p:xfrm>
        <a:graphic>
          <a:graphicData uri="http://schemas.openxmlformats.org/drawingml/2006/table">
            <a:tbl>
              <a:tblPr/>
              <a:tblGrid>
                <a:gridCol w="398463"/>
                <a:gridCol w="1582737"/>
                <a:gridCol w="7162800"/>
              </a:tblGrid>
              <a:tr h="5365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Britannic Bold" pitchFamily="34" charset="0"/>
                          <a:cs typeface="Times New Roman" pitchFamily="18" charset="0"/>
                        </a:rPr>
                        <a:t>#</a:t>
                      </a:r>
                      <a:endParaRPr kumimoji="0" lang="en-US" sz="1800" b="0" i="0" u="none" strike="noStrike" cap="none" normalizeH="0" baseline="0" smtClean="0">
                        <a:ln>
                          <a:noFill/>
                        </a:ln>
                        <a:solidFill>
                          <a:schemeClr val="tx1"/>
                        </a:solidFill>
                        <a:effectLst/>
                        <a:latin typeface="Arial"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Britannic Bold" pitchFamily="34" charset="0"/>
                          <a:cs typeface="Times New Roman" pitchFamily="18" charset="0"/>
                        </a:rPr>
                        <a:t>Mechanism</a:t>
                      </a:r>
                      <a:endParaRPr kumimoji="0" lang="en-US" sz="1800" b="0" i="0" u="none" strike="noStrike" cap="none" normalizeH="0" baseline="0" smtClean="0">
                        <a:ln>
                          <a:noFill/>
                        </a:ln>
                        <a:solidFill>
                          <a:schemeClr val="tx1"/>
                        </a:solidFill>
                        <a:effectLst/>
                        <a:latin typeface="Arial"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Britannic Bold" pitchFamily="34" charset="0"/>
                          <a:cs typeface="Times New Roman" pitchFamily="18" charset="0"/>
                        </a:rPr>
                        <a:t>Quick Explanation</a:t>
                      </a:r>
                      <a:endParaRPr kumimoji="0" lang="en-US" sz="1800" b="0" i="0" u="none" strike="noStrike" cap="none" normalizeH="0" baseline="0" smtClean="0">
                        <a:ln>
                          <a:noFill/>
                        </a:ln>
                        <a:solidFill>
                          <a:schemeClr val="tx1"/>
                        </a:solidFill>
                        <a:effectLst/>
                        <a:latin typeface="Arial"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r>
              <a:tr h="10572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Cooper Black" pitchFamily="18" charset="0"/>
                          <a:cs typeface="Times New Roman" pitchFamily="18" charset="0"/>
                        </a:rPr>
                        <a:t>1</a:t>
                      </a:r>
                      <a:endParaRPr kumimoji="0" lang="en-US" sz="1800" b="0" i="0" u="none" strike="noStrike" cap="none" normalizeH="0" baseline="0" smtClean="0">
                        <a:ln>
                          <a:noFill/>
                        </a:ln>
                        <a:solidFill>
                          <a:schemeClr val="tx1"/>
                        </a:solidFill>
                        <a:effectLst/>
                        <a:latin typeface="Arial"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200" b="1" i="0" u="none" strike="noStrike" cap="none" normalizeH="0" baseline="0" smtClean="0">
                          <a:ln>
                            <a:noFill/>
                          </a:ln>
                          <a:solidFill>
                            <a:schemeClr val="tx1"/>
                          </a:solidFill>
                          <a:effectLst/>
                          <a:latin typeface="Times New Roman" pitchFamily="18" charset="0"/>
                          <a:cs typeface="Times New Roman" pitchFamily="18" charset="0"/>
                        </a:rPr>
                        <a:t>Hybrid Inviability</a:t>
                      </a:r>
                      <a:endParaRPr kumimoji="0" lang="en-US" sz="2200" b="0" i="0" u="none" strike="noStrike" cap="none" normalizeH="0" baseline="0" smtClean="0">
                        <a:ln>
                          <a:noFill/>
                        </a:ln>
                        <a:solidFill>
                          <a:schemeClr val="tx1"/>
                        </a:solidFill>
                        <a:effectLst/>
                        <a:latin typeface="Arial"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r>
              <a:tr h="10588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Cooper Black" pitchFamily="18" charset="0"/>
                          <a:cs typeface="Times New Roman" pitchFamily="18" charset="0"/>
                        </a:rPr>
                        <a:t>2</a:t>
                      </a:r>
                      <a:endParaRPr kumimoji="0" lang="en-US" sz="1800" b="0" i="0" u="none" strike="noStrike" cap="none" normalizeH="0" baseline="0" smtClean="0">
                        <a:ln>
                          <a:noFill/>
                        </a:ln>
                        <a:solidFill>
                          <a:schemeClr val="tx1"/>
                        </a:solidFill>
                        <a:effectLst/>
                        <a:latin typeface="Arial"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200" b="1" i="0" u="none" strike="noStrike" cap="none" normalizeH="0" baseline="0" smtClean="0">
                          <a:ln>
                            <a:noFill/>
                          </a:ln>
                          <a:solidFill>
                            <a:schemeClr val="tx1"/>
                          </a:solidFill>
                          <a:effectLst/>
                          <a:latin typeface="Times New Roman" pitchFamily="18" charset="0"/>
                          <a:cs typeface="Times New Roman" pitchFamily="18" charset="0"/>
                        </a:rPr>
                        <a:t>Hybrid Sterility</a:t>
                      </a:r>
                      <a:endParaRPr kumimoji="0" lang="en-US" sz="2200" b="0" i="0" u="none" strike="noStrike" cap="none" normalizeH="0" baseline="0" smtClean="0">
                        <a:ln>
                          <a:noFill/>
                        </a:ln>
                        <a:solidFill>
                          <a:schemeClr val="tx1"/>
                        </a:solidFill>
                        <a:effectLst/>
                        <a:latin typeface="Arial"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r>
              <a:tr h="10588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Cooper Black" pitchFamily="18" charset="0"/>
                          <a:cs typeface="Times New Roman" pitchFamily="18" charset="0"/>
                        </a:rPr>
                        <a:t>3</a:t>
                      </a:r>
                      <a:endParaRPr kumimoji="0" lang="en-US" sz="1800" b="0" i="0" u="none" strike="noStrike" cap="none" normalizeH="0" baseline="0" smtClean="0">
                        <a:ln>
                          <a:noFill/>
                        </a:ln>
                        <a:solidFill>
                          <a:schemeClr val="tx1"/>
                        </a:solidFill>
                        <a:effectLst/>
                        <a:latin typeface="Arial"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200" b="1" i="0" u="none" strike="noStrike" cap="none" normalizeH="0" baseline="0" smtClean="0">
                          <a:ln>
                            <a:noFill/>
                          </a:ln>
                          <a:solidFill>
                            <a:schemeClr val="tx1"/>
                          </a:solidFill>
                          <a:effectLst/>
                          <a:latin typeface="Times New Roman" pitchFamily="18" charset="0"/>
                          <a:cs typeface="Times New Roman" pitchFamily="18" charset="0"/>
                        </a:rPr>
                        <a:t>Hybrid Breakdown</a:t>
                      </a:r>
                      <a:endParaRPr kumimoji="0" lang="en-US" sz="2200" b="0" i="0" u="none" strike="noStrike" cap="none" normalizeH="0" baseline="0" smtClean="0">
                        <a:ln>
                          <a:noFill/>
                        </a:ln>
                        <a:solidFill>
                          <a:schemeClr val="tx1"/>
                        </a:solidFill>
                        <a:effectLst/>
                        <a:latin typeface="Arial"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r>
            </a:tbl>
          </a:graphicData>
        </a:graphic>
      </p:graphicFrame>
    </p:spTree>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753" name="Picture 5"/>
          <p:cNvPicPr>
            <a:picLocks noChangeAspect="1" noChangeArrowheads="1"/>
          </p:cNvPicPr>
          <p:nvPr/>
        </p:nvPicPr>
        <p:blipFill>
          <a:blip r:embed="rId2" cstate="print"/>
          <a:srcRect/>
          <a:stretch>
            <a:fillRect/>
          </a:stretch>
        </p:blipFill>
        <p:spPr bwMode="auto">
          <a:xfrm>
            <a:off x="0" y="762000"/>
            <a:ext cx="9144000" cy="2562225"/>
          </a:xfrm>
          <a:prstGeom prst="rect">
            <a:avLst/>
          </a:prstGeom>
          <a:noFill/>
          <a:ln w="9525">
            <a:noFill/>
            <a:miter lim="800000"/>
            <a:headEnd/>
            <a:tailEnd/>
          </a:ln>
        </p:spPr>
      </p:pic>
      <p:sp>
        <p:nvSpPr>
          <p:cNvPr id="202754" name="WordArt 4"/>
          <p:cNvSpPr>
            <a:spLocks noChangeArrowheads="1" noChangeShapeType="1" noTextEdit="1"/>
          </p:cNvSpPr>
          <p:nvPr/>
        </p:nvSpPr>
        <p:spPr bwMode="auto">
          <a:xfrm>
            <a:off x="152400" y="381000"/>
            <a:ext cx="7391400" cy="609600"/>
          </a:xfrm>
          <a:prstGeom prst="rect">
            <a:avLst/>
          </a:prstGeom>
        </p:spPr>
        <p:txBody>
          <a:bodyPr wrap="none" fromWordArt="1">
            <a:prstTxWarp prst="textPlain">
              <a:avLst>
                <a:gd name="adj" fmla="val 50000"/>
              </a:avLst>
            </a:prstTxWarp>
          </a:bodyPr>
          <a:lstStyle/>
          <a:p>
            <a:pPr algn="ctr"/>
            <a:r>
              <a:rPr lang="en-US" kern="10">
                <a:ln w="31750">
                  <a:solidFill>
                    <a:srgbClr val="000000"/>
                  </a:solidFill>
                  <a:round/>
                  <a:headEnd/>
                  <a:tailEnd/>
                </a:ln>
                <a:solidFill>
                  <a:srgbClr val="3366FF"/>
                </a:solidFill>
                <a:latin typeface="Cooper Black"/>
              </a:rPr>
              <a:t>Patterns of Evolution</a:t>
            </a:r>
          </a:p>
        </p:txBody>
      </p:sp>
      <p:pic>
        <p:nvPicPr>
          <p:cNvPr id="202755" name="Picture 7" descr="parallel"/>
          <p:cNvPicPr>
            <a:picLocks noChangeAspect="1" noChangeArrowheads="1"/>
          </p:cNvPicPr>
          <p:nvPr/>
        </p:nvPicPr>
        <p:blipFill>
          <a:blip r:embed="rId3" cstate="print"/>
          <a:srcRect/>
          <a:stretch>
            <a:fillRect/>
          </a:stretch>
        </p:blipFill>
        <p:spPr bwMode="auto">
          <a:xfrm>
            <a:off x="0" y="3048000"/>
            <a:ext cx="3262313" cy="3543300"/>
          </a:xfrm>
          <a:prstGeom prst="rect">
            <a:avLst/>
          </a:prstGeom>
          <a:noFill/>
          <a:ln w="9525">
            <a:noFill/>
            <a:miter lim="800000"/>
            <a:headEnd/>
            <a:tailEnd/>
          </a:ln>
        </p:spPr>
      </p:pic>
      <p:pic>
        <p:nvPicPr>
          <p:cNvPr id="202756" name="Picture 9" descr="divergent_evolution1"/>
          <p:cNvPicPr>
            <a:picLocks noChangeAspect="1" noChangeArrowheads="1"/>
          </p:cNvPicPr>
          <p:nvPr/>
        </p:nvPicPr>
        <p:blipFill>
          <a:blip r:embed="rId4" cstate="print"/>
          <a:srcRect/>
          <a:stretch>
            <a:fillRect/>
          </a:stretch>
        </p:blipFill>
        <p:spPr bwMode="auto">
          <a:xfrm>
            <a:off x="3657600" y="2819400"/>
            <a:ext cx="2895600" cy="4038600"/>
          </a:xfrm>
          <a:prstGeom prst="rect">
            <a:avLst/>
          </a:prstGeom>
          <a:noFill/>
          <a:ln w="9525">
            <a:noFill/>
            <a:miter lim="800000"/>
            <a:headEnd/>
            <a:tailEnd/>
          </a:ln>
        </p:spPr>
      </p:pic>
      <p:pic>
        <p:nvPicPr>
          <p:cNvPr id="202757" name="Picture 10"/>
          <p:cNvPicPr>
            <a:picLocks noChangeAspect="1" noChangeArrowheads="1"/>
          </p:cNvPicPr>
          <p:nvPr/>
        </p:nvPicPr>
        <p:blipFill>
          <a:blip r:embed="rId5" cstate="print"/>
          <a:srcRect/>
          <a:stretch>
            <a:fillRect/>
          </a:stretch>
        </p:blipFill>
        <p:spPr bwMode="auto">
          <a:xfrm>
            <a:off x="6400800" y="2819400"/>
            <a:ext cx="2701925" cy="3352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777" name="Picture 4"/>
          <p:cNvPicPr>
            <a:picLocks noChangeAspect="1" noChangeArrowheads="1"/>
          </p:cNvPicPr>
          <p:nvPr/>
        </p:nvPicPr>
        <p:blipFill>
          <a:blip r:embed="rId2" cstate="print"/>
          <a:srcRect/>
          <a:stretch>
            <a:fillRect/>
          </a:stretch>
        </p:blipFill>
        <p:spPr bwMode="auto">
          <a:xfrm>
            <a:off x="0" y="0"/>
            <a:ext cx="9144000" cy="2266950"/>
          </a:xfrm>
          <a:prstGeom prst="rect">
            <a:avLst/>
          </a:prstGeom>
          <a:noFill/>
          <a:ln w="9525">
            <a:noFill/>
            <a:miter lim="800000"/>
            <a:headEnd/>
            <a:tailEnd/>
          </a:ln>
        </p:spPr>
      </p:pic>
      <p:pic>
        <p:nvPicPr>
          <p:cNvPr id="203778" name="Picture 6" descr="convergent-evolution"/>
          <p:cNvPicPr>
            <a:picLocks noChangeAspect="1" noChangeArrowheads="1"/>
          </p:cNvPicPr>
          <p:nvPr/>
        </p:nvPicPr>
        <p:blipFill>
          <a:blip r:embed="rId3" cstate="print"/>
          <a:srcRect/>
          <a:stretch>
            <a:fillRect/>
          </a:stretch>
        </p:blipFill>
        <p:spPr bwMode="auto">
          <a:xfrm>
            <a:off x="0" y="2344738"/>
            <a:ext cx="9144000" cy="4067175"/>
          </a:xfrm>
          <a:prstGeom prst="rect">
            <a:avLst/>
          </a:prstGeom>
          <a:noFill/>
          <a:ln w="9525">
            <a:noFill/>
            <a:miter lim="800000"/>
            <a:headEnd/>
            <a:tailEnd/>
          </a:ln>
        </p:spPr>
      </p:pic>
      <p:pic>
        <p:nvPicPr>
          <p:cNvPr id="203779" name="Picture 7"/>
          <p:cNvPicPr>
            <a:picLocks noChangeAspect="1" noChangeArrowheads="1"/>
          </p:cNvPicPr>
          <p:nvPr/>
        </p:nvPicPr>
        <p:blipFill>
          <a:blip r:embed="rId4" cstate="print"/>
          <a:srcRect/>
          <a:stretch>
            <a:fillRect/>
          </a:stretch>
        </p:blipFill>
        <p:spPr bwMode="auto">
          <a:xfrm>
            <a:off x="3054350" y="2057400"/>
            <a:ext cx="2965450" cy="4267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1" name="Picture 5" descr="humansquideyesfw"/>
          <p:cNvPicPr>
            <a:picLocks noChangeAspect="1" noChangeArrowheads="1"/>
          </p:cNvPicPr>
          <p:nvPr/>
        </p:nvPicPr>
        <p:blipFill>
          <a:blip r:embed="rId2" cstate="print"/>
          <a:srcRect/>
          <a:stretch>
            <a:fillRect/>
          </a:stretch>
        </p:blipFill>
        <p:spPr bwMode="auto">
          <a:xfrm>
            <a:off x="1676400" y="4219575"/>
            <a:ext cx="5400675" cy="2638425"/>
          </a:xfrm>
          <a:prstGeom prst="rect">
            <a:avLst/>
          </a:prstGeom>
          <a:noFill/>
          <a:ln w="9525">
            <a:noFill/>
            <a:miter lim="800000"/>
            <a:headEnd/>
            <a:tailEnd/>
          </a:ln>
        </p:spPr>
      </p:pic>
      <p:pic>
        <p:nvPicPr>
          <p:cNvPr id="204802" name="Picture 7" descr="Human-Octopus-eye"/>
          <p:cNvPicPr>
            <a:picLocks noChangeAspect="1" noChangeArrowheads="1"/>
          </p:cNvPicPr>
          <p:nvPr/>
        </p:nvPicPr>
        <p:blipFill>
          <a:blip r:embed="rId3" cstate="print"/>
          <a:srcRect/>
          <a:stretch>
            <a:fillRect/>
          </a:stretch>
        </p:blipFill>
        <p:spPr bwMode="auto">
          <a:xfrm>
            <a:off x="1219200" y="0"/>
            <a:ext cx="6172200" cy="44434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25" name="Picture 4"/>
          <p:cNvPicPr>
            <a:picLocks noChangeAspect="1" noChangeArrowheads="1"/>
          </p:cNvPicPr>
          <p:nvPr/>
        </p:nvPicPr>
        <p:blipFill>
          <a:blip r:embed="rId2" cstate="print"/>
          <a:srcRect/>
          <a:stretch>
            <a:fillRect/>
          </a:stretch>
        </p:blipFill>
        <p:spPr bwMode="auto">
          <a:xfrm>
            <a:off x="0" y="0"/>
            <a:ext cx="9144000" cy="1409700"/>
          </a:xfrm>
          <a:prstGeom prst="rect">
            <a:avLst/>
          </a:prstGeom>
          <a:noFill/>
          <a:ln w="9525">
            <a:noFill/>
            <a:miter lim="800000"/>
            <a:headEnd/>
            <a:tailEnd/>
          </a:ln>
        </p:spPr>
      </p:pic>
      <p:pic>
        <p:nvPicPr>
          <p:cNvPr id="205826" name="Picture 7"/>
          <p:cNvPicPr>
            <a:picLocks noChangeAspect="1" noChangeArrowheads="1"/>
          </p:cNvPicPr>
          <p:nvPr/>
        </p:nvPicPr>
        <p:blipFill>
          <a:blip r:embed="rId3" cstate="print"/>
          <a:srcRect/>
          <a:stretch>
            <a:fillRect/>
          </a:stretch>
        </p:blipFill>
        <p:spPr bwMode="auto">
          <a:xfrm>
            <a:off x="304800" y="2971800"/>
            <a:ext cx="3041650" cy="3581400"/>
          </a:xfrm>
          <a:prstGeom prst="rect">
            <a:avLst/>
          </a:prstGeom>
          <a:noFill/>
          <a:ln w="9525">
            <a:noFill/>
            <a:miter lim="800000"/>
            <a:headEnd/>
            <a:tailEnd/>
          </a:ln>
        </p:spPr>
      </p:pic>
      <p:pic>
        <p:nvPicPr>
          <p:cNvPr id="205827" name="Picture 4" descr="http://palaeos.com/evolution/images/Convergence.gif"/>
          <p:cNvPicPr>
            <a:picLocks noChangeAspect="1" noChangeArrowheads="1"/>
          </p:cNvPicPr>
          <p:nvPr/>
        </p:nvPicPr>
        <p:blipFill>
          <a:blip r:embed="rId4" cstate="print"/>
          <a:srcRect/>
          <a:stretch>
            <a:fillRect/>
          </a:stretch>
        </p:blipFill>
        <p:spPr bwMode="auto">
          <a:xfrm>
            <a:off x="3810000" y="1262063"/>
            <a:ext cx="5334000" cy="53768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49" name="Picture 6" descr="page14"/>
          <p:cNvPicPr>
            <a:picLocks noChangeAspect="1" noChangeArrowheads="1"/>
          </p:cNvPicPr>
          <p:nvPr/>
        </p:nvPicPr>
        <p:blipFill>
          <a:blip r:embed="rId2" cstate="print"/>
          <a:srcRect/>
          <a:stretch>
            <a:fillRect/>
          </a:stretch>
        </p:blipFill>
        <p:spPr bwMode="auto">
          <a:xfrm>
            <a:off x="2247900" y="76200"/>
            <a:ext cx="5219700" cy="6553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3" name="Picture 4"/>
          <p:cNvPicPr>
            <a:picLocks noChangeAspect="1" noChangeArrowheads="1"/>
          </p:cNvPicPr>
          <p:nvPr/>
        </p:nvPicPr>
        <p:blipFill>
          <a:blip r:embed="rId2" cstate="print"/>
          <a:srcRect/>
          <a:stretch>
            <a:fillRect/>
          </a:stretch>
        </p:blipFill>
        <p:spPr bwMode="auto">
          <a:xfrm>
            <a:off x="0" y="0"/>
            <a:ext cx="9144000" cy="1741488"/>
          </a:xfrm>
          <a:prstGeom prst="rect">
            <a:avLst/>
          </a:prstGeom>
          <a:noFill/>
          <a:ln w="9525">
            <a:noFill/>
            <a:miter lim="800000"/>
            <a:headEnd/>
            <a:tailEnd/>
          </a:ln>
        </p:spPr>
      </p:pic>
      <p:pic>
        <p:nvPicPr>
          <p:cNvPr id="183302" name="Picture 6" descr="butterfly"/>
          <p:cNvPicPr>
            <a:picLocks noChangeAspect="1" noChangeArrowheads="1"/>
          </p:cNvPicPr>
          <p:nvPr/>
        </p:nvPicPr>
        <p:blipFill>
          <a:blip r:embed="rId3" cstate="print"/>
          <a:srcRect/>
          <a:stretch>
            <a:fillRect/>
          </a:stretch>
        </p:blipFill>
        <p:spPr bwMode="auto">
          <a:xfrm>
            <a:off x="0" y="2105025"/>
            <a:ext cx="3619500" cy="4752975"/>
          </a:xfrm>
          <a:prstGeom prst="rect">
            <a:avLst/>
          </a:prstGeom>
          <a:noFill/>
          <a:ln w="9525">
            <a:noFill/>
            <a:miter lim="800000"/>
            <a:headEnd/>
            <a:tailEnd/>
          </a:ln>
        </p:spPr>
      </p:pic>
      <p:pic>
        <p:nvPicPr>
          <p:cNvPr id="183304" name="Picture 8" descr="Coevolution-ants-and-acacia-trees2"/>
          <p:cNvPicPr>
            <a:picLocks noChangeAspect="1" noChangeArrowheads="1"/>
          </p:cNvPicPr>
          <p:nvPr/>
        </p:nvPicPr>
        <p:blipFill>
          <a:blip r:embed="rId4" cstate="print"/>
          <a:srcRect/>
          <a:stretch>
            <a:fillRect/>
          </a:stretch>
        </p:blipFill>
        <p:spPr bwMode="auto">
          <a:xfrm>
            <a:off x="3276600" y="1752600"/>
            <a:ext cx="5562600" cy="2536825"/>
          </a:xfrm>
          <a:prstGeom prst="rect">
            <a:avLst/>
          </a:prstGeom>
          <a:noFill/>
          <a:ln w="9525">
            <a:noFill/>
            <a:miter lim="800000"/>
            <a:headEnd/>
            <a:tailEnd/>
          </a:ln>
        </p:spPr>
      </p:pic>
      <p:pic>
        <p:nvPicPr>
          <p:cNvPr id="183305" name="Picture 9"/>
          <p:cNvPicPr>
            <a:picLocks noChangeAspect="1" noChangeArrowheads="1"/>
          </p:cNvPicPr>
          <p:nvPr/>
        </p:nvPicPr>
        <p:blipFill>
          <a:blip r:embed="rId5" cstate="print"/>
          <a:srcRect/>
          <a:stretch>
            <a:fillRect/>
          </a:stretch>
        </p:blipFill>
        <p:spPr bwMode="auto">
          <a:xfrm>
            <a:off x="3429000" y="1828800"/>
            <a:ext cx="4113213" cy="50292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83302"/>
                                        </p:tgtEl>
                                        <p:attrNameLst>
                                          <p:attrName>style.visibility</p:attrName>
                                        </p:attrNameLst>
                                      </p:cBhvr>
                                      <p:to>
                                        <p:strVal val="visible"/>
                                      </p:to>
                                    </p:set>
                                    <p:animEffect transition="in" filter="checkerboard(across)">
                                      <p:cBhvr>
                                        <p:cTn id="7" dur="500"/>
                                        <p:tgtEl>
                                          <p:spTgt spid="18330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83304"/>
                                        </p:tgtEl>
                                        <p:attrNameLst>
                                          <p:attrName>style.visibility</p:attrName>
                                        </p:attrNameLst>
                                      </p:cBhvr>
                                      <p:to>
                                        <p:strVal val="visible"/>
                                      </p:to>
                                    </p:set>
                                    <p:animEffect transition="in" filter="checkerboard(across)">
                                      <p:cBhvr>
                                        <p:cTn id="12" dur="500"/>
                                        <p:tgtEl>
                                          <p:spTgt spid="183304"/>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183305"/>
                                        </p:tgtEl>
                                        <p:attrNameLst>
                                          <p:attrName>style.visibility</p:attrName>
                                        </p:attrNameLst>
                                      </p:cBhvr>
                                      <p:to>
                                        <p:strVal val="visible"/>
                                      </p:to>
                                    </p:set>
                                    <p:animEffect transition="in" filter="checkerboard(across)">
                                      <p:cBhvr>
                                        <p:cTn id="17" dur="500"/>
                                        <p:tgtEl>
                                          <p:spTgt spid="1833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Grp="1" noChangeArrowheads="1"/>
          </p:cNvSpPr>
          <p:nvPr>
            <p:ph type="title" idx="4294967295"/>
          </p:nvPr>
        </p:nvSpPr>
        <p:spPr>
          <a:xfrm>
            <a:off x="228600" y="381000"/>
            <a:ext cx="6781800" cy="1143000"/>
          </a:xfrm>
        </p:spPr>
        <p:txBody>
          <a:bodyPr anchor="t"/>
          <a:lstStyle/>
          <a:p>
            <a:pPr algn="l" eaLnBrk="1" hangingPunct="1"/>
            <a:r>
              <a:rPr lang="en-US" b="1" u="sng" smtClean="0"/>
              <a:t>EVOLUTION OF BIRDS</a:t>
            </a:r>
            <a:endParaRPr lang="en-US" sz="2400" b="1" i="1" u="sng" smtClean="0">
              <a:solidFill>
                <a:srgbClr val="000000"/>
              </a:solidFill>
              <a:latin typeface="Times" pitchFamily="18" charset="0"/>
            </a:endParaRPr>
          </a:p>
        </p:txBody>
      </p:sp>
      <p:pic>
        <p:nvPicPr>
          <p:cNvPr id="31746" name="Picture 3"/>
          <p:cNvPicPr>
            <a:picLocks noChangeAspect="1" noChangeArrowheads="1"/>
          </p:cNvPicPr>
          <p:nvPr/>
        </p:nvPicPr>
        <p:blipFill>
          <a:blip r:embed="rId3" cstate="print"/>
          <a:srcRect b="11613"/>
          <a:stretch>
            <a:fillRect/>
          </a:stretch>
        </p:blipFill>
        <p:spPr bwMode="auto">
          <a:xfrm>
            <a:off x="4537075" y="1841500"/>
            <a:ext cx="4483100" cy="4913313"/>
          </a:xfrm>
          <a:prstGeom prst="rect">
            <a:avLst/>
          </a:prstGeom>
          <a:noFill/>
          <a:ln w="9525">
            <a:noFill/>
            <a:miter lim="800000"/>
            <a:headEnd/>
            <a:tailEnd/>
          </a:ln>
        </p:spPr>
      </p:pic>
      <p:sp>
        <p:nvSpPr>
          <p:cNvPr id="31747" name="Rectangle 4"/>
          <p:cNvSpPr>
            <a:spLocks noChangeArrowheads="1"/>
          </p:cNvSpPr>
          <p:nvPr/>
        </p:nvSpPr>
        <p:spPr bwMode="auto">
          <a:xfrm>
            <a:off x="0" y="6156325"/>
            <a:ext cx="2949575" cy="701675"/>
          </a:xfrm>
          <a:prstGeom prst="rect">
            <a:avLst/>
          </a:prstGeom>
          <a:solidFill>
            <a:schemeClr val="bg1"/>
          </a:solidFill>
          <a:ln w="9525">
            <a:noFill/>
            <a:miter lim="800000"/>
            <a:headEnd/>
            <a:tailEnd/>
          </a:ln>
        </p:spPr>
        <p:txBody>
          <a:bodyPr wrap="none" anchor="ctr">
            <a:spAutoFit/>
          </a:bodyPr>
          <a:lstStyle/>
          <a:p>
            <a:pPr eaLnBrk="0" hangingPunct="0"/>
            <a:r>
              <a:rPr lang="en-US" sz="2000" b="1">
                <a:solidFill>
                  <a:srgbClr val="0F116A"/>
                </a:solidFill>
                <a:ea typeface="ＭＳ Ｐゴシック"/>
                <a:cs typeface="ＭＳ Ｐゴシック"/>
              </a:rPr>
              <a:t>Smithsonian Museum, </a:t>
            </a:r>
            <a:br>
              <a:rPr lang="en-US" sz="2000" b="1">
                <a:solidFill>
                  <a:srgbClr val="0F116A"/>
                </a:solidFill>
                <a:ea typeface="ＭＳ Ｐゴシック"/>
                <a:cs typeface="ＭＳ Ｐゴシック"/>
              </a:rPr>
            </a:br>
            <a:r>
              <a:rPr lang="en-US" sz="2000" b="1">
                <a:solidFill>
                  <a:srgbClr val="0F116A"/>
                </a:solidFill>
                <a:ea typeface="ＭＳ Ｐゴシック"/>
                <a:cs typeface="ＭＳ Ｐゴシック"/>
              </a:rPr>
              <a:t>Washington, DC</a:t>
            </a:r>
          </a:p>
        </p:txBody>
      </p:sp>
      <p:sp>
        <p:nvSpPr>
          <p:cNvPr id="31748" name="Rectangle 5" descr="Rectangle: Click to edit Master text styles&#10;Second level&#10;Third level&#10;Fourth level&#10;Fifth level"/>
          <p:cNvSpPr>
            <a:spLocks noGrp="1" noChangeArrowheads="1"/>
          </p:cNvSpPr>
          <p:nvPr>
            <p:ph type="body" idx="4294967295"/>
          </p:nvPr>
        </p:nvSpPr>
        <p:spPr>
          <a:xfrm>
            <a:off x="608013" y="1371600"/>
            <a:ext cx="4303712" cy="2228850"/>
          </a:xfrm>
        </p:spPr>
        <p:txBody>
          <a:bodyPr/>
          <a:lstStyle/>
          <a:p>
            <a:pPr eaLnBrk="1" hangingPunct="1"/>
            <a:r>
              <a:rPr lang="en-US" sz="2800" i="1" dirty="0" smtClean="0"/>
              <a:t>Archaeopteryx</a:t>
            </a:r>
            <a:endParaRPr lang="en-US" sz="2800" dirty="0" smtClean="0"/>
          </a:p>
          <a:p>
            <a:pPr lvl="1" eaLnBrk="1" hangingPunct="1"/>
            <a:r>
              <a:rPr lang="en-US" sz="2000" dirty="0" smtClean="0"/>
              <a:t>lived about 150 </a:t>
            </a:r>
            <a:r>
              <a:rPr lang="en-US" sz="2000" dirty="0" err="1" smtClean="0"/>
              <a:t>mya</a:t>
            </a:r>
            <a:endParaRPr lang="en-US" sz="2000" dirty="0" smtClean="0"/>
          </a:p>
          <a:p>
            <a:pPr lvl="1" eaLnBrk="1" hangingPunct="1"/>
            <a:r>
              <a:rPr lang="en-US" sz="2000" dirty="0" smtClean="0"/>
              <a:t>links reptiles &amp; birds</a:t>
            </a:r>
            <a:r>
              <a:rPr lang="en-US" sz="2000" dirty="0" smtClean="0">
                <a:solidFill>
                  <a:srgbClr val="0F116A"/>
                </a:solidFill>
              </a:rPr>
              <a:t> </a:t>
            </a:r>
          </a:p>
        </p:txBody>
      </p:sp>
      <p:pic>
        <p:nvPicPr>
          <p:cNvPr id="603142" name="Picture 6"/>
          <p:cNvPicPr>
            <a:picLocks noChangeAspect="1" noChangeArrowheads="1"/>
          </p:cNvPicPr>
          <p:nvPr/>
        </p:nvPicPr>
        <p:blipFill>
          <a:blip r:embed="rId4" cstate="print"/>
          <a:srcRect/>
          <a:stretch>
            <a:fillRect/>
          </a:stretch>
        </p:blipFill>
        <p:spPr bwMode="auto">
          <a:xfrm>
            <a:off x="6477000" y="144463"/>
            <a:ext cx="2587625" cy="2082800"/>
          </a:xfrm>
          <a:prstGeom prst="rect">
            <a:avLst/>
          </a:prstGeom>
          <a:noFill/>
          <a:ln w="9525">
            <a:noFill/>
            <a:miter lim="800000"/>
            <a:headEnd/>
            <a:tailEnd/>
          </a:ln>
          <a:effectLst>
            <a:outerShdw dist="35921" dir="2700000" algn="ctr" rotWithShape="0">
              <a:srgbClr val="808080"/>
            </a:outerShdw>
          </a:effectLst>
        </p:spPr>
      </p:pic>
      <p:pic>
        <p:nvPicPr>
          <p:cNvPr id="603143" name="Picture 7" descr="archaeopteryxbrain2"/>
          <p:cNvPicPr>
            <a:picLocks noChangeAspect="1" noChangeArrowheads="1"/>
          </p:cNvPicPr>
          <p:nvPr/>
        </p:nvPicPr>
        <p:blipFill>
          <a:blip r:embed="rId5" cstate="print"/>
          <a:srcRect t="1765" b="8824"/>
          <a:stretch>
            <a:fillRect/>
          </a:stretch>
        </p:blipFill>
        <p:spPr bwMode="auto">
          <a:xfrm>
            <a:off x="457200" y="2743200"/>
            <a:ext cx="3505200" cy="3171825"/>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31751" name="Picture 8" descr="archeopterix_h"/>
          <p:cNvPicPr>
            <a:picLocks noChangeAspect="1" noChangeArrowheads="1"/>
          </p:cNvPicPr>
          <p:nvPr/>
        </p:nvPicPr>
        <p:blipFill>
          <a:blip r:embed="rId6" cstate="print"/>
          <a:srcRect/>
          <a:stretch>
            <a:fillRect/>
          </a:stretch>
        </p:blipFill>
        <p:spPr bwMode="auto">
          <a:xfrm>
            <a:off x="6813550" y="5245100"/>
            <a:ext cx="2330450" cy="16129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7" name="Picture 4"/>
          <p:cNvPicPr>
            <a:picLocks noChangeAspect="1" noChangeArrowheads="1"/>
          </p:cNvPicPr>
          <p:nvPr/>
        </p:nvPicPr>
        <p:blipFill>
          <a:blip r:embed="rId2" cstate="print"/>
          <a:srcRect/>
          <a:stretch>
            <a:fillRect/>
          </a:stretch>
        </p:blipFill>
        <p:spPr bwMode="auto">
          <a:xfrm>
            <a:off x="0" y="0"/>
            <a:ext cx="9144000" cy="2940050"/>
          </a:xfrm>
          <a:prstGeom prst="rect">
            <a:avLst/>
          </a:prstGeom>
          <a:noFill/>
          <a:ln w="9525">
            <a:noFill/>
            <a:miter lim="800000"/>
            <a:headEnd/>
            <a:tailEnd/>
          </a:ln>
        </p:spPr>
      </p:pic>
      <p:pic>
        <p:nvPicPr>
          <p:cNvPr id="208899" name="BLOGGER_PHOTO_ID_5493372167090366818"/>
          <p:cNvPicPr>
            <a:picLocks noChangeAspect="1" noChangeArrowheads="1"/>
          </p:cNvPicPr>
          <p:nvPr/>
        </p:nvPicPr>
        <p:blipFill>
          <a:blip r:embed="rId3" cstate="print"/>
          <a:srcRect/>
          <a:stretch>
            <a:fillRect/>
          </a:stretch>
        </p:blipFill>
        <p:spPr bwMode="auto">
          <a:xfrm>
            <a:off x="381000" y="3048000"/>
            <a:ext cx="2528888" cy="3276600"/>
          </a:xfrm>
          <a:prstGeom prst="rect">
            <a:avLst/>
          </a:prstGeom>
          <a:noFill/>
        </p:spPr>
      </p:pic>
    </p:spTree>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921" name="Picture 4"/>
          <p:cNvPicPr>
            <a:picLocks noChangeAspect="1" noChangeArrowheads="1"/>
          </p:cNvPicPr>
          <p:nvPr/>
        </p:nvPicPr>
        <p:blipFill>
          <a:blip r:embed="rId2" cstate="print"/>
          <a:srcRect/>
          <a:stretch>
            <a:fillRect/>
          </a:stretch>
        </p:blipFill>
        <p:spPr bwMode="auto">
          <a:xfrm>
            <a:off x="0" y="0"/>
            <a:ext cx="9144000" cy="1389063"/>
          </a:xfrm>
          <a:prstGeom prst="rect">
            <a:avLst/>
          </a:prstGeom>
          <a:noFill/>
          <a:ln w="9525">
            <a:noFill/>
            <a:miter lim="800000"/>
            <a:headEnd/>
            <a:tailEnd/>
          </a:ln>
        </p:spPr>
      </p:pic>
      <p:pic>
        <p:nvPicPr>
          <p:cNvPr id="209923" name="BLOGGER_PHOTO_ID_5493372057398394434"/>
          <p:cNvPicPr>
            <a:picLocks noChangeAspect="1" noChangeArrowheads="1"/>
          </p:cNvPicPr>
          <p:nvPr/>
        </p:nvPicPr>
        <p:blipFill>
          <a:blip r:embed="rId3" cstate="print"/>
          <a:srcRect/>
          <a:stretch>
            <a:fillRect/>
          </a:stretch>
        </p:blipFill>
        <p:spPr bwMode="auto">
          <a:xfrm>
            <a:off x="304800" y="1752600"/>
            <a:ext cx="2981325" cy="4419600"/>
          </a:xfrm>
          <a:prstGeom prst="rect">
            <a:avLst/>
          </a:prstGeom>
          <a:noFill/>
        </p:spPr>
      </p:pic>
    </p:spTree>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3408" name="Group 176"/>
          <p:cNvGraphicFramePr>
            <a:graphicFrameLocks noGrp="1"/>
          </p:cNvGraphicFramePr>
          <p:nvPr/>
        </p:nvGraphicFramePr>
        <p:xfrm>
          <a:off x="0" y="381000"/>
          <a:ext cx="9144000" cy="6103939"/>
        </p:xfrm>
        <a:graphic>
          <a:graphicData uri="http://schemas.openxmlformats.org/drawingml/2006/table">
            <a:tbl>
              <a:tblPr/>
              <a:tblGrid>
                <a:gridCol w="1149350"/>
                <a:gridCol w="723900"/>
                <a:gridCol w="3460750"/>
                <a:gridCol w="3810000"/>
              </a:tblGrid>
              <a:tr h="396875">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Cooper Black" pitchFamily="18" charset="0"/>
                          <a:cs typeface="Times New Roman" pitchFamily="18" charset="0"/>
                        </a:rPr>
                        <a:t>THE 5 MASS EXTINCTIONS</a:t>
                      </a:r>
                      <a:endParaRPr kumimoji="0" lang="en-US" sz="1800" b="0" i="0" u="none" strike="noStrike" cap="none" normalizeH="0" baseline="0" smtClean="0">
                        <a:ln>
                          <a:noFill/>
                        </a:ln>
                        <a:solidFill>
                          <a:schemeClr val="tx1"/>
                        </a:solidFill>
                        <a:effectLst/>
                        <a:latin typeface="Arial" charset="0"/>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7905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Times New Roman" pitchFamily="18" charset="0"/>
                          <a:cs typeface="Times New Roman" pitchFamily="18" charset="0"/>
                        </a:rPr>
                        <a:t>Mass Extinction Event</a:t>
                      </a:r>
                      <a:endParaRPr kumimoji="0" lang="en-US" sz="1400" b="0" i="0" u="none" strike="noStrike" cap="none" normalizeH="0" baseline="0" smtClean="0">
                        <a:ln>
                          <a:noFill/>
                        </a:ln>
                        <a:solidFill>
                          <a:schemeClr val="tx1"/>
                        </a:solidFill>
                        <a:effectLst/>
                        <a:latin typeface="Arial"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Times New Roman" pitchFamily="18" charset="0"/>
                          <a:cs typeface="Times New Roman" pitchFamily="18" charset="0"/>
                        </a:rPr>
                        <a:t>Time Frame (mya)</a:t>
                      </a:r>
                      <a:endParaRPr kumimoji="0" lang="en-US" sz="1400" b="0" i="0" u="none" strike="noStrike" cap="none" normalizeH="0" baseline="0" smtClean="0">
                        <a:ln>
                          <a:noFill/>
                        </a:ln>
                        <a:solidFill>
                          <a:schemeClr val="tx1"/>
                        </a:solidFill>
                        <a:effectLst/>
                        <a:latin typeface="Arial"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Times New Roman" pitchFamily="18" charset="0"/>
                          <a:cs typeface="Times New Roman" pitchFamily="18" charset="0"/>
                        </a:rPr>
                        <a:t>Type of Life Effected</a:t>
                      </a:r>
                      <a:endParaRPr kumimoji="0" lang="en-US" sz="1400" b="0" i="0" u="none" strike="noStrike" cap="none" normalizeH="0" baseline="0" smtClean="0">
                        <a:ln>
                          <a:noFill/>
                        </a:ln>
                        <a:solidFill>
                          <a:schemeClr val="tx1"/>
                        </a:solidFill>
                        <a:effectLst/>
                        <a:latin typeface="Arial"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Times New Roman" pitchFamily="18" charset="0"/>
                          <a:cs typeface="Times New Roman" pitchFamily="18" charset="0"/>
                        </a:rPr>
                        <a:t>Hypothetical Cause</a:t>
                      </a:r>
                      <a:endParaRPr kumimoji="0" lang="en-US" sz="1400" b="0" i="0" u="none" strike="noStrike" cap="none" normalizeH="0" baseline="0" smtClean="0">
                        <a:ln>
                          <a:noFill/>
                        </a:ln>
                        <a:solidFill>
                          <a:schemeClr val="tx1"/>
                        </a:solidFill>
                        <a:effectLst/>
                        <a:latin typeface="Arial"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r>
              <a:tr h="8588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Comic Sans MS" pitchFamily="66" charset="0"/>
                          <a:cs typeface="Times New Roman" pitchFamily="18" charset="0"/>
                        </a:rPr>
                        <a:t>Late/End Ordovician</a:t>
                      </a:r>
                      <a:endParaRPr kumimoji="0" lang="en-US" sz="1400" b="0" i="0" u="none" strike="noStrike" cap="none" normalizeH="0" baseline="0" smtClean="0">
                        <a:ln>
                          <a:noFill/>
                        </a:ln>
                        <a:solidFill>
                          <a:schemeClr val="tx1"/>
                        </a:solidFill>
                        <a:effectLst/>
                        <a:latin typeface="Arial"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Times New Roman" pitchFamily="18" charset="0"/>
                          <a:cs typeface="Times New Roman" pitchFamily="18" charset="0"/>
                        </a:rPr>
                        <a:t>439 </a:t>
                      </a:r>
                      <a:endParaRPr kumimoji="0" lang="en-US" sz="1400" b="0" i="0" u="none" strike="noStrike" cap="none" normalizeH="0" baseline="0" smtClean="0">
                        <a:ln>
                          <a:noFill/>
                        </a:ln>
                        <a:solidFill>
                          <a:schemeClr val="tx1"/>
                        </a:solidFill>
                        <a:effectLst/>
                        <a:latin typeface="Arial"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Times New Roman" pitchFamily="18" charset="0"/>
                          <a:cs typeface="Times New Roman" pitchFamily="18" charset="0"/>
                        </a:rPr>
                        <a:t>Estimated 85% species and 45</a:t>
                      </a:r>
                      <a:r>
                        <a:rPr kumimoji="0" lang="en-US" sz="1400" b="0" i="0" u="none" strike="noStrike" cap="none" normalizeH="0" baseline="0" smtClean="0">
                          <a:ln>
                            <a:noFill/>
                          </a:ln>
                          <a:solidFill>
                            <a:schemeClr val="tx1"/>
                          </a:solidFill>
                          <a:effectLst/>
                          <a:latin typeface="Arial"/>
                          <a:cs typeface="Times New Roman" pitchFamily="18" charset="0"/>
                        </a:rPr>
                        <a:t>–</a:t>
                      </a:r>
                      <a:r>
                        <a:rPr kumimoji="0" lang="en-US" sz="1400" b="0" i="0" u="none" strike="noStrike" cap="none" normalizeH="0" baseline="0" smtClean="0">
                          <a:ln>
                            <a:noFill/>
                          </a:ln>
                          <a:solidFill>
                            <a:schemeClr val="tx1"/>
                          </a:solidFill>
                          <a:effectLst/>
                          <a:latin typeface="Times New Roman" pitchFamily="18" charset="0"/>
                          <a:cs typeface="Times New Roman" pitchFamily="18" charset="0"/>
                        </a:rPr>
                        <a:t>60% of marine genuses killed. (Trilobites, Echinoderms, Corals)</a:t>
                      </a:r>
                      <a:endParaRPr kumimoji="0" lang="en-US" sz="1400" b="0" i="0" u="none" strike="noStrike" cap="none" normalizeH="0" baseline="0" smtClean="0">
                        <a:ln>
                          <a:noFill/>
                        </a:ln>
                        <a:solidFill>
                          <a:schemeClr val="tx1"/>
                        </a:solidFill>
                        <a:effectLst/>
                        <a:latin typeface="Arial"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Times New Roman" pitchFamily="18" charset="0"/>
                          <a:cs typeface="Times New Roman" pitchFamily="18" charset="0"/>
                        </a:rPr>
                        <a:t>Unusually fast plate movement; glaciation leading to sharp de- clines in sea levels.</a:t>
                      </a:r>
                      <a:endParaRPr kumimoji="0" lang="en-US" sz="1400" b="0" i="0" u="none" strike="noStrike" cap="none" normalizeH="0" baseline="0" smtClean="0">
                        <a:ln>
                          <a:noFill/>
                        </a:ln>
                        <a:solidFill>
                          <a:schemeClr val="tx1"/>
                        </a:solidFill>
                        <a:effectLst/>
                        <a:latin typeface="Arial" charset="0"/>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r>
              <a:tr h="10096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Comic Sans MS" pitchFamily="66" charset="0"/>
                          <a:cs typeface="Times New Roman" pitchFamily="18" charset="0"/>
                        </a:rPr>
                        <a:t>Late/End Devonian</a:t>
                      </a:r>
                      <a:endParaRPr kumimoji="0" lang="en-US" sz="1400" b="0" i="0" u="none" strike="noStrike" cap="none" normalizeH="0" baseline="0" smtClean="0">
                        <a:ln>
                          <a:noFill/>
                        </a:ln>
                        <a:solidFill>
                          <a:schemeClr val="tx1"/>
                        </a:solidFill>
                        <a:effectLst/>
                        <a:latin typeface="Arial"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Times New Roman" pitchFamily="18" charset="0"/>
                          <a:cs typeface="Times New Roman" pitchFamily="18" charset="0"/>
                        </a:rPr>
                        <a:t>365 </a:t>
                      </a:r>
                      <a:endParaRPr kumimoji="0" lang="en-US" sz="1400" b="0" i="0" u="none" strike="noStrike" cap="none" normalizeH="0" baseline="0" smtClean="0">
                        <a:ln>
                          <a:noFill/>
                        </a:ln>
                        <a:solidFill>
                          <a:schemeClr val="tx1"/>
                        </a:solidFill>
                        <a:effectLst/>
                        <a:latin typeface="Arial"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Times New Roman" pitchFamily="18" charset="0"/>
                          <a:cs typeface="Times New Roman" pitchFamily="18" charset="0"/>
                        </a:rPr>
                        <a:t>70</a:t>
                      </a:r>
                      <a:r>
                        <a:rPr kumimoji="0" lang="en-US" sz="1400" b="0" i="0" u="none" strike="noStrike" cap="none" normalizeH="0" baseline="0" smtClean="0">
                          <a:ln>
                            <a:noFill/>
                          </a:ln>
                          <a:solidFill>
                            <a:schemeClr val="tx1"/>
                          </a:solidFill>
                          <a:effectLst/>
                          <a:latin typeface="Arial"/>
                          <a:cs typeface="Times New Roman" pitchFamily="18" charset="0"/>
                        </a:rPr>
                        <a:t>–</a:t>
                      </a:r>
                      <a:r>
                        <a:rPr kumimoji="0" lang="en-US" sz="1400" b="0" i="0" u="none" strike="noStrike" cap="none" normalizeH="0" baseline="0" smtClean="0">
                          <a:ln>
                            <a:noFill/>
                          </a:ln>
                          <a:solidFill>
                            <a:schemeClr val="tx1"/>
                          </a:solidFill>
                          <a:effectLst/>
                          <a:latin typeface="Times New Roman" pitchFamily="18" charset="0"/>
                          <a:cs typeface="Times New Roman" pitchFamily="18" charset="0"/>
                        </a:rPr>
                        <a:t>80% of all species and 30% of families vanish; marine life more decimated than freshwater and land. </a:t>
                      </a:r>
                      <a:endParaRPr kumimoji="0" lang="en-US" sz="1400" b="0" i="0" u="none" strike="noStrike" cap="none" normalizeH="0" baseline="0" smtClean="0">
                        <a:ln>
                          <a:noFill/>
                        </a:ln>
                        <a:solidFill>
                          <a:schemeClr val="tx1"/>
                        </a:solidFill>
                        <a:effectLst/>
                        <a:latin typeface="Arial"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Times New Roman" pitchFamily="18" charset="0"/>
                          <a:cs typeface="Times New Roman" pitchFamily="18" charset="0"/>
                        </a:rPr>
                        <a:t>Unknown if one catastrophic event or several smaller ones</a:t>
                      </a:r>
                      <a:r>
                        <a:rPr kumimoji="0" lang="en-US" sz="1400" b="0" i="0" u="none" strike="noStrike" cap="none" normalizeH="0" baseline="0" smtClean="0">
                          <a:ln>
                            <a:noFill/>
                          </a:ln>
                          <a:solidFill>
                            <a:schemeClr val="tx1"/>
                          </a:solidFill>
                          <a:effectLst/>
                          <a:latin typeface="Arial"/>
                          <a:cs typeface="Times New Roman" pitchFamily="18" charset="0"/>
                        </a:rPr>
                        <a:t>–</a:t>
                      </a:r>
                      <a:r>
                        <a:rPr kumimoji="0" lang="en-US" sz="1400" b="0" i="0" u="none" strike="noStrike" cap="none" normalizeH="0" baseline="0" smtClean="0">
                          <a:ln>
                            <a:noFill/>
                          </a:ln>
                          <a:solidFill>
                            <a:schemeClr val="tx1"/>
                          </a:solidFill>
                          <a:effectLst/>
                          <a:latin typeface="Times New Roman" pitchFamily="18" charset="0"/>
                          <a:cs typeface="Times New Roman" pitchFamily="18" charset="0"/>
                        </a:rPr>
                        <a:t>possibly large asteroid or asteroid shower over time; possible glaciation and lethal temperature declines; oceanic anoxia (O</a:t>
                      </a:r>
                      <a:r>
                        <a:rPr kumimoji="0" lang="en-US" sz="1400" b="0" i="0" u="none" strike="noStrike" cap="none" normalizeH="0" baseline="-30000" smtClean="0">
                          <a:ln>
                            <a:noFill/>
                          </a:ln>
                          <a:solidFill>
                            <a:schemeClr val="tx1"/>
                          </a:solidFill>
                          <a:effectLst/>
                          <a:latin typeface="Times New Roman" pitchFamily="18" charset="0"/>
                          <a:cs typeface="Times New Roman" pitchFamily="18" charset="0"/>
                        </a:rPr>
                        <a:t>2</a:t>
                      </a:r>
                      <a:r>
                        <a:rPr kumimoji="0" lang="en-US" sz="1400" b="0" i="0" u="none" strike="noStrike" cap="none" normalizeH="0" baseline="0" smtClean="0">
                          <a:ln>
                            <a:noFill/>
                          </a:ln>
                          <a:solidFill>
                            <a:schemeClr val="tx1"/>
                          </a:solidFill>
                          <a:effectLst/>
                          <a:latin typeface="Times New Roman" pitchFamily="18" charset="0"/>
                          <a:cs typeface="Times New Roman" pitchFamily="18" charset="0"/>
                        </a:rPr>
                        <a:t>-lacking)</a:t>
                      </a:r>
                      <a:endParaRPr kumimoji="0" lang="en-US" sz="1400" b="0" i="0" u="none" strike="noStrike" cap="none" normalizeH="0" baseline="0" smtClean="0">
                        <a:ln>
                          <a:noFill/>
                        </a:ln>
                        <a:solidFill>
                          <a:schemeClr val="tx1"/>
                        </a:solidFill>
                        <a:effectLst/>
                        <a:latin typeface="Arial" charset="0"/>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r>
              <a:tr h="7905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Comic Sans MS" pitchFamily="66" charset="0"/>
                          <a:cs typeface="Times New Roman" pitchFamily="18" charset="0"/>
                        </a:rPr>
                        <a:t>Late/End Permian</a:t>
                      </a:r>
                      <a:endParaRPr kumimoji="0" lang="en-US" sz="1400" b="0" i="0" u="none" strike="noStrike" cap="none" normalizeH="0" baseline="0" smtClean="0">
                        <a:ln>
                          <a:noFill/>
                        </a:ln>
                        <a:solidFill>
                          <a:schemeClr val="tx1"/>
                        </a:solidFill>
                        <a:effectLst/>
                        <a:latin typeface="Arial"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Times New Roman" pitchFamily="18" charset="0"/>
                          <a:cs typeface="Times New Roman" pitchFamily="18" charset="0"/>
                        </a:rPr>
                        <a:t>251 </a:t>
                      </a:r>
                      <a:endParaRPr kumimoji="0" lang="en-US" sz="1400" b="0" i="0" u="none" strike="noStrike" cap="none" normalizeH="0" baseline="0" smtClean="0">
                        <a:ln>
                          <a:noFill/>
                        </a:ln>
                        <a:solidFill>
                          <a:schemeClr val="tx1"/>
                        </a:solidFill>
                        <a:effectLst/>
                        <a:latin typeface="Arial"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Times New Roman" pitchFamily="18" charset="0"/>
                          <a:cs typeface="Times New Roman" pitchFamily="18" charset="0"/>
                        </a:rPr>
                        <a:t>Most devastating of all, eliminating 85</a:t>
                      </a:r>
                      <a:r>
                        <a:rPr kumimoji="0" lang="en-US" sz="1400" b="0" i="0" u="none" strike="noStrike" cap="none" normalizeH="0" baseline="0" smtClean="0">
                          <a:ln>
                            <a:noFill/>
                          </a:ln>
                          <a:solidFill>
                            <a:schemeClr val="tx1"/>
                          </a:solidFill>
                          <a:effectLst/>
                          <a:latin typeface="Arial"/>
                          <a:cs typeface="Times New Roman" pitchFamily="18" charset="0"/>
                        </a:rPr>
                        <a:t>–</a:t>
                      </a:r>
                      <a:r>
                        <a:rPr kumimoji="0" lang="en-US" sz="1400" b="0" i="0" u="none" strike="noStrike" cap="none" normalizeH="0" baseline="0" smtClean="0">
                          <a:ln>
                            <a:noFill/>
                          </a:ln>
                          <a:solidFill>
                            <a:schemeClr val="tx1"/>
                          </a:solidFill>
                          <a:effectLst/>
                          <a:latin typeface="Times New Roman" pitchFamily="18" charset="0"/>
                          <a:cs typeface="Times New Roman" pitchFamily="18" charset="0"/>
                        </a:rPr>
                        <a:t>90% of all marine and land vertebrate species. End of trilobites and many trees.</a:t>
                      </a:r>
                      <a:endParaRPr kumimoji="0" lang="en-US" sz="1400" b="0" i="0" u="none" strike="noStrike" cap="none" normalizeH="0" baseline="0" smtClean="0">
                        <a:ln>
                          <a:noFill/>
                        </a:ln>
                        <a:solidFill>
                          <a:schemeClr val="tx1"/>
                        </a:solidFill>
                        <a:effectLst/>
                        <a:latin typeface="Arial"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Times New Roman" pitchFamily="18" charset="0"/>
                          <a:cs typeface="Times New Roman" pitchFamily="18" charset="0"/>
                        </a:rPr>
                        <a:t>Possible asteroid; volcanic eruptions; dropping sea levels and oceanic anoxia</a:t>
                      </a:r>
                      <a:endParaRPr kumimoji="0" lang="en-US" sz="1400" b="0" i="0" u="none" strike="noStrike" cap="none" normalizeH="0" baseline="0" smtClean="0">
                        <a:ln>
                          <a:noFill/>
                        </a:ln>
                        <a:solidFill>
                          <a:schemeClr val="tx1"/>
                        </a:solidFill>
                        <a:effectLst/>
                        <a:latin typeface="Arial" charset="0"/>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r>
              <a:tr h="10112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Comic Sans MS" pitchFamily="66" charset="0"/>
                          <a:cs typeface="Times New Roman" pitchFamily="18" charset="0"/>
                        </a:rPr>
                        <a:t>Late/End Triassic</a:t>
                      </a:r>
                      <a:endParaRPr kumimoji="0" lang="en-US" sz="1400" b="0" i="0" u="none" strike="noStrike" cap="none" normalizeH="0" baseline="0" smtClean="0">
                        <a:ln>
                          <a:noFill/>
                        </a:ln>
                        <a:solidFill>
                          <a:schemeClr val="tx1"/>
                        </a:solidFill>
                        <a:effectLst/>
                        <a:latin typeface="Arial"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Times New Roman" pitchFamily="18" charset="0"/>
                          <a:cs typeface="Times New Roman" pitchFamily="18" charset="0"/>
                        </a:rPr>
                        <a:t>206 </a:t>
                      </a:r>
                      <a:endParaRPr kumimoji="0" lang="en-US" sz="1400" b="0" i="0" u="none" strike="noStrike" cap="none" normalizeH="0" baseline="0" smtClean="0">
                        <a:ln>
                          <a:noFill/>
                        </a:ln>
                        <a:solidFill>
                          <a:schemeClr val="tx1"/>
                        </a:solidFill>
                        <a:effectLst/>
                        <a:latin typeface="Arial"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Times New Roman" pitchFamily="18" charset="0"/>
                          <a:cs typeface="Times New Roman" pitchFamily="18" charset="0"/>
                        </a:rPr>
                        <a:t>More than three quarters of all species and one quarter of families disappear. End of mammal-like reptiles and large amphibians, leaving mainly dinosaurs.</a:t>
                      </a:r>
                      <a:endParaRPr kumimoji="0" lang="en-US" sz="1400" b="0" i="0" u="none" strike="noStrike" cap="none" normalizeH="0" baseline="0" smtClean="0">
                        <a:ln>
                          <a:noFill/>
                        </a:ln>
                        <a:solidFill>
                          <a:schemeClr val="tx1"/>
                        </a:solidFill>
                        <a:effectLst/>
                        <a:latin typeface="Arial"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Times New Roman" pitchFamily="18" charset="0"/>
                          <a:cs typeface="Times New Roman" pitchFamily="18" charset="0"/>
                        </a:rPr>
                        <a:t>Little known but suspected fall in sea level, oceanic anoxia, major increase in rainfall. Possible comet showers or asteroid impact.</a:t>
                      </a:r>
                      <a:endParaRPr kumimoji="0" lang="en-US" sz="1400" b="0" i="0" u="none" strike="noStrike" cap="none" normalizeH="0" baseline="0" smtClean="0">
                        <a:ln>
                          <a:noFill/>
                        </a:ln>
                        <a:solidFill>
                          <a:schemeClr val="tx1"/>
                        </a:solidFill>
                        <a:effectLst/>
                        <a:latin typeface="Arial" charset="0"/>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r>
              <a:tr h="12461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Comic Sans MS" pitchFamily="66" charset="0"/>
                          <a:cs typeface="Times New Roman" pitchFamily="18" charset="0"/>
                        </a:rPr>
                        <a:t>Late/End Cretaceous</a:t>
                      </a:r>
                      <a:endParaRPr kumimoji="0" lang="en-US" sz="1400" b="0" i="0" u="none" strike="noStrike" cap="none" normalizeH="0" baseline="0" smtClean="0">
                        <a:ln>
                          <a:noFill/>
                        </a:ln>
                        <a:solidFill>
                          <a:schemeClr val="tx1"/>
                        </a:solidFill>
                        <a:effectLst/>
                        <a:latin typeface="Arial"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Times New Roman" pitchFamily="18" charset="0"/>
                          <a:cs typeface="Times New Roman" pitchFamily="18" charset="0"/>
                        </a:rPr>
                        <a:t>65 </a:t>
                      </a:r>
                      <a:endParaRPr kumimoji="0" lang="en-US" sz="1400" b="0" i="0" u="none" strike="noStrike" cap="none" normalizeH="0" baseline="0" smtClean="0">
                        <a:ln>
                          <a:noFill/>
                        </a:ln>
                        <a:solidFill>
                          <a:schemeClr val="tx1"/>
                        </a:solidFill>
                        <a:effectLst/>
                        <a:latin typeface="Arial"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Times New Roman" pitchFamily="18" charset="0"/>
                          <a:cs typeface="Times New Roman" pitchFamily="18" charset="0"/>
                        </a:rPr>
                        <a:t>47% of marine genuses and 18% of land vertebrates wiped out, including the dinosaurs, leaving mainly turtles, lizards, birds, and mammals.</a:t>
                      </a:r>
                      <a:endParaRPr kumimoji="0" lang="en-US" sz="1400" b="0" i="0" u="none" strike="noStrike" cap="none" normalizeH="0" baseline="0" smtClean="0">
                        <a:ln>
                          <a:noFill/>
                        </a:ln>
                        <a:solidFill>
                          <a:schemeClr val="tx1"/>
                        </a:solidFill>
                        <a:effectLst/>
                        <a:latin typeface="Arial"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Times New Roman" pitchFamily="18" charset="0"/>
                          <a:cs typeface="Times New Roman" pitchFamily="18" charset="0"/>
                        </a:rPr>
                        <a:t>Suspected asteroid 10 km. in diameter hitting near Yucat</a:t>
                      </a:r>
                      <a:r>
                        <a:rPr kumimoji="0" lang="en-US" sz="1400" b="0" i="0" u="none" strike="noStrike" cap="none" normalizeH="0" baseline="0" smtClean="0">
                          <a:ln>
                            <a:noFill/>
                          </a:ln>
                          <a:solidFill>
                            <a:schemeClr val="tx1"/>
                          </a:solidFill>
                          <a:effectLst/>
                          <a:latin typeface="Arial"/>
                          <a:cs typeface="Times New Roman" pitchFamily="18" charset="0"/>
                        </a:rPr>
                        <a:t>á</a:t>
                      </a:r>
                      <a:r>
                        <a:rPr kumimoji="0" lang="en-US" sz="1400" b="0" i="0" u="none" strike="noStrike" cap="none" normalizeH="0" baseline="0" smtClean="0">
                          <a:ln>
                            <a:noFill/>
                          </a:ln>
                          <a:solidFill>
                            <a:schemeClr val="tx1"/>
                          </a:solidFill>
                          <a:effectLst/>
                          <a:latin typeface="Times New Roman" pitchFamily="18" charset="0"/>
                          <a:cs typeface="Times New Roman" pitchFamily="18" charset="0"/>
                        </a:rPr>
                        <a:t>n peninsula, coinciding with Siberian eruptions and dramatic climatic cooling.</a:t>
                      </a:r>
                      <a:endParaRPr kumimoji="0" lang="en-US" sz="1400" b="0" i="0" u="none" strike="noStrike" cap="none" normalizeH="0" baseline="0" smtClean="0">
                        <a:ln>
                          <a:noFill/>
                        </a:ln>
                        <a:solidFill>
                          <a:schemeClr val="tx1"/>
                        </a:solidFill>
                        <a:effectLst/>
                        <a:latin typeface="Arial" charset="0"/>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r>
            </a:tbl>
          </a:graphicData>
        </a:graphic>
      </p:graphicFrame>
      <p:sp>
        <p:nvSpPr>
          <p:cNvPr id="3" name="Rectangle 2"/>
          <p:cNvSpPr/>
          <p:nvPr/>
        </p:nvSpPr>
        <p:spPr>
          <a:xfrm>
            <a:off x="0" y="6550223"/>
            <a:ext cx="8915400" cy="307777"/>
          </a:xfrm>
          <a:prstGeom prst="rect">
            <a:avLst/>
          </a:prstGeom>
        </p:spPr>
        <p:txBody>
          <a:bodyPr wrap="square">
            <a:spAutoFit/>
          </a:bodyPr>
          <a:lstStyle/>
          <a:p>
            <a:r>
              <a:rPr lang="en-US" sz="1400" smtClean="0">
                <a:hlinkClick r:id="rId2"/>
              </a:rPr>
              <a:t>www.youtube.com/watch?v=92oHNd8vFwo&amp;list=PL8dPuuaLjXtMczXZUmjb3mZSU1Roxnrey&amp;index=5</a:t>
            </a:r>
            <a:endParaRPr lang="en-US" sz="1400" dirty="0"/>
          </a:p>
        </p:txBody>
      </p:sp>
    </p:spTree>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60" name="WordArt 4"/>
          <p:cNvSpPr>
            <a:spLocks noChangeArrowheads="1" noChangeShapeType="1" noTextEdit="1"/>
          </p:cNvSpPr>
          <p:nvPr/>
        </p:nvSpPr>
        <p:spPr bwMode="auto">
          <a:xfrm>
            <a:off x="381000" y="304800"/>
            <a:ext cx="8382000" cy="523875"/>
          </a:xfrm>
          <a:prstGeom prst="rect">
            <a:avLst/>
          </a:prstGeom>
        </p:spPr>
        <p:txBody>
          <a:bodyPr wrap="none" fromWordArt="1">
            <a:prstTxWarp prst="textPlain">
              <a:avLst>
                <a:gd name="adj" fmla="val 50000"/>
              </a:avLst>
            </a:prstTxWarp>
          </a:bodyPr>
          <a:lstStyle/>
          <a:p>
            <a:pPr algn="ctr"/>
            <a:r>
              <a:rPr lang="en-US" sz="3600" kern="10">
                <a:ln w="31750">
                  <a:solidFill>
                    <a:srgbClr val="000000"/>
                  </a:solidFill>
                  <a:round/>
                  <a:headEnd/>
                  <a:tailEnd/>
                </a:ln>
                <a:solidFill>
                  <a:srgbClr val="0000FF"/>
                </a:solidFill>
                <a:latin typeface="Cooper Black"/>
              </a:rPr>
              <a:t>When's the 6th Extinction?</a:t>
            </a:r>
          </a:p>
        </p:txBody>
      </p:sp>
      <p:pic>
        <p:nvPicPr>
          <p:cNvPr id="224262" name="Picture 6" descr="1e0a084364fcfc21cdd7c392f859f729"/>
          <p:cNvPicPr>
            <a:picLocks noChangeAspect="1" noChangeArrowheads="1"/>
          </p:cNvPicPr>
          <p:nvPr/>
        </p:nvPicPr>
        <p:blipFill>
          <a:blip r:embed="rId2" cstate="print"/>
          <a:srcRect/>
          <a:stretch>
            <a:fillRect/>
          </a:stretch>
        </p:blipFill>
        <p:spPr bwMode="auto">
          <a:xfrm>
            <a:off x="1371600" y="3124200"/>
            <a:ext cx="6438900" cy="3505200"/>
          </a:xfrm>
          <a:prstGeom prst="rect">
            <a:avLst/>
          </a:prstGeom>
          <a:noFill/>
        </p:spPr>
      </p:pic>
      <p:sp>
        <p:nvSpPr>
          <p:cNvPr id="224263" name="Text Box 7"/>
          <p:cNvSpPr txBox="1">
            <a:spLocks noChangeArrowheads="1"/>
          </p:cNvSpPr>
          <p:nvPr/>
        </p:nvSpPr>
        <p:spPr bwMode="auto">
          <a:xfrm>
            <a:off x="228600" y="990600"/>
            <a:ext cx="8686800" cy="1096963"/>
          </a:xfrm>
          <a:prstGeom prst="rect">
            <a:avLst/>
          </a:prstGeom>
          <a:noFill/>
          <a:ln w="9525">
            <a:noFill/>
            <a:miter lim="800000"/>
            <a:headEnd/>
            <a:tailEnd/>
          </a:ln>
          <a:effectLst/>
        </p:spPr>
        <p:txBody>
          <a:bodyPr>
            <a:spAutoFit/>
          </a:bodyPr>
          <a:lstStyle/>
          <a:p>
            <a:pPr>
              <a:spcBef>
                <a:spcPct val="50000"/>
              </a:spcBef>
              <a:buFontTx/>
              <a:buChar char="•"/>
            </a:pPr>
            <a:r>
              <a:rPr lang="en-US" sz="2200" b="1"/>
              <a:t> According to Peter Raven (Missouri Botanical Garden), species are going extinct at about 4,000 per year (1 every 15 minutes).</a:t>
            </a:r>
          </a:p>
        </p:txBody>
      </p:sp>
      <p:sp>
        <p:nvSpPr>
          <p:cNvPr id="224264" name="Text Box 8"/>
          <p:cNvSpPr txBox="1">
            <a:spLocks noChangeArrowheads="1"/>
          </p:cNvSpPr>
          <p:nvPr/>
        </p:nvSpPr>
        <p:spPr bwMode="auto">
          <a:xfrm>
            <a:off x="228600" y="2209800"/>
            <a:ext cx="8458200" cy="762000"/>
          </a:xfrm>
          <a:prstGeom prst="rect">
            <a:avLst/>
          </a:prstGeom>
          <a:noFill/>
          <a:ln w="9525">
            <a:noFill/>
            <a:miter lim="800000"/>
            <a:headEnd/>
            <a:tailEnd/>
          </a:ln>
          <a:effectLst/>
        </p:spPr>
        <p:txBody>
          <a:bodyPr>
            <a:spAutoFit/>
          </a:bodyPr>
          <a:lstStyle/>
          <a:p>
            <a:pPr>
              <a:spcBef>
                <a:spcPct val="50000"/>
              </a:spcBef>
              <a:buFontTx/>
              <a:buChar char="•"/>
            </a:pPr>
            <a:r>
              <a:rPr lang="en-US" sz="2200" b="1"/>
              <a:t>At current trend, 50% of all species will be extinct or endangered by 2050.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4263"/>
                                        </p:tgtEl>
                                        <p:attrNameLst>
                                          <p:attrName>style.visibility</p:attrName>
                                        </p:attrNameLst>
                                      </p:cBhvr>
                                      <p:to>
                                        <p:strVal val="visible"/>
                                      </p:to>
                                    </p:set>
                                    <p:anim calcmode="lin" valueType="num">
                                      <p:cBhvr additive="base">
                                        <p:cTn id="7" dur="500" fill="hold"/>
                                        <p:tgtEl>
                                          <p:spTgt spid="224263"/>
                                        </p:tgtEl>
                                        <p:attrNameLst>
                                          <p:attrName>ppt_x</p:attrName>
                                        </p:attrNameLst>
                                      </p:cBhvr>
                                      <p:tavLst>
                                        <p:tav tm="0">
                                          <p:val>
                                            <p:strVal val="#ppt_x"/>
                                          </p:val>
                                        </p:tav>
                                        <p:tav tm="100000">
                                          <p:val>
                                            <p:strVal val="#ppt_x"/>
                                          </p:val>
                                        </p:tav>
                                      </p:tavLst>
                                    </p:anim>
                                    <p:anim calcmode="lin" valueType="num">
                                      <p:cBhvr additive="base">
                                        <p:cTn id="8" dur="500" fill="hold"/>
                                        <p:tgtEl>
                                          <p:spTgt spid="22426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24264"/>
                                        </p:tgtEl>
                                        <p:attrNameLst>
                                          <p:attrName>style.visibility</p:attrName>
                                        </p:attrNameLst>
                                      </p:cBhvr>
                                      <p:to>
                                        <p:strVal val="visible"/>
                                      </p:to>
                                    </p:set>
                                    <p:anim calcmode="lin" valueType="num">
                                      <p:cBhvr additive="base">
                                        <p:cTn id="13" dur="500" fill="hold"/>
                                        <p:tgtEl>
                                          <p:spTgt spid="224264"/>
                                        </p:tgtEl>
                                        <p:attrNameLst>
                                          <p:attrName>ppt_x</p:attrName>
                                        </p:attrNameLst>
                                      </p:cBhvr>
                                      <p:tavLst>
                                        <p:tav tm="0">
                                          <p:val>
                                            <p:strVal val="#ppt_x"/>
                                          </p:val>
                                        </p:tav>
                                        <p:tav tm="100000">
                                          <p:val>
                                            <p:strVal val="#ppt_x"/>
                                          </p:val>
                                        </p:tav>
                                      </p:tavLst>
                                    </p:anim>
                                    <p:anim calcmode="lin" valueType="num">
                                      <p:cBhvr additive="base">
                                        <p:cTn id="14" dur="500" fill="hold"/>
                                        <p:tgtEl>
                                          <p:spTgt spid="22426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4263" grpId="0"/>
      <p:bldP spid="224264" grpId="0"/>
    </p:bld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4" name="Text Box 4"/>
          <p:cNvSpPr txBox="1">
            <a:spLocks noChangeArrowheads="1"/>
          </p:cNvSpPr>
          <p:nvPr/>
        </p:nvSpPr>
        <p:spPr bwMode="auto">
          <a:xfrm>
            <a:off x="228600" y="381000"/>
            <a:ext cx="8458200" cy="1096963"/>
          </a:xfrm>
          <a:prstGeom prst="rect">
            <a:avLst/>
          </a:prstGeom>
          <a:noFill/>
          <a:ln w="9525">
            <a:noFill/>
            <a:miter lim="800000"/>
            <a:headEnd/>
            <a:tailEnd/>
          </a:ln>
          <a:effectLst/>
        </p:spPr>
        <p:txBody>
          <a:bodyPr>
            <a:spAutoFit/>
          </a:bodyPr>
          <a:lstStyle/>
          <a:p>
            <a:pPr>
              <a:spcBef>
                <a:spcPct val="50000"/>
              </a:spcBef>
              <a:buFontTx/>
              <a:buChar char="•"/>
            </a:pPr>
            <a:r>
              <a:rPr lang="en-US" sz="2200" b="1"/>
              <a:t>A recent article by the UN states that 25% of major mammalian species and 1/8 of ALL bird species will be extinct in the next 30 years. </a:t>
            </a:r>
          </a:p>
        </p:txBody>
      </p:sp>
      <p:sp>
        <p:nvSpPr>
          <p:cNvPr id="225285" name="Text Box 5"/>
          <p:cNvSpPr txBox="1">
            <a:spLocks noChangeArrowheads="1"/>
          </p:cNvSpPr>
          <p:nvPr/>
        </p:nvSpPr>
        <p:spPr bwMode="auto">
          <a:xfrm>
            <a:off x="228600" y="1874838"/>
            <a:ext cx="8458200" cy="427037"/>
          </a:xfrm>
          <a:prstGeom prst="rect">
            <a:avLst/>
          </a:prstGeom>
          <a:noFill/>
          <a:ln w="9525">
            <a:noFill/>
            <a:miter lim="800000"/>
            <a:headEnd/>
            <a:tailEnd/>
          </a:ln>
          <a:effectLst/>
        </p:spPr>
        <p:txBody>
          <a:bodyPr>
            <a:spAutoFit/>
          </a:bodyPr>
          <a:lstStyle/>
          <a:p>
            <a:pPr>
              <a:spcBef>
                <a:spcPct val="50000"/>
              </a:spcBef>
              <a:buFontTx/>
              <a:buChar char="•"/>
            </a:pPr>
            <a:r>
              <a:rPr lang="en-US" sz="2200" b="1"/>
              <a:t>This includes the “big cats,” elephants, rhinos, etc. </a:t>
            </a:r>
          </a:p>
        </p:txBody>
      </p:sp>
      <p:pic>
        <p:nvPicPr>
          <p:cNvPr id="225287" name="Picture 7" descr="worlmap"/>
          <p:cNvPicPr>
            <a:picLocks noChangeAspect="1" noChangeArrowheads="1"/>
          </p:cNvPicPr>
          <p:nvPr/>
        </p:nvPicPr>
        <p:blipFill>
          <a:blip r:embed="rId2" cstate="print"/>
          <a:srcRect/>
          <a:stretch>
            <a:fillRect/>
          </a:stretch>
        </p:blipFill>
        <p:spPr bwMode="auto">
          <a:xfrm>
            <a:off x="304800" y="2389188"/>
            <a:ext cx="8458200" cy="446881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5284"/>
                                        </p:tgtEl>
                                        <p:attrNameLst>
                                          <p:attrName>style.visibility</p:attrName>
                                        </p:attrNameLst>
                                      </p:cBhvr>
                                      <p:to>
                                        <p:strVal val="visible"/>
                                      </p:to>
                                    </p:set>
                                    <p:anim calcmode="lin" valueType="num">
                                      <p:cBhvr additive="base">
                                        <p:cTn id="7" dur="500" fill="hold"/>
                                        <p:tgtEl>
                                          <p:spTgt spid="225284"/>
                                        </p:tgtEl>
                                        <p:attrNameLst>
                                          <p:attrName>ppt_x</p:attrName>
                                        </p:attrNameLst>
                                      </p:cBhvr>
                                      <p:tavLst>
                                        <p:tav tm="0">
                                          <p:val>
                                            <p:strVal val="#ppt_x"/>
                                          </p:val>
                                        </p:tav>
                                        <p:tav tm="100000">
                                          <p:val>
                                            <p:strVal val="#ppt_x"/>
                                          </p:val>
                                        </p:tav>
                                      </p:tavLst>
                                    </p:anim>
                                    <p:anim calcmode="lin" valueType="num">
                                      <p:cBhvr additive="base">
                                        <p:cTn id="8" dur="500" fill="hold"/>
                                        <p:tgtEl>
                                          <p:spTgt spid="22528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25285"/>
                                        </p:tgtEl>
                                        <p:attrNameLst>
                                          <p:attrName>style.visibility</p:attrName>
                                        </p:attrNameLst>
                                      </p:cBhvr>
                                      <p:to>
                                        <p:strVal val="visible"/>
                                      </p:to>
                                    </p:set>
                                    <p:anim calcmode="lin" valueType="num">
                                      <p:cBhvr additive="base">
                                        <p:cTn id="13" dur="500" fill="hold"/>
                                        <p:tgtEl>
                                          <p:spTgt spid="225285"/>
                                        </p:tgtEl>
                                        <p:attrNameLst>
                                          <p:attrName>ppt_x</p:attrName>
                                        </p:attrNameLst>
                                      </p:cBhvr>
                                      <p:tavLst>
                                        <p:tav tm="0">
                                          <p:val>
                                            <p:strVal val="#ppt_x"/>
                                          </p:val>
                                        </p:tav>
                                        <p:tav tm="100000">
                                          <p:val>
                                            <p:strVal val="#ppt_x"/>
                                          </p:val>
                                        </p:tav>
                                      </p:tavLst>
                                    </p:anim>
                                    <p:anim calcmode="lin" valueType="num">
                                      <p:cBhvr additive="base">
                                        <p:cTn id="14" dur="500" fill="hold"/>
                                        <p:tgtEl>
                                          <p:spTgt spid="22528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284" grpId="0"/>
      <p:bldP spid="225285" grpId="0"/>
    </p:bld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 y="228600"/>
            <a:ext cx="8987425" cy="1143000"/>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tretch>
            <a:fillRect/>
          </a:stretch>
        </p:blipFill>
        <p:spPr bwMode="auto">
          <a:xfrm>
            <a:off x="228600" y="1600200"/>
            <a:ext cx="7979026" cy="3581400"/>
          </a:xfrm>
          <a:prstGeom prst="rect">
            <a:avLst/>
          </a:prstGeom>
          <a:noFill/>
          <a:ln>
            <a:noFill/>
          </a:ln>
        </p:spPr>
      </p:pic>
    </p:spTree>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grayscl/>
          </a:blip>
          <a:srcRect/>
          <a:stretch>
            <a:fillRect/>
          </a:stretch>
        </p:blipFill>
        <p:spPr bwMode="auto">
          <a:xfrm>
            <a:off x="0" y="0"/>
            <a:ext cx="5276316" cy="2362200"/>
          </a:xfrm>
          <a:prstGeom prst="rect">
            <a:avLst/>
          </a:prstGeom>
          <a:noFill/>
        </p:spPr>
      </p:pic>
    </p:spTree>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il_fi" descr="endosymbiosis"/>
          <p:cNvPicPr>
            <a:picLocks noChangeAspect="1" noChangeArrowheads="1"/>
          </p:cNvPicPr>
          <p:nvPr/>
        </p:nvPicPr>
        <p:blipFill>
          <a:blip r:embed="rId2" cstate="print"/>
          <a:stretch>
            <a:fillRect/>
          </a:stretch>
        </p:blipFill>
        <p:spPr bwMode="auto">
          <a:xfrm>
            <a:off x="685800" y="2133600"/>
            <a:ext cx="8153400" cy="4525137"/>
          </a:xfrm>
          <a:prstGeom prst="rect">
            <a:avLst/>
          </a:prstGeom>
          <a:noFill/>
          <a:ln>
            <a:noFill/>
          </a:ln>
        </p:spPr>
      </p:pic>
    </p:spTree>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WordArt 4"/>
          <p:cNvSpPr>
            <a:spLocks noChangeArrowheads="1" noChangeShapeType="1" noTextEdit="1"/>
          </p:cNvSpPr>
          <p:nvPr/>
        </p:nvSpPr>
        <p:spPr bwMode="auto">
          <a:xfrm>
            <a:off x="1600200" y="990600"/>
            <a:ext cx="6400800" cy="4419600"/>
          </a:xfrm>
          <a:prstGeom prst="rect">
            <a:avLst/>
          </a:prstGeom>
        </p:spPr>
        <p:txBody>
          <a:bodyPr wrap="none" fromWordArt="1">
            <a:prstTxWarp prst="textPlain">
              <a:avLst>
                <a:gd name="adj" fmla="val 50000"/>
              </a:avLst>
            </a:prstTxWarp>
          </a:bodyPr>
          <a:lstStyle/>
          <a:p>
            <a:pPr algn="ctr"/>
            <a:r>
              <a:rPr lang="en-US" sz="3600" kern="10">
                <a:ln w="28575">
                  <a:solidFill>
                    <a:srgbClr val="000000"/>
                  </a:solidFill>
                  <a:round/>
                  <a:headEnd/>
                  <a:tailEnd/>
                </a:ln>
                <a:solidFill>
                  <a:srgbClr val="FFFFFF"/>
                </a:solidFill>
                <a:latin typeface="Algerian"/>
              </a:rPr>
              <a:t>Review</a:t>
            </a:r>
          </a:p>
          <a:p>
            <a:pPr algn="ctr"/>
            <a:r>
              <a:rPr lang="en-US" sz="3600" kern="10">
                <a:ln w="28575">
                  <a:solidFill>
                    <a:srgbClr val="000000"/>
                  </a:solidFill>
                  <a:round/>
                  <a:headEnd/>
                  <a:tailEnd/>
                </a:ln>
                <a:solidFill>
                  <a:srgbClr val="FFFFFF"/>
                </a:solidFill>
                <a:latin typeface="Algerian"/>
              </a:rPr>
              <a:t>Slides</a:t>
            </a:r>
          </a:p>
        </p:txBody>
      </p:sp>
    </p:spTree>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Text Box 5"/>
          <p:cNvSpPr txBox="1">
            <a:spLocks noChangeArrowheads="1"/>
          </p:cNvSpPr>
          <p:nvPr/>
        </p:nvSpPr>
        <p:spPr bwMode="auto">
          <a:xfrm>
            <a:off x="0" y="0"/>
            <a:ext cx="6096000" cy="3084513"/>
          </a:xfrm>
          <a:prstGeom prst="rect">
            <a:avLst/>
          </a:prstGeom>
          <a:noFill/>
          <a:ln w="9525">
            <a:noFill/>
            <a:miter lim="800000"/>
            <a:headEnd/>
            <a:tailEnd/>
          </a:ln>
        </p:spPr>
        <p:txBody>
          <a:bodyPr>
            <a:spAutoFit/>
          </a:bodyPr>
          <a:lstStyle/>
          <a:p>
            <a:pPr>
              <a:spcBef>
                <a:spcPct val="50000"/>
              </a:spcBef>
            </a:pPr>
            <a:r>
              <a:rPr lang="en-US" sz="2800" b="1"/>
              <a:t>A.) Stabilizing Selection</a:t>
            </a:r>
          </a:p>
          <a:p>
            <a:pPr>
              <a:spcBef>
                <a:spcPct val="50000"/>
              </a:spcBef>
            </a:pPr>
            <a:r>
              <a:rPr lang="en-US" sz="2800" b="1"/>
              <a:t>B.) Disruptive Selection</a:t>
            </a:r>
          </a:p>
          <a:p>
            <a:pPr>
              <a:spcBef>
                <a:spcPct val="50000"/>
              </a:spcBef>
            </a:pPr>
            <a:r>
              <a:rPr lang="en-US" sz="2800" b="1"/>
              <a:t>C.) Directional Selection</a:t>
            </a:r>
          </a:p>
          <a:p>
            <a:pPr>
              <a:spcBef>
                <a:spcPct val="50000"/>
              </a:spcBef>
            </a:pPr>
            <a:r>
              <a:rPr lang="en-US" sz="2800" b="1"/>
              <a:t>D.) Sexual Selection</a:t>
            </a:r>
          </a:p>
          <a:p>
            <a:pPr>
              <a:spcBef>
                <a:spcPct val="50000"/>
              </a:spcBef>
            </a:pPr>
            <a:r>
              <a:rPr lang="en-US" sz="2800" b="1"/>
              <a:t>E.) Artificial Selection</a:t>
            </a:r>
          </a:p>
        </p:txBody>
      </p:sp>
      <p:sp>
        <p:nvSpPr>
          <p:cNvPr id="209926" name="Text Box 6"/>
          <p:cNvSpPr txBox="1">
            <a:spLocks noChangeArrowheads="1"/>
          </p:cNvSpPr>
          <p:nvPr/>
        </p:nvSpPr>
        <p:spPr bwMode="auto">
          <a:xfrm>
            <a:off x="228600" y="3352800"/>
            <a:ext cx="8610600" cy="1739900"/>
          </a:xfrm>
          <a:prstGeom prst="rect">
            <a:avLst/>
          </a:prstGeom>
          <a:noFill/>
          <a:ln w="9525">
            <a:noFill/>
            <a:miter lim="800000"/>
            <a:headEnd/>
            <a:tailEnd/>
          </a:ln>
        </p:spPr>
        <p:txBody>
          <a:bodyPr>
            <a:spAutoFit/>
          </a:bodyPr>
          <a:lstStyle/>
          <a:p>
            <a:pPr>
              <a:spcBef>
                <a:spcPct val="50000"/>
              </a:spcBef>
            </a:pPr>
            <a:r>
              <a:rPr lang="en-US" sz="3600"/>
              <a:t>1.) The population of peppered moths in England changed from white to black in fifty years.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09926"/>
                                        </p:tgtEl>
                                        <p:attrNameLst>
                                          <p:attrName>style.visibility</p:attrName>
                                        </p:attrNameLst>
                                      </p:cBhvr>
                                      <p:to>
                                        <p:strVal val="visible"/>
                                      </p:to>
                                    </p:set>
                                    <p:animEffect transition="in" filter="checkerboard(across)">
                                      <p:cBhvr>
                                        <p:cTn id="7" dur="500"/>
                                        <p:tgtEl>
                                          <p:spTgt spid="2099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992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p:cNvSpPr>
            <a:spLocks noGrp="1" noChangeArrowheads="1"/>
          </p:cNvSpPr>
          <p:nvPr>
            <p:ph type="title" idx="4294967295"/>
          </p:nvPr>
        </p:nvSpPr>
        <p:spPr>
          <a:xfrm>
            <a:off x="609600" y="685800"/>
            <a:ext cx="8312150" cy="1238250"/>
          </a:xfrm>
        </p:spPr>
        <p:txBody>
          <a:bodyPr anchor="t"/>
          <a:lstStyle/>
          <a:p>
            <a:pPr eaLnBrk="1" hangingPunct="1"/>
            <a:r>
              <a:rPr lang="en-US" sz="4000" b="1" u="sng" smtClean="0">
                <a:solidFill>
                  <a:schemeClr val="tx1"/>
                </a:solidFill>
              </a:rPr>
              <a:t>EVOLUTION OF LAND ANIMALS</a:t>
            </a:r>
          </a:p>
        </p:txBody>
      </p:sp>
      <p:pic>
        <p:nvPicPr>
          <p:cNvPr id="607235" name="Picture 3" descr="05cnd-fossil"/>
          <p:cNvPicPr>
            <a:picLocks noChangeAspect="1" noChangeArrowheads="1"/>
          </p:cNvPicPr>
          <p:nvPr/>
        </p:nvPicPr>
        <p:blipFill>
          <a:blip r:embed="rId3" cstate="print"/>
          <a:srcRect/>
          <a:stretch>
            <a:fillRect/>
          </a:stretch>
        </p:blipFill>
        <p:spPr bwMode="auto">
          <a:xfrm>
            <a:off x="1816100" y="3379788"/>
            <a:ext cx="5511800" cy="3425825"/>
          </a:xfrm>
          <a:prstGeom prst="rect">
            <a:avLst/>
          </a:prstGeom>
          <a:noFill/>
          <a:ln w="19050" cmpd="sng">
            <a:solidFill>
              <a:srgbClr val="000000"/>
            </a:solidFill>
          </a:ln>
          <a:effectLst>
            <a:outerShdw blurRad="63500" dist="63500" dir="2700000" algn="ctr" rotWithShape="0">
              <a:srgbClr val="000000">
                <a:alpha val="74998"/>
              </a:srgbClr>
            </a:outerShdw>
          </a:effectLst>
        </p:spPr>
      </p:pic>
      <p:sp>
        <p:nvSpPr>
          <p:cNvPr id="33795" name="Rectangle 4" descr="Rectangle: Click to edit Master text styles&#10;Second level&#10;Third level&#10;Fourth level&#10;Fifth level"/>
          <p:cNvSpPr>
            <a:spLocks noGrp="1" noChangeArrowheads="1"/>
          </p:cNvSpPr>
          <p:nvPr>
            <p:ph type="body" idx="4294967295"/>
          </p:nvPr>
        </p:nvSpPr>
        <p:spPr>
          <a:xfrm>
            <a:off x="457200" y="1371600"/>
            <a:ext cx="8229600" cy="2289175"/>
          </a:xfrm>
        </p:spPr>
        <p:txBody>
          <a:bodyPr/>
          <a:lstStyle/>
          <a:p>
            <a:pPr eaLnBrk="1" hangingPunct="1"/>
            <a:r>
              <a:rPr lang="en-US" sz="3000" dirty="0" smtClean="0"/>
              <a:t>2006 Fossil Discovery of Early </a:t>
            </a:r>
            <a:r>
              <a:rPr lang="en-US" sz="3000" dirty="0" err="1" smtClean="0"/>
              <a:t>Tetrapod</a:t>
            </a:r>
            <a:endParaRPr lang="en-US" sz="3000" dirty="0" smtClean="0"/>
          </a:p>
          <a:p>
            <a:pPr lvl="1" eaLnBrk="1" hangingPunct="1"/>
            <a:r>
              <a:rPr lang="en-US" dirty="0" smtClean="0"/>
              <a:t>“</a:t>
            </a:r>
            <a:r>
              <a:rPr lang="en-US" dirty="0" err="1" smtClean="0"/>
              <a:t>Tiktaalik</a:t>
            </a:r>
            <a:r>
              <a:rPr lang="en-US" dirty="0" smtClean="0"/>
              <a:t>”</a:t>
            </a:r>
          </a:p>
          <a:p>
            <a:pPr lvl="1" eaLnBrk="1" hangingPunct="1"/>
            <a:r>
              <a:rPr lang="en-US" dirty="0" smtClean="0"/>
              <a:t>“missing link” from sea to land animals</a:t>
            </a:r>
          </a:p>
          <a:p>
            <a:pPr lvl="2" eaLnBrk="1" hangingPunct="1"/>
            <a:r>
              <a:rPr lang="en-US" dirty="0" smtClean="0"/>
              <a:t>from swimming (0 legs) to walking (4 legs)</a:t>
            </a:r>
          </a:p>
        </p:txBody>
      </p:sp>
      <p:sp>
        <p:nvSpPr>
          <p:cNvPr id="36869" name="WordArt 5"/>
          <p:cNvSpPr>
            <a:spLocks noChangeArrowheads="1" noChangeShapeType="1" noTextEdit="1"/>
          </p:cNvSpPr>
          <p:nvPr/>
        </p:nvSpPr>
        <p:spPr bwMode="auto">
          <a:xfrm>
            <a:off x="381000" y="5895975"/>
            <a:ext cx="8458200" cy="733425"/>
          </a:xfrm>
          <a:prstGeom prst="rect">
            <a:avLst/>
          </a:prstGeom>
        </p:spPr>
        <p:txBody>
          <a:bodyPr wrap="none" fromWordArt="1">
            <a:prstTxWarp prst="textPlain">
              <a:avLst>
                <a:gd name="adj" fmla="val 50000"/>
              </a:avLst>
            </a:prstTxWarp>
          </a:bodyPr>
          <a:lstStyle/>
          <a:p>
            <a:pPr algn="ctr"/>
            <a:r>
              <a:rPr lang="en-US" sz="4000" kern="10">
                <a:ln w="31750">
                  <a:solidFill>
                    <a:srgbClr val="000000"/>
                  </a:solidFill>
                  <a:round/>
                  <a:headEnd/>
                  <a:tailEnd/>
                </a:ln>
                <a:gradFill rotWithShape="1">
                  <a:gsLst>
                    <a:gs pos="0">
                      <a:srgbClr val="D60093"/>
                    </a:gs>
                    <a:gs pos="50000">
                      <a:srgbClr val="FF0000"/>
                    </a:gs>
                    <a:gs pos="100000">
                      <a:srgbClr val="D60093"/>
                    </a:gs>
                  </a:gsLst>
                  <a:lin ang="2700000" scaled="1"/>
                </a:gradFill>
                <a:latin typeface="Cooper Black"/>
              </a:rPr>
              <a:t>But Wait!  There's More!</a:t>
            </a:r>
          </a:p>
        </p:txBody>
      </p:sp>
      <p:sp>
        <p:nvSpPr>
          <p:cNvPr id="6" name="Rectangle 5"/>
          <p:cNvSpPr/>
          <p:nvPr/>
        </p:nvSpPr>
        <p:spPr>
          <a:xfrm>
            <a:off x="7315200" y="4572000"/>
            <a:ext cx="1828800" cy="1200329"/>
          </a:xfrm>
          <a:prstGeom prst="rect">
            <a:avLst/>
          </a:prstGeom>
        </p:spPr>
        <p:txBody>
          <a:bodyPr wrap="square">
            <a:spAutoFit/>
          </a:bodyPr>
          <a:lstStyle/>
          <a:p>
            <a:r>
              <a:rPr lang="en-US" dirty="0" smtClean="0"/>
              <a:t>https://</a:t>
            </a:r>
            <a:r>
              <a:rPr lang="en-US" dirty="0" err="1" smtClean="0"/>
              <a:t>www.youtube.com/watch?v</a:t>
            </a:r>
            <a:r>
              <a:rPr lang="en-US" dirty="0" smtClean="0"/>
              <a:t>=yvDQCa7rleI</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ntr" presetSubtype="0" fill="hold" grpId="0" nodeType="clickEffect">
                                  <p:stCondLst>
                                    <p:cond delay="0"/>
                                  </p:stCondLst>
                                  <p:childTnLst>
                                    <p:set>
                                      <p:cBhvr>
                                        <p:cTn id="6" dur="1" fill="hold">
                                          <p:stCondLst>
                                            <p:cond delay="0"/>
                                          </p:stCondLst>
                                        </p:cTn>
                                        <p:tgtEl>
                                          <p:spTgt spid="36869"/>
                                        </p:tgtEl>
                                        <p:attrNameLst>
                                          <p:attrName>style.visibility</p:attrName>
                                        </p:attrNameLst>
                                      </p:cBhvr>
                                      <p:to>
                                        <p:strVal val="visible"/>
                                      </p:to>
                                    </p:set>
                                    <p:anim from="(-#ppt_w/2)" to="(#ppt_x)" calcmode="lin" valueType="num">
                                      <p:cBhvr>
                                        <p:cTn id="7" dur="600" fill="hold">
                                          <p:stCondLst>
                                            <p:cond delay="0"/>
                                          </p:stCondLst>
                                        </p:cTn>
                                        <p:tgtEl>
                                          <p:spTgt spid="36869"/>
                                        </p:tgtEl>
                                        <p:attrNameLst>
                                          <p:attrName>ppt_x</p:attrName>
                                        </p:attrNameLst>
                                      </p:cBhvr>
                                    </p:anim>
                                    <p:anim from="0" to="-1.0" calcmode="lin" valueType="num">
                                      <p:cBhvr>
                                        <p:cTn id="8" dur="200" decel="50000" autoRev="1" fill="hold">
                                          <p:stCondLst>
                                            <p:cond delay="600"/>
                                          </p:stCondLst>
                                        </p:cTn>
                                        <p:tgtEl>
                                          <p:spTgt spid="36869"/>
                                        </p:tgtEl>
                                        <p:attrNameLst>
                                          <p:attrName>xshear</p:attrName>
                                        </p:attrNameLst>
                                      </p:cBhvr>
                                    </p:anim>
                                    <p:animScale>
                                      <p:cBhvr>
                                        <p:cTn id="9" dur="200" decel="100000" autoRev="1" fill="hold">
                                          <p:stCondLst>
                                            <p:cond delay="600"/>
                                          </p:stCondLst>
                                        </p:cTn>
                                        <p:tgtEl>
                                          <p:spTgt spid="36869"/>
                                        </p:tgtEl>
                                      </p:cBhvr>
                                      <p:from x="100000" y="100000"/>
                                      <p:to x="80000" y="100000"/>
                                    </p:animScale>
                                    <p:anim by="(#ppt_h/3+#ppt_w*0.1)" calcmode="lin" valueType="num">
                                      <p:cBhvr additive="sum">
                                        <p:cTn id="10" dur="200" decel="100000" autoRev="1" fill="hold">
                                          <p:stCondLst>
                                            <p:cond delay="600"/>
                                          </p:stCondLst>
                                        </p:cTn>
                                        <p:tgtEl>
                                          <p:spTgt spid="36869"/>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9" grpId="0" animBg="1"/>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7" name="Text Box 3"/>
          <p:cNvSpPr txBox="1">
            <a:spLocks noChangeArrowheads="1"/>
          </p:cNvSpPr>
          <p:nvPr/>
        </p:nvSpPr>
        <p:spPr bwMode="auto">
          <a:xfrm>
            <a:off x="228600" y="3352800"/>
            <a:ext cx="8610600" cy="1190625"/>
          </a:xfrm>
          <a:prstGeom prst="rect">
            <a:avLst/>
          </a:prstGeom>
          <a:noFill/>
          <a:ln w="9525">
            <a:noFill/>
            <a:miter lim="800000"/>
            <a:headEnd/>
            <a:tailEnd/>
          </a:ln>
        </p:spPr>
        <p:txBody>
          <a:bodyPr>
            <a:spAutoFit/>
          </a:bodyPr>
          <a:lstStyle/>
          <a:p>
            <a:pPr>
              <a:spcBef>
                <a:spcPct val="50000"/>
              </a:spcBef>
            </a:pPr>
            <a:r>
              <a:rPr lang="en-US" sz="3600"/>
              <a:t>2.) Human newborns usually weigh between 6-8 pounds.</a:t>
            </a:r>
          </a:p>
        </p:txBody>
      </p:sp>
      <p:sp>
        <p:nvSpPr>
          <p:cNvPr id="212994" name="Text Box 4"/>
          <p:cNvSpPr txBox="1">
            <a:spLocks noChangeArrowheads="1"/>
          </p:cNvSpPr>
          <p:nvPr/>
        </p:nvSpPr>
        <p:spPr bwMode="auto">
          <a:xfrm>
            <a:off x="0" y="0"/>
            <a:ext cx="6096000" cy="3084513"/>
          </a:xfrm>
          <a:prstGeom prst="rect">
            <a:avLst/>
          </a:prstGeom>
          <a:noFill/>
          <a:ln w="9525">
            <a:noFill/>
            <a:miter lim="800000"/>
            <a:headEnd/>
            <a:tailEnd/>
          </a:ln>
        </p:spPr>
        <p:txBody>
          <a:bodyPr>
            <a:spAutoFit/>
          </a:bodyPr>
          <a:lstStyle/>
          <a:p>
            <a:pPr>
              <a:spcBef>
                <a:spcPct val="50000"/>
              </a:spcBef>
            </a:pPr>
            <a:r>
              <a:rPr lang="en-US" sz="2800" b="1"/>
              <a:t>A.) Stabilizing Selection</a:t>
            </a:r>
          </a:p>
          <a:p>
            <a:pPr>
              <a:spcBef>
                <a:spcPct val="50000"/>
              </a:spcBef>
            </a:pPr>
            <a:r>
              <a:rPr lang="en-US" sz="2800" b="1"/>
              <a:t>B.) Disruptive Selection</a:t>
            </a:r>
          </a:p>
          <a:p>
            <a:pPr>
              <a:spcBef>
                <a:spcPct val="50000"/>
              </a:spcBef>
            </a:pPr>
            <a:r>
              <a:rPr lang="en-US" sz="2800" b="1"/>
              <a:t>C.) Directional Selection</a:t>
            </a:r>
          </a:p>
          <a:p>
            <a:pPr>
              <a:spcBef>
                <a:spcPct val="50000"/>
              </a:spcBef>
            </a:pPr>
            <a:r>
              <a:rPr lang="en-US" sz="2800" b="1"/>
              <a:t>D.) Sexual Selection</a:t>
            </a:r>
          </a:p>
          <a:p>
            <a:pPr>
              <a:spcBef>
                <a:spcPct val="50000"/>
              </a:spcBef>
            </a:pPr>
            <a:r>
              <a:rPr lang="en-US" sz="2800" b="1"/>
              <a:t>E.) Artificial Selection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10947"/>
                                        </p:tgtEl>
                                        <p:attrNameLst>
                                          <p:attrName>style.visibility</p:attrName>
                                        </p:attrNameLst>
                                      </p:cBhvr>
                                      <p:to>
                                        <p:strVal val="visible"/>
                                      </p:to>
                                    </p:set>
                                    <p:animEffect transition="in" filter="checkerboard(across)">
                                      <p:cBhvr>
                                        <p:cTn id="7" dur="500"/>
                                        <p:tgtEl>
                                          <p:spTgt spid="2109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947" grpId="0"/>
    </p:bld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1" name="Text Box 3"/>
          <p:cNvSpPr txBox="1">
            <a:spLocks noChangeArrowheads="1"/>
          </p:cNvSpPr>
          <p:nvPr/>
        </p:nvSpPr>
        <p:spPr bwMode="auto">
          <a:xfrm>
            <a:off x="228600" y="3352800"/>
            <a:ext cx="8610600" cy="1190625"/>
          </a:xfrm>
          <a:prstGeom prst="rect">
            <a:avLst/>
          </a:prstGeom>
          <a:noFill/>
          <a:ln w="9525">
            <a:noFill/>
            <a:miter lim="800000"/>
            <a:headEnd/>
            <a:tailEnd/>
          </a:ln>
        </p:spPr>
        <p:txBody>
          <a:bodyPr>
            <a:spAutoFit/>
          </a:bodyPr>
          <a:lstStyle/>
          <a:p>
            <a:pPr>
              <a:spcBef>
                <a:spcPct val="50000"/>
              </a:spcBef>
            </a:pPr>
            <a:r>
              <a:rPr lang="en-US" sz="3600"/>
              <a:t>3.) Humans have bred dairy cows to produce 100 pints of milk per day.</a:t>
            </a:r>
          </a:p>
        </p:txBody>
      </p:sp>
      <p:sp>
        <p:nvSpPr>
          <p:cNvPr id="214018" name="Text Box 4"/>
          <p:cNvSpPr txBox="1">
            <a:spLocks noChangeArrowheads="1"/>
          </p:cNvSpPr>
          <p:nvPr/>
        </p:nvSpPr>
        <p:spPr bwMode="auto">
          <a:xfrm>
            <a:off x="0" y="0"/>
            <a:ext cx="6096000" cy="3084513"/>
          </a:xfrm>
          <a:prstGeom prst="rect">
            <a:avLst/>
          </a:prstGeom>
          <a:noFill/>
          <a:ln w="9525">
            <a:noFill/>
            <a:miter lim="800000"/>
            <a:headEnd/>
            <a:tailEnd/>
          </a:ln>
        </p:spPr>
        <p:txBody>
          <a:bodyPr>
            <a:spAutoFit/>
          </a:bodyPr>
          <a:lstStyle/>
          <a:p>
            <a:pPr>
              <a:spcBef>
                <a:spcPct val="50000"/>
              </a:spcBef>
            </a:pPr>
            <a:r>
              <a:rPr lang="en-US" sz="2800" b="1"/>
              <a:t>A.) Stabilizing Selection</a:t>
            </a:r>
          </a:p>
          <a:p>
            <a:pPr>
              <a:spcBef>
                <a:spcPct val="50000"/>
              </a:spcBef>
            </a:pPr>
            <a:r>
              <a:rPr lang="en-US" sz="2800" b="1"/>
              <a:t>B.) Disruptive Selection</a:t>
            </a:r>
          </a:p>
          <a:p>
            <a:pPr>
              <a:spcBef>
                <a:spcPct val="50000"/>
              </a:spcBef>
            </a:pPr>
            <a:r>
              <a:rPr lang="en-US" sz="2800" b="1"/>
              <a:t>C.) Directional Selection</a:t>
            </a:r>
          </a:p>
          <a:p>
            <a:pPr>
              <a:spcBef>
                <a:spcPct val="50000"/>
              </a:spcBef>
            </a:pPr>
            <a:r>
              <a:rPr lang="en-US" sz="2800" b="1"/>
              <a:t>D.) Sexual Selection</a:t>
            </a:r>
          </a:p>
          <a:p>
            <a:pPr>
              <a:spcBef>
                <a:spcPct val="50000"/>
              </a:spcBef>
            </a:pPr>
            <a:r>
              <a:rPr lang="en-US" sz="2800" b="1"/>
              <a:t>E.) Artificial Selection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11971"/>
                                        </p:tgtEl>
                                        <p:attrNameLst>
                                          <p:attrName>style.visibility</p:attrName>
                                        </p:attrNameLst>
                                      </p:cBhvr>
                                      <p:to>
                                        <p:strVal val="visible"/>
                                      </p:to>
                                    </p:set>
                                    <p:animEffect transition="in" filter="checkerboard(across)">
                                      <p:cBhvr>
                                        <p:cTn id="7" dur="500"/>
                                        <p:tgtEl>
                                          <p:spTgt spid="2119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1971" grpId="0"/>
    </p:bld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5" name="Text Box 3"/>
          <p:cNvSpPr txBox="1">
            <a:spLocks noChangeArrowheads="1"/>
          </p:cNvSpPr>
          <p:nvPr/>
        </p:nvSpPr>
        <p:spPr bwMode="auto">
          <a:xfrm>
            <a:off x="228600" y="3352800"/>
            <a:ext cx="8610600" cy="1739900"/>
          </a:xfrm>
          <a:prstGeom prst="rect">
            <a:avLst/>
          </a:prstGeom>
          <a:noFill/>
          <a:ln w="9525">
            <a:noFill/>
            <a:miter lim="800000"/>
            <a:headEnd/>
            <a:tailEnd/>
          </a:ln>
        </p:spPr>
        <p:txBody>
          <a:bodyPr>
            <a:spAutoFit/>
          </a:bodyPr>
          <a:lstStyle/>
          <a:p>
            <a:pPr>
              <a:spcBef>
                <a:spcPct val="50000"/>
              </a:spcBef>
            </a:pPr>
            <a:r>
              <a:rPr lang="en-US" sz="3600"/>
              <a:t>4.) In one region of New Jersey there exists two distinct types of one species of snake.</a:t>
            </a:r>
          </a:p>
        </p:txBody>
      </p:sp>
      <p:sp>
        <p:nvSpPr>
          <p:cNvPr id="215042" name="Text Box 4"/>
          <p:cNvSpPr txBox="1">
            <a:spLocks noChangeArrowheads="1"/>
          </p:cNvSpPr>
          <p:nvPr/>
        </p:nvSpPr>
        <p:spPr bwMode="auto">
          <a:xfrm>
            <a:off x="0" y="0"/>
            <a:ext cx="6096000" cy="3084513"/>
          </a:xfrm>
          <a:prstGeom prst="rect">
            <a:avLst/>
          </a:prstGeom>
          <a:noFill/>
          <a:ln w="9525">
            <a:noFill/>
            <a:miter lim="800000"/>
            <a:headEnd/>
            <a:tailEnd/>
          </a:ln>
        </p:spPr>
        <p:txBody>
          <a:bodyPr>
            <a:spAutoFit/>
          </a:bodyPr>
          <a:lstStyle/>
          <a:p>
            <a:pPr>
              <a:spcBef>
                <a:spcPct val="50000"/>
              </a:spcBef>
            </a:pPr>
            <a:r>
              <a:rPr lang="en-US" sz="2800" b="1"/>
              <a:t>A.) Stabilizing Selection</a:t>
            </a:r>
          </a:p>
          <a:p>
            <a:pPr>
              <a:spcBef>
                <a:spcPct val="50000"/>
              </a:spcBef>
            </a:pPr>
            <a:r>
              <a:rPr lang="en-US" sz="2800" b="1"/>
              <a:t>B.) Disruptive Selection</a:t>
            </a:r>
          </a:p>
          <a:p>
            <a:pPr>
              <a:spcBef>
                <a:spcPct val="50000"/>
              </a:spcBef>
            </a:pPr>
            <a:r>
              <a:rPr lang="en-US" sz="2800" b="1"/>
              <a:t>C.) Directional Selection</a:t>
            </a:r>
          </a:p>
          <a:p>
            <a:pPr>
              <a:spcBef>
                <a:spcPct val="50000"/>
              </a:spcBef>
            </a:pPr>
            <a:r>
              <a:rPr lang="en-US" sz="2800" b="1"/>
              <a:t>D.) Sexual Selection</a:t>
            </a:r>
          </a:p>
          <a:p>
            <a:pPr>
              <a:spcBef>
                <a:spcPct val="50000"/>
              </a:spcBef>
            </a:pPr>
            <a:r>
              <a:rPr lang="en-US" sz="2800" b="1"/>
              <a:t>E.) Artificial Selection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12995"/>
                                        </p:tgtEl>
                                        <p:attrNameLst>
                                          <p:attrName>style.visibility</p:attrName>
                                        </p:attrNameLst>
                                      </p:cBhvr>
                                      <p:to>
                                        <p:strVal val="visible"/>
                                      </p:to>
                                    </p:set>
                                    <p:animEffect transition="in" filter="checkerboard(across)">
                                      <p:cBhvr>
                                        <p:cTn id="7" dur="500"/>
                                        <p:tgtEl>
                                          <p:spTgt spid="2129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2995" grpId="0"/>
    </p:bld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9" name="Text Box 3"/>
          <p:cNvSpPr txBox="1">
            <a:spLocks noChangeArrowheads="1"/>
          </p:cNvSpPr>
          <p:nvPr/>
        </p:nvSpPr>
        <p:spPr bwMode="auto">
          <a:xfrm>
            <a:off x="228600" y="3352800"/>
            <a:ext cx="8610600" cy="1190625"/>
          </a:xfrm>
          <a:prstGeom prst="rect">
            <a:avLst/>
          </a:prstGeom>
          <a:noFill/>
          <a:ln w="9525">
            <a:noFill/>
            <a:miter lim="800000"/>
            <a:headEnd/>
            <a:tailEnd/>
          </a:ln>
        </p:spPr>
        <p:txBody>
          <a:bodyPr>
            <a:spAutoFit/>
          </a:bodyPr>
          <a:lstStyle/>
          <a:p>
            <a:pPr>
              <a:spcBef>
                <a:spcPct val="50000"/>
              </a:spcBef>
            </a:pPr>
            <a:r>
              <a:rPr lang="en-US" sz="3600"/>
              <a:t>5.) Large horns and giant antlers are characteristic of the male.</a:t>
            </a:r>
          </a:p>
        </p:txBody>
      </p:sp>
      <p:sp>
        <p:nvSpPr>
          <p:cNvPr id="216066" name="Text Box 4"/>
          <p:cNvSpPr txBox="1">
            <a:spLocks noChangeArrowheads="1"/>
          </p:cNvSpPr>
          <p:nvPr/>
        </p:nvSpPr>
        <p:spPr bwMode="auto">
          <a:xfrm>
            <a:off x="0" y="0"/>
            <a:ext cx="6096000" cy="3084513"/>
          </a:xfrm>
          <a:prstGeom prst="rect">
            <a:avLst/>
          </a:prstGeom>
          <a:noFill/>
          <a:ln w="9525">
            <a:noFill/>
            <a:miter lim="800000"/>
            <a:headEnd/>
            <a:tailEnd/>
          </a:ln>
        </p:spPr>
        <p:txBody>
          <a:bodyPr>
            <a:spAutoFit/>
          </a:bodyPr>
          <a:lstStyle/>
          <a:p>
            <a:pPr>
              <a:spcBef>
                <a:spcPct val="50000"/>
              </a:spcBef>
            </a:pPr>
            <a:r>
              <a:rPr lang="en-US" sz="2800" b="1"/>
              <a:t>A.) Stabilizing Selection</a:t>
            </a:r>
          </a:p>
          <a:p>
            <a:pPr>
              <a:spcBef>
                <a:spcPct val="50000"/>
              </a:spcBef>
            </a:pPr>
            <a:r>
              <a:rPr lang="en-US" sz="2800" b="1"/>
              <a:t>B.) Disruptive Selection</a:t>
            </a:r>
          </a:p>
          <a:p>
            <a:pPr>
              <a:spcBef>
                <a:spcPct val="50000"/>
              </a:spcBef>
            </a:pPr>
            <a:r>
              <a:rPr lang="en-US" sz="2800" b="1"/>
              <a:t>C.) Directional Selection</a:t>
            </a:r>
          </a:p>
          <a:p>
            <a:pPr>
              <a:spcBef>
                <a:spcPct val="50000"/>
              </a:spcBef>
            </a:pPr>
            <a:r>
              <a:rPr lang="en-US" sz="2800" b="1"/>
              <a:t>D.) Sexual Selection</a:t>
            </a:r>
          </a:p>
          <a:p>
            <a:pPr>
              <a:spcBef>
                <a:spcPct val="50000"/>
              </a:spcBef>
            </a:pPr>
            <a:r>
              <a:rPr lang="en-US" sz="2800" b="1"/>
              <a:t>E.) Artificial Selection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14019"/>
                                        </p:tgtEl>
                                        <p:attrNameLst>
                                          <p:attrName>style.visibility</p:attrName>
                                        </p:attrNameLst>
                                      </p:cBhvr>
                                      <p:to>
                                        <p:strVal val="visible"/>
                                      </p:to>
                                    </p:set>
                                    <p:animEffect transition="in" filter="checkerboard(across)">
                                      <p:cBhvr>
                                        <p:cTn id="7" dur="500"/>
                                        <p:tgtEl>
                                          <p:spTgt spid="2140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4019" grpId="0"/>
    </p:bld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089" name="Picture 6"/>
          <p:cNvPicPr>
            <a:picLocks noChangeAspect="1" noChangeArrowheads="1"/>
          </p:cNvPicPr>
          <p:nvPr/>
        </p:nvPicPr>
        <p:blipFill>
          <a:blip r:embed="rId2" cstate="print"/>
          <a:srcRect/>
          <a:stretch>
            <a:fillRect/>
          </a:stretch>
        </p:blipFill>
        <p:spPr bwMode="auto">
          <a:xfrm>
            <a:off x="2335213" y="266700"/>
            <a:ext cx="5208587" cy="6362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113" name="Picture 5" descr="darwin1"/>
          <p:cNvPicPr>
            <a:picLocks noChangeAspect="1" noChangeArrowheads="1"/>
          </p:cNvPicPr>
          <p:nvPr/>
        </p:nvPicPr>
        <p:blipFill>
          <a:blip r:embed="rId2" cstate="print"/>
          <a:srcRect/>
          <a:stretch>
            <a:fillRect/>
          </a:stretch>
        </p:blipFill>
        <p:spPr bwMode="auto">
          <a:xfrm>
            <a:off x="2667000" y="609600"/>
            <a:ext cx="4100513" cy="5410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0161" name="Group 8"/>
          <p:cNvGrpSpPr>
            <a:grpSpLocks/>
          </p:cNvGrpSpPr>
          <p:nvPr/>
        </p:nvGrpSpPr>
        <p:grpSpPr bwMode="auto">
          <a:xfrm>
            <a:off x="2133600" y="0"/>
            <a:ext cx="5143500" cy="6858000"/>
            <a:chOff x="1344" y="0"/>
            <a:chExt cx="3240" cy="4320"/>
          </a:xfrm>
        </p:grpSpPr>
        <p:pic>
          <p:nvPicPr>
            <p:cNvPr id="220162" name="Picture 4"/>
            <p:cNvPicPr>
              <a:picLocks noChangeAspect="1" noChangeArrowheads="1"/>
            </p:cNvPicPr>
            <p:nvPr/>
          </p:nvPicPr>
          <p:blipFill>
            <a:blip r:embed="rId2" cstate="print"/>
            <a:srcRect/>
            <a:stretch>
              <a:fillRect/>
            </a:stretch>
          </p:blipFill>
          <p:spPr bwMode="auto">
            <a:xfrm>
              <a:off x="1344" y="0"/>
              <a:ext cx="3240" cy="4320"/>
            </a:xfrm>
            <a:prstGeom prst="rect">
              <a:avLst/>
            </a:prstGeom>
            <a:noFill/>
            <a:ln w="9525">
              <a:noFill/>
              <a:miter lim="800000"/>
              <a:headEnd/>
              <a:tailEnd/>
            </a:ln>
          </p:spPr>
        </p:pic>
        <p:sp>
          <p:nvSpPr>
            <p:cNvPr id="220163" name="Rectangle 5"/>
            <p:cNvSpPr>
              <a:spLocks noChangeArrowheads="1"/>
            </p:cNvSpPr>
            <p:nvPr/>
          </p:nvSpPr>
          <p:spPr bwMode="auto">
            <a:xfrm>
              <a:off x="1488" y="3264"/>
              <a:ext cx="1392" cy="484"/>
            </a:xfrm>
            <a:prstGeom prst="rect">
              <a:avLst/>
            </a:prstGeom>
            <a:solidFill>
              <a:schemeClr val="bg1"/>
            </a:solidFill>
            <a:ln w="9525">
              <a:noFill/>
              <a:miter lim="800000"/>
              <a:headEnd/>
              <a:tailEnd/>
            </a:ln>
          </p:spPr>
          <p:txBody>
            <a:bodyPr wrap="none" anchor="ctr"/>
            <a:lstStyle/>
            <a:p>
              <a:endParaRPr lang="en-US"/>
            </a:p>
          </p:txBody>
        </p:sp>
        <p:sp>
          <p:nvSpPr>
            <p:cNvPr id="220164" name="Rectangle 6"/>
            <p:cNvSpPr>
              <a:spLocks noChangeArrowheads="1"/>
            </p:cNvSpPr>
            <p:nvPr/>
          </p:nvSpPr>
          <p:spPr bwMode="auto">
            <a:xfrm>
              <a:off x="3504" y="3072"/>
              <a:ext cx="1056" cy="480"/>
            </a:xfrm>
            <a:prstGeom prst="rect">
              <a:avLst/>
            </a:prstGeom>
            <a:solidFill>
              <a:schemeClr val="bg1"/>
            </a:solidFill>
            <a:ln w="9525">
              <a:noFill/>
              <a:miter lim="800000"/>
              <a:headEnd/>
              <a:tailEnd/>
            </a:ln>
          </p:spPr>
          <p:txBody>
            <a:bodyPr wrap="none" anchor="ctr"/>
            <a:lstStyle/>
            <a:p>
              <a:endParaRPr lang="en-US"/>
            </a:p>
          </p:txBody>
        </p:sp>
      </p:gr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185" name="Picture 4"/>
          <p:cNvPicPr>
            <a:picLocks noChangeAspect="1" noChangeArrowheads="1"/>
          </p:cNvPicPr>
          <p:nvPr/>
        </p:nvPicPr>
        <p:blipFill>
          <a:blip r:embed="rId2" cstate="print"/>
          <a:srcRect/>
          <a:stretch>
            <a:fillRect/>
          </a:stretch>
        </p:blipFill>
        <p:spPr bwMode="auto">
          <a:xfrm>
            <a:off x="2095500" y="0"/>
            <a:ext cx="5143500" cy="6858000"/>
          </a:xfrm>
          <a:prstGeom prst="rect">
            <a:avLst/>
          </a:prstGeom>
          <a:noFill/>
          <a:ln w="9525">
            <a:noFill/>
            <a:miter lim="800000"/>
            <a:headEnd/>
            <a:tailEnd/>
          </a:ln>
        </p:spPr>
      </p:pic>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9137" name="Group 7"/>
          <p:cNvGrpSpPr>
            <a:grpSpLocks/>
          </p:cNvGrpSpPr>
          <p:nvPr/>
        </p:nvGrpSpPr>
        <p:grpSpPr bwMode="auto">
          <a:xfrm>
            <a:off x="762000" y="566738"/>
            <a:ext cx="7924800" cy="5805487"/>
            <a:chOff x="480" y="357"/>
            <a:chExt cx="4992" cy="3657"/>
          </a:xfrm>
        </p:grpSpPr>
        <p:pic>
          <p:nvPicPr>
            <p:cNvPr id="219138" name="Picture 5" descr="1793564074574269"/>
            <p:cNvPicPr>
              <a:picLocks noChangeAspect="1" noChangeArrowheads="1"/>
            </p:cNvPicPr>
            <p:nvPr/>
          </p:nvPicPr>
          <p:blipFill>
            <a:blip r:embed="rId2" cstate="print"/>
            <a:srcRect/>
            <a:stretch>
              <a:fillRect/>
            </a:stretch>
          </p:blipFill>
          <p:spPr bwMode="auto">
            <a:xfrm>
              <a:off x="480" y="357"/>
              <a:ext cx="4992" cy="3657"/>
            </a:xfrm>
            <a:prstGeom prst="rect">
              <a:avLst/>
            </a:prstGeom>
            <a:noFill/>
            <a:ln w="9525">
              <a:noFill/>
              <a:miter lim="800000"/>
              <a:headEnd/>
              <a:tailEnd/>
            </a:ln>
          </p:spPr>
        </p:pic>
        <p:sp>
          <p:nvSpPr>
            <p:cNvPr id="219139" name="Rectangle 6"/>
            <p:cNvSpPr>
              <a:spLocks noChangeArrowheads="1"/>
            </p:cNvSpPr>
            <p:nvPr/>
          </p:nvSpPr>
          <p:spPr bwMode="auto">
            <a:xfrm>
              <a:off x="3216" y="2400"/>
              <a:ext cx="1872" cy="768"/>
            </a:xfrm>
            <a:prstGeom prst="rect">
              <a:avLst/>
            </a:prstGeom>
            <a:solidFill>
              <a:schemeClr val="bg1"/>
            </a:solidFill>
            <a:ln w="9525">
              <a:noFill/>
              <a:miter lim="800000"/>
              <a:headEnd/>
              <a:tailEnd/>
            </a:ln>
          </p:spPr>
          <p:txBody>
            <a:bodyPr wrap="none" anchor="ctr"/>
            <a:lstStyle/>
            <a:p>
              <a:endParaRPr lang="en-US"/>
            </a:p>
          </p:txBody>
        </p:sp>
      </p:gr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209" name="il_fi" descr="http://www.articlesweb.org/blog/wp-content/uploads/2012/04/mammal-cladogram-the-tree-of-life-evolutio-15.gif"/>
          <p:cNvPicPr>
            <a:picLocks noChangeAspect="1" noChangeArrowheads="1"/>
          </p:cNvPicPr>
          <p:nvPr/>
        </p:nvPicPr>
        <p:blipFill>
          <a:blip r:embed="rId2" r:link="rId3" cstate="print"/>
          <a:srcRect/>
          <a:stretch>
            <a:fillRect/>
          </a:stretch>
        </p:blipFill>
        <p:spPr bwMode="auto">
          <a:xfrm>
            <a:off x="609600" y="685800"/>
            <a:ext cx="8229600" cy="5540375"/>
          </a:xfrm>
          <a:prstGeom prst="rect">
            <a:avLst/>
          </a:prstGeom>
          <a:noFill/>
          <a:ln w="9525">
            <a:no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2"/>
          <p:cNvPicPr>
            <a:picLocks noChangeAspect="1" noChangeArrowheads="1"/>
          </p:cNvPicPr>
          <p:nvPr/>
        </p:nvPicPr>
        <p:blipFill>
          <a:blip r:embed="rId2" cstate="print"/>
          <a:srcRect/>
          <a:stretch>
            <a:fillRect/>
          </a:stretch>
        </p:blipFill>
        <p:spPr bwMode="auto">
          <a:xfrm>
            <a:off x="0" y="0"/>
            <a:ext cx="4497388" cy="5181600"/>
          </a:xfrm>
          <a:prstGeom prst="rect">
            <a:avLst/>
          </a:prstGeom>
          <a:noFill/>
          <a:ln w="9525" algn="ctr">
            <a:noFill/>
            <a:miter lim="800000"/>
            <a:headEnd/>
            <a:tailEnd/>
          </a:ln>
        </p:spPr>
      </p:pic>
      <p:pic>
        <p:nvPicPr>
          <p:cNvPr id="194563" name="Picture 3"/>
          <p:cNvPicPr>
            <a:picLocks noChangeAspect="1" noChangeArrowheads="1"/>
          </p:cNvPicPr>
          <p:nvPr/>
        </p:nvPicPr>
        <p:blipFill>
          <a:blip r:embed="rId3" cstate="print"/>
          <a:srcRect/>
          <a:stretch>
            <a:fillRect/>
          </a:stretch>
        </p:blipFill>
        <p:spPr bwMode="auto">
          <a:xfrm>
            <a:off x="4822825" y="1209675"/>
            <a:ext cx="4321175" cy="5724525"/>
          </a:xfrm>
          <a:prstGeom prst="rect">
            <a:avLst/>
          </a:prstGeom>
          <a:noFill/>
          <a:ln w="9525" algn="ctr">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94563"/>
                                        </p:tgtEl>
                                        <p:attrNameLst>
                                          <p:attrName>style.visibility</p:attrName>
                                        </p:attrNameLst>
                                      </p:cBhvr>
                                      <p:to>
                                        <p:strVal val="visible"/>
                                      </p:to>
                                    </p:set>
                                    <p:animEffect transition="in" filter="checkerboard(across)">
                                      <p:cBhvr>
                                        <p:cTn id="7" dur="500"/>
                                        <p:tgtEl>
                                          <p:spTgt spid="1945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2"/>
          <p:cNvSpPr txBox="1">
            <a:spLocks noChangeArrowheads="1"/>
          </p:cNvSpPr>
          <p:nvPr/>
        </p:nvSpPr>
        <p:spPr bwMode="auto">
          <a:xfrm>
            <a:off x="304800" y="457200"/>
            <a:ext cx="4800600" cy="762000"/>
          </a:xfrm>
          <a:prstGeom prst="rect">
            <a:avLst/>
          </a:prstGeom>
          <a:noFill/>
          <a:ln w="9525">
            <a:noFill/>
            <a:miter lim="800000"/>
            <a:headEnd/>
            <a:tailEnd/>
          </a:ln>
        </p:spPr>
        <p:txBody>
          <a:bodyPr>
            <a:spAutoFit/>
          </a:bodyPr>
          <a:lstStyle/>
          <a:p>
            <a:pPr>
              <a:spcBef>
                <a:spcPct val="50000"/>
              </a:spcBef>
            </a:pPr>
            <a:r>
              <a:rPr lang="en-US" sz="4400" b="1" u="sng">
                <a:latin typeface="Times New Roman" pitchFamily="18" charset="0"/>
              </a:rPr>
              <a:t>Amber</a:t>
            </a:r>
          </a:p>
        </p:txBody>
      </p:sp>
      <p:pic>
        <p:nvPicPr>
          <p:cNvPr id="31747" name="Picture 3"/>
          <p:cNvPicPr>
            <a:picLocks noChangeAspect="1" noChangeArrowheads="1"/>
          </p:cNvPicPr>
          <p:nvPr/>
        </p:nvPicPr>
        <p:blipFill>
          <a:blip r:embed="rId2" cstate="print"/>
          <a:srcRect/>
          <a:stretch>
            <a:fillRect/>
          </a:stretch>
        </p:blipFill>
        <p:spPr bwMode="auto">
          <a:xfrm>
            <a:off x="228600" y="2819400"/>
            <a:ext cx="3238500" cy="3771900"/>
          </a:xfrm>
          <a:prstGeom prst="rect">
            <a:avLst/>
          </a:prstGeom>
          <a:noFill/>
          <a:ln w="9525">
            <a:noFill/>
            <a:miter lim="800000"/>
            <a:headEnd/>
            <a:tailEnd/>
          </a:ln>
        </p:spPr>
      </p:pic>
      <p:pic>
        <p:nvPicPr>
          <p:cNvPr id="31748" name="Picture 4"/>
          <p:cNvPicPr>
            <a:picLocks noChangeAspect="1" noChangeArrowheads="1"/>
          </p:cNvPicPr>
          <p:nvPr/>
        </p:nvPicPr>
        <p:blipFill>
          <a:blip r:embed="rId3" cstate="print"/>
          <a:srcRect/>
          <a:stretch>
            <a:fillRect/>
          </a:stretch>
        </p:blipFill>
        <p:spPr bwMode="auto">
          <a:xfrm>
            <a:off x="4419600" y="3200400"/>
            <a:ext cx="4572000" cy="3429000"/>
          </a:xfrm>
          <a:prstGeom prst="rect">
            <a:avLst/>
          </a:prstGeom>
          <a:noFill/>
          <a:ln w="9525">
            <a:noFill/>
            <a:miter lim="800000"/>
            <a:headEnd/>
            <a:tailEnd/>
          </a:ln>
        </p:spPr>
      </p:pic>
      <p:pic>
        <p:nvPicPr>
          <p:cNvPr id="31749" name="Picture 5"/>
          <p:cNvPicPr>
            <a:picLocks noChangeAspect="1" noChangeArrowheads="1"/>
          </p:cNvPicPr>
          <p:nvPr/>
        </p:nvPicPr>
        <p:blipFill>
          <a:blip r:embed="rId4" cstate="print"/>
          <a:srcRect/>
          <a:stretch>
            <a:fillRect/>
          </a:stretch>
        </p:blipFill>
        <p:spPr bwMode="auto">
          <a:xfrm>
            <a:off x="5695950" y="152400"/>
            <a:ext cx="3295650" cy="21748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1746"/>
                                        </p:tgtEl>
                                        <p:attrNameLst>
                                          <p:attrName>style.visibility</p:attrName>
                                        </p:attrNameLst>
                                      </p:cBhvr>
                                      <p:to>
                                        <p:strVal val="visible"/>
                                      </p:to>
                                    </p:set>
                                    <p:anim calcmode="lin" valueType="num">
                                      <p:cBhvr additive="base">
                                        <p:cTn id="7" dur="500" fill="hold"/>
                                        <p:tgtEl>
                                          <p:spTgt spid="31746"/>
                                        </p:tgtEl>
                                        <p:attrNameLst>
                                          <p:attrName>ppt_x</p:attrName>
                                        </p:attrNameLst>
                                      </p:cBhvr>
                                      <p:tavLst>
                                        <p:tav tm="0">
                                          <p:val>
                                            <p:strVal val="0-#ppt_w/2"/>
                                          </p:val>
                                        </p:tav>
                                        <p:tav tm="100000">
                                          <p:val>
                                            <p:strVal val="#ppt_x"/>
                                          </p:val>
                                        </p:tav>
                                      </p:tavLst>
                                    </p:anim>
                                    <p:anim calcmode="lin" valueType="num">
                                      <p:cBhvr additive="base">
                                        <p:cTn id="8" dur="500" fill="hold"/>
                                        <p:tgtEl>
                                          <p:spTgt spid="3174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nodeType="clickEffect">
                                  <p:stCondLst>
                                    <p:cond delay="0"/>
                                  </p:stCondLst>
                                  <p:childTnLst>
                                    <p:set>
                                      <p:cBhvr>
                                        <p:cTn id="12" dur="1" fill="hold">
                                          <p:stCondLst>
                                            <p:cond delay="0"/>
                                          </p:stCondLst>
                                        </p:cTn>
                                        <p:tgtEl>
                                          <p:spTgt spid="31747"/>
                                        </p:tgtEl>
                                        <p:attrNameLst>
                                          <p:attrName>style.visibility</p:attrName>
                                        </p:attrNameLst>
                                      </p:cBhvr>
                                      <p:to>
                                        <p:strVal val="visible"/>
                                      </p:to>
                                    </p:set>
                                    <p:animEffect transition="in" filter="checkerboard(across)">
                                      <p:cBhvr>
                                        <p:cTn id="13" dur="500"/>
                                        <p:tgtEl>
                                          <p:spTgt spid="31747"/>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nodeType="clickEffect">
                                  <p:stCondLst>
                                    <p:cond delay="0"/>
                                  </p:stCondLst>
                                  <p:childTnLst>
                                    <p:set>
                                      <p:cBhvr>
                                        <p:cTn id="17" dur="1" fill="hold">
                                          <p:stCondLst>
                                            <p:cond delay="0"/>
                                          </p:stCondLst>
                                        </p:cTn>
                                        <p:tgtEl>
                                          <p:spTgt spid="31748"/>
                                        </p:tgtEl>
                                        <p:attrNameLst>
                                          <p:attrName>style.visibility</p:attrName>
                                        </p:attrNameLst>
                                      </p:cBhvr>
                                      <p:to>
                                        <p:strVal val="visible"/>
                                      </p:to>
                                    </p:set>
                                    <p:animEffect transition="in" filter="checkerboard(across)">
                                      <p:cBhvr>
                                        <p:cTn id="18" dur="500"/>
                                        <p:tgtEl>
                                          <p:spTgt spid="31748"/>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nodeType="clickEffect">
                                  <p:stCondLst>
                                    <p:cond delay="0"/>
                                  </p:stCondLst>
                                  <p:childTnLst>
                                    <p:set>
                                      <p:cBhvr>
                                        <p:cTn id="22" dur="1" fill="hold">
                                          <p:stCondLst>
                                            <p:cond delay="0"/>
                                          </p:stCondLst>
                                        </p:cTn>
                                        <p:tgtEl>
                                          <p:spTgt spid="31749"/>
                                        </p:tgtEl>
                                        <p:attrNameLst>
                                          <p:attrName>style.visibility</p:attrName>
                                        </p:attrNameLst>
                                      </p:cBhvr>
                                      <p:to>
                                        <p:strVal val="visible"/>
                                      </p:to>
                                    </p:set>
                                    <p:animEffect transition="in" filter="checkerboard(across)">
                                      <p:cBhvr>
                                        <p:cTn id="23" dur="500"/>
                                        <p:tgtEl>
                                          <p:spTgt spid="317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6" grpId="0"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2"/>
          <p:cNvSpPr txBox="1">
            <a:spLocks noChangeArrowheads="1"/>
          </p:cNvSpPr>
          <p:nvPr/>
        </p:nvSpPr>
        <p:spPr bwMode="auto">
          <a:xfrm>
            <a:off x="457200" y="228600"/>
            <a:ext cx="1752600" cy="641350"/>
          </a:xfrm>
          <a:prstGeom prst="rect">
            <a:avLst/>
          </a:prstGeom>
          <a:noFill/>
          <a:ln w="9525">
            <a:noFill/>
            <a:miter lim="800000"/>
            <a:headEnd/>
            <a:tailEnd/>
          </a:ln>
        </p:spPr>
        <p:txBody>
          <a:bodyPr>
            <a:spAutoFit/>
          </a:bodyPr>
          <a:lstStyle/>
          <a:p>
            <a:pPr>
              <a:spcBef>
                <a:spcPct val="50000"/>
              </a:spcBef>
            </a:pPr>
            <a:r>
              <a:rPr lang="en-US" sz="3600" b="1" u="sng">
                <a:latin typeface="Times New Roman" pitchFamily="18" charset="0"/>
              </a:rPr>
              <a:t>ICE</a:t>
            </a:r>
          </a:p>
        </p:txBody>
      </p:sp>
      <p:pic>
        <p:nvPicPr>
          <p:cNvPr id="16387" name="Picture 3"/>
          <p:cNvPicPr>
            <a:picLocks noChangeAspect="1" noChangeArrowheads="1"/>
          </p:cNvPicPr>
          <p:nvPr/>
        </p:nvPicPr>
        <p:blipFill>
          <a:blip r:embed="rId2" cstate="print"/>
          <a:srcRect/>
          <a:stretch>
            <a:fillRect/>
          </a:stretch>
        </p:blipFill>
        <p:spPr bwMode="auto">
          <a:xfrm>
            <a:off x="4343400" y="3308350"/>
            <a:ext cx="4533900" cy="3473450"/>
          </a:xfrm>
          <a:prstGeom prst="rect">
            <a:avLst/>
          </a:prstGeom>
          <a:noFill/>
          <a:ln w="9525">
            <a:noFill/>
            <a:miter lim="800000"/>
            <a:headEnd/>
            <a:tailEnd/>
          </a:ln>
        </p:spPr>
      </p:pic>
      <p:sp>
        <p:nvSpPr>
          <p:cNvPr id="16388" name="Text Box 4"/>
          <p:cNvSpPr txBox="1">
            <a:spLocks noChangeArrowheads="1"/>
          </p:cNvSpPr>
          <p:nvPr/>
        </p:nvSpPr>
        <p:spPr bwMode="auto">
          <a:xfrm>
            <a:off x="457200" y="914400"/>
            <a:ext cx="4419600" cy="5021263"/>
          </a:xfrm>
          <a:prstGeom prst="rect">
            <a:avLst/>
          </a:prstGeom>
          <a:noFill/>
          <a:ln w="9525">
            <a:noFill/>
            <a:miter lim="800000"/>
            <a:headEnd/>
            <a:tailEnd/>
          </a:ln>
        </p:spPr>
        <p:txBody>
          <a:bodyPr>
            <a:spAutoFit/>
          </a:bodyPr>
          <a:lstStyle/>
          <a:p>
            <a:pPr>
              <a:spcBef>
                <a:spcPct val="50000"/>
              </a:spcBef>
            </a:pPr>
            <a:r>
              <a:rPr lang="en-US" sz="2400">
                <a:latin typeface="Times New Roman" pitchFamily="18" charset="0"/>
              </a:rPr>
              <a:t>     "Dima" a baby mammoth preserved in ice for 40,000 years.  He was discovered in Siberia in 1977 and was named for a nearby stream.  </a:t>
            </a:r>
          </a:p>
          <a:p>
            <a:pPr>
              <a:spcBef>
                <a:spcPct val="50000"/>
              </a:spcBef>
            </a:pPr>
            <a:r>
              <a:rPr lang="en-US" sz="2400">
                <a:latin typeface="Times New Roman" pitchFamily="18" charset="0"/>
              </a:rPr>
              <a:t>     He was around 6 months old when he died and only a bit over 3 feet tall.  His teeth were slightly worn so it was apparent that he had begun to eat vegetation but still depended on his mother's milk  for the bulk of his food intake.</a:t>
            </a:r>
          </a:p>
        </p:txBody>
      </p:sp>
      <p:pic>
        <p:nvPicPr>
          <p:cNvPr id="16389" name="Picture 5"/>
          <p:cNvPicPr>
            <a:picLocks noChangeAspect="1" noChangeArrowheads="1"/>
          </p:cNvPicPr>
          <p:nvPr/>
        </p:nvPicPr>
        <p:blipFill>
          <a:blip r:embed="rId3" cstate="print"/>
          <a:srcRect/>
          <a:stretch>
            <a:fillRect/>
          </a:stretch>
        </p:blipFill>
        <p:spPr bwMode="auto">
          <a:xfrm>
            <a:off x="5467350" y="885825"/>
            <a:ext cx="3448050" cy="23145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6386"/>
                                        </p:tgtEl>
                                        <p:attrNameLst>
                                          <p:attrName>style.visibility</p:attrName>
                                        </p:attrNameLst>
                                      </p:cBhvr>
                                      <p:to>
                                        <p:strVal val="visible"/>
                                      </p:to>
                                    </p:set>
                                    <p:anim calcmode="lin" valueType="num">
                                      <p:cBhvr additive="base">
                                        <p:cTn id="7" dur="500" fill="hold"/>
                                        <p:tgtEl>
                                          <p:spTgt spid="16386"/>
                                        </p:tgtEl>
                                        <p:attrNameLst>
                                          <p:attrName>ppt_x</p:attrName>
                                        </p:attrNameLst>
                                      </p:cBhvr>
                                      <p:tavLst>
                                        <p:tav tm="0">
                                          <p:val>
                                            <p:strVal val="0-#ppt_w/2"/>
                                          </p:val>
                                        </p:tav>
                                        <p:tav tm="100000">
                                          <p:val>
                                            <p:strVal val="#ppt_x"/>
                                          </p:val>
                                        </p:tav>
                                      </p:tavLst>
                                    </p:anim>
                                    <p:anim calcmode="lin" valueType="num">
                                      <p:cBhvr additive="base">
                                        <p:cTn id="8" dur="500" fill="hold"/>
                                        <p:tgtEl>
                                          <p:spTgt spid="1638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nodeType="clickEffect">
                                  <p:stCondLst>
                                    <p:cond delay="0"/>
                                  </p:stCondLst>
                                  <p:childTnLst>
                                    <p:set>
                                      <p:cBhvr>
                                        <p:cTn id="12" dur="1" fill="hold">
                                          <p:stCondLst>
                                            <p:cond delay="0"/>
                                          </p:stCondLst>
                                        </p:cTn>
                                        <p:tgtEl>
                                          <p:spTgt spid="16387"/>
                                        </p:tgtEl>
                                        <p:attrNameLst>
                                          <p:attrName>style.visibility</p:attrName>
                                        </p:attrNameLst>
                                      </p:cBhvr>
                                      <p:to>
                                        <p:strVal val="visible"/>
                                      </p:to>
                                    </p:set>
                                    <p:animEffect transition="in" filter="checkerboard(across)">
                                      <p:cBhvr>
                                        <p:cTn id="13" dur="500"/>
                                        <p:tgtEl>
                                          <p:spTgt spid="16387"/>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16388"/>
                                        </p:tgtEl>
                                        <p:attrNameLst>
                                          <p:attrName>style.visibility</p:attrName>
                                        </p:attrNameLst>
                                      </p:cBhvr>
                                      <p:to>
                                        <p:strVal val="visible"/>
                                      </p:to>
                                    </p:set>
                                    <p:anim calcmode="lin" valueType="num">
                                      <p:cBhvr additive="base">
                                        <p:cTn id="18" dur="500" fill="hold"/>
                                        <p:tgtEl>
                                          <p:spTgt spid="16388"/>
                                        </p:tgtEl>
                                        <p:attrNameLst>
                                          <p:attrName>ppt_x</p:attrName>
                                        </p:attrNameLst>
                                      </p:cBhvr>
                                      <p:tavLst>
                                        <p:tav tm="0">
                                          <p:val>
                                            <p:strVal val="0-#ppt_w/2"/>
                                          </p:val>
                                        </p:tav>
                                        <p:tav tm="100000">
                                          <p:val>
                                            <p:strVal val="#ppt_x"/>
                                          </p:val>
                                        </p:tav>
                                      </p:tavLst>
                                    </p:anim>
                                    <p:anim calcmode="lin" valueType="num">
                                      <p:cBhvr additive="base">
                                        <p:cTn id="19" dur="500" fill="hold"/>
                                        <p:tgtEl>
                                          <p:spTgt spid="16388"/>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 presetClass="entr" presetSubtype="10" fill="hold" nodeType="clickEffect">
                                  <p:stCondLst>
                                    <p:cond delay="0"/>
                                  </p:stCondLst>
                                  <p:childTnLst>
                                    <p:set>
                                      <p:cBhvr>
                                        <p:cTn id="23" dur="1" fill="hold">
                                          <p:stCondLst>
                                            <p:cond delay="0"/>
                                          </p:stCondLst>
                                        </p:cTn>
                                        <p:tgtEl>
                                          <p:spTgt spid="16389"/>
                                        </p:tgtEl>
                                        <p:attrNameLst>
                                          <p:attrName>style.visibility</p:attrName>
                                        </p:attrNameLst>
                                      </p:cBhvr>
                                      <p:to>
                                        <p:strVal val="visible"/>
                                      </p:to>
                                    </p:set>
                                    <p:animEffect transition="in" filter="checkerboard(across)">
                                      <p:cBhvr>
                                        <p:cTn id="24" dur="500"/>
                                        <p:tgtEl>
                                          <p:spTgt spid="163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6" grpId="0" autoUpdateAnimBg="0"/>
      <p:bldP spid="16388" grpId="0"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cstate="print"/>
          <a:srcRect/>
          <a:stretch>
            <a:fillRect/>
          </a:stretch>
        </p:blipFill>
        <p:spPr bwMode="auto">
          <a:xfrm>
            <a:off x="5097463" y="457200"/>
            <a:ext cx="3741737" cy="6019800"/>
          </a:xfrm>
          <a:prstGeom prst="rect">
            <a:avLst/>
          </a:prstGeom>
          <a:noFill/>
          <a:ln w="9525">
            <a:noFill/>
            <a:miter lim="800000"/>
            <a:headEnd/>
            <a:tailEnd/>
          </a:ln>
        </p:spPr>
      </p:pic>
      <p:sp>
        <p:nvSpPr>
          <p:cNvPr id="37890" name="Text Box 3"/>
          <p:cNvSpPr txBox="1">
            <a:spLocks noChangeArrowheads="1"/>
          </p:cNvSpPr>
          <p:nvPr/>
        </p:nvSpPr>
        <p:spPr bwMode="auto">
          <a:xfrm>
            <a:off x="228600" y="228600"/>
            <a:ext cx="4724400" cy="3441700"/>
          </a:xfrm>
          <a:prstGeom prst="rect">
            <a:avLst/>
          </a:prstGeom>
          <a:noFill/>
          <a:ln w="9525">
            <a:noFill/>
            <a:miter lim="800000"/>
            <a:headEnd/>
            <a:tailEnd/>
          </a:ln>
        </p:spPr>
        <p:txBody>
          <a:bodyPr>
            <a:spAutoFit/>
          </a:bodyPr>
          <a:lstStyle/>
          <a:p>
            <a:pPr>
              <a:spcBef>
                <a:spcPct val="50000"/>
              </a:spcBef>
            </a:pPr>
            <a:r>
              <a:rPr lang="en-US" sz="2200">
                <a:latin typeface="Hoefler Text"/>
              </a:rPr>
              <a:t>     In 1991, a body was discovered originating out of the melting ice of a glacier in a small mountain passage named Tiesenjoch. After the rescue team retrieved the body from the ice, they transported it to the Department of Forensic Medicine in Innsbruck where Archaeologists determined the body was a natural mummy. </a:t>
            </a:r>
            <a:endParaRPr lang="en-US" sz="2200">
              <a:latin typeface="Times New Roman" pitchFamily="18" charset="0"/>
            </a:endParaRPr>
          </a:p>
        </p:txBody>
      </p:sp>
      <p:sp>
        <p:nvSpPr>
          <p:cNvPr id="37891" name="Text Box 4"/>
          <p:cNvSpPr txBox="1">
            <a:spLocks noChangeArrowheads="1"/>
          </p:cNvSpPr>
          <p:nvPr/>
        </p:nvSpPr>
        <p:spPr bwMode="auto">
          <a:xfrm>
            <a:off x="304800" y="3752850"/>
            <a:ext cx="4648200" cy="2282825"/>
          </a:xfrm>
          <a:prstGeom prst="rect">
            <a:avLst/>
          </a:prstGeom>
          <a:noFill/>
          <a:ln w="9525">
            <a:noFill/>
            <a:miter lim="800000"/>
            <a:headEnd/>
            <a:tailEnd/>
          </a:ln>
        </p:spPr>
        <p:txBody>
          <a:bodyPr>
            <a:spAutoFit/>
          </a:bodyPr>
          <a:lstStyle/>
          <a:p>
            <a:pPr>
              <a:spcBef>
                <a:spcPct val="50000"/>
              </a:spcBef>
            </a:pPr>
            <a:r>
              <a:rPr lang="en-US" sz="2400">
                <a:latin typeface="Times New Roman" pitchFamily="18" charset="0"/>
              </a:rPr>
              <a:t>    The mummy was an male adult remarkably well preserved. The condition of his equipment were also preserved in good condition. The age of the body is about 3,300 BC or late Stone Age.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7410"/>
                                        </p:tgtEl>
                                        <p:attrNameLst>
                                          <p:attrName>style.visibility</p:attrName>
                                        </p:attrNameLst>
                                      </p:cBhvr>
                                      <p:to>
                                        <p:strVal val="visible"/>
                                      </p:to>
                                    </p:set>
                                    <p:animEffect transition="in" filter="checkerboard(across)">
                                      <p:cBhvr>
                                        <p:cTn id="7" dur="500"/>
                                        <p:tgtEl>
                                          <p:spTgt spid="174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2"/>
          <p:cNvPicPr>
            <a:picLocks noChangeAspect="1" noChangeArrowheads="1"/>
          </p:cNvPicPr>
          <p:nvPr/>
        </p:nvPicPr>
        <p:blipFill>
          <a:blip r:embed="rId2" cstate="print"/>
          <a:srcRect/>
          <a:stretch>
            <a:fillRect/>
          </a:stretch>
        </p:blipFill>
        <p:spPr bwMode="auto">
          <a:xfrm>
            <a:off x="152400" y="304800"/>
            <a:ext cx="3819525" cy="2838450"/>
          </a:xfrm>
          <a:prstGeom prst="rect">
            <a:avLst/>
          </a:prstGeom>
          <a:noFill/>
          <a:ln w="9525">
            <a:noFill/>
            <a:miter lim="800000"/>
            <a:headEnd/>
            <a:tailEnd/>
          </a:ln>
        </p:spPr>
      </p:pic>
      <p:pic>
        <p:nvPicPr>
          <p:cNvPr id="38914" name="Picture 3"/>
          <p:cNvPicPr>
            <a:picLocks noChangeAspect="1" noChangeArrowheads="1"/>
          </p:cNvPicPr>
          <p:nvPr/>
        </p:nvPicPr>
        <p:blipFill>
          <a:blip r:embed="rId3" cstate="print"/>
          <a:srcRect/>
          <a:stretch>
            <a:fillRect/>
          </a:stretch>
        </p:blipFill>
        <p:spPr bwMode="auto">
          <a:xfrm>
            <a:off x="4343400" y="228600"/>
            <a:ext cx="4381500" cy="3495675"/>
          </a:xfrm>
          <a:prstGeom prst="rect">
            <a:avLst/>
          </a:prstGeom>
          <a:noFill/>
          <a:ln w="9525">
            <a:noFill/>
            <a:miter lim="800000"/>
            <a:headEnd/>
            <a:tailEnd/>
          </a:ln>
        </p:spPr>
      </p:pic>
      <p:pic>
        <p:nvPicPr>
          <p:cNvPr id="38915" name="Picture 4"/>
          <p:cNvPicPr>
            <a:picLocks noChangeAspect="1" noChangeArrowheads="1"/>
          </p:cNvPicPr>
          <p:nvPr/>
        </p:nvPicPr>
        <p:blipFill>
          <a:blip r:embed="rId4" cstate="print"/>
          <a:srcRect/>
          <a:stretch>
            <a:fillRect/>
          </a:stretch>
        </p:blipFill>
        <p:spPr bwMode="auto">
          <a:xfrm>
            <a:off x="304800" y="3429000"/>
            <a:ext cx="3733800" cy="3162300"/>
          </a:xfrm>
          <a:prstGeom prst="rect">
            <a:avLst/>
          </a:prstGeom>
          <a:noFill/>
          <a:ln w="9525">
            <a:noFill/>
            <a:miter lim="800000"/>
            <a:headEnd/>
            <a:tailEnd/>
          </a:ln>
        </p:spPr>
      </p:pic>
      <p:sp>
        <p:nvSpPr>
          <p:cNvPr id="38916" name="Text Box 5"/>
          <p:cNvSpPr txBox="1">
            <a:spLocks noChangeArrowheads="1"/>
          </p:cNvSpPr>
          <p:nvPr/>
        </p:nvSpPr>
        <p:spPr bwMode="auto">
          <a:xfrm>
            <a:off x="4267200" y="4356100"/>
            <a:ext cx="4648200" cy="1739900"/>
          </a:xfrm>
          <a:prstGeom prst="rect">
            <a:avLst/>
          </a:prstGeom>
          <a:noFill/>
          <a:ln w="9525">
            <a:noFill/>
            <a:miter lim="800000"/>
            <a:headEnd/>
            <a:tailEnd/>
          </a:ln>
        </p:spPr>
        <p:txBody>
          <a:bodyPr>
            <a:spAutoFit/>
          </a:bodyPr>
          <a:lstStyle/>
          <a:p>
            <a:pPr>
              <a:spcBef>
                <a:spcPct val="50000"/>
              </a:spcBef>
            </a:pPr>
            <a:r>
              <a:rPr lang="en-US" sz="3600">
                <a:latin typeface="Times New Roman" pitchFamily="18" charset="0"/>
              </a:rPr>
              <a:t>Other entire organisms have been found in tar pits and bogs!</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cstate="print"/>
          <a:srcRect/>
          <a:stretch>
            <a:fillRect/>
          </a:stretch>
        </p:blipFill>
        <p:spPr bwMode="auto">
          <a:xfrm>
            <a:off x="5227638" y="914400"/>
            <a:ext cx="3687762" cy="5791200"/>
          </a:xfrm>
          <a:prstGeom prst="rect">
            <a:avLst/>
          </a:prstGeom>
          <a:noFill/>
          <a:ln w="9525">
            <a:noFill/>
            <a:miter lim="800000"/>
            <a:headEnd/>
            <a:tailEnd/>
          </a:ln>
        </p:spPr>
      </p:pic>
      <p:sp>
        <p:nvSpPr>
          <p:cNvPr id="19459" name="Text Box 3"/>
          <p:cNvSpPr txBox="1">
            <a:spLocks noChangeArrowheads="1"/>
          </p:cNvSpPr>
          <p:nvPr/>
        </p:nvSpPr>
        <p:spPr bwMode="auto">
          <a:xfrm>
            <a:off x="2438400" y="4038600"/>
            <a:ext cx="2743200" cy="2436813"/>
          </a:xfrm>
          <a:prstGeom prst="rect">
            <a:avLst/>
          </a:prstGeom>
          <a:noFill/>
          <a:ln w="9525">
            <a:noFill/>
            <a:miter lim="800000"/>
            <a:headEnd/>
            <a:tailEnd/>
          </a:ln>
        </p:spPr>
        <p:txBody>
          <a:bodyPr>
            <a:spAutoFit/>
          </a:bodyPr>
          <a:lstStyle/>
          <a:p>
            <a:pPr>
              <a:spcBef>
                <a:spcPct val="50000"/>
              </a:spcBef>
            </a:pPr>
            <a:r>
              <a:rPr lang="en-US" sz="1700" b="1">
                <a:latin typeface="Verdana" pitchFamily="34" charset="0"/>
              </a:rPr>
              <a:t>Fossilized track of </a:t>
            </a:r>
            <a:r>
              <a:rPr lang="en-US" sz="1700" b="1" i="1">
                <a:latin typeface="Verdana" pitchFamily="34" charset="0"/>
              </a:rPr>
              <a:t>Dilophosaurus</a:t>
            </a:r>
            <a:r>
              <a:rPr lang="en-US" sz="1700" b="1">
                <a:latin typeface="Verdana" pitchFamily="34" charset="0"/>
              </a:rPr>
              <a:t>, a bipedal 20-foot-long flesh-eating dinosaur, photographed on Navajo land just west of Tuba City, Arizona.</a:t>
            </a:r>
            <a:r>
              <a:rPr lang="en-US">
                <a:latin typeface="Times New Roman" pitchFamily="18" charset="0"/>
              </a:rPr>
              <a:t> </a:t>
            </a:r>
          </a:p>
        </p:txBody>
      </p:sp>
      <p:pic>
        <p:nvPicPr>
          <p:cNvPr id="19460" name="Picture 4"/>
          <p:cNvPicPr>
            <a:picLocks noChangeAspect="1" noChangeArrowheads="1"/>
          </p:cNvPicPr>
          <p:nvPr/>
        </p:nvPicPr>
        <p:blipFill>
          <a:blip r:embed="rId3" cstate="print"/>
          <a:srcRect/>
          <a:stretch>
            <a:fillRect/>
          </a:stretch>
        </p:blipFill>
        <p:spPr bwMode="auto">
          <a:xfrm>
            <a:off x="228600" y="3962400"/>
            <a:ext cx="2133600" cy="2667000"/>
          </a:xfrm>
          <a:prstGeom prst="rect">
            <a:avLst/>
          </a:prstGeom>
          <a:noFill/>
          <a:ln w="9525">
            <a:noFill/>
            <a:miter lim="800000"/>
            <a:headEnd/>
            <a:tailEnd/>
          </a:ln>
        </p:spPr>
      </p:pic>
      <p:sp>
        <p:nvSpPr>
          <p:cNvPr id="19461" name="Text Box 5"/>
          <p:cNvSpPr txBox="1">
            <a:spLocks noChangeArrowheads="1"/>
          </p:cNvSpPr>
          <p:nvPr/>
        </p:nvSpPr>
        <p:spPr bwMode="auto">
          <a:xfrm>
            <a:off x="228600" y="166688"/>
            <a:ext cx="3124200" cy="579437"/>
          </a:xfrm>
          <a:prstGeom prst="rect">
            <a:avLst/>
          </a:prstGeom>
          <a:noFill/>
          <a:ln w="9525">
            <a:noFill/>
            <a:miter lim="800000"/>
            <a:headEnd/>
            <a:tailEnd/>
          </a:ln>
        </p:spPr>
        <p:txBody>
          <a:bodyPr>
            <a:spAutoFit/>
          </a:bodyPr>
          <a:lstStyle/>
          <a:p>
            <a:pPr>
              <a:spcBef>
                <a:spcPct val="50000"/>
              </a:spcBef>
            </a:pPr>
            <a:r>
              <a:rPr lang="en-US" sz="3200" b="1" u="sng">
                <a:latin typeface="Times New Roman" pitchFamily="18" charset="0"/>
              </a:rPr>
              <a:t>IMPRINTS</a:t>
            </a:r>
          </a:p>
        </p:txBody>
      </p:sp>
      <p:pic>
        <p:nvPicPr>
          <p:cNvPr id="19462" name="Picture 6"/>
          <p:cNvPicPr>
            <a:picLocks noChangeAspect="1" noChangeArrowheads="1"/>
          </p:cNvPicPr>
          <p:nvPr/>
        </p:nvPicPr>
        <p:blipFill>
          <a:blip r:embed="rId4" cstate="print"/>
          <a:srcRect/>
          <a:stretch>
            <a:fillRect/>
          </a:stretch>
        </p:blipFill>
        <p:spPr bwMode="auto">
          <a:xfrm>
            <a:off x="304800" y="860425"/>
            <a:ext cx="4114800" cy="29813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9458"/>
                                        </p:tgtEl>
                                        <p:attrNameLst>
                                          <p:attrName>style.visibility</p:attrName>
                                        </p:attrNameLst>
                                      </p:cBhvr>
                                      <p:to>
                                        <p:strVal val="visible"/>
                                      </p:to>
                                    </p:set>
                                    <p:animEffect transition="in" filter="blinds(horizontal)">
                                      <p:cBhvr>
                                        <p:cTn id="7" dur="500"/>
                                        <p:tgtEl>
                                          <p:spTgt spid="1945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19461"/>
                                        </p:tgtEl>
                                        <p:attrNameLst>
                                          <p:attrName>style.visibility</p:attrName>
                                        </p:attrNameLst>
                                      </p:cBhvr>
                                      <p:to>
                                        <p:strVal val="visible"/>
                                      </p:to>
                                    </p:set>
                                    <p:anim calcmode="lin" valueType="num">
                                      <p:cBhvr additive="base">
                                        <p:cTn id="12" dur="500" fill="hold"/>
                                        <p:tgtEl>
                                          <p:spTgt spid="19461"/>
                                        </p:tgtEl>
                                        <p:attrNameLst>
                                          <p:attrName>ppt_x</p:attrName>
                                        </p:attrNameLst>
                                      </p:cBhvr>
                                      <p:tavLst>
                                        <p:tav tm="0">
                                          <p:val>
                                            <p:strVal val="0-#ppt_w/2"/>
                                          </p:val>
                                        </p:tav>
                                        <p:tav tm="100000">
                                          <p:val>
                                            <p:strVal val="#ppt_x"/>
                                          </p:val>
                                        </p:tav>
                                      </p:tavLst>
                                    </p:anim>
                                    <p:anim calcmode="lin" valueType="num">
                                      <p:cBhvr additive="base">
                                        <p:cTn id="13" dur="500" fill="hold"/>
                                        <p:tgtEl>
                                          <p:spTgt spid="19461"/>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19462"/>
                                        </p:tgtEl>
                                        <p:attrNameLst>
                                          <p:attrName>style.visibility</p:attrName>
                                        </p:attrNameLst>
                                      </p:cBhvr>
                                      <p:to>
                                        <p:strVal val="visible"/>
                                      </p:to>
                                    </p:set>
                                    <p:animEffect transition="in" filter="blinds(horizontal)">
                                      <p:cBhvr>
                                        <p:cTn id="18" dur="500"/>
                                        <p:tgtEl>
                                          <p:spTgt spid="19462"/>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19460"/>
                                        </p:tgtEl>
                                        <p:attrNameLst>
                                          <p:attrName>style.visibility</p:attrName>
                                        </p:attrNameLst>
                                      </p:cBhvr>
                                      <p:to>
                                        <p:strVal val="visible"/>
                                      </p:to>
                                    </p:set>
                                    <p:animEffect transition="in" filter="blinds(horizontal)">
                                      <p:cBhvr>
                                        <p:cTn id="23" dur="500"/>
                                        <p:tgtEl>
                                          <p:spTgt spid="19460"/>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19459"/>
                                        </p:tgtEl>
                                        <p:attrNameLst>
                                          <p:attrName>style.visibility</p:attrName>
                                        </p:attrNameLst>
                                      </p:cBhvr>
                                      <p:to>
                                        <p:strVal val="visible"/>
                                      </p:to>
                                    </p:set>
                                    <p:anim calcmode="lin" valueType="num">
                                      <p:cBhvr additive="base">
                                        <p:cTn id="28" dur="500" fill="hold"/>
                                        <p:tgtEl>
                                          <p:spTgt spid="19459"/>
                                        </p:tgtEl>
                                        <p:attrNameLst>
                                          <p:attrName>ppt_x</p:attrName>
                                        </p:attrNameLst>
                                      </p:cBhvr>
                                      <p:tavLst>
                                        <p:tav tm="0">
                                          <p:val>
                                            <p:strVal val="0-#ppt_w/2"/>
                                          </p:val>
                                        </p:tav>
                                        <p:tav tm="100000">
                                          <p:val>
                                            <p:strVal val="#ppt_x"/>
                                          </p:val>
                                        </p:tav>
                                      </p:tavLst>
                                    </p:anim>
                                    <p:anim calcmode="lin" valueType="num">
                                      <p:cBhvr additive="base">
                                        <p:cTn id="29" dur="500" fill="hold"/>
                                        <p:tgtEl>
                                          <p:spTgt spid="1945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autoUpdateAnimBg="0"/>
      <p:bldP spid="19461" grpId="0"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2"/>
          <p:cNvSpPr txBox="1">
            <a:spLocks noChangeArrowheads="1"/>
          </p:cNvSpPr>
          <p:nvPr/>
        </p:nvSpPr>
        <p:spPr bwMode="auto">
          <a:xfrm>
            <a:off x="304800" y="182563"/>
            <a:ext cx="1905000" cy="579437"/>
          </a:xfrm>
          <a:prstGeom prst="rect">
            <a:avLst/>
          </a:prstGeom>
          <a:noFill/>
          <a:ln w="9525">
            <a:noFill/>
            <a:miter lim="800000"/>
            <a:headEnd/>
            <a:tailEnd/>
          </a:ln>
        </p:spPr>
        <p:txBody>
          <a:bodyPr>
            <a:spAutoFit/>
          </a:bodyPr>
          <a:lstStyle/>
          <a:p>
            <a:pPr>
              <a:spcBef>
                <a:spcPct val="50000"/>
              </a:spcBef>
            </a:pPr>
            <a:r>
              <a:rPr lang="en-US" sz="3200" b="1" u="sng">
                <a:latin typeface="Times New Roman" pitchFamily="18" charset="0"/>
              </a:rPr>
              <a:t>Bones</a:t>
            </a:r>
          </a:p>
        </p:txBody>
      </p:sp>
      <p:pic>
        <p:nvPicPr>
          <p:cNvPr id="20483" name="Picture 3"/>
          <p:cNvPicPr>
            <a:picLocks noChangeAspect="1" noChangeArrowheads="1"/>
          </p:cNvPicPr>
          <p:nvPr/>
        </p:nvPicPr>
        <p:blipFill>
          <a:blip r:embed="rId2" cstate="print"/>
          <a:srcRect/>
          <a:stretch>
            <a:fillRect/>
          </a:stretch>
        </p:blipFill>
        <p:spPr bwMode="auto">
          <a:xfrm>
            <a:off x="228600" y="762000"/>
            <a:ext cx="4000500" cy="5715000"/>
          </a:xfrm>
          <a:prstGeom prst="rect">
            <a:avLst/>
          </a:prstGeom>
          <a:noFill/>
          <a:ln w="9525">
            <a:noFill/>
            <a:miter lim="800000"/>
            <a:headEnd/>
            <a:tailEnd/>
          </a:ln>
        </p:spPr>
      </p:pic>
      <p:pic>
        <p:nvPicPr>
          <p:cNvPr id="20484" name="Picture 4"/>
          <p:cNvPicPr>
            <a:picLocks noChangeAspect="1" noChangeArrowheads="1"/>
          </p:cNvPicPr>
          <p:nvPr/>
        </p:nvPicPr>
        <p:blipFill>
          <a:blip r:embed="rId3" cstate="print"/>
          <a:srcRect/>
          <a:stretch>
            <a:fillRect/>
          </a:stretch>
        </p:blipFill>
        <p:spPr bwMode="auto">
          <a:xfrm>
            <a:off x="4343400" y="762000"/>
            <a:ext cx="4562475" cy="3101975"/>
          </a:xfrm>
          <a:prstGeom prst="rect">
            <a:avLst/>
          </a:prstGeom>
          <a:noFill/>
          <a:ln w="9525">
            <a:noFill/>
            <a:miter lim="800000"/>
            <a:headEnd/>
            <a:tailEnd/>
          </a:ln>
        </p:spPr>
      </p:pic>
      <p:pic>
        <p:nvPicPr>
          <p:cNvPr id="20485" name="Picture 5"/>
          <p:cNvPicPr>
            <a:picLocks noChangeAspect="1" noChangeArrowheads="1"/>
          </p:cNvPicPr>
          <p:nvPr/>
        </p:nvPicPr>
        <p:blipFill>
          <a:blip r:embed="rId4" cstate="print"/>
          <a:srcRect/>
          <a:stretch>
            <a:fillRect/>
          </a:stretch>
        </p:blipFill>
        <p:spPr bwMode="auto">
          <a:xfrm>
            <a:off x="4343400" y="3962400"/>
            <a:ext cx="4495800" cy="248761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0482"/>
                                        </p:tgtEl>
                                        <p:attrNameLst>
                                          <p:attrName>style.visibility</p:attrName>
                                        </p:attrNameLst>
                                      </p:cBhvr>
                                      <p:to>
                                        <p:strVal val="visible"/>
                                      </p:to>
                                    </p:set>
                                    <p:anim calcmode="lin" valueType="num">
                                      <p:cBhvr additive="base">
                                        <p:cTn id="7" dur="500" fill="hold"/>
                                        <p:tgtEl>
                                          <p:spTgt spid="20482"/>
                                        </p:tgtEl>
                                        <p:attrNameLst>
                                          <p:attrName>ppt_x</p:attrName>
                                        </p:attrNameLst>
                                      </p:cBhvr>
                                      <p:tavLst>
                                        <p:tav tm="0">
                                          <p:val>
                                            <p:strVal val="0-#ppt_w/2"/>
                                          </p:val>
                                        </p:tav>
                                        <p:tav tm="100000">
                                          <p:val>
                                            <p:strVal val="#ppt_x"/>
                                          </p:val>
                                        </p:tav>
                                      </p:tavLst>
                                    </p:anim>
                                    <p:anim calcmode="lin" valueType="num">
                                      <p:cBhvr additive="base">
                                        <p:cTn id="8" dur="500" fill="hold"/>
                                        <p:tgtEl>
                                          <p:spTgt spid="2048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20483"/>
                                        </p:tgtEl>
                                        <p:attrNameLst>
                                          <p:attrName>style.visibility</p:attrName>
                                        </p:attrNameLst>
                                      </p:cBhvr>
                                      <p:to>
                                        <p:strVal val="visible"/>
                                      </p:to>
                                    </p:set>
                                    <p:animEffect transition="in" filter="dissolve">
                                      <p:cBhvr>
                                        <p:cTn id="13" dur="500"/>
                                        <p:tgtEl>
                                          <p:spTgt spid="20483"/>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20484"/>
                                        </p:tgtEl>
                                        <p:attrNameLst>
                                          <p:attrName>style.visibility</p:attrName>
                                        </p:attrNameLst>
                                      </p:cBhvr>
                                      <p:to>
                                        <p:strVal val="visible"/>
                                      </p:to>
                                    </p:set>
                                    <p:animEffect transition="in" filter="dissolve">
                                      <p:cBhvr>
                                        <p:cTn id="18" dur="500"/>
                                        <p:tgtEl>
                                          <p:spTgt spid="20484"/>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20485"/>
                                        </p:tgtEl>
                                        <p:attrNameLst>
                                          <p:attrName>style.visibility</p:attrName>
                                        </p:attrNameLst>
                                      </p:cBhvr>
                                      <p:to>
                                        <p:strVal val="visible"/>
                                      </p:to>
                                    </p:set>
                                    <p:animEffect transition="in" filter="dissolve">
                                      <p:cBhvr>
                                        <p:cTn id="23" dur="500"/>
                                        <p:tgtEl>
                                          <p:spTgt spid="204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2" grpId="0"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cstate="print"/>
          <a:srcRect/>
          <a:stretch>
            <a:fillRect/>
          </a:stretch>
        </p:blipFill>
        <p:spPr bwMode="auto">
          <a:xfrm>
            <a:off x="0" y="2743200"/>
            <a:ext cx="5486400" cy="4114800"/>
          </a:xfrm>
          <a:prstGeom prst="rect">
            <a:avLst/>
          </a:prstGeom>
          <a:noFill/>
          <a:ln w="9525">
            <a:noFill/>
            <a:miter lim="800000"/>
            <a:headEnd/>
            <a:tailEnd/>
          </a:ln>
        </p:spPr>
      </p:pic>
      <p:pic>
        <p:nvPicPr>
          <p:cNvPr id="21507" name="Picture 3"/>
          <p:cNvPicPr>
            <a:picLocks noChangeAspect="1" noChangeArrowheads="1"/>
          </p:cNvPicPr>
          <p:nvPr/>
        </p:nvPicPr>
        <p:blipFill>
          <a:blip r:embed="rId3" cstate="print"/>
          <a:srcRect/>
          <a:stretch>
            <a:fillRect/>
          </a:stretch>
        </p:blipFill>
        <p:spPr bwMode="auto">
          <a:xfrm>
            <a:off x="3276600" y="0"/>
            <a:ext cx="5867400" cy="324326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1506"/>
                                        </p:tgtEl>
                                        <p:attrNameLst>
                                          <p:attrName>style.visibility</p:attrName>
                                        </p:attrNameLst>
                                      </p:cBhvr>
                                      <p:to>
                                        <p:strVal val="visible"/>
                                      </p:to>
                                    </p:set>
                                    <p:animEffect transition="in" filter="slide(fromBottom)">
                                      <p:cBhvr>
                                        <p:cTn id="7" dur="500"/>
                                        <p:tgtEl>
                                          <p:spTgt spid="21506"/>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21507"/>
                                        </p:tgtEl>
                                        <p:attrNameLst>
                                          <p:attrName>style.visibility</p:attrName>
                                        </p:attrNameLst>
                                      </p:cBhvr>
                                      <p:to>
                                        <p:strVal val="visible"/>
                                      </p:to>
                                    </p:set>
                                    <p:animEffect transition="in" filter="slide(fromBottom)">
                                      <p:cBhvr>
                                        <p:cTn id="12" dur="500"/>
                                        <p:tgtEl>
                                          <p:spTgt spid="215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cstate="print"/>
          <a:srcRect/>
          <a:stretch>
            <a:fillRect/>
          </a:stretch>
        </p:blipFill>
        <p:spPr bwMode="auto">
          <a:xfrm>
            <a:off x="381000" y="228600"/>
            <a:ext cx="3819525" cy="2887663"/>
          </a:xfrm>
          <a:prstGeom prst="rect">
            <a:avLst/>
          </a:prstGeom>
          <a:noFill/>
          <a:ln w="9525">
            <a:noFill/>
            <a:miter lim="800000"/>
            <a:headEnd/>
            <a:tailEnd/>
          </a:ln>
        </p:spPr>
      </p:pic>
      <p:pic>
        <p:nvPicPr>
          <p:cNvPr id="22531" name="Picture 3"/>
          <p:cNvPicPr>
            <a:picLocks noChangeAspect="1" noChangeArrowheads="1"/>
          </p:cNvPicPr>
          <p:nvPr/>
        </p:nvPicPr>
        <p:blipFill>
          <a:blip r:embed="rId3" cstate="print"/>
          <a:srcRect/>
          <a:stretch>
            <a:fillRect/>
          </a:stretch>
        </p:blipFill>
        <p:spPr bwMode="auto">
          <a:xfrm>
            <a:off x="5175250" y="1676400"/>
            <a:ext cx="3792538" cy="4905375"/>
          </a:xfrm>
          <a:prstGeom prst="rect">
            <a:avLst/>
          </a:prstGeom>
          <a:noFill/>
          <a:ln w="9525">
            <a:noFill/>
            <a:miter lim="800000"/>
            <a:headEnd/>
            <a:tailEnd/>
          </a:ln>
        </p:spPr>
      </p:pic>
      <p:pic>
        <p:nvPicPr>
          <p:cNvPr id="22532" name="Picture 4"/>
          <p:cNvPicPr>
            <a:picLocks noChangeAspect="1" noChangeArrowheads="1"/>
          </p:cNvPicPr>
          <p:nvPr/>
        </p:nvPicPr>
        <p:blipFill>
          <a:blip r:embed="rId4" cstate="print"/>
          <a:srcRect/>
          <a:stretch>
            <a:fillRect/>
          </a:stretch>
        </p:blipFill>
        <p:spPr bwMode="auto">
          <a:xfrm>
            <a:off x="381000" y="2759075"/>
            <a:ext cx="4495800" cy="3879850"/>
          </a:xfrm>
          <a:prstGeom prst="rect">
            <a:avLst/>
          </a:prstGeom>
          <a:noFill/>
          <a:ln w="9525">
            <a:noFill/>
            <a:miter lim="800000"/>
            <a:headEnd/>
            <a:tailEnd/>
          </a:ln>
        </p:spPr>
      </p:pic>
      <p:sp>
        <p:nvSpPr>
          <p:cNvPr id="43012" name="Text Box 5"/>
          <p:cNvSpPr txBox="1">
            <a:spLocks noChangeArrowheads="1"/>
          </p:cNvSpPr>
          <p:nvPr/>
        </p:nvSpPr>
        <p:spPr bwMode="auto">
          <a:xfrm>
            <a:off x="4800600" y="1066800"/>
            <a:ext cx="4114800" cy="457200"/>
          </a:xfrm>
          <a:prstGeom prst="rect">
            <a:avLst/>
          </a:prstGeom>
          <a:noFill/>
          <a:ln w="9525">
            <a:noFill/>
            <a:miter lim="800000"/>
            <a:headEnd/>
            <a:tailEnd/>
          </a:ln>
        </p:spPr>
        <p:txBody>
          <a:bodyPr>
            <a:spAutoFit/>
          </a:bodyPr>
          <a:lstStyle/>
          <a:p>
            <a:pPr>
              <a:spcBef>
                <a:spcPct val="50000"/>
              </a:spcBef>
            </a:pPr>
            <a:r>
              <a:rPr lang="en-US" sz="2400">
                <a:latin typeface="Verdana" pitchFamily="34" charset="0"/>
              </a:rPr>
              <a:t>Fossilized dinosaur eggs.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22532"/>
                                        </p:tgtEl>
                                        <p:attrNameLst>
                                          <p:attrName>style.visibility</p:attrName>
                                        </p:attrNameLst>
                                      </p:cBhvr>
                                      <p:to>
                                        <p:strVal val="visible"/>
                                      </p:to>
                                    </p:set>
                                    <p:anim calcmode="lin" valueType="num">
                                      <p:cBhvr>
                                        <p:cTn id="7" dur="500" fill="hold"/>
                                        <p:tgtEl>
                                          <p:spTgt spid="22532"/>
                                        </p:tgtEl>
                                        <p:attrNameLst>
                                          <p:attrName>ppt_w</p:attrName>
                                        </p:attrNameLst>
                                      </p:cBhvr>
                                      <p:tavLst>
                                        <p:tav tm="0">
                                          <p:val>
                                            <p:fltVal val="0"/>
                                          </p:val>
                                        </p:tav>
                                        <p:tav tm="100000">
                                          <p:val>
                                            <p:strVal val="#ppt_w"/>
                                          </p:val>
                                        </p:tav>
                                      </p:tavLst>
                                    </p:anim>
                                    <p:anim calcmode="lin" valueType="num">
                                      <p:cBhvr>
                                        <p:cTn id="8" dur="500" fill="hold"/>
                                        <p:tgtEl>
                                          <p:spTgt spid="22532"/>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nodeType="clickEffect">
                                  <p:stCondLst>
                                    <p:cond delay="0"/>
                                  </p:stCondLst>
                                  <p:childTnLst>
                                    <p:set>
                                      <p:cBhvr>
                                        <p:cTn id="12" dur="1" fill="hold">
                                          <p:stCondLst>
                                            <p:cond delay="0"/>
                                          </p:stCondLst>
                                        </p:cTn>
                                        <p:tgtEl>
                                          <p:spTgt spid="22531"/>
                                        </p:tgtEl>
                                        <p:attrNameLst>
                                          <p:attrName>style.visibility</p:attrName>
                                        </p:attrNameLst>
                                      </p:cBhvr>
                                      <p:to>
                                        <p:strVal val="visible"/>
                                      </p:to>
                                    </p:set>
                                    <p:anim calcmode="lin" valueType="num">
                                      <p:cBhvr>
                                        <p:cTn id="13" dur="500" fill="hold"/>
                                        <p:tgtEl>
                                          <p:spTgt spid="22531"/>
                                        </p:tgtEl>
                                        <p:attrNameLst>
                                          <p:attrName>ppt_w</p:attrName>
                                        </p:attrNameLst>
                                      </p:cBhvr>
                                      <p:tavLst>
                                        <p:tav tm="0">
                                          <p:val>
                                            <p:fltVal val="0"/>
                                          </p:val>
                                        </p:tav>
                                        <p:tav tm="100000">
                                          <p:val>
                                            <p:strVal val="#ppt_w"/>
                                          </p:val>
                                        </p:tav>
                                      </p:tavLst>
                                    </p:anim>
                                    <p:anim calcmode="lin" valueType="num">
                                      <p:cBhvr>
                                        <p:cTn id="14" dur="500" fill="hold"/>
                                        <p:tgtEl>
                                          <p:spTgt spid="22531"/>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7" presetClass="entr" presetSubtype="10" fill="hold" nodeType="clickEffect">
                                  <p:stCondLst>
                                    <p:cond delay="0"/>
                                  </p:stCondLst>
                                  <p:childTnLst>
                                    <p:set>
                                      <p:cBhvr>
                                        <p:cTn id="18" dur="1" fill="hold">
                                          <p:stCondLst>
                                            <p:cond delay="0"/>
                                          </p:stCondLst>
                                        </p:cTn>
                                        <p:tgtEl>
                                          <p:spTgt spid="22530"/>
                                        </p:tgtEl>
                                        <p:attrNameLst>
                                          <p:attrName>style.visibility</p:attrName>
                                        </p:attrNameLst>
                                      </p:cBhvr>
                                      <p:to>
                                        <p:strVal val="visible"/>
                                      </p:to>
                                    </p:set>
                                    <p:anim calcmode="lin" valueType="num">
                                      <p:cBhvr>
                                        <p:cTn id="19" dur="500" fill="hold"/>
                                        <p:tgtEl>
                                          <p:spTgt spid="22530"/>
                                        </p:tgtEl>
                                        <p:attrNameLst>
                                          <p:attrName>ppt_w</p:attrName>
                                        </p:attrNameLst>
                                      </p:cBhvr>
                                      <p:tavLst>
                                        <p:tav tm="0">
                                          <p:val>
                                            <p:fltVal val="0"/>
                                          </p:val>
                                        </p:tav>
                                        <p:tav tm="100000">
                                          <p:val>
                                            <p:strVal val="#ppt_w"/>
                                          </p:val>
                                        </p:tav>
                                      </p:tavLst>
                                    </p:anim>
                                    <p:anim calcmode="lin" valueType="num">
                                      <p:cBhvr>
                                        <p:cTn id="20" dur="500" fill="hold"/>
                                        <p:tgtEl>
                                          <p:spTgt spid="2253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2"/>
          <p:cNvPicPr>
            <a:picLocks noChangeAspect="1" noChangeArrowheads="1"/>
          </p:cNvPicPr>
          <p:nvPr/>
        </p:nvPicPr>
        <p:blipFill>
          <a:blip r:embed="rId2" cstate="print"/>
          <a:srcRect/>
          <a:stretch>
            <a:fillRect/>
          </a:stretch>
        </p:blipFill>
        <p:spPr bwMode="auto">
          <a:xfrm>
            <a:off x="1524000" y="2146300"/>
            <a:ext cx="6553200" cy="4383088"/>
          </a:xfrm>
          <a:prstGeom prst="rect">
            <a:avLst/>
          </a:prstGeom>
          <a:noFill/>
          <a:ln w="9525">
            <a:noFill/>
            <a:miter lim="800000"/>
            <a:headEnd/>
            <a:tailEnd/>
          </a:ln>
        </p:spPr>
      </p:pic>
      <p:sp>
        <p:nvSpPr>
          <p:cNvPr id="44034" name="Text Box 3"/>
          <p:cNvSpPr txBox="1">
            <a:spLocks noChangeArrowheads="1"/>
          </p:cNvSpPr>
          <p:nvPr/>
        </p:nvSpPr>
        <p:spPr bwMode="auto">
          <a:xfrm>
            <a:off x="304800" y="641350"/>
            <a:ext cx="8610600" cy="1187450"/>
          </a:xfrm>
          <a:prstGeom prst="rect">
            <a:avLst/>
          </a:prstGeom>
          <a:noFill/>
          <a:ln w="9525">
            <a:noFill/>
            <a:miter lim="800000"/>
            <a:headEnd/>
            <a:tailEnd/>
          </a:ln>
        </p:spPr>
        <p:txBody>
          <a:bodyPr>
            <a:spAutoFit/>
          </a:bodyPr>
          <a:lstStyle/>
          <a:p>
            <a:pPr>
              <a:spcBef>
                <a:spcPct val="50000"/>
              </a:spcBef>
            </a:pPr>
            <a:r>
              <a:rPr lang="en-US" sz="2400">
                <a:latin typeface="Verdana" pitchFamily="34" charset="0"/>
              </a:rPr>
              <a:t>     Skull of an extinct teleost fish, </a:t>
            </a:r>
            <a:r>
              <a:rPr lang="en-US" sz="2400" i="1">
                <a:latin typeface="Verdana" pitchFamily="34" charset="0"/>
              </a:rPr>
              <a:t>Xiphactinus audax</a:t>
            </a:r>
            <a:r>
              <a:rPr lang="en-US" sz="2400">
                <a:latin typeface="Verdana" pitchFamily="34" charset="0"/>
              </a:rPr>
              <a:t>, a 12-foot monster (the largest bony fish known from Cretaceous fossil deposits of North America). </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2"/>
          <p:cNvPicPr>
            <a:picLocks noChangeAspect="1" noChangeArrowheads="1"/>
          </p:cNvPicPr>
          <p:nvPr/>
        </p:nvPicPr>
        <p:blipFill>
          <a:blip r:embed="rId2" cstate="print"/>
          <a:srcRect/>
          <a:stretch>
            <a:fillRect/>
          </a:stretch>
        </p:blipFill>
        <p:spPr bwMode="auto">
          <a:xfrm>
            <a:off x="4497388" y="228600"/>
            <a:ext cx="4351337" cy="6419850"/>
          </a:xfrm>
          <a:prstGeom prst="rect">
            <a:avLst/>
          </a:prstGeom>
          <a:noFill/>
          <a:ln w="9525">
            <a:noFill/>
            <a:miter lim="800000"/>
            <a:headEnd/>
            <a:tailEnd/>
          </a:ln>
        </p:spPr>
      </p:pic>
      <p:sp>
        <p:nvSpPr>
          <p:cNvPr id="45058" name="Text Box 3"/>
          <p:cNvSpPr txBox="1">
            <a:spLocks noChangeArrowheads="1"/>
          </p:cNvSpPr>
          <p:nvPr/>
        </p:nvSpPr>
        <p:spPr bwMode="auto">
          <a:xfrm>
            <a:off x="381000" y="304800"/>
            <a:ext cx="4114800" cy="2282825"/>
          </a:xfrm>
          <a:prstGeom prst="rect">
            <a:avLst/>
          </a:prstGeom>
          <a:noFill/>
          <a:ln w="9525">
            <a:noFill/>
            <a:miter lim="800000"/>
            <a:headEnd/>
            <a:tailEnd/>
          </a:ln>
        </p:spPr>
        <p:txBody>
          <a:bodyPr>
            <a:spAutoFit/>
          </a:bodyPr>
          <a:lstStyle/>
          <a:p>
            <a:pPr>
              <a:spcBef>
                <a:spcPct val="50000"/>
              </a:spcBef>
            </a:pPr>
            <a:r>
              <a:rPr lang="en-US" sz="2400" b="1">
                <a:latin typeface="Times New Roman" pitchFamily="18" charset="0"/>
              </a:rPr>
              <a:t>  </a:t>
            </a:r>
            <a:r>
              <a:rPr lang="en-US" sz="2400" b="1">
                <a:latin typeface="Verdana" pitchFamily="34" charset="0"/>
              </a:rPr>
              <a:t>This early Cretaceous nest of dinosaur eggs, </a:t>
            </a:r>
            <a:r>
              <a:rPr lang="en-US" sz="2400" b="1" i="1">
                <a:latin typeface="Verdana" pitchFamily="34" charset="0"/>
              </a:rPr>
              <a:t>Oolithes spheroides</a:t>
            </a:r>
            <a:r>
              <a:rPr lang="en-US" sz="2400" b="1">
                <a:latin typeface="Verdana" pitchFamily="34" charset="0"/>
              </a:rPr>
              <a:t>, was collected in Henan Province of China.</a:t>
            </a:r>
            <a:r>
              <a:rPr lang="en-US" sz="2400" b="1">
                <a:latin typeface="Times New Roman" pitchFamily="18" charset="0"/>
              </a:rPr>
              <a:t> </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5586" name="Group 2"/>
          <p:cNvGrpSpPr>
            <a:grpSpLocks/>
          </p:cNvGrpSpPr>
          <p:nvPr/>
        </p:nvGrpSpPr>
        <p:grpSpPr bwMode="auto">
          <a:xfrm>
            <a:off x="304800" y="228600"/>
            <a:ext cx="8610600" cy="2647950"/>
            <a:chOff x="192" y="2448"/>
            <a:chExt cx="5424" cy="1668"/>
          </a:xfrm>
        </p:grpSpPr>
        <p:sp>
          <p:nvSpPr>
            <p:cNvPr id="16388" name="Text Box 3"/>
            <p:cNvSpPr txBox="1">
              <a:spLocks noChangeArrowheads="1"/>
            </p:cNvSpPr>
            <p:nvPr/>
          </p:nvSpPr>
          <p:spPr bwMode="auto">
            <a:xfrm>
              <a:off x="192" y="2448"/>
              <a:ext cx="2640" cy="1668"/>
            </a:xfrm>
            <a:prstGeom prst="rect">
              <a:avLst/>
            </a:prstGeom>
            <a:noFill/>
            <a:ln w="9525">
              <a:noFill/>
              <a:miter lim="800000"/>
              <a:headEnd/>
              <a:tailEnd/>
            </a:ln>
          </p:spPr>
          <p:txBody>
            <a:bodyPr>
              <a:spAutoFit/>
            </a:bodyPr>
            <a:lstStyle/>
            <a:p>
              <a:pPr>
                <a:spcBef>
                  <a:spcPct val="50000"/>
                </a:spcBef>
              </a:pPr>
              <a:r>
                <a:rPr lang="en-US" sz="2400" b="1">
                  <a:latin typeface="Times New Roman" pitchFamily="18" charset="0"/>
                </a:rPr>
                <a:t>In 1999, the Kansas State Board of Education voted in favor of science education  that contained NO MENTION of biological evolution, the age of the Earth, or the origin of the Universe …”</a:t>
              </a:r>
            </a:p>
          </p:txBody>
        </p:sp>
        <p:pic>
          <p:nvPicPr>
            <p:cNvPr id="16389" name="Picture 4" descr="mp00318_"/>
            <p:cNvPicPr>
              <a:picLocks noChangeAspect="1" noChangeArrowheads="1"/>
            </p:cNvPicPr>
            <p:nvPr/>
          </p:nvPicPr>
          <p:blipFill>
            <a:blip r:embed="rId2" cstate="print"/>
            <a:srcRect/>
            <a:stretch>
              <a:fillRect/>
            </a:stretch>
          </p:blipFill>
          <p:spPr bwMode="auto">
            <a:xfrm>
              <a:off x="2832" y="2592"/>
              <a:ext cx="2784" cy="1103"/>
            </a:xfrm>
            <a:prstGeom prst="rect">
              <a:avLst/>
            </a:prstGeom>
            <a:noFill/>
            <a:ln w="9525">
              <a:noFill/>
              <a:miter lim="800000"/>
              <a:headEnd/>
              <a:tailEnd/>
            </a:ln>
          </p:spPr>
        </p:pic>
      </p:grpSp>
      <p:sp>
        <p:nvSpPr>
          <p:cNvPr id="195589" name="Text Box 5"/>
          <p:cNvSpPr txBox="1">
            <a:spLocks noChangeArrowheads="1"/>
          </p:cNvSpPr>
          <p:nvPr/>
        </p:nvSpPr>
        <p:spPr bwMode="auto">
          <a:xfrm>
            <a:off x="304800" y="2971800"/>
            <a:ext cx="8610600" cy="1554163"/>
          </a:xfrm>
          <a:prstGeom prst="rect">
            <a:avLst/>
          </a:prstGeom>
          <a:noFill/>
          <a:ln w="9525">
            <a:noFill/>
            <a:miter lim="800000"/>
            <a:headEnd/>
            <a:tailEnd/>
          </a:ln>
        </p:spPr>
        <p:txBody>
          <a:bodyPr>
            <a:spAutoFit/>
          </a:bodyPr>
          <a:lstStyle/>
          <a:p>
            <a:pPr>
              <a:spcBef>
                <a:spcPct val="50000"/>
              </a:spcBef>
            </a:pPr>
            <a:r>
              <a:rPr lang="en-US" sz="3200">
                <a:latin typeface="Times New Roman" pitchFamily="18" charset="0"/>
              </a:rPr>
              <a:t>The Kansas decision sparked a statewide and nationwide controversy, and in 2001 the Board reversed its decision…BUT!!!</a:t>
            </a:r>
          </a:p>
        </p:txBody>
      </p:sp>
      <p:pic>
        <p:nvPicPr>
          <p:cNvPr id="16387" name="Picture 6"/>
          <p:cNvPicPr>
            <a:picLocks noChangeAspect="1" noChangeArrowheads="1"/>
          </p:cNvPicPr>
          <p:nvPr/>
        </p:nvPicPr>
        <p:blipFill>
          <a:blip r:embed="rId3" cstate="print"/>
          <a:srcRect/>
          <a:stretch>
            <a:fillRect/>
          </a:stretch>
        </p:blipFill>
        <p:spPr bwMode="auto">
          <a:xfrm>
            <a:off x="2209800" y="4470400"/>
            <a:ext cx="5181600" cy="2387600"/>
          </a:xfrm>
          <a:prstGeom prst="rect">
            <a:avLst/>
          </a:prstGeom>
          <a:noFill/>
          <a:ln w="9525" algn="ctr">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95586"/>
                                        </p:tgtEl>
                                        <p:attrNameLst>
                                          <p:attrName>style.visibility</p:attrName>
                                        </p:attrNameLst>
                                      </p:cBhvr>
                                      <p:to>
                                        <p:strVal val="visible"/>
                                      </p:to>
                                    </p:set>
                                    <p:animEffect transition="in" filter="fade">
                                      <p:cBhvr>
                                        <p:cTn id="7" dur="1000"/>
                                        <p:tgtEl>
                                          <p:spTgt spid="195586"/>
                                        </p:tgtEl>
                                      </p:cBhvr>
                                    </p:animEffect>
                                    <p:anim calcmode="lin" valueType="num">
                                      <p:cBhvr>
                                        <p:cTn id="8" dur="1000" fill="hold"/>
                                        <p:tgtEl>
                                          <p:spTgt spid="195586"/>
                                        </p:tgtEl>
                                        <p:attrNameLst>
                                          <p:attrName>ppt_x</p:attrName>
                                        </p:attrNameLst>
                                      </p:cBhvr>
                                      <p:tavLst>
                                        <p:tav tm="0">
                                          <p:val>
                                            <p:strVal val="#ppt_x"/>
                                          </p:val>
                                        </p:tav>
                                        <p:tav tm="100000">
                                          <p:val>
                                            <p:strVal val="#ppt_x"/>
                                          </p:val>
                                        </p:tav>
                                      </p:tavLst>
                                    </p:anim>
                                    <p:anim calcmode="lin" valueType="num">
                                      <p:cBhvr>
                                        <p:cTn id="9" dur="900" decel="100000" fill="hold"/>
                                        <p:tgtEl>
                                          <p:spTgt spid="19558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95586"/>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195589"/>
                                        </p:tgtEl>
                                        <p:attrNameLst>
                                          <p:attrName>style.visibility</p:attrName>
                                        </p:attrNameLst>
                                      </p:cBhvr>
                                      <p:to>
                                        <p:strVal val="visible"/>
                                      </p:to>
                                    </p:set>
                                    <p:animEffect transition="in" filter="checkerboard(across)">
                                      <p:cBhvr>
                                        <p:cTn id="15" dur="500"/>
                                        <p:tgtEl>
                                          <p:spTgt spid="1955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558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2"/>
          <p:cNvPicPr>
            <a:picLocks noChangeAspect="1" noChangeArrowheads="1"/>
          </p:cNvPicPr>
          <p:nvPr/>
        </p:nvPicPr>
        <p:blipFill>
          <a:blip r:embed="rId2" cstate="print"/>
          <a:srcRect/>
          <a:stretch>
            <a:fillRect/>
          </a:stretch>
        </p:blipFill>
        <p:spPr bwMode="auto">
          <a:xfrm>
            <a:off x="1524000" y="1981200"/>
            <a:ext cx="6096000" cy="4159250"/>
          </a:xfrm>
          <a:prstGeom prst="rect">
            <a:avLst/>
          </a:prstGeom>
          <a:noFill/>
          <a:ln w="9525">
            <a:noFill/>
            <a:miter lim="800000"/>
            <a:headEnd/>
            <a:tailEnd/>
          </a:ln>
        </p:spPr>
      </p:pic>
      <p:sp>
        <p:nvSpPr>
          <p:cNvPr id="46082" name="Text Box 3"/>
          <p:cNvSpPr txBox="1">
            <a:spLocks noChangeArrowheads="1"/>
          </p:cNvSpPr>
          <p:nvPr/>
        </p:nvSpPr>
        <p:spPr bwMode="auto">
          <a:xfrm>
            <a:off x="304800" y="304800"/>
            <a:ext cx="8610600" cy="1552575"/>
          </a:xfrm>
          <a:prstGeom prst="rect">
            <a:avLst/>
          </a:prstGeom>
          <a:noFill/>
          <a:ln w="9525">
            <a:noFill/>
            <a:miter lim="800000"/>
            <a:headEnd/>
            <a:tailEnd/>
          </a:ln>
        </p:spPr>
        <p:txBody>
          <a:bodyPr>
            <a:spAutoFit/>
          </a:bodyPr>
          <a:lstStyle/>
          <a:p>
            <a:pPr>
              <a:spcBef>
                <a:spcPct val="50000"/>
              </a:spcBef>
            </a:pPr>
            <a:r>
              <a:rPr lang="en-US" sz="2400" b="1">
                <a:latin typeface="Verdana" pitchFamily="34" charset="0"/>
              </a:rPr>
              <a:t>     Fossilized "pine" cones of an </a:t>
            </a:r>
            <a:r>
              <a:rPr lang="en-US" sz="2400" b="1" i="1">
                <a:latin typeface="Verdana" pitchFamily="34" charset="0"/>
              </a:rPr>
              <a:t>Araucaria mirabilis</a:t>
            </a:r>
            <a:r>
              <a:rPr lang="en-US" sz="2400" b="1">
                <a:latin typeface="Verdana" pitchFamily="34" charset="0"/>
              </a:rPr>
              <a:t> tree that lived in the Jurassic of Patagonia, Argentina.</a:t>
            </a:r>
            <a:r>
              <a:rPr lang="en-US" sz="2400" b="1">
                <a:latin typeface="Times New Roman" pitchFamily="18" charset="0"/>
              </a:rPr>
              <a:t>  </a:t>
            </a:r>
            <a:r>
              <a:rPr lang="en-US" sz="2400" b="1">
                <a:latin typeface="Verdana" pitchFamily="34" charset="0"/>
              </a:rPr>
              <a:t>Pine cones the size of pineapples!</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2"/>
          <p:cNvPicPr>
            <a:picLocks noChangeAspect="1" noChangeArrowheads="1"/>
          </p:cNvPicPr>
          <p:nvPr/>
        </p:nvPicPr>
        <p:blipFill>
          <a:blip r:embed="rId2" cstate="print"/>
          <a:srcRect/>
          <a:stretch>
            <a:fillRect/>
          </a:stretch>
        </p:blipFill>
        <p:spPr bwMode="auto">
          <a:xfrm>
            <a:off x="152400" y="3479800"/>
            <a:ext cx="4953000" cy="3302000"/>
          </a:xfrm>
          <a:prstGeom prst="rect">
            <a:avLst/>
          </a:prstGeom>
          <a:noFill/>
          <a:ln w="9525">
            <a:noFill/>
            <a:miter lim="800000"/>
            <a:headEnd/>
            <a:tailEnd/>
          </a:ln>
        </p:spPr>
      </p:pic>
      <p:sp>
        <p:nvSpPr>
          <p:cNvPr id="47106" name="Text Box 3"/>
          <p:cNvSpPr txBox="1">
            <a:spLocks noChangeArrowheads="1"/>
          </p:cNvSpPr>
          <p:nvPr/>
        </p:nvSpPr>
        <p:spPr bwMode="auto">
          <a:xfrm>
            <a:off x="228600" y="381000"/>
            <a:ext cx="8610600" cy="1917700"/>
          </a:xfrm>
          <a:prstGeom prst="rect">
            <a:avLst/>
          </a:prstGeom>
          <a:noFill/>
          <a:ln w="9525">
            <a:noFill/>
            <a:miter lim="800000"/>
            <a:headEnd/>
            <a:tailEnd/>
          </a:ln>
        </p:spPr>
        <p:txBody>
          <a:bodyPr>
            <a:spAutoFit/>
          </a:bodyPr>
          <a:lstStyle/>
          <a:p>
            <a:pPr>
              <a:spcBef>
                <a:spcPct val="50000"/>
              </a:spcBef>
            </a:pPr>
            <a:r>
              <a:rPr lang="en-US" sz="2400">
                <a:latin typeface="Verdana" pitchFamily="34" charset="0"/>
              </a:rPr>
              <a:t>	Sea scorpions were the largest free-swimming creatures (with external skeletons) of the Paleozoic era.  Some attained 3 meters (10 ft.) in length and had huge pincers. This individual, </a:t>
            </a:r>
            <a:r>
              <a:rPr lang="en-US" sz="2400" i="1">
                <a:latin typeface="Verdana" pitchFamily="34" charset="0"/>
              </a:rPr>
              <a:t>Eurypterus remipes</a:t>
            </a:r>
            <a:r>
              <a:rPr lang="en-US" sz="2400">
                <a:latin typeface="Verdana" pitchFamily="34" charset="0"/>
              </a:rPr>
              <a:t>, was found in Herkimer Co., New York, USA. </a:t>
            </a:r>
          </a:p>
        </p:txBody>
      </p:sp>
      <p:pic>
        <p:nvPicPr>
          <p:cNvPr id="47107" name="Picture 4"/>
          <p:cNvPicPr>
            <a:picLocks noChangeAspect="1" noChangeArrowheads="1"/>
          </p:cNvPicPr>
          <p:nvPr/>
        </p:nvPicPr>
        <p:blipFill>
          <a:blip r:embed="rId3" cstate="print"/>
          <a:srcRect/>
          <a:stretch>
            <a:fillRect/>
          </a:stretch>
        </p:blipFill>
        <p:spPr bwMode="auto">
          <a:xfrm>
            <a:off x="4648200" y="2286000"/>
            <a:ext cx="4267200" cy="2844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2"/>
          <p:cNvPicPr>
            <a:picLocks noChangeAspect="1" noChangeArrowheads="1"/>
          </p:cNvPicPr>
          <p:nvPr/>
        </p:nvPicPr>
        <p:blipFill>
          <a:blip r:embed="rId2" cstate="print"/>
          <a:srcRect/>
          <a:stretch>
            <a:fillRect/>
          </a:stretch>
        </p:blipFill>
        <p:spPr bwMode="auto">
          <a:xfrm>
            <a:off x="4876800" y="228600"/>
            <a:ext cx="4038600" cy="3967163"/>
          </a:xfrm>
          <a:prstGeom prst="rect">
            <a:avLst/>
          </a:prstGeom>
          <a:noFill/>
          <a:ln w="9525">
            <a:noFill/>
            <a:miter lim="800000"/>
            <a:headEnd/>
            <a:tailEnd/>
          </a:ln>
        </p:spPr>
      </p:pic>
      <p:sp>
        <p:nvSpPr>
          <p:cNvPr id="48130" name="Text Box 3"/>
          <p:cNvSpPr txBox="1">
            <a:spLocks noChangeArrowheads="1"/>
          </p:cNvSpPr>
          <p:nvPr/>
        </p:nvSpPr>
        <p:spPr bwMode="auto">
          <a:xfrm>
            <a:off x="228600" y="325438"/>
            <a:ext cx="4572000" cy="2282825"/>
          </a:xfrm>
          <a:prstGeom prst="rect">
            <a:avLst/>
          </a:prstGeom>
          <a:noFill/>
          <a:ln w="9525">
            <a:noFill/>
            <a:miter lim="800000"/>
            <a:headEnd/>
            <a:tailEnd/>
          </a:ln>
        </p:spPr>
        <p:txBody>
          <a:bodyPr>
            <a:spAutoFit/>
          </a:bodyPr>
          <a:lstStyle/>
          <a:p>
            <a:pPr>
              <a:spcBef>
                <a:spcPct val="50000"/>
              </a:spcBef>
            </a:pPr>
            <a:r>
              <a:rPr lang="en-US" sz="2400">
                <a:latin typeface="Times New Roman" pitchFamily="18" charset="0"/>
              </a:rPr>
              <a:t>     The Irish Elk is misnamed.  It’s not Irish and is it not an elk. It is a giant extinct deer, the largest deer species ever, that stood up to seven feet at the shoulder with antlers spanning up to 12 feet.  </a:t>
            </a:r>
          </a:p>
        </p:txBody>
      </p:sp>
      <p:pic>
        <p:nvPicPr>
          <p:cNvPr id="48131" name="Picture 4"/>
          <p:cNvPicPr>
            <a:picLocks noChangeAspect="1" noChangeArrowheads="1"/>
          </p:cNvPicPr>
          <p:nvPr/>
        </p:nvPicPr>
        <p:blipFill>
          <a:blip r:embed="rId3" cstate="print"/>
          <a:srcRect/>
          <a:stretch>
            <a:fillRect/>
          </a:stretch>
        </p:blipFill>
        <p:spPr bwMode="auto">
          <a:xfrm>
            <a:off x="5743575" y="4114800"/>
            <a:ext cx="3171825" cy="2679700"/>
          </a:xfrm>
          <a:prstGeom prst="rect">
            <a:avLst/>
          </a:prstGeom>
          <a:noFill/>
          <a:ln w="9525">
            <a:noFill/>
            <a:miter lim="800000"/>
            <a:headEnd/>
            <a:tailEnd/>
          </a:ln>
        </p:spPr>
      </p:pic>
      <p:sp>
        <p:nvSpPr>
          <p:cNvPr id="48132" name="Text Box 5"/>
          <p:cNvSpPr txBox="1">
            <a:spLocks noChangeArrowheads="1"/>
          </p:cNvSpPr>
          <p:nvPr/>
        </p:nvSpPr>
        <p:spPr bwMode="auto">
          <a:xfrm>
            <a:off x="304800" y="2870200"/>
            <a:ext cx="4572000" cy="3378200"/>
          </a:xfrm>
          <a:prstGeom prst="rect">
            <a:avLst/>
          </a:prstGeom>
          <a:noFill/>
          <a:ln w="9525">
            <a:noFill/>
            <a:miter lim="800000"/>
            <a:headEnd/>
            <a:tailEnd/>
          </a:ln>
        </p:spPr>
        <p:txBody>
          <a:bodyPr>
            <a:spAutoFit/>
          </a:bodyPr>
          <a:lstStyle/>
          <a:p>
            <a:pPr>
              <a:spcBef>
                <a:spcPct val="50000"/>
              </a:spcBef>
            </a:pPr>
            <a:r>
              <a:rPr lang="en-US" sz="2400">
                <a:latin typeface="Times New Roman" pitchFamily="18" charset="0"/>
              </a:rPr>
              <a:t>    The Irish elk evolved during the glacial periods of the last million years.  It ranged throughout Europe, northern Asia and northern Africa. The name "Irish" has stuck because excellent, well-preserved fossils of the giant deer are especially common in lake sediments and peat bogs in Ireland.</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2"/>
          <p:cNvPicPr>
            <a:picLocks noChangeAspect="1" noChangeArrowheads="1"/>
          </p:cNvPicPr>
          <p:nvPr/>
        </p:nvPicPr>
        <p:blipFill>
          <a:blip r:embed="rId2" cstate="print"/>
          <a:srcRect/>
          <a:stretch>
            <a:fillRect/>
          </a:stretch>
        </p:blipFill>
        <p:spPr bwMode="auto">
          <a:xfrm>
            <a:off x="152400" y="533400"/>
            <a:ext cx="4953000" cy="6248400"/>
          </a:xfrm>
          <a:prstGeom prst="rect">
            <a:avLst/>
          </a:prstGeom>
          <a:noFill/>
          <a:ln w="9525">
            <a:noFill/>
            <a:miter lim="800000"/>
            <a:headEnd/>
            <a:tailEnd/>
          </a:ln>
        </p:spPr>
      </p:pic>
      <p:sp>
        <p:nvSpPr>
          <p:cNvPr id="49154" name="Text Box 3"/>
          <p:cNvSpPr txBox="1">
            <a:spLocks noChangeArrowheads="1"/>
          </p:cNvSpPr>
          <p:nvPr/>
        </p:nvSpPr>
        <p:spPr bwMode="auto">
          <a:xfrm>
            <a:off x="5181600" y="3081338"/>
            <a:ext cx="3886200" cy="3743325"/>
          </a:xfrm>
          <a:prstGeom prst="rect">
            <a:avLst/>
          </a:prstGeom>
          <a:noFill/>
          <a:ln w="9525">
            <a:noFill/>
            <a:miter lim="800000"/>
            <a:headEnd/>
            <a:tailEnd/>
          </a:ln>
        </p:spPr>
        <p:txBody>
          <a:bodyPr>
            <a:spAutoFit/>
          </a:bodyPr>
          <a:lstStyle/>
          <a:p>
            <a:pPr>
              <a:spcBef>
                <a:spcPct val="50000"/>
              </a:spcBef>
            </a:pPr>
            <a:r>
              <a:rPr lang="en-US" sz="2200">
                <a:latin typeface="Times New Roman" pitchFamily="18" charset="0"/>
              </a:rPr>
              <a:t>     </a:t>
            </a:r>
            <a:r>
              <a:rPr lang="en-US" sz="2400">
                <a:latin typeface="Times New Roman" pitchFamily="18" charset="0"/>
              </a:rPr>
              <a:t>These plant-eating creatures rivaled elephants in size! They stood 6 m (20 ft) tall and weighed several tons. Ground sloths originated in South America and spread northward to the West Indies and to North America by migrating over the Central American land bridge.</a:t>
            </a:r>
          </a:p>
        </p:txBody>
      </p:sp>
      <p:pic>
        <p:nvPicPr>
          <p:cNvPr id="49155" name="Picture 4"/>
          <p:cNvPicPr>
            <a:picLocks noChangeAspect="1" noChangeArrowheads="1"/>
          </p:cNvPicPr>
          <p:nvPr/>
        </p:nvPicPr>
        <p:blipFill>
          <a:blip r:embed="rId3" cstate="print"/>
          <a:srcRect/>
          <a:stretch>
            <a:fillRect/>
          </a:stretch>
        </p:blipFill>
        <p:spPr bwMode="auto">
          <a:xfrm>
            <a:off x="5638800" y="66675"/>
            <a:ext cx="2887663" cy="30575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2"/>
          <p:cNvPicPr>
            <a:picLocks noChangeAspect="1" noChangeArrowheads="1"/>
          </p:cNvPicPr>
          <p:nvPr/>
        </p:nvPicPr>
        <p:blipFill>
          <a:blip r:embed="rId2" cstate="print"/>
          <a:srcRect/>
          <a:stretch>
            <a:fillRect/>
          </a:stretch>
        </p:blipFill>
        <p:spPr bwMode="auto">
          <a:xfrm>
            <a:off x="228600" y="3459163"/>
            <a:ext cx="4572000" cy="3179762"/>
          </a:xfrm>
          <a:prstGeom prst="rect">
            <a:avLst/>
          </a:prstGeom>
          <a:noFill/>
          <a:ln w="9525">
            <a:noFill/>
            <a:miter lim="800000"/>
            <a:headEnd/>
            <a:tailEnd/>
          </a:ln>
        </p:spPr>
      </p:pic>
      <p:pic>
        <p:nvPicPr>
          <p:cNvPr id="50178" name="Picture 3"/>
          <p:cNvPicPr>
            <a:picLocks noChangeAspect="1" noChangeArrowheads="1"/>
          </p:cNvPicPr>
          <p:nvPr/>
        </p:nvPicPr>
        <p:blipFill>
          <a:blip r:embed="rId3" cstate="print"/>
          <a:srcRect/>
          <a:stretch>
            <a:fillRect/>
          </a:stretch>
        </p:blipFill>
        <p:spPr bwMode="auto">
          <a:xfrm>
            <a:off x="5638800" y="0"/>
            <a:ext cx="3505200" cy="2909888"/>
          </a:xfrm>
          <a:prstGeom prst="rect">
            <a:avLst/>
          </a:prstGeom>
          <a:noFill/>
          <a:ln w="9525">
            <a:noFill/>
            <a:miter lim="800000"/>
            <a:headEnd/>
            <a:tailEnd/>
          </a:ln>
        </p:spPr>
      </p:pic>
      <p:pic>
        <p:nvPicPr>
          <p:cNvPr id="50179" name="Picture 4"/>
          <p:cNvPicPr>
            <a:picLocks noChangeAspect="1" noChangeArrowheads="1"/>
          </p:cNvPicPr>
          <p:nvPr/>
        </p:nvPicPr>
        <p:blipFill>
          <a:blip r:embed="rId4" cstate="print"/>
          <a:srcRect/>
          <a:stretch>
            <a:fillRect/>
          </a:stretch>
        </p:blipFill>
        <p:spPr bwMode="auto">
          <a:xfrm>
            <a:off x="4800600" y="3805238"/>
            <a:ext cx="4191000" cy="2824162"/>
          </a:xfrm>
          <a:prstGeom prst="rect">
            <a:avLst/>
          </a:prstGeom>
          <a:noFill/>
          <a:ln w="9525">
            <a:noFill/>
            <a:miter lim="800000"/>
            <a:headEnd/>
            <a:tailEnd/>
          </a:ln>
        </p:spPr>
      </p:pic>
      <p:sp>
        <p:nvSpPr>
          <p:cNvPr id="50180" name="Text Box 5"/>
          <p:cNvSpPr txBox="1">
            <a:spLocks noChangeArrowheads="1"/>
          </p:cNvSpPr>
          <p:nvPr/>
        </p:nvSpPr>
        <p:spPr bwMode="auto">
          <a:xfrm>
            <a:off x="304800" y="304800"/>
            <a:ext cx="5181600" cy="3067050"/>
          </a:xfrm>
          <a:prstGeom prst="rect">
            <a:avLst/>
          </a:prstGeom>
          <a:noFill/>
          <a:ln w="9525">
            <a:noFill/>
            <a:miter lim="800000"/>
            <a:headEnd/>
            <a:tailEnd/>
          </a:ln>
        </p:spPr>
        <p:txBody>
          <a:bodyPr>
            <a:spAutoFit/>
          </a:bodyPr>
          <a:lstStyle/>
          <a:p>
            <a:pPr>
              <a:spcBef>
                <a:spcPct val="50000"/>
              </a:spcBef>
            </a:pPr>
            <a:r>
              <a:rPr lang="en-US">
                <a:latin typeface="Verdana" pitchFamily="34" charset="0"/>
              </a:rPr>
              <a:t>    Uintatherium was a bulky, hoofed animal was larger than a modern rhinoceros and sported an array of short, knobby horns which grew upward from its nasal bones. In addition, a pair of daggerlike canine tusks jutted downward from its upper jaw. </a:t>
            </a:r>
          </a:p>
          <a:p>
            <a:pPr>
              <a:spcBef>
                <a:spcPct val="50000"/>
              </a:spcBef>
            </a:pPr>
            <a:r>
              <a:rPr lang="en-US">
                <a:latin typeface="Verdana" pitchFamily="34" charset="0"/>
              </a:rPr>
              <a:t>     </a:t>
            </a:r>
            <a:r>
              <a:rPr lang="en-US" b="1">
                <a:latin typeface="Verdana" pitchFamily="34" charset="0"/>
              </a:rPr>
              <a:t>Uintatherium was an ancient, distant cousin of horses, elephants and whales</a:t>
            </a:r>
            <a:r>
              <a:rPr lang="en-US">
                <a:latin typeface="Verdana" pitchFamily="34" charset="0"/>
              </a:rPr>
              <a:t>.</a:t>
            </a:r>
            <a:r>
              <a:rPr lang="en-US" sz="2400">
                <a:latin typeface="Verdana" pitchFamily="34" charset="0"/>
              </a:rPr>
              <a:t> </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2"/>
          <p:cNvSpPr txBox="1">
            <a:spLocks noChangeArrowheads="1"/>
          </p:cNvSpPr>
          <p:nvPr/>
        </p:nvSpPr>
        <p:spPr bwMode="auto">
          <a:xfrm>
            <a:off x="304800" y="152400"/>
            <a:ext cx="4419600" cy="762000"/>
          </a:xfrm>
          <a:prstGeom prst="rect">
            <a:avLst/>
          </a:prstGeom>
          <a:noFill/>
          <a:ln w="9525">
            <a:noFill/>
            <a:miter lim="800000"/>
            <a:headEnd/>
            <a:tailEnd/>
          </a:ln>
        </p:spPr>
        <p:txBody>
          <a:bodyPr>
            <a:spAutoFit/>
          </a:bodyPr>
          <a:lstStyle/>
          <a:p>
            <a:pPr>
              <a:spcBef>
                <a:spcPct val="50000"/>
              </a:spcBef>
            </a:pPr>
            <a:r>
              <a:rPr lang="en-US" sz="4400">
                <a:latin typeface="Times New Roman" pitchFamily="18" charset="0"/>
              </a:rPr>
              <a:t>2.) </a:t>
            </a:r>
            <a:r>
              <a:rPr lang="en-US" sz="4400" b="1" u="sng">
                <a:latin typeface="Times New Roman" pitchFamily="18" charset="0"/>
              </a:rPr>
              <a:t>Embryology</a:t>
            </a:r>
            <a:r>
              <a:rPr lang="en-US" sz="2800" b="1" u="sng">
                <a:latin typeface="Times New Roman" pitchFamily="18" charset="0"/>
              </a:rPr>
              <a:t> </a:t>
            </a:r>
          </a:p>
        </p:txBody>
      </p:sp>
      <p:sp>
        <p:nvSpPr>
          <p:cNvPr id="51202" name="Rectangle 3"/>
          <p:cNvSpPr>
            <a:spLocks noChangeArrowheads="1"/>
          </p:cNvSpPr>
          <p:nvPr/>
        </p:nvSpPr>
        <p:spPr bwMode="auto">
          <a:xfrm>
            <a:off x="3205163" y="2695575"/>
            <a:ext cx="9144000" cy="0"/>
          </a:xfrm>
          <a:prstGeom prst="rect">
            <a:avLst/>
          </a:prstGeom>
          <a:noFill/>
          <a:ln w="9525">
            <a:noFill/>
            <a:miter lim="800000"/>
            <a:headEnd/>
            <a:tailEnd/>
          </a:ln>
        </p:spPr>
        <p:txBody>
          <a:bodyPr>
            <a:spAutoFit/>
          </a:bodyPr>
          <a:lstStyle/>
          <a:p>
            <a:endParaRPr lang="en-US"/>
          </a:p>
        </p:txBody>
      </p:sp>
      <p:pic>
        <p:nvPicPr>
          <p:cNvPr id="51203" name="Picture 4" descr="evo5"/>
          <p:cNvPicPr>
            <a:picLocks noChangeAspect="1" noChangeArrowheads="1"/>
          </p:cNvPicPr>
          <p:nvPr/>
        </p:nvPicPr>
        <p:blipFill>
          <a:blip r:embed="rId2" cstate="print"/>
          <a:srcRect/>
          <a:stretch>
            <a:fillRect/>
          </a:stretch>
        </p:blipFill>
        <p:spPr bwMode="auto">
          <a:xfrm>
            <a:off x="1752600" y="3200400"/>
            <a:ext cx="5562600" cy="2984500"/>
          </a:xfrm>
          <a:prstGeom prst="rect">
            <a:avLst/>
          </a:prstGeom>
          <a:noFill/>
          <a:ln w="9525">
            <a:noFill/>
            <a:miter lim="800000"/>
            <a:headEnd/>
            <a:tailEnd/>
          </a:ln>
        </p:spPr>
      </p:pic>
      <p:pic>
        <p:nvPicPr>
          <p:cNvPr id="38917" name="Picture 5"/>
          <p:cNvPicPr>
            <a:picLocks noChangeAspect="1" noChangeArrowheads="1"/>
          </p:cNvPicPr>
          <p:nvPr/>
        </p:nvPicPr>
        <p:blipFill>
          <a:blip r:embed="rId3" cstate="print"/>
          <a:srcRect/>
          <a:stretch>
            <a:fillRect/>
          </a:stretch>
        </p:blipFill>
        <p:spPr bwMode="auto">
          <a:xfrm>
            <a:off x="0" y="990600"/>
            <a:ext cx="9144000" cy="158908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8914"/>
                                        </p:tgtEl>
                                        <p:attrNameLst>
                                          <p:attrName>style.visibility</p:attrName>
                                        </p:attrNameLst>
                                      </p:cBhvr>
                                      <p:to>
                                        <p:strVal val="visible"/>
                                      </p:to>
                                    </p:set>
                                    <p:anim calcmode="lin" valueType="num">
                                      <p:cBhvr additive="base">
                                        <p:cTn id="7" dur="500" fill="hold"/>
                                        <p:tgtEl>
                                          <p:spTgt spid="38914"/>
                                        </p:tgtEl>
                                        <p:attrNameLst>
                                          <p:attrName>ppt_x</p:attrName>
                                        </p:attrNameLst>
                                      </p:cBhvr>
                                      <p:tavLst>
                                        <p:tav tm="0">
                                          <p:val>
                                            <p:strVal val="0-#ppt_w/2"/>
                                          </p:val>
                                        </p:tav>
                                        <p:tav tm="100000">
                                          <p:val>
                                            <p:strVal val="#ppt_x"/>
                                          </p:val>
                                        </p:tav>
                                      </p:tavLst>
                                    </p:anim>
                                    <p:anim calcmode="lin" valueType="num">
                                      <p:cBhvr additive="base">
                                        <p:cTn id="8" dur="500" fill="hold"/>
                                        <p:tgtEl>
                                          <p:spTgt spid="3891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nodeType="clickEffect">
                                  <p:stCondLst>
                                    <p:cond delay="0"/>
                                  </p:stCondLst>
                                  <p:childTnLst>
                                    <p:set>
                                      <p:cBhvr>
                                        <p:cTn id="12" dur="1" fill="hold">
                                          <p:stCondLst>
                                            <p:cond delay="0"/>
                                          </p:stCondLst>
                                        </p:cTn>
                                        <p:tgtEl>
                                          <p:spTgt spid="38917"/>
                                        </p:tgtEl>
                                        <p:attrNameLst>
                                          <p:attrName>style.visibility</p:attrName>
                                        </p:attrNameLst>
                                      </p:cBhvr>
                                      <p:to>
                                        <p:strVal val="visible"/>
                                      </p:to>
                                    </p:set>
                                    <p:animEffect transition="in" filter="checkerboard(across)">
                                      <p:cBhvr>
                                        <p:cTn id="13" dur="500"/>
                                        <p:tgtEl>
                                          <p:spTgt spid="389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4" grpId="0"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2"/>
          <p:cNvPicPr>
            <a:picLocks noChangeAspect="1" noChangeArrowheads="1"/>
          </p:cNvPicPr>
          <p:nvPr/>
        </p:nvPicPr>
        <p:blipFill>
          <a:blip r:embed="rId2" cstate="print"/>
          <a:srcRect/>
          <a:stretch>
            <a:fillRect/>
          </a:stretch>
        </p:blipFill>
        <p:spPr bwMode="auto">
          <a:xfrm>
            <a:off x="1033463" y="511175"/>
            <a:ext cx="7075487" cy="5834063"/>
          </a:xfrm>
          <a:prstGeom prst="rect">
            <a:avLst/>
          </a:prstGeom>
          <a:noFill/>
          <a:ln w="9525">
            <a:noFill/>
            <a:miter lim="800000"/>
            <a:headEnd/>
            <a:tailEnd/>
          </a:ln>
        </p:spPr>
      </p:pic>
      <p:sp>
        <p:nvSpPr>
          <p:cNvPr id="39939" name="Rectangle 3"/>
          <p:cNvSpPr>
            <a:spLocks noChangeArrowheads="1"/>
          </p:cNvSpPr>
          <p:nvPr/>
        </p:nvSpPr>
        <p:spPr bwMode="auto">
          <a:xfrm>
            <a:off x="762000" y="1905000"/>
            <a:ext cx="7696200" cy="1905000"/>
          </a:xfrm>
          <a:prstGeom prst="rect">
            <a:avLst/>
          </a:prstGeom>
          <a:solidFill>
            <a:schemeClr val="bg1"/>
          </a:solidFill>
          <a:ln w="9525">
            <a:noFill/>
            <a:miter lim="800000"/>
            <a:headEnd/>
            <a:tailEnd/>
          </a:ln>
        </p:spPr>
        <p:txBody>
          <a:bodyPr wrap="none" anchor="ctr"/>
          <a:lstStyle/>
          <a:p>
            <a:endParaRPr lang="en-US"/>
          </a:p>
        </p:txBody>
      </p:sp>
      <p:sp>
        <p:nvSpPr>
          <p:cNvPr id="39940" name="Rectangle 4"/>
          <p:cNvSpPr>
            <a:spLocks noChangeArrowheads="1"/>
          </p:cNvSpPr>
          <p:nvPr/>
        </p:nvSpPr>
        <p:spPr bwMode="auto">
          <a:xfrm>
            <a:off x="762000" y="3810000"/>
            <a:ext cx="7696200" cy="2514600"/>
          </a:xfrm>
          <a:prstGeom prst="rect">
            <a:avLst/>
          </a:prstGeom>
          <a:solidFill>
            <a:schemeClr val="bg1"/>
          </a:solidFill>
          <a:ln w="9525">
            <a:noFill/>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39939"/>
                                        </p:tgtEl>
                                      </p:cBhvr>
                                    </p:animEffect>
                                    <p:set>
                                      <p:cBhvr>
                                        <p:cTn id="7" dur="1" fill="hold">
                                          <p:stCondLst>
                                            <p:cond delay="499"/>
                                          </p:stCondLst>
                                        </p:cTn>
                                        <p:tgtEl>
                                          <p:spTgt spid="3993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39940"/>
                                        </p:tgtEl>
                                      </p:cBhvr>
                                    </p:animEffect>
                                    <p:set>
                                      <p:cBhvr>
                                        <p:cTn id="12" dur="1" fill="hold">
                                          <p:stCondLst>
                                            <p:cond delay="499"/>
                                          </p:stCondLst>
                                        </p:cTn>
                                        <p:tgtEl>
                                          <p:spTgt spid="3994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9" grpId="0" animBg="1"/>
      <p:bldP spid="3994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Picture 4" descr="evo5"/>
          <p:cNvPicPr>
            <a:picLocks noChangeAspect="1" noChangeArrowheads="1"/>
          </p:cNvPicPr>
          <p:nvPr/>
        </p:nvPicPr>
        <p:blipFill>
          <a:blip r:embed="rId2" cstate="print"/>
          <a:srcRect/>
          <a:stretch>
            <a:fillRect/>
          </a:stretch>
        </p:blipFill>
        <p:spPr bwMode="auto">
          <a:xfrm>
            <a:off x="0" y="0"/>
            <a:ext cx="4648200" cy="2493963"/>
          </a:xfrm>
          <a:prstGeom prst="rect">
            <a:avLst/>
          </a:prstGeom>
          <a:noFill/>
          <a:ln w="9525">
            <a:noFill/>
            <a:miter lim="800000"/>
            <a:headEnd/>
            <a:tailEnd/>
          </a:ln>
        </p:spPr>
      </p:pic>
      <p:sp>
        <p:nvSpPr>
          <p:cNvPr id="3" name="Rectangle 2"/>
          <p:cNvSpPr/>
          <p:nvPr/>
        </p:nvSpPr>
        <p:spPr>
          <a:xfrm>
            <a:off x="762000" y="2667000"/>
            <a:ext cx="7772400" cy="36576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ext Box 2"/>
          <p:cNvSpPr txBox="1">
            <a:spLocks noChangeArrowheads="1"/>
          </p:cNvSpPr>
          <p:nvPr/>
        </p:nvSpPr>
        <p:spPr bwMode="auto">
          <a:xfrm>
            <a:off x="838200" y="609600"/>
            <a:ext cx="7239000" cy="4203700"/>
          </a:xfrm>
          <a:prstGeom prst="rect">
            <a:avLst/>
          </a:prstGeom>
          <a:noFill/>
          <a:ln w="9525">
            <a:noFill/>
            <a:miter lim="800000"/>
            <a:headEnd/>
            <a:tailEnd/>
          </a:ln>
        </p:spPr>
        <p:txBody>
          <a:bodyPr>
            <a:spAutoFit/>
          </a:bodyPr>
          <a:lstStyle/>
          <a:p>
            <a:pPr algn="ctr">
              <a:spcBef>
                <a:spcPct val="50000"/>
              </a:spcBef>
            </a:pPr>
            <a:r>
              <a:rPr lang="en-US" sz="5400" b="1">
                <a:latin typeface="Times New Roman" pitchFamily="18" charset="0"/>
              </a:rPr>
              <a:t>So human embryos had gills and tails (as you just saw)…so some babies MUST be born with tails, right?</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2" cstate="print"/>
          <a:srcRect/>
          <a:stretch>
            <a:fillRect/>
          </a:stretch>
        </p:blipFill>
        <p:spPr bwMode="auto">
          <a:xfrm>
            <a:off x="457200" y="457200"/>
            <a:ext cx="4437063" cy="5943600"/>
          </a:xfrm>
          <a:prstGeom prst="rect">
            <a:avLst/>
          </a:prstGeom>
          <a:noFill/>
          <a:ln w="9525">
            <a:noFill/>
            <a:miter lim="800000"/>
            <a:headEnd/>
            <a:tailEnd/>
          </a:ln>
        </p:spPr>
      </p:pic>
      <p:pic>
        <p:nvPicPr>
          <p:cNvPr id="41988" name="Picture 4"/>
          <p:cNvPicPr>
            <a:picLocks noChangeAspect="1" noChangeArrowheads="1"/>
          </p:cNvPicPr>
          <p:nvPr/>
        </p:nvPicPr>
        <p:blipFill>
          <a:blip r:embed="rId3" cstate="print"/>
          <a:srcRect/>
          <a:stretch>
            <a:fillRect/>
          </a:stretch>
        </p:blipFill>
        <p:spPr bwMode="auto">
          <a:xfrm>
            <a:off x="5105400" y="3902075"/>
            <a:ext cx="3733800" cy="2955925"/>
          </a:xfrm>
          <a:prstGeom prst="rect">
            <a:avLst/>
          </a:prstGeom>
          <a:noFill/>
          <a:ln w="9525">
            <a:noFill/>
            <a:miter lim="800000"/>
            <a:headEnd/>
            <a:tailEnd/>
          </a:ln>
        </p:spPr>
      </p:pic>
      <p:pic>
        <p:nvPicPr>
          <p:cNvPr id="5" name="Picture 2"/>
          <p:cNvPicPr>
            <a:picLocks noChangeAspect="1" noChangeArrowheads="1"/>
          </p:cNvPicPr>
          <p:nvPr/>
        </p:nvPicPr>
        <p:blipFill>
          <a:blip r:embed="rId4" cstate="print"/>
          <a:srcRect/>
          <a:stretch>
            <a:fillRect/>
          </a:stretch>
        </p:blipFill>
        <p:spPr bwMode="auto">
          <a:xfrm>
            <a:off x="5486400" y="228600"/>
            <a:ext cx="3030474" cy="36957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1986"/>
                                        </p:tgtEl>
                                        <p:attrNameLst>
                                          <p:attrName>style.visibility</p:attrName>
                                        </p:attrNameLst>
                                      </p:cBhvr>
                                      <p:to>
                                        <p:strVal val="visible"/>
                                      </p:to>
                                    </p:set>
                                    <p:anim calcmode="lin" valueType="num">
                                      <p:cBhvr additive="base">
                                        <p:cTn id="7" dur="500" fill="hold"/>
                                        <p:tgtEl>
                                          <p:spTgt spid="41986"/>
                                        </p:tgtEl>
                                        <p:attrNameLst>
                                          <p:attrName>ppt_x</p:attrName>
                                        </p:attrNameLst>
                                      </p:cBhvr>
                                      <p:tavLst>
                                        <p:tav tm="0">
                                          <p:val>
                                            <p:strVal val="0-#ppt_w/2"/>
                                          </p:val>
                                        </p:tav>
                                        <p:tav tm="100000">
                                          <p:val>
                                            <p:strVal val="#ppt_x"/>
                                          </p:val>
                                        </p:tav>
                                      </p:tavLst>
                                    </p:anim>
                                    <p:anim calcmode="lin" valueType="num">
                                      <p:cBhvr additive="base">
                                        <p:cTn id="8" dur="500" fill="hold"/>
                                        <p:tgtEl>
                                          <p:spTgt spid="4198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41988"/>
                                        </p:tgtEl>
                                        <p:attrNameLst>
                                          <p:attrName>style.visibility</p:attrName>
                                        </p:attrNameLst>
                                      </p:cBhvr>
                                      <p:to>
                                        <p:strVal val="visible"/>
                                      </p:to>
                                    </p:set>
                                    <p:anim calcmode="lin" valueType="num">
                                      <p:cBhvr additive="base">
                                        <p:cTn id="13" dur="500" fill="hold"/>
                                        <p:tgtEl>
                                          <p:spTgt spid="41988"/>
                                        </p:tgtEl>
                                        <p:attrNameLst>
                                          <p:attrName>ppt_x</p:attrName>
                                        </p:attrNameLst>
                                      </p:cBhvr>
                                      <p:tavLst>
                                        <p:tav tm="0">
                                          <p:val>
                                            <p:strVal val="0-#ppt_w/2"/>
                                          </p:val>
                                        </p:tav>
                                        <p:tav tm="100000">
                                          <p:val>
                                            <p:strVal val="#ppt_x"/>
                                          </p:val>
                                        </p:tav>
                                      </p:tavLst>
                                    </p:anim>
                                    <p:anim calcmode="lin" valueType="num">
                                      <p:cBhvr additive="base">
                                        <p:cTn id="14" dur="500" fill="hold"/>
                                        <p:tgtEl>
                                          <p:spTgt spid="4198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0-#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Text Box 2"/>
          <p:cNvSpPr txBox="1">
            <a:spLocks noChangeArrowheads="1"/>
          </p:cNvSpPr>
          <p:nvPr/>
        </p:nvSpPr>
        <p:spPr bwMode="auto">
          <a:xfrm>
            <a:off x="304800" y="304800"/>
            <a:ext cx="8610600" cy="1373188"/>
          </a:xfrm>
          <a:prstGeom prst="rect">
            <a:avLst/>
          </a:prstGeom>
          <a:noFill/>
          <a:ln w="9525">
            <a:noFill/>
            <a:miter lim="800000"/>
            <a:headEnd/>
            <a:tailEnd/>
          </a:ln>
        </p:spPr>
        <p:txBody>
          <a:bodyPr>
            <a:spAutoFit/>
          </a:bodyPr>
          <a:lstStyle/>
          <a:p>
            <a:pPr>
              <a:spcBef>
                <a:spcPct val="50000"/>
              </a:spcBef>
            </a:pPr>
            <a:r>
              <a:rPr lang="en-US" sz="2800">
                <a:latin typeface="Times New Roman" pitchFamily="18" charset="0"/>
              </a:rPr>
              <a:t>Here we go again…in May 2005, the Kansas State Board held a series of hearings to change how evolution and the origin of life would be taught in the state’s public schools.</a:t>
            </a:r>
          </a:p>
        </p:txBody>
      </p:sp>
      <p:sp>
        <p:nvSpPr>
          <p:cNvPr id="196611" name="Text Box 3"/>
          <p:cNvSpPr txBox="1">
            <a:spLocks noChangeArrowheads="1"/>
          </p:cNvSpPr>
          <p:nvPr/>
        </p:nvSpPr>
        <p:spPr bwMode="auto">
          <a:xfrm>
            <a:off x="228600" y="1828800"/>
            <a:ext cx="8915400" cy="1373188"/>
          </a:xfrm>
          <a:prstGeom prst="rect">
            <a:avLst/>
          </a:prstGeom>
          <a:noFill/>
          <a:ln w="9525">
            <a:noFill/>
            <a:miter lim="800000"/>
            <a:headEnd/>
            <a:tailEnd/>
          </a:ln>
        </p:spPr>
        <p:txBody>
          <a:bodyPr>
            <a:spAutoFit/>
          </a:bodyPr>
          <a:lstStyle/>
          <a:p>
            <a:pPr>
              <a:spcBef>
                <a:spcPct val="50000"/>
              </a:spcBef>
            </a:pPr>
            <a:r>
              <a:rPr lang="en-US" sz="2800">
                <a:latin typeface="Times New Roman" pitchFamily="18" charset="0"/>
              </a:rPr>
              <a:t>The hearings were arranged by the Board of Education with the intent of introducing intelligent design into science classes</a:t>
            </a:r>
            <a:r>
              <a:rPr lang="en-US" sz="2800" b="1">
                <a:latin typeface="Times New Roman" pitchFamily="18" charset="0"/>
              </a:rPr>
              <a:t>.</a:t>
            </a:r>
          </a:p>
        </p:txBody>
      </p:sp>
      <p:pic>
        <p:nvPicPr>
          <p:cNvPr id="17411" name="Picture 4"/>
          <p:cNvPicPr>
            <a:picLocks noChangeAspect="1" noChangeArrowheads="1"/>
          </p:cNvPicPr>
          <p:nvPr/>
        </p:nvPicPr>
        <p:blipFill>
          <a:blip r:embed="rId2" cstate="print"/>
          <a:srcRect/>
          <a:stretch>
            <a:fillRect/>
          </a:stretch>
        </p:blipFill>
        <p:spPr bwMode="auto">
          <a:xfrm>
            <a:off x="0" y="3167063"/>
            <a:ext cx="4953000" cy="3690937"/>
          </a:xfrm>
          <a:prstGeom prst="rect">
            <a:avLst/>
          </a:prstGeom>
          <a:noFill/>
          <a:ln w="9525" algn="ctr">
            <a:noFill/>
            <a:miter lim="800000"/>
            <a:headEnd/>
            <a:tailEnd/>
          </a:ln>
        </p:spPr>
      </p:pic>
      <p:sp>
        <p:nvSpPr>
          <p:cNvPr id="196613" name="WordArt 5"/>
          <p:cNvSpPr>
            <a:spLocks noChangeArrowheads="1" noChangeShapeType="1" noTextEdit="1"/>
          </p:cNvSpPr>
          <p:nvPr/>
        </p:nvSpPr>
        <p:spPr bwMode="auto">
          <a:xfrm>
            <a:off x="381000" y="5562600"/>
            <a:ext cx="8458200" cy="733425"/>
          </a:xfrm>
          <a:prstGeom prst="rect">
            <a:avLst/>
          </a:prstGeom>
        </p:spPr>
        <p:txBody>
          <a:bodyPr wrap="none" fromWordArt="1">
            <a:prstTxWarp prst="textPlain">
              <a:avLst>
                <a:gd name="adj" fmla="val 50000"/>
              </a:avLst>
            </a:prstTxWarp>
          </a:bodyPr>
          <a:lstStyle/>
          <a:p>
            <a:pPr algn="ctr"/>
            <a:r>
              <a:rPr lang="en-US" sz="4000" kern="10">
                <a:ln w="31750">
                  <a:solidFill>
                    <a:srgbClr val="000000"/>
                  </a:solidFill>
                  <a:round/>
                  <a:headEnd/>
                  <a:tailEnd/>
                </a:ln>
                <a:gradFill rotWithShape="1">
                  <a:gsLst>
                    <a:gs pos="0">
                      <a:srgbClr val="D60093"/>
                    </a:gs>
                    <a:gs pos="50000">
                      <a:srgbClr val="FF0000"/>
                    </a:gs>
                    <a:gs pos="100000">
                      <a:srgbClr val="D60093"/>
                    </a:gs>
                  </a:gsLst>
                  <a:lin ang="2700000" scaled="1"/>
                </a:gradFill>
                <a:latin typeface="Cooper Black"/>
              </a:rPr>
              <a:t>What Problem Will We Get Here?</a:t>
            </a:r>
          </a:p>
        </p:txBody>
      </p:sp>
      <p:sp>
        <p:nvSpPr>
          <p:cNvPr id="6" name="Rectangle 5"/>
          <p:cNvSpPr/>
          <p:nvPr/>
        </p:nvSpPr>
        <p:spPr>
          <a:xfrm>
            <a:off x="5105400" y="6211669"/>
            <a:ext cx="4038600" cy="646331"/>
          </a:xfrm>
          <a:prstGeom prst="rect">
            <a:avLst/>
          </a:prstGeom>
        </p:spPr>
        <p:txBody>
          <a:bodyPr wrap="square">
            <a:spAutoFit/>
          </a:bodyPr>
          <a:lstStyle/>
          <a:p>
            <a:r>
              <a:rPr lang="en-US" dirty="0" smtClean="0"/>
              <a:t>https://</a:t>
            </a:r>
            <a:r>
              <a:rPr lang="en-US" dirty="0" err="1" smtClean="0"/>
              <a:t>www.youtube.com/watch?v</a:t>
            </a:r>
            <a:r>
              <a:rPr lang="en-US" dirty="0" smtClean="0"/>
              <a:t>=7sfnnJBk3aY</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96610"/>
                                        </p:tgtEl>
                                        <p:attrNameLst>
                                          <p:attrName>style.visibility</p:attrName>
                                        </p:attrNameLst>
                                      </p:cBhvr>
                                      <p:to>
                                        <p:strVal val="visible"/>
                                      </p:to>
                                    </p:set>
                                    <p:animEffect transition="in" filter="checkerboard(across)">
                                      <p:cBhvr>
                                        <p:cTn id="7" dur="500"/>
                                        <p:tgtEl>
                                          <p:spTgt spid="196610"/>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96611"/>
                                        </p:tgtEl>
                                        <p:attrNameLst>
                                          <p:attrName>style.visibility</p:attrName>
                                        </p:attrNameLst>
                                      </p:cBhvr>
                                      <p:to>
                                        <p:strVal val="visible"/>
                                      </p:to>
                                    </p:set>
                                    <p:animEffect transition="in" filter="checkerboard(across)">
                                      <p:cBhvr>
                                        <p:cTn id="12" dur="500"/>
                                        <p:tgtEl>
                                          <p:spTgt spid="196611"/>
                                        </p:tgtEl>
                                      </p:cBhvr>
                                    </p:animEffect>
                                  </p:childTnLst>
                                </p:cTn>
                              </p:par>
                            </p:childTnLst>
                          </p:cTn>
                        </p:par>
                      </p:childTnLst>
                    </p:cTn>
                  </p:par>
                  <p:par>
                    <p:cTn id="13" fill="hold">
                      <p:stCondLst>
                        <p:cond delay="indefinite"/>
                      </p:stCondLst>
                      <p:childTnLst>
                        <p:par>
                          <p:cTn id="14" fill="hold">
                            <p:stCondLst>
                              <p:cond delay="0"/>
                            </p:stCondLst>
                            <p:childTnLst>
                              <p:par>
                                <p:cTn id="15" presetID="34" presetClass="entr" presetSubtype="0" fill="hold" grpId="0" nodeType="clickEffect">
                                  <p:stCondLst>
                                    <p:cond delay="0"/>
                                  </p:stCondLst>
                                  <p:childTnLst>
                                    <p:set>
                                      <p:cBhvr>
                                        <p:cTn id="16" dur="1" fill="hold">
                                          <p:stCondLst>
                                            <p:cond delay="0"/>
                                          </p:stCondLst>
                                        </p:cTn>
                                        <p:tgtEl>
                                          <p:spTgt spid="196613"/>
                                        </p:tgtEl>
                                        <p:attrNameLst>
                                          <p:attrName>style.visibility</p:attrName>
                                        </p:attrNameLst>
                                      </p:cBhvr>
                                      <p:to>
                                        <p:strVal val="visible"/>
                                      </p:to>
                                    </p:set>
                                    <p:anim from="(-#ppt_w/2)" to="(#ppt_x)" calcmode="lin" valueType="num">
                                      <p:cBhvr>
                                        <p:cTn id="17" dur="600" fill="hold">
                                          <p:stCondLst>
                                            <p:cond delay="0"/>
                                          </p:stCondLst>
                                        </p:cTn>
                                        <p:tgtEl>
                                          <p:spTgt spid="196613"/>
                                        </p:tgtEl>
                                        <p:attrNameLst>
                                          <p:attrName>ppt_x</p:attrName>
                                        </p:attrNameLst>
                                      </p:cBhvr>
                                    </p:anim>
                                    <p:anim from="0" to="-1.0" calcmode="lin" valueType="num">
                                      <p:cBhvr>
                                        <p:cTn id="18" dur="200" decel="50000" autoRev="1" fill="hold">
                                          <p:stCondLst>
                                            <p:cond delay="600"/>
                                          </p:stCondLst>
                                        </p:cTn>
                                        <p:tgtEl>
                                          <p:spTgt spid="196613"/>
                                        </p:tgtEl>
                                        <p:attrNameLst>
                                          <p:attrName>xshear</p:attrName>
                                        </p:attrNameLst>
                                      </p:cBhvr>
                                    </p:anim>
                                    <p:animScale>
                                      <p:cBhvr>
                                        <p:cTn id="19" dur="200" decel="100000" autoRev="1" fill="hold">
                                          <p:stCondLst>
                                            <p:cond delay="600"/>
                                          </p:stCondLst>
                                        </p:cTn>
                                        <p:tgtEl>
                                          <p:spTgt spid="196613"/>
                                        </p:tgtEl>
                                      </p:cBhvr>
                                      <p:from x="100000" y="100000"/>
                                      <p:to x="80000" y="100000"/>
                                    </p:animScale>
                                    <p:anim by="(#ppt_h/3+#ppt_w*0.1)" calcmode="lin" valueType="num">
                                      <p:cBhvr additive="sum">
                                        <p:cTn id="20" dur="200" decel="100000" autoRev="1" fill="hold">
                                          <p:stCondLst>
                                            <p:cond delay="600"/>
                                          </p:stCondLst>
                                        </p:cTn>
                                        <p:tgtEl>
                                          <p:spTgt spid="196613"/>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6610" grpId="0"/>
      <p:bldP spid="196611" grpId="0"/>
      <p:bldP spid="19661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 Box 2"/>
          <p:cNvSpPr txBox="1">
            <a:spLocks noChangeArrowheads="1"/>
          </p:cNvSpPr>
          <p:nvPr/>
        </p:nvSpPr>
        <p:spPr bwMode="auto">
          <a:xfrm>
            <a:off x="304800" y="457200"/>
            <a:ext cx="6705600" cy="762000"/>
          </a:xfrm>
          <a:prstGeom prst="rect">
            <a:avLst/>
          </a:prstGeom>
          <a:noFill/>
          <a:ln w="9525">
            <a:noFill/>
            <a:miter lim="800000"/>
            <a:headEnd/>
            <a:tailEnd/>
          </a:ln>
        </p:spPr>
        <p:txBody>
          <a:bodyPr>
            <a:spAutoFit/>
          </a:bodyPr>
          <a:lstStyle/>
          <a:p>
            <a:pPr>
              <a:spcBef>
                <a:spcPct val="50000"/>
              </a:spcBef>
            </a:pPr>
            <a:r>
              <a:rPr lang="en-US" sz="4400">
                <a:latin typeface="Times New Roman" pitchFamily="18" charset="0"/>
              </a:rPr>
              <a:t>3.) </a:t>
            </a:r>
            <a:r>
              <a:rPr lang="en-US" sz="4400" b="1" u="sng">
                <a:latin typeface="Times New Roman" pitchFamily="18" charset="0"/>
              </a:rPr>
              <a:t>Comparative Anatomy </a:t>
            </a:r>
          </a:p>
        </p:txBody>
      </p:sp>
      <p:sp>
        <p:nvSpPr>
          <p:cNvPr id="57346" name="Rectangle 3"/>
          <p:cNvSpPr>
            <a:spLocks noChangeArrowheads="1"/>
          </p:cNvSpPr>
          <p:nvPr/>
        </p:nvSpPr>
        <p:spPr bwMode="auto">
          <a:xfrm>
            <a:off x="3324225" y="2457450"/>
            <a:ext cx="9144000" cy="0"/>
          </a:xfrm>
          <a:prstGeom prst="rect">
            <a:avLst/>
          </a:prstGeom>
          <a:noFill/>
          <a:ln w="9525">
            <a:noFill/>
            <a:miter lim="800000"/>
            <a:headEnd/>
            <a:tailEnd/>
          </a:ln>
        </p:spPr>
        <p:txBody>
          <a:bodyPr>
            <a:spAutoFit/>
          </a:bodyPr>
          <a:lstStyle/>
          <a:p>
            <a:endParaRPr lang="en-US"/>
          </a:p>
        </p:txBody>
      </p:sp>
      <p:pic>
        <p:nvPicPr>
          <p:cNvPr id="57347" name="Picture 4" descr="evo4"/>
          <p:cNvPicPr>
            <a:picLocks noChangeAspect="1" noChangeArrowheads="1"/>
          </p:cNvPicPr>
          <p:nvPr/>
        </p:nvPicPr>
        <p:blipFill>
          <a:blip r:embed="rId2" cstate="print"/>
          <a:srcRect/>
          <a:stretch>
            <a:fillRect/>
          </a:stretch>
        </p:blipFill>
        <p:spPr bwMode="auto">
          <a:xfrm>
            <a:off x="1905000" y="2882900"/>
            <a:ext cx="5105400" cy="39751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4034"/>
                                        </p:tgtEl>
                                        <p:attrNameLst>
                                          <p:attrName>style.visibility</p:attrName>
                                        </p:attrNameLst>
                                      </p:cBhvr>
                                      <p:to>
                                        <p:strVal val="visible"/>
                                      </p:to>
                                    </p:set>
                                    <p:anim calcmode="lin" valueType="num">
                                      <p:cBhvr additive="base">
                                        <p:cTn id="7" dur="500" fill="hold"/>
                                        <p:tgtEl>
                                          <p:spTgt spid="44034"/>
                                        </p:tgtEl>
                                        <p:attrNameLst>
                                          <p:attrName>ppt_x</p:attrName>
                                        </p:attrNameLst>
                                      </p:cBhvr>
                                      <p:tavLst>
                                        <p:tav tm="0">
                                          <p:val>
                                            <p:strVal val="0-#ppt_w/2"/>
                                          </p:val>
                                        </p:tav>
                                        <p:tav tm="100000">
                                          <p:val>
                                            <p:strVal val="#ppt_x"/>
                                          </p:val>
                                        </p:tav>
                                      </p:tavLst>
                                    </p:anim>
                                    <p:anim calcmode="lin" valueType="num">
                                      <p:cBhvr additive="base">
                                        <p:cTn id="8" dur="500" fill="hold"/>
                                        <p:tgtEl>
                                          <p:spTgt spid="4403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4" grpId="0"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Picture 4"/>
          <p:cNvPicPr>
            <a:picLocks noChangeAspect="1" noChangeArrowheads="1"/>
          </p:cNvPicPr>
          <p:nvPr/>
        </p:nvPicPr>
        <p:blipFill>
          <a:blip r:embed="rId2" cstate="print"/>
          <a:srcRect/>
          <a:stretch>
            <a:fillRect/>
          </a:stretch>
        </p:blipFill>
        <p:spPr bwMode="auto">
          <a:xfrm>
            <a:off x="0" y="0"/>
            <a:ext cx="9144000" cy="1755775"/>
          </a:xfrm>
          <a:prstGeom prst="rect">
            <a:avLst/>
          </a:prstGeom>
          <a:noFill/>
          <a:ln w="9525">
            <a:noFill/>
            <a:miter lim="800000"/>
            <a:headEnd/>
            <a:tailEnd/>
          </a:ln>
        </p:spPr>
      </p:pic>
      <p:pic>
        <p:nvPicPr>
          <p:cNvPr id="58370" name="Picture 9" descr="22-14-HomologousStruct-L"/>
          <p:cNvPicPr>
            <a:picLocks noChangeAspect="1" noChangeArrowheads="1"/>
          </p:cNvPicPr>
          <p:nvPr/>
        </p:nvPicPr>
        <p:blipFill>
          <a:blip r:embed="rId3" cstate="print"/>
          <a:srcRect/>
          <a:stretch>
            <a:fillRect/>
          </a:stretch>
        </p:blipFill>
        <p:spPr bwMode="auto">
          <a:xfrm>
            <a:off x="1981200" y="1524000"/>
            <a:ext cx="5410200" cy="3760788"/>
          </a:xfrm>
          <a:prstGeom prst="rect">
            <a:avLst/>
          </a:prstGeom>
          <a:noFill/>
          <a:ln w="9525">
            <a:noFill/>
            <a:miter lim="800000"/>
            <a:headEnd/>
            <a:tailEnd/>
          </a:ln>
        </p:spPr>
      </p:pic>
      <p:sp>
        <p:nvSpPr>
          <p:cNvPr id="49162" name="Text Box 10"/>
          <p:cNvSpPr txBox="1">
            <a:spLocks noChangeArrowheads="1"/>
          </p:cNvSpPr>
          <p:nvPr/>
        </p:nvSpPr>
        <p:spPr bwMode="auto">
          <a:xfrm>
            <a:off x="914400" y="5486400"/>
            <a:ext cx="7543800" cy="1004888"/>
          </a:xfrm>
          <a:prstGeom prst="rect">
            <a:avLst/>
          </a:prstGeom>
          <a:noFill/>
          <a:ln w="9525">
            <a:noFill/>
            <a:miter lim="800000"/>
            <a:headEnd/>
            <a:tailEnd/>
          </a:ln>
        </p:spPr>
        <p:txBody>
          <a:bodyPr>
            <a:spAutoFit/>
          </a:bodyPr>
          <a:lstStyle/>
          <a:p>
            <a:pPr>
              <a:spcBef>
                <a:spcPct val="50000"/>
              </a:spcBef>
            </a:pPr>
            <a:r>
              <a:rPr lang="en-US" sz="2400" b="1">
                <a:latin typeface="Times New Roman" pitchFamily="18" charset="0"/>
              </a:rPr>
              <a:t>Radius = Orange		Carpals = Yellow</a:t>
            </a:r>
          </a:p>
          <a:p>
            <a:pPr>
              <a:spcBef>
                <a:spcPct val="50000"/>
              </a:spcBef>
            </a:pPr>
            <a:r>
              <a:rPr lang="en-US" sz="2400" b="1">
                <a:latin typeface="Times New Roman" pitchFamily="18" charset="0"/>
              </a:rPr>
              <a:t>Ulna = Whitish		Phalanges = Darker Brown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ntr" presetSubtype="0" fill="hold" grpId="0" nodeType="clickEffect">
                                  <p:stCondLst>
                                    <p:cond delay="0"/>
                                  </p:stCondLst>
                                  <p:childTnLst>
                                    <p:set>
                                      <p:cBhvr>
                                        <p:cTn id="6" dur="1" fill="hold">
                                          <p:stCondLst>
                                            <p:cond delay="0"/>
                                          </p:stCondLst>
                                        </p:cTn>
                                        <p:tgtEl>
                                          <p:spTgt spid="49162"/>
                                        </p:tgtEl>
                                        <p:attrNameLst>
                                          <p:attrName>style.visibility</p:attrName>
                                        </p:attrNameLst>
                                      </p:cBhvr>
                                      <p:to>
                                        <p:strVal val="visible"/>
                                      </p:to>
                                    </p:set>
                                    <p:anim from="(-#ppt_w/2)" to="(#ppt_x)" calcmode="lin" valueType="num">
                                      <p:cBhvr>
                                        <p:cTn id="7" dur="600" fill="hold">
                                          <p:stCondLst>
                                            <p:cond delay="0"/>
                                          </p:stCondLst>
                                        </p:cTn>
                                        <p:tgtEl>
                                          <p:spTgt spid="49162"/>
                                        </p:tgtEl>
                                        <p:attrNameLst>
                                          <p:attrName>ppt_x</p:attrName>
                                        </p:attrNameLst>
                                      </p:cBhvr>
                                    </p:anim>
                                    <p:anim from="0" to="-1.0" calcmode="lin" valueType="num">
                                      <p:cBhvr>
                                        <p:cTn id="8" dur="200" decel="50000" autoRev="1" fill="hold">
                                          <p:stCondLst>
                                            <p:cond delay="600"/>
                                          </p:stCondLst>
                                        </p:cTn>
                                        <p:tgtEl>
                                          <p:spTgt spid="49162"/>
                                        </p:tgtEl>
                                        <p:attrNameLst>
                                          <p:attrName>xshear</p:attrName>
                                        </p:attrNameLst>
                                      </p:cBhvr>
                                    </p:anim>
                                    <p:animScale>
                                      <p:cBhvr>
                                        <p:cTn id="9" dur="200" decel="100000" autoRev="1" fill="hold">
                                          <p:stCondLst>
                                            <p:cond delay="600"/>
                                          </p:stCondLst>
                                        </p:cTn>
                                        <p:tgtEl>
                                          <p:spTgt spid="49162"/>
                                        </p:tgtEl>
                                      </p:cBhvr>
                                      <p:from x="100000" y="100000"/>
                                      <p:to x="80000" y="100000"/>
                                    </p:animScale>
                                    <p:anim by="(#ppt_h/3+#ppt_w*0.1)" calcmode="lin" valueType="num">
                                      <p:cBhvr additive="sum">
                                        <p:cTn id="10" dur="200" decel="100000" autoRev="1" fill="hold">
                                          <p:stCondLst>
                                            <p:cond delay="600"/>
                                          </p:stCondLst>
                                        </p:cTn>
                                        <p:tgtEl>
                                          <p:spTgt spid="49162"/>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6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Picture 5" descr="original-shark-pic"/>
          <p:cNvPicPr>
            <a:picLocks noChangeAspect="1" noChangeArrowheads="1"/>
          </p:cNvPicPr>
          <p:nvPr/>
        </p:nvPicPr>
        <p:blipFill>
          <a:blip r:embed="rId2" cstate="print"/>
          <a:srcRect/>
          <a:stretch>
            <a:fillRect/>
          </a:stretch>
        </p:blipFill>
        <p:spPr bwMode="auto">
          <a:xfrm>
            <a:off x="0" y="0"/>
            <a:ext cx="3810000" cy="2800350"/>
          </a:xfrm>
          <a:prstGeom prst="rect">
            <a:avLst/>
          </a:prstGeom>
          <a:noFill/>
          <a:ln w="9525">
            <a:noFill/>
            <a:miter lim="800000"/>
            <a:headEnd/>
            <a:tailEnd/>
          </a:ln>
        </p:spPr>
      </p:pic>
      <p:pic>
        <p:nvPicPr>
          <p:cNvPr id="51207" name="Picture 7" descr="mystic11"/>
          <p:cNvPicPr>
            <a:picLocks noChangeAspect="1" noChangeArrowheads="1"/>
          </p:cNvPicPr>
          <p:nvPr/>
        </p:nvPicPr>
        <p:blipFill>
          <a:blip r:embed="rId3" cstate="print"/>
          <a:srcRect/>
          <a:stretch>
            <a:fillRect/>
          </a:stretch>
        </p:blipFill>
        <p:spPr bwMode="auto">
          <a:xfrm>
            <a:off x="4038600" y="1390650"/>
            <a:ext cx="4953000" cy="3714750"/>
          </a:xfrm>
          <a:prstGeom prst="rect">
            <a:avLst/>
          </a:prstGeom>
          <a:noFill/>
          <a:ln w="9525">
            <a:noFill/>
            <a:miter lim="800000"/>
            <a:headEnd/>
            <a:tailEnd/>
          </a:ln>
        </p:spPr>
      </p:pic>
      <p:pic>
        <p:nvPicPr>
          <p:cNvPr id="51209" name="Picture 9" descr="dolphin"/>
          <p:cNvPicPr>
            <a:picLocks noChangeAspect="1" noChangeArrowheads="1"/>
          </p:cNvPicPr>
          <p:nvPr/>
        </p:nvPicPr>
        <p:blipFill>
          <a:blip r:embed="rId4" cstate="print"/>
          <a:srcRect/>
          <a:stretch>
            <a:fillRect/>
          </a:stretch>
        </p:blipFill>
        <p:spPr bwMode="auto">
          <a:xfrm>
            <a:off x="533400" y="3429000"/>
            <a:ext cx="3276600" cy="32766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1207"/>
                                        </p:tgtEl>
                                        <p:attrNameLst>
                                          <p:attrName>style.visibility</p:attrName>
                                        </p:attrNameLst>
                                      </p:cBhvr>
                                      <p:to>
                                        <p:strVal val="visible"/>
                                      </p:to>
                                    </p:set>
                                    <p:animEffect transition="in" filter="dissolve">
                                      <p:cBhvr>
                                        <p:cTn id="7" dur="500"/>
                                        <p:tgtEl>
                                          <p:spTgt spid="5120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1209"/>
                                        </p:tgtEl>
                                        <p:attrNameLst>
                                          <p:attrName>style.visibility</p:attrName>
                                        </p:attrNameLst>
                                      </p:cBhvr>
                                      <p:to>
                                        <p:strVal val="visible"/>
                                      </p:to>
                                    </p:set>
                                    <p:animEffect transition="in" filter="dissolve">
                                      <p:cBhvr>
                                        <p:cTn id="12" dur="500"/>
                                        <p:tgtEl>
                                          <p:spTgt spid="512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Picture 4"/>
          <p:cNvPicPr>
            <a:picLocks noChangeAspect="1" noChangeArrowheads="1"/>
          </p:cNvPicPr>
          <p:nvPr/>
        </p:nvPicPr>
        <p:blipFill>
          <a:blip r:embed="rId2" cstate="print"/>
          <a:srcRect/>
          <a:stretch>
            <a:fillRect/>
          </a:stretch>
        </p:blipFill>
        <p:spPr bwMode="auto">
          <a:xfrm>
            <a:off x="0" y="0"/>
            <a:ext cx="9144000" cy="1971675"/>
          </a:xfrm>
          <a:prstGeom prst="rect">
            <a:avLst/>
          </a:prstGeom>
          <a:noFill/>
          <a:ln w="9525">
            <a:noFill/>
            <a:miter lim="800000"/>
            <a:headEnd/>
            <a:tailEnd/>
          </a:ln>
        </p:spPr>
      </p:pic>
      <p:pic>
        <p:nvPicPr>
          <p:cNvPr id="60418" name="Picture 7" descr="analogous"/>
          <p:cNvPicPr>
            <a:picLocks noChangeAspect="1" noChangeArrowheads="1"/>
          </p:cNvPicPr>
          <p:nvPr/>
        </p:nvPicPr>
        <p:blipFill>
          <a:blip r:embed="rId3" cstate="print"/>
          <a:srcRect/>
          <a:stretch>
            <a:fillRect/>
          </a:stretch>
        </p:blipFill>
        <p:spPr bwMode="auto">
          <a:xfrm>
            <a:off x="1885950" y="1701800"/>
            <a:ext cx="5276850" cy="3175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Picture 2" descr="image?id=52990&amp;rendTypeId=4"/>
          <p:cNvPicPr>
            <a:picLocks noChangeAspect="1" noChangeArrowheads="1"/>
          </p:cNvPicPr>
          <p:nvPr/>
        </p:nvPicPr>
        <p:blipFill>
          <a:blip r:embed="rId2" cstate="print"/>
          <a:srcRect/>
          <a:stretch>
            <a:fillRect/>
          </a:stretch>
        </p:blipFill>
        <p:spPr bwMode="auto">
          <a:xfrm>
            <a:off x="0" y="566738"/>
            <a:ext cx="9144000" cy="52244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Picture 2"/>
          <p:cNvPicPr>
            <a:picLocks noChangeAspect="1" noChangeArrowheads="1"/>
          </p:cNvPicPr>
          <p:nvPr/>
        </p:nvPicPr>
        <p:blipFill>
          <a:blip r:embed="rId2" cstate="print"/>
          <a:srcRect/>
          <a:stretch>
            <a:fillRect/>
          </a:stretch>
        </p:blipFill>
        <p:spPr bwMode="auto">
          <a:xfrm>
            <a:off x="0" y="0"/>
            <a:ext cx="6781800" cy="3662363"/>
          </a:xfrm>
          <a:prstGeom prst="rect">
            <a:avLst/>
          </a:prstGeom>
          <a:noFill/>
          <a:ln w="9525">
            <a:noFill/>
            <a:miter lim="800000"/>
            <a:headEnd/>
            <a:tailEnd/>
          </a:ln>
        </p:spPr>
      </p:pic>
      <p:pic>
        <p:nvPicPr>
          <p:cNvPr id="62466" name="Picture 3"/>
          <p:cNvPicPr>
            <a:picLocks noChangeAspect="1" noChangeArrowheads="1"/>
          </p:cNvPicPr>
          <p:nvPr/>
        </p:nvPicPr>
        <p:blipFill>
          <a:blip r:embed="rId3" cstate="print"/>
          <a:srcRect/>
          <a:stretch>
            <a:fillRect/>
          </a:stretch>
        </p:blipFill>
        <p:spPr bwMode="auto">
          <a:xfrm>
            <a:off x="1295400" y="4041775"/>
            <a:ext cx="7848600" cy="28162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Picture 4"/>
          <p:cNvPicPr>
            <a:picLocks noChangeAspect="1" noChangeArrowheads="1"/>
          </p:cNvPicPr>
          <p:nvPr/>
        </p:nvPicPr>
        <p:blipFill>
          <a:blip r:embed="rId2" cstate="print"/>
          <a:srcRect/>
          <a:stretch>
            <a:fillRect/>
          </a:stretch>
        </p:blipFill>
        <p:spPr bwMode="auto">
          <a:xfrm>
            <a:off x="152400" y="2590800"/>
            <a:ext cx="5410200" cy="4192588"/>
          </a:xfrm>
          <a:prstGeom prst="rect">
            <a:avLst/>
          </a:prstGeom>
          <a:noFill/>
          <a:ln w="9525">
            <a:noFill/>
            <a:miter lim="800000"/>
            <a:headEnd/>
            <a:tailEnd/>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2" cstate="print"/>
          <a:srcRect/>
          <a:stretch>
            <a:fillRect/>
          </a:stretch>
        </p:blipFill>
        <p:spPr bwMode="auto">
          <a:xfrm>
            <a:off x="4257675" y="2524125"/>
            <a:ext cx="4657725" cy="4105275"/>
          </a:xfrm>
          <a:prstGeom prst="rect">
            <a:avLst/>
          </a:prstGeom>
          <a:noFill/>
          <a:ln w="9525">
            <a:noFill/>
            <a:miter lim="800000"/>
            <a:headEnd/>
            <a:tailEnd/>
          </a:ln>
        </p:spPr>
      </p:pic>
      <p:pic>
        <p:nvPicPr>
          <p:cNvPr id="64514" name="Picture 5" descr="440px-Bird_blink">
            <a:hlinkClick r:id="rId3"/>
          </p:cNvPr>
          <p:cNvPicPr>
            <a:picLocks noChangeAspect="1" noChangeArrowheads="1"/>
          </p:cNvPicPr>
          <p:nvPr/>
        </p:nvPicPr>
        <p:blipFill>
          <a:blip r:embed="rId4" cstate="print"/>
          <a:srcRect/>
          <a:stretch>
            <a:fillRect/>
          </a:stretch>
        </p:blipFill>
        <p:spPr bwMode="auto">
          <a:xfrm>
            <a:off x="228600" y="152400"/>
            <a:ext cx="6553200" cy="218916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8130"/>
                                        </p:tgtEl>
                                        <p:attrNameLst>
                                          <p:attrName>style.visibility</p:attrName>
                                        </p:attrNameLst>
                                      </p:cBhvr>
                                      <p:to>
                                        <p:strVal val="visible"/>
                                      </p:to>
                                    </p:set>
                                    <p:animEffect transition="in" filter="checkerboard(across)">
                                      <p:cBhvr>
                                        <p:cTn id="7" dur="500"/>
                                        <p:tgtEl>
                                          <p:spTgt spid="481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5" descr="225px-Gray906">
            <a:hlinkClick r:id="rId2"/>
          </p:cNvPr>
          <p:cNvPicPr>
            <a:picLocks noChangeAspect="1" noChangeArrowheads="1"/>
          </p:cNvPicPr>
          <p:nvPr/>
        </p:nvPicPr>
        <p:blipFill>
          <a:blip r:embed="rId3" cstate="print"/>
          <a:srcRect/>
          <a:stretch>
            <a:fillRect/>
          </a:stretch>
        </p:blipFill>
        <p:spPr bwMode="auto">
          <a:xfrm>
            <a:off x="381000" y="304800"/>
            <a:ext cx="2894013" cy="3962400"/>
          </a:xfrm>
          <a:prstGeom prst="rect">
            <a:avLst/>
          </a:prstGeom>
          <a:noFill/>
          <a:ln w="9525">
            <a:noFill/>
            <a:miter lim="800000"/>
            <a:headEnd/>
            <a:tailEnd/>
          </a:ln>
        </p:spPr>
      </p:pic>
      <p:pic>
        <p:nvPicPr>
          <p:cNvPr id="53255" name="Picture 7" descr="2486248091_f9700705a4"/>
          <p:cNvPicPr>
            <a:picLocks noChangeAspect="1" noChangeArrowheads="1"/>
          </p:cNvPicPr>
          <p:nvPr/>
        </p:nvPicPr>
        <p:blipFill>
          <a:blip r:embed="rId4" cstate="print"/>
          <a:srcRect/>
          <a:stretch>
            <a:fillRect/>
          </a:stretch>
        </p:blipFill>
        <p:spPr bwMode="auto">
          <a:xfrm>
            <a:off x="5684838" y="152400"/>
            <a:ext cx="3459162" cy="5181600"/>
          </a:xfrm>
          <a:prstGeom prst="rect">
            <a:avLst/>
          </a:prstGeom>
          <a:noFill/>
          <a:ln w="9525">
            <a:noFill/>
            <a:miter lim="800000"/>
            <a:headEnd/>
            <a:tailEnd/>
          </a:ln>
        </p:spPr>
      </p:pic>
      <p:pic>
        <p:nvPicPr>
          <p:cNvPr id="53257" name="Picture 9" descr="deer-ear"/>
          <p:cNvPicPr>
            <a:picLocks noChangeAspect="1" noChangeArrowheads="1"/>
          </p:cNvPicPr>
          <p:nvPr/>
        </p:nvPicPr>
        <p:blipFill>
          <a:blip r:embed="rId5" cstate="print"/>
          <a:srcRect/>
          <a:stretch>
            <a:fillRect/>
          </a:stretch>
        </p:blipFill>
        <p:spPr bwMode="auto">
          <a:xfrm>
            <a:off x="3505200" y="2667000"/>
            <a:ext cx="3200400" cy="40005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3255"/>
                                        </p:tgtEl>
                                        <p:attrNameLst>
                                          <p:attrName>style.visibility</p:attrName>
                                        </p:attrNameLst>
                                      </p:cBhvr>
                                      <p:to>
                                        <p:strVal val="visible"/>
                                      </p:to>
                                    </p:set>
                                    <p:animEffect transition="in" filter="checkerboard(across)">
                                      <p:cBhvr>
                                        <p:cTn id="7" dur="500"/>
                                        <p:tgtEl>
                                          <p:spTgt spid="5325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53257"/>
                                        </p:tgtEl>
                                        <p:attrNameLst>
                                          <p:attrName>style.visibility</p:attrName>
                                        </p:attrNameLst>
                                      </p:cBhvr>
                                      <p:to>
                                        <p:strVal val="visible"/>
                                      </p:to>
                                    </p:set>
                                    <p:animEffect transition="in" filter="checkerboard(across)">
                                      <p:cBhvr>
                                        <p:cTn id="12" dur="500"/>
                                        <p:tgtEl>
                                          <p:spTgt spid="532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81" name="Picture 9"/>
          <p:cNvPicPr>
            <a:picLocks noChangeAspect="1" noChangeArrowheads="1"/>
          </p:cNvPicPr>
          <p:nvPr/>
        </p:nvPicPr>
        <p:blipFill>
          <a:blip r:embed="rId2" cstate="print"/>
          <a:srcRect/>
          <a:stretch>
            <a:fillRect/>
          </a:stretch>
        </p:blipFill>
        <p:spPr bwMode="auto">
          <a:xfrm>
            <a:off x="990600" y="609600"/>
            <a:ext cx="5334000" cy="885825"/>
          </a:xfrm>
          <a:prstGeom prst="rect">
            <a:avLst/>
          </a:prstGeom>
          <a:noFill/>
          <a:ln w="9525">
            <a:noFill/>
            <a:miter lim="800000"/>
            <a:headEnd/>
            <a:tailEnd/>
          </a:ln>
        </p:spPr>
      </p:pic>
      <p:sp>
        <p:nvSpPr>
          <p:cNvPr id="66562" name="Text Box 2"/>
          <p:cNvSpPr txBox="1">
            <a:spLocks noChangeArrowheads="1"/>
          </p:cNvSpPr>
          <p:nvPr/>
        </p:nvSpPr>
        <p:spPr bwMode="auto">
          <a:xfrm>
            <a:off x="152400" y="152400"/>
            <a:ext cx="6248400" cy="701675"/>
          </a:xfrm>
          <a:prstGeom prst="rect">
            <a:avLst/>
          </a:prstGeom>
          <a:noFill/>
          <a:ln w="9525">
            <a:noFill/>
            <a:miter lim="800000"/>
            <a:headEnd/>
            <a:tailEnd/>
          </a:ln>
        </p:spPr>
        <p:txBody>
          <a:bodyPr>
            <a:spAutoFit/>
          </a:bodyPr>
          <a:lstStyle/>
          <a:p>
            <a:pPr>
              <a:spcBef>
                <a:spcPct val="50000"/>
              </a:spcBef>
            </a:pPr>
            <a:r>
              <a:rPr lang="en-US" sz="4000">
                <a:latin typeface="Times New Roman" pitchFamily="18" charset="0"/>
              </a:rPr>
              <a:t>4.) </a:t>
            </a:r>
            <a:r>
              <a:rPr lang="en-US" sz="4000" b="1" u="sng">
                <a:latin typeface="Times New Roman" pitchFamily="18" charset="0"/>
              </a:rPr>
              <a:t>Molecular Biology</a:t>
            </a:r>
          </a:p>
        </p:txBody>
      </p:sp>
      <p:sp>
        <p:nvSpPr>
          <p:cNvPr id="54275" name="Text Box 3"/>
          <p:cNvSpPr txBox="1">
            <a:spLocks noChangeArrowheads="1"/>
          </p:cNvSpPr>
          <p:nvPr/>
        </p:nvSpPr>
        <p:spPr bwMode="auto">
          <a:xfrm>
            <a:off x="76200" y="1463675"/>
            <a:ext cx="7391400" cy="442913"/>
          </a:xfrm>
          <a:prstGeom prst="rect">
            <a:avLst/>
          </a:prstGeom>
          <a:noFill/>
          <a:ln w="9525">
            <a:noFill/>
            <a:miter lim="800000"/>
            <a:headEnd/>
            <a:tailEnd/>
          </a:ln>
        </p:spPr>
        <p:txBody>
          <a:bodyPr>
            <a:spAutoFit/>
          </a:bodyPr>
          <a:lstStyle/>
          <a:p>
            <a:pPr>
              <a:spcBef>
                <a:spcPct val="50000"/>
              </a:spcBef>
            </a:pPr>
            <a:r>
              <a:rPr lang="en-US" sz="2300" b="1">
                <a:latin typeface="Times New Roman" pitchFamily="18" charset="0"/>
              </a:rPr>
              <a:t>Humans and Chimps have 96.2% of the same DNA!!!</a:t>
            </a:r>
          </a:p>
        </p:txBody>
      </p:sp>
      <p:pic>
        <p:nvPicPr>
          <p:cNvPr id="54276" name="Picture 4" descr="chimp5"/>
          <p:cNvPicPr>
            <a:picLocks noChangeAspect="1" noChangeArrowheads="1"/>
          </p:cNvPicPr>
          <p:nvPr/>
        </p:nvPicPr>
        <p:blipFill>
          <a:blip r:embed="rId3" cstate="print"/>
          <a:srcRect/>
          <a:stretch>
            <a:fillRect/>
          </a:stretch>
        </p:blipFill>
        <p:spPr bwMode="auto">
          <a:xfrm>
            <a:off x="228600" y="2133600"/>
            <a:ext cx="3810000" cy="2181225"/>
          </a:xfrm>
          <a:prstGeom prst="rect">
            <a:avLst/>
          </a:prstGeom>
          <a:noFill/>
          <a:ln w="9525">
            <a:noFill/>
            <a:miter lim="800000"/>
            <a:headEnd/>
            <a:tailEnd/>
          </a:ln>
        </p:spPr>
      </p:pic>
      <p:pic>
        <p:nvPicPr>
          <p:cNvPr id="54277" name="Picture 5" descr="chimp4"/>
          <p:cNvPicPr>
            <a:picLocks noChangeAspect="1" noChangeArrowheads="1"/>
          </p:cNvPicPr>
          <p:nvPr/>
        </p:nvPicPr>
        <p:blipFill>
          <a:blip r:embed="rId4" cstate="print"/>
          <a:srcRect/>
          <a:stretch>
            <a:fillRect/>
          </a:stretch>
        </p:blipFill>
        <p:spPr bwMode="auto">
          <a:xfrm>
            <a:off x="255588" y="4492625"/>
            <a:ext cx="4164012" cy="2101850"/>
          </a:xfrm>
          <a:prstGeom prst="rect">
            <a:avLst/>
          </a:prstGeom>
          <a:noFill/>
          <a:ln w="9525">
            <a:noFill/>
            <a:miter lim="800000"/>
            <a:headEnd/>
            <a:tailEnd/>
          </a:ln>
        </p:spPr>
      </p:pic>
      <p:pic>
        <p:nvPicPr>
          <p:cNvPr id="54278" name="Picture 6" descr="chimp2"/>
          <p:cNvPicPr>
            <a:picLocks noChangeAspect="1" noChangeArrowheads="1"/>
          </p:cNvPicPr>
          <p:nvPr/>
        </p:nvPicPr>
        <p:blipFill>
          <a:blip r:embed="rId5" cstate="print"/>
          <a:srcRect/>
          <a:stretch>
            <a:fillRect/>
          </a:stretch>
        </p:blipFill>
        <p:spPr bwMode="auto">
          <a:xfrm>
            <a:off x="5029200" y="4384675"/>
            <a:ext cx="3810000" cy="2320925"/>
          </a:xfrm>
          <a:prstGeom prst="rect">
            <a:avLst/>
          </a:prstGeom>
          <a:noFill/>
          <a:ln w="9525">
            <a:noFill/>
            <a:miter lim="800000"/>
            <a:headEnd/>
            <a:tailEnd/>
          </a:ln>
        </p:spPr>
      </p:pic>
      <p:pic>
        <p:nvPicPr>
          <p:cNvPr id="54279" name="Picture 7" descr="chimp_bush_1"/>
          <p:cNvPicPr>
            <a:picLocks noChangeAspect="1" noChangeArrowheads="1"/>
          </p:cNvPicPr>
          <p:nvPr/>
        </p:nvPicPr>
        <p:blipFill>
          <a:blip r:embed="rId6" cstate="print"/>
          <a:srcRect/>
          <a:stretch>
            <a:fillRect/>
          </a:stretch>
        </p:blipFill>
        <p:spPr bwMode="auto">
          <a:xfrm>
            <a:off x="4191000" y="2133600"/>
            <a:ext cx="4876800" cy="2063750"/>
          </a:xfrm>
          <a:prstGeom prst="rect">
            <a:avLst/>
          </a:prstGeom>
          <a:noFill/>
          <a:ln w="9525">
            <a:noFill/>
            <a:miter lim="800000"/>
            <a:headEnd/>
            <a:tailEnd/>
          </a:ln>
        </p:spPr>
      </p:pic>
      <p:pic>
        <p:nvPicPr>
          <p:cNvPr id="54280" name="Picture 8" descr="chimp"/>
          <p:cNvPicPr>
            <a:picLocks noChangeAspect="1" noChangeArrowheads="1"/>
          </p:cNvPicPr>
          <p:nvPr/>
        </p:nvPicPr>
        <p:blipFill>
          <a:blip r:embed="rId7" cstate="print"/>
          <a:srcRect/>
          <a:stretch>
            <a:fillRect/>
          </a:stretch>
        </p:blipFill>
        <p:spPr bwMode="auto">
          <a:xfrm>
            <a:off x="6629400" y="252413"/>
            <a:ext cx="2362200" cy="172878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4281"/>
                                        </p:tgtEl>
                                        <p:attrNameLst>
                                          <p:attrName>style.visibility</p:attrName>
                                        </p:attrNameLst>
                                      </p:cBhvr>
                                      <p:to>
                                        <p:strVal val="visible"/>
                                      </p:to>
                                    </p:set>
                                    <p:animEffect transition="in" filter="checkerboard(across)">
                                      <p:cBhvr>
                                        <p:cTn id="7" dur="500"/>
                                        <p:tgtEl>
                                          <p:spTgt spid="54281"/>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54275"/>
                                        </p:tgtEl>
                                        <p:attrNameLst>
                                          <p:attrName>style.visibility</p:attrName>
                                        </p:attrNameLst>
                                      </p:cBhvr>
                                      <p:to>
                                        <p:strVal val="visible"/>
                                      </p:to>
                                    </p:set>
                                    <p:animEffect transition="in" filter="box(in)">
                                      <p:cBhvr>
                                        <p:cTn id="12" dur="500"/>
                                        <p:tgtEl>
                                          <p:spTgt spid="5427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54276"/>
                                        </p:tgtEl>
                                        <p:attrNameLst>
                                          <p:attrName>style.visibility</p:attrName>
                                        </p:attrNameLst>
                                      </p:cBhvr>
                                      <p:to>
                                        <p:strVal val="visible"/>
                                      </p:to>
                                    </p:set>
                                    <p:anim calcmode="lin" valueType="num">
                                      <p:cBhvr additive="base">
                                        <p:cTn id="17" dur="500" fill="hold"/>
                                        <p:tgtEl>
                                          <p:spTgt spid="54276"/>
                                        </p:tgtEl>
                                        <p:attrNameLst>
                                          <p:attrName>ppt_x</p:attrName>
                                        </p:attrNameLst>
                                      </p:cBhvr>
                                      <p:tavLst>
                                        <p:tav tm="0">
                                          <p:val>
                                            <p:strVal val="0-#ppt_w/2"/>
                                          </p:val>
                                        </p:tav>
                                        <p:tav tm="100000">
                                          <p:val>
                                            <p:strVal val="#ppt_x"/>
                                          </p:val>
                                        </p:tav>
                                      </p:tavLst>
                                    </p:anim>
                                    <p:anim calcmode="lin" valueType="num">
                                      <p:cBhvr additive="base">
                                        <p:cTn id="18" dur="500" fill="hold"/>
                                        <p:tgtEl>
                                          <p:spTgt spid="54276"/>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nodeType="clickEffect">
                                  <p:stCondLst>
                                    <p:cond delay="0"/>
                                  </p:stCondLst>
                                  <p:childTnLst>
                                    <p:set>
                                      <p:cBhvr>
                                        <p:cTn id="22" dur="1" fill="hold">
                                          <p:stCondLst>
                                            <p:cond delay="0"/>
                                          </p:stCondLst>
                                        </p:cTn>
                                        <p:tgtEl>
                                          <p:spTgt spid="54277"/>
                                        </p:tgtEl>
                                        <p:attrNameLst>
                                          <p:attrName>style.visibility</p:attrName>
                                        </p:attrNameLst>
                                      </p:cBhvr>
                                      <p:to>
                                        <p:strVal val="visible"/>
                                      </p:to>
                                    </p:set>
                                    <p:anim calcmode="lin" valueType="num">
                                      <p:cBhvr additive="base">
                                        <p:cTn id="23" dur="500" fill="hold"/>
                                        <p:tgtEl>
                                          <p:spTgt spid="54277"/>
                                        </p:tgtEl>
                                        <p:attrNameLst>
                                          <p:attrName>ppt_x</p:attrName>
                                        </p:attrNameLst>
                                      </p:cBhvr>
                                      <p:tavLst>
                                        <p:tav tm="0">
                                          <p:val>
                                            <p:strVal val="0-#ppt_w/2"/>
                                          </p:val>
                                        </p:tav>
                                        <p:tav tm="100000">
                                          <p:val>
                                            <p:strVal val="#ppt_x"/>
                                          </p:val>
                                        </p:tav>
                                      </p:tavLst>
                                    </p:anim>
                                    <p:anim calcmode="lin" valueType="num">
                                      <p:cBhvr additive="base">
                                        <p:cTn id="24" dur="500" fill="hold"/>
                                        <p:tgtEl>
                                          <p:spTgt spid="54277"/>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nodeType="clickEffect">
                                  <p:stCondLst>
                                    <p:cond delay="0"/>
                                  </p:stCondLst>
                                  <p:childTnLst>
                                    <p:set>
                                      <p:cBhvr>
                                        <p:cTn id="28" dur="1" fill="hold">
                                          <p:stCondLst>
                                            <p:cond delay="0"/>
                                          </p:stCondLst>
                                        </p:cTn>
                                        <p:tgtEl>
                                          <p:spTgt spid="54278"/>
                                        </p:tgtEl>
                                        <p:attrNameLst>
                                          <p:attrName>style.visibility</p:attrName>
                                        </p:attrNameLst>
                                      </p:cBhvr>
                                      <p:to>
                                        <p:strVal val="visible"/>
                                      </p:to>
                                    </p:set>
                                    <p:anim calcmode="lin" valueType="num">
                                      <p:cBhvr additive="base">
                                        <p:cTn id="29" dur="500" fill="hold"/>
                                        <p:tgtEl>
                                          <p:spTgt spid="54278"/>
                                        </p:tgtEl>
                                        <p:attrNameLst>
                                          <p:attrName>ppt_x</p:attrName>
                                        </p:attrNameLst>
                                      </p:cBhvr>
                                      <p:tavLst>
                                        <p:tav tm="0">
                                          <p:val>
                                            <p:strVal val="0-#ppt_w/2"/>
                                          </p:val>
                                        </p:tav>
                                        <p:tav tm="100000">
                                          <p:val>
                                            <p:strVal val="#ppt_x"/>
                                          </p:val>
                                        </p:tav>
                                      </p:tavLst>
                                    </p:anim>
                                    <p:anim calcmode="lin" valueType="num">
                                      <p:cBhvr additive="base">
                                        <p:cTn id="30" dur="500" fill="hold"/>
                                        <p:tgtEl>
                                          <p:spTgt spid="54278"/>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nodeType="clickEffect">
                                  <p:stCondLst>
                                    <p:cond delay="0"/>
                                  </p:stCondLst>
                                  <p:childTnLst>
                                    <p:set>
                                      <p:cBhvr>
                                        <p:cTn id="34" dur="1" fill="hold">
                                          <p:stCondLst>
                                            <p:cond delay="0"/>
                                          </p:stCondLst>
                                        </p:cTn>
                                        <p:tgtEl>
                                          <p:spTgt spid="54280"/>
                                        </p:tgtEl>
                                        <p:attrNameLst>
                                          <p:attrName>style.visibility</p:attrName>
                                        </p:attrNameLst>
                                      </p:cBhvr>
                                      <p:to>
                                        <p:strVal val="visible"/>
                                      </p:to>
                                    </p:set>
                                    <p:anim calcmode="lin" valueType="num">
                                      <p:cBhvr additive="base">
                                        <p:cTn id="35" dur="500" fill="hold"/>
                                        <p:tgtEl>
                                          <p:spTgt spid="54280"/>
                                        </p:tgtEl>
                                        <p:attrNameLst>
                                          <p:attrName>ppt_x</p:attrName>
                                        </p:attrNameLst>
                                      </p:cBhvr>
                                      <p:tavLst>
                                        <p:tav tm="0">
                                          <p:val>
                                            <p:strVal val="0-#ppt_w/2"/>
                                          </p:val>
                                        </p:tav>
                                        <p:tav tm="100000">
                                          <p:val>
                                            <p:strVal val="#ppt_x"/>
                                          </p:val>
                                        </p:tav>
                                      </p:tavLst>
                                    </p:anim>
                                    <p:anim calcmode="lin" valueType="num">
                                      <p:cBhvr additive="base">
                                        <p:cTn id="36" dur="500" fill="hold"/>
                                        <p:tgtEl>
                                          <p:spTgt spid="54280"/>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nodeType="clickEffect">
                                  <p:stCondLst>
                                    <p:cond delay="0"/>
                                  </p:stCondLst>
                                  <p:childTnLst>
                                    <p:set>
                                      <p:cBhvr>
                                        <p:cTn id="40" dur="1" fill="hold">
                                          <p:stCondLst>
                                            <p:cond delay="0"/>
                                          </p:stCondLst>
                                        </p:cTn>
                                        <p:tgtEl>
                                          <p:spTgt spid="54279"/>
                                        </p:tgtEl>
                                        <p:attrNameLst>
                                          <p:attrName>style.visibility</p:attrName>
                                        </p:attrNameLst>
                                      </p:cBhvr>
                                      <p:to>
                                        <p:strVal val="visible"/>
                                      </p:to>
                                    </p:set>
                                    <p:anim calcmode="lin" valueType="num">
                                      <p:cBhvr additive="base">
                                        <p:cTn id="41" dur="500" fill="hold"/>
                                        <p:tgtEl>
                                          <p:spTgt spid="54279"/>
                                        </p:tgtEl>
                                        <p:attrNameLst>
                                          <p:attrName>ppt_x</p:attrName>
                                        </p:attrNameLst>
                                      </p:cBhvr>
                                      <p:tavLst>
                                        <p:tav tm="0">
                                          <p:val>
                                            <p:strVal val="0-#ppt_w/2"/>
                                          </p:val>
                                        </p:tav>
                                        <p:tav tm="100000">
                                          <p:val>
                                            <p:strVal val="#ppt_x"/>
                                          </p:val>
                                        </p:tav>
                                      </p:tavLst>
                                    </p:anim>
                                    <p:anim calcmode="lin" valueType="num">
                                      <p:cBhvr additive="base">
                                        <p:cTn id="42" dur="500" fill="hold"/>
                                        <p:tgtEl>
                                          <p:spTgt spid="5427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2"/>
          <p:cNvPicPr>
            <a:picLocks noChangeAspect="1" noChangeArrowheads="1"/>
          </p:cNvPicPr>
          <p:nvPr/>
        </p:nvPicPr>
        <p:blipFill>
          <a:blip r:embed="rId2" cstate="print"/>
          <a:srcRect/>
          <a:stretch>
            <a:fillRect/>
          </a:stretch>
        </p:blipFill>
        <p:spPr bwMode="auto">
          <a:xfrm>
            <a:off x="0" y="0"/>
            <a:ext cx="5249863" cy="6858000"/>
          </a:xfrm>
          <a:prstGeom prst="rect">
            <a:avLst/>
          </a:prstGeom>
          <a:noFill/>
          <a:ln w="9525" algn="ctr">
            <a:noFill/>
            <a:miter lim="800000"/>
            <a:headEnd/>
            <a:tailEnd/>
          </a:ln>
        </p:spPr>
      </p:pic>
      <p:pic>
        <p:nvPicPr>
          <p:cNvPr id="197635" name="Picture 3"/>
          <p:cNvPicPr>
            <a:picLocks noChangeAspect="1" noChangeArrowheads="1"/>
          </p:cNvPicPr>
          <p:nvPr/>
        </p:nvPicPr>
        <p:blipFill>
          <a:blip r:embed="rId3" cstate="print"/>
          <a:srcRect/>
          <a:stretch>
            <a:fillRect/>
          </a:stretch>
        </p:blipFill>
        <p:spPr bwMode="auto">
          <a:xfrm>
            <a:off x="3200400" y="457200"/>
            <a:ext cx="5791200" cy="5791200"/>
          </a:xfrm>
          <a:prstGeom prst="rect">
            <a:avLst/>
          </a:prstGeom>
          <a:noFill/>
          <a:ln w="28575" algn="ctr">
            <a:solidFill>
              <a:schemeClr val="tx1"/>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97635"/>
                                        </p:tgtEl>
                                        <p:attrNameLst>
                                          <p:attrName>style.visibility</p:attrName>
                                        </p:attrNameLst>
                                      </p:cBhvr>
                                      <p:to>
                                        <p:strVal val="visible"/>
                                      </p:to>
                                    </p:set>
                                    <p:animEffect transition="in" filter="checkerboard(across)">
                                      <p:cBhvr>
                                        <p:cTn id="7" dur="500"/>
                                        <p:tgtEl>
                                          <p:spTgt spid="1976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Picture 2"/>
          <p:cNvPicPr>
            <a:picLocks noChangeAspect="1" noChangeArrowheads="1"/>
          </p:cNvPicPr>
          <p:nvPr/>
        </p:nvPicPr>
        <p:blipFill>
          <a:blip r:embed="rId2" cstate="print"/>
          <a:srcRect/>
          <a:stretch>
            <a:fillRect/>
          </a:stretch>
        </p:blipFill>
        <p:spPr bwMode="auto">
          <a:xfrm>
            <a:off x="457200" y="228600"/>
            <a:ext cx="3124200" cy="6324600"/>
          </a:xfrm>
          <a:prstGeom prst="rect">
            <a:avLst/>
          </a:prstGeom>
          <a:noFill/>
          <a:ln w="9525">
            <a:noFill/>
            <a:miter lim="800000"/>
            <a:headEnd/>
            <a:tailEnd/>
          </a:ln>
        </p:spPr>
      </p:pic>
      <p:sp>
        <p:nvSpPr>
          <p:cNvPr id="67586" name="Text Box 3"/>
          <p:cNvSpPr txBox="1">
            <a:spLocks noChangeArrowheads="1"/>
          </p:cNvSpPr>
          <p:nvPr/>
        </p:nvSpPr>
        <p:spPr bwMode="auto">
          <a:xfrm>
            <a:off x="3733800" y="1066800"/>
            <a:ext cx="4419600" cy="2647950"/>
          </a:xfrm>
          <a:prstGeom prst="rect">
            <a:avLst/>
          </a:prstGeom>
          <a:noFill/>
          <a:ln w="9525">
            <a:noFill/>
            <a:miter lim="800000"/>
            <a:headEnd/>
            <a:tailEnd/>
          </a:ln>
        </p:spPr>
        <p:txBody>
          <a:bodyPr>
            <a:spAutoFit/>
          </a:bodyPr>
          <a:lstStyle/>
          <a:p>
            <a:pPr>
              <a:spcBef>
                <a:spcPct val="50000"/>
              </a:spcBef>
            </a:pPr>
            <a:r>
              <a:rPr lang="en-US" sz="2400">
                <a:latin typeface="Times New Roman" pitchFamily="18" charset="0"/>
              </a:rPr>
              <a:t>CHROMOSOME 2 IN:</a:t>
            </a:r>
          </a:p>
          <a:p>
            <a:pPr>
              <a:spcBef>
                <a:spcPct val="50000"/>
              </a:spcBef>
              <a:buFont typeface="Wingdings" pitchFamily="2" charset="2"/>
              <a:buChar char="Ø"/>
            </a:pPr>
            <a:r>
              <a:rPr lang="en-US" sz="2400">
                <a:latin typeface="Times New Roman" pitchFamily="18" charset="0"/>
              </a:rPr>
              <a:t>Humans</a:t>
            </a:r>
          </a:p>
          <a:p>
            <a:pPr>
              <a:spcBef>
                <a:spcPct val="50000"/>
              </a:spcBef>
              <a:buFont typeface="Wingdings" pitchFamily="2" charset="2"/>
              <a:buChar char="Ø"/>
            </a:pPr>
            <a:r>
              <a:rPr lang="en-US" sz="2400">
                <a:latin typeface="Times New Roman" pitchFamily="18" charset="0"/>
              </a:rPr>
              <a:t>Chimps</a:t>
            </a:r>
          </a:p>
          <a:p>
            <a:pPr>
              <a:spcBef>
                <a:spcPct val="50000"/>
              </a:spcBef>
              <a:buFont typeface="Wingdings" pitchFamily="2" charset="2"/>
              <a:buChar char="Ø"/>
            </a:pPr>
            <a:r>
              <a:rPr lang="en-US" sz="2400">
                <a:latin typeface="Times New Roman" pitchFamily="18" charset="0"/>
              </a:rPr>
              <a:t>Gorillas</a:t>
            </a:r>
          </a:p>
          <a:p>
            <a:pPr>
              <a:spcBef>
                <a:spcPct val="50000"/>
              </a:spcBef>
              <a:buFont typeface="Wingdings" pitchFamily="2" charset="2"/>
              <a:buChar char="Ø"/>
            </a:pPr>
            <a:r>
              <a:rPr lang="en-US" sz="2400">
                <a:latin typeface="Times New Roman" pitchFamily="18" charset="0"/>
              </a:rPr>
              <a:t>Orangutans</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8609" name="Group 84"/>
          <p:cNvGrpSpPr>
            <a:grpSpLocks/>
          </p:cNvGrpSpPr>
          <p:nvPr/>
        </p:nvGrpSpPr>
        <p:grpSpPr bwMode="auto">
          <a:xfrm>
            <a:off x="1295400" y="798513"/>
            <a:ext cx="7196138" cy="5373687"/>
            <a:chOff x="915" y="784"/>
            <a:chExt cx="4472" cy="3340"/>
          </a:xfrm>
        </p:grpSpPr>
        <p:pic>
          <p:nvPicPr>
            <p:cNvPr id="68612" name="Picture 59"/>
            <p:cNvPicPr>
              <a:picLocks noChangeAspect="1" noChangeArrowheads="1"/>
            </p:cNvPicPr>
            <p:nvPr/>
          </p:nvPicPr>
          <p:blipFill>
            <a:blip r:embed="rId3" cstate="print"/>
            <a:srcRect t="1500" r="1125"/>
            <a:stretch>
              <a:fillRect/>
            </a:stretch>
          </p:blipFill>
          <p:spPr bwMode="auto">
            <a:xfrm>
              <a:off x="915" y="784"/>
              <a:ext cx="4472" cy="3340"/>
            </a:xfrm>
            <a:prstGeom prst="rect">
              <a:avLst/>
            </a:prstGeom>
            <a:noFill/>
            <a:ln w="9525">
              <a:noFill/>
              <a:miter lim="800000"/>
              <a:headEnd/>
              <a:tailEnd/>
            </a:ln>
          </p:spPr>
        </p:pic>
        <p:sp>
          <p:nvSpPr>
            <p:cNvPr id="68613" name="Rectangle 60"/>
            <p:cNvSpPr>
              <a:spLocks noChangeArrowheads="1"/>
            </p:cNvSpPr>
            <p:nvPr/>
          </p:nvSpPr>
          <p:spPr bwMode="auto">
            <a:xfrm>
              <a:off x="1929" y="3665"/>
              <a:ext cx="167" cy="153"/>
            </a:xfrm>
            <a:prstGeom prst="rect">
              <a:avLst/>
            </a:prstGeom>
            <a:noFill/>
            <a:ln w="9525">
              <a:noFill/>
              <a:miter lim="800000"/>
              <a:headEnd/>
              <a:tailEnd/>
            </a:ln>
          </p:spPr>
          <p:txBody>
            <a:bodyPr lIns="0" tIns="0" rIns="0" bIns="0">
              <a:spAutoFit/>
            </a:bodyPr>
            <a:lstStyle/>
            <a:p>
              <a:pPr algn="ctr"/>
              <a:r>
                <a:rPr lang="en-US" sz="1600" b="1">
                  <a:solidFill>
                    <a:srgbClr val="000000"/>
                  </a:solidFill>
                  <a:ea typeface="ＭＳ Ｐゴシック"/>
                  <a:cs typeface="ＭＳ Ｐゴシック"/>
                </a:rPr>
                <a:t>10</a:t>
              </a:r>
              <a:endParaRPr lang="en-US" sz="1600" b="1">
                <a:ea typeface="ＭＳ Ｐゴシック"/>
                <a:cs typeface="ＭＳ Ｐゴシック"/>
              </a:endParaRPr>
            </a:p>
          </p:txBody>
        </p:sp>
        <p:sp>
          <p:nvSpPr>
            <p:cNvPr id="68614" name="Rectangle 61"/>
            <p:cNvSpPr>
              <a:spLocks noChangeArrowheads="1"/>
            </p:cNvSpPr>
            <p:nvPr/>
          </p:nvSpPr>
          <p:spPr bwMode="auto">
            <a:xfrm>
              <a:off x="1733" y="3665"/>
              <a:ext cx="83" cy="153"/>
            </a:xfrm>
            <a:prstGeom prst="rect">
              <a:avLst/>
            </a:prstGeom>
            <a:noFill/>
            <a:ln w="9525">
              <a:noFill/>
              <a:miter lim="800000"/>
              <a:headEnd/>
              <a:tailEnd/>
            </a:ln>
          </p:spPr>
          <p:txBody>
            <a:bodyPr lIns="0" tIns="0" rIns="0" bIns="0">
              <a:spAutoFit/>
            </a:bodyPr>
            <a:lstStyle/>
            <a:p>
              <a:pPr algn="ctr"/>
              <a:r>
                <a:rPr lang="en-US" sz="1600" b="1">
                  <a:solidFill>
                    <a:srgbClr val="000000"/>
                  </a:solidFill>
                  <a:ea typeface="ＭＳ Ｐゴシック"/>
                  <a:cs typeface="ＭＳ Ｐゴシック"/>
                </a:rPr>
                <a:t>0</a:t>
              </a:r>
              <a:endParaRPr lang="en-US" sz="1600" b="1">
                <a:ea typeface="ＭＳ Ｐゴシック"/>
                <a:cs typeface="ＭＳ Ｐゴシック"/>
              </a:endParaRPr>
            </a:p>
          </p:txBody>
        </p:sp>
        <p:sp>
          <p:nvSpPr>
            <p:cNvPr id="68615" name="Rectangle 62"/>
            <p:cNvSpPr>
              <a:spLocks noChangeArrowheads="1"/>
            </p:cNvSpPr>
            <p:nvPr/>
          </p:nvSpPr>
          <p:spPr bwMode="auto">
            <a:xfrm>
              <a:off x="2175" y="3665"/>
              <a:ext cx="166" cy="153"/>
            </a:xfrm>
            <a:prstGeom prst="rect">
              <a:avLst/>
            </a:prstGeom>
            <a:noFill/>
            <a:ln w="9525">
              <a:noFill/>
              <a:miter lim="800000"/>
              <a:headEnd/>
              <a:tailEnd/>
            </a:ln>
          </p:spPr>
          <p:txBody>
            <a:bodyPr lIns="0" tIns="0" rIns="0" bIns="0">
              <a:spAutoFit/>
            </a:bodyPr>
            <a:lstStyle/>
            <a:p>
              <a:pPr algn="ctr"/>
              <a:r>
                <a:rPr lang="en-US" sz="1600" b="1">
                  <a:solidFill>
                    <a:srgbClr val="000000"/>
                  </a:solidFill>
                  <a:ea typeface="ＭＳ Ｐゴシック"/>
                  <a:cs typeface="ＭＳ Ｐゴシック"/>
                </a:rPr>
                <a:t>20</a:t>
              </a:r>
              <a:endParaRPr lang="en-US" sz="1600" b="1">
                <a:ea typeface="ＭＳ Ｐゴシック"/>
                <a:cs typeface="ＭＳ Ｐゴシック"/>
              </a:endParaRPr>
            </a:p>
          </p:txBody>
        </p:sp>
        <p:sp>
          <p:nvSpPr>
            <p:cNvPr id="68616" name="Rectangle 63"/>
            <p:cNvSpPr>
              <a:spLocks noChangeArrowheads="1"/>
            </p:cNvSpPr>
            <p:nvPr/>
          </p:nvSpPr>
          <p:spPr bwMode="auto">
            <a:xfrm>
              <a:off x="2386" y="3665"/>
              <a:ext cx="167" cy="153"/>
            </a:xfrm>
            <a:prstGeom prst="rect">
              <a:avLst/>
            </a:prstGeom>
            <a:noFill/>
            <a:ln w="9525">
              <a:noFill/>
              <a:miter lim="800000"/>
              <a:headEnd/>
              <a:tailEnd/>
            </a:ln>
          </p:spPr>
          <p:txBody>
            <a:bodyPr lIns="0" tIns="0" rIns="0" bIns="0">
              <a:spAutoFit/>
            </a:bodyPr>
            <a:lstStyle/>
            <a:p>
              <a:pPr algn="ctr"/>
              <a:r>
                <a:rPr lang="en-US" sz="1600" b="1">
                  <a:solidFill>
                    <a:srgbClr val="000000"/>
                  </a:solidFill>
                  <a:ea typeface="ＭＳ Ｐゴシック"/>
                  <a:cs typeface="ＭＳ Ｐゴシック"/>
                </a:rPr>
                <a:t>30</a:t>
              </a:r>
              <a:endParaRPr lang="en-US" sz="1600" b="1">
                <a:ea typeface="ＭＳ Ｐゴシック"/>
                <a:cs typeface="ＭＳ Ｐゴシック"/>
              </a:endParaRPr>
            </a:p>
          </p:txBody>
        </p:sp>
        <p:sp>
          <p:nvSpPr>
            <p:cNvPr id="68617" name="Rectangle 64"/>
            <p:cNvSpPr>
              <a:spLocks noChangeArrowheads="1"/>
            </p:cNvSpPr>
            <p:nvPr/>
          </p:nvSpPr>
          <p:spPr bwMode="auto">
            <a:xfrm>
              <a:off x="2604" y="3665"/>
              <a:ext cx="167" cy="153"/>
            </a:xfrm>
            <a:prstGeom prst="rect">
              <a:avLst/>
            </a:prstGeom>
            <a:noFill/>
            <a:ln w="9525">
              <a:noFill/>
              <a:miter lim="800000"/>
              <a:headEnd/>
              <a:tailEnd/>
            </a:ln>
          </p:spPr>
          <p:txBody>
            <a:bodyPr lIns="0" tIns="0" rIns="0" bIns="0">
              <a:spAutoFit/>
            </a:bodyPr>
            <a:lstStyle/>
            <a:p>
              <a:pPr algn="ctr"/>
              <a:r>
                <a:rPr lang="en-US" sz="1600" b="1">
                  <a:solidFill>
                    <a:srgbClr val="000000"/>
                  </a:solidFill>
                  <a:ea typeface="ＭＳ Ｐゴシック"/>
                  <a:cs typeface="ＭＳ Ｐゴシック"/>
                </a:rPr>
                <a:t>40</a:t>
              </a:r>
              <a:endParaRPr lang="en-US" sz="1600" b="1">
                <a:ea typeface="ＭＳ Ｐゴシック"/>
                <a:cs typeface="ＭＳ Ｐゴシック"/>
              </a:endParaRPr>
            </a:p>
          </p:txBody>
        </p:sp>
        <p:sp>
          <p:nvSpPr>
            <p:cNvPr id="68618" name="Rectangle 65"/>
            <p:cNvSpPr>
              <a:spLocks noChangeArrowheads="1"/>
            </p:cNvSpPr>
            <p:nvPr/>
          </p:nvSpPr>
          <p:spPr bwMode="auto">
            <a:xfrm>
              <a:off x="2830" y="3665"/>
              <a:ext cx="166" cy="153"/>
            </a:xfrm>
            <a:prstGeom prst="rect">
              <a:avLst/>
            </a:prstGeom>
            <a:noFill/>
            <a:ln w="9525">
              <a:noFill/>
              <a:miter lim="800000"/>
              <a:headEnd/>
              <a:tailEnd/>
            </a:ln>
          </p:spPr>
          <p:txBody>
            <a:bodyPr lIns="0" tIns="0" rIns="0" bIns="0">
              <a:spAutoFit/>
            </a:bodyPr>
            <a:lstStyle/>
            <a:p>
              <a:pPr algn="ctr"/>
              <a:r>
                <a:rPr lang="en-US" sz="1600" b="1">
                  <a:solidFill>
                    <a:srgbClr val="000000"/>
                  </a:solidFill>
                  <a:ea typeface="ＭＳ Ｐゴシック"/>
                  <a:cs typeface="ＭＳ Ｐゴシック"/>
                </a:rPr>
                <a:t>50</a:t>
              </a:r>
              <a:endParaRPr lang="en-US" sz="1600" b="1">
                <a:ea typeface="ＭＳ Ｐゴシック"/>
                <a:cs typeface="ＭＳ Ｐゴシック"/>
              </a:endParaRPr>
            </a:p>
          </p:txBody>
        </p:sp>
        <p:sp>
          <p:nvSpPr>
            <p:cNvPr id="68619" name="Rectangle 66"/>
            <p:cNvSpPr>
              <a:spLocks noChangeArrowheads="1"/>
            </p:cNvSpPr>
            <p:nvPr/>
          </p:nvSpPr>
          <p:spPr bwMode="auto">
            <a:xfrm>
              <a:off x="3035" y="3665"/>
              <a:ext cx="166" cy="153"/>
            </a:xfrm>
            <a:prstGeom prst="rect">
              <a:avLst/>
            </a:prstGeom>
            <a:noFill/>
            <a:ln w="9525">
              <a:noFill/>
              <a:miter lim="800000"/>
              <a:headEnd/>
              <a:tailEnd/>
            </a:ln>
          </p:spPr>
          <p:txBody>
            <a:bodyPr lIns="0" tIns="0" rIns="0" bIns="0">
              <a:spAutoFit/>
            </a:bodyPr>
            <a:lstStyle/>
            <a:p>
              <a:pPr algn="ctr"/>
              <a:r>
                <a:rPr lang="en-US" sz="1600" b="1">
                  <a:solidFill>
                    <a:srgbClr val="000000"/>
                  </a:solidFill>
                  <a:ea typeface="ＭＳ Ｐゴシック"/>
                  <a:cs typeface="ＭＳ Ｐゴシック"/>
                </a:rPr>
                <a:t>60</a:t>
              </a:r>
              <a:endParaRPr lang="en-US" sz="1600" b="1">
                <a:ea typeface="ＭＳ Ｐゴシック"/>
                <a:cs typeface="ＭＳ Ｐゴシック"/>
              </a:endParaRPr>
            </a:p>
          </p:txBody>
        </p:sp>
        <p:sp>
          <p:nvSpPr>
            <p:cNvPr id="68620" name="Rectangle 67"/>
            <p:cNvSpPr>
              <a:spLocks noChangeArrowheads="1"/>
            </p:cNvSpPr>
            <p:nvPr/>
          </p:nvSpPr>
          <p:spPr bwMode="auto">
            <a:xfrm>
              <a:off x="3231" y="3665"/>
              <a:ext cx="166" cy="153"/>
            </a:xfrm>
            <a:prstGeom prst="rect">
              <a:avLst/>
            </a:prstGeom>
            <a:noFill/>
            <a:ln w="9525">
              <a:noFill/>
              <a:miter lim="800000"/>
              <a:headEnd/>
              <a:tailEnd/>
            </a:ln>
          </p:spPr>
          <p:txBody>
            <a:bodyPr lIns="0" tIns="0" rIns="0" bIns="0">
              <a:spAutoFit/>
            </a:bodyPr>
            <a:lstStyle/>
            <a:p>
              <a:pPr algn="ctr"/>
              <a:r>
                <a:rPr lang="en-US" sz="1600" b="1">
                  <a:solidFill>
                    <a:srgbClr val="000000"/>
                  </a:solidFill>
                  <a:ea typeface="ＭＳ Ｐゴシック"/>
                  <a:cs typeface="ＭＳ Ｐゴシック"/>
                </a:rPr>
                <a:t>70</a:t>
              </a:r>
              <a:endParaRPr lang="en-US" sz="1600" b="1">
                <a:ea typeface="ＭＳ Ｐゴシック"/>
                <a:cs typeface="ＭＳ Ｐゴシック"/>
              </a:endParaRPr>
            </a:p>
          </p:txBody>
        </p:sp>
        <p:sp>
          <p:nvSpPr>
            <p:cNvPr id="68621" name="Rectangle 68"/>
            <p:cNvSpPr>
              <a:spLocks noChangeArrowheads="1"/>
            </p:cNvSpPr>
            <p:nvPr/>
          </p:nvSpPr>
          <p:spPr bwMode="auto">
            <a:xfrm>
              <a:off x="3455" y="3665"/>
              <a:ext cx="166" cy="153"/>
            </a:xfrm>
            <a:prstGeom prst="rect">
              <a:avLst/>
            </a:prstGeom>
            <a:noFill/>
            <a:ln w="9525">
              <a:noFill/>
              <a:miter lim="800000"/>
              <a:headEnd/>
              <a:tailEnd/>
            </a:ln>
          </p:spPr>
          <p:txBody>
            <a:bodyPr lIns="0" tIns="0" rIns="0" bIns="0">
              <a:spAutoFit/>
            </a:bodyPr>
            <a:lstStyle/>
            <a:p>
              <a:pPr algn="ctr"/>
              <a:r>
                <a:rPr lang="en-US" sz="1600" b="1">
                  <a:solidFill>
                    <a:srgbClr val="000000"/>
                  </a:solidFill>
                  <a:ea typeface="ＭＳ Ｐゴシック"/>
                  <a:cs typeface="ＭＳ Ｐゴシック"/>
                </a:rPr>
                <a:t>80</a:t>
              </a:r>
              <a:endParaRPr lang="en-US" sz="1600" b="1">
                <a:ea typeface="ＭＳ Ｐゴシック"/>
                <a:cs typeface="ＭＳ Ｐゴシック"/>
              </a:endParaRPr>
            </a:p>
          </p:txBody>
        </p:sp>
        <p:sp>
          <p:nvSpPr>
            <p:cNvPr id="68622" name="Rectangle 69"/>
            <p:cNvSpPr>
              <a:spLocks noChangeArrowheads="1"/>
            </p:cNvSpPr>
            <p:nvPr/>
          </p:nvSpPr>
          <p:spPr bwMode="auto">
            <a:xfrm>
              <a:off x="3674" y="3665"/>
              <a:ext cx="167" cy="153"/>
            </a:xfrm>
            <a:prstGeom prst="rect">
              <a:avLst/>
            </a:prstGeom>
            <a:noFill/>
            <a:ln w="9525">
              <a:noFill/>
              <a:miter lim="800000"/>
              <a:headEnd/>
              <a:tailEnd/>
            </a:ln>
          </p:spPr>
          <p:txBody>
            <a:bodyPr lIns="0" tIns="0" rIns="0" bIns="0">
              <a:spAutoFit/>
            </a:bodyPr>
            <a:lstStyle/>
            <a:p>
              <a:pPr algn="ctr"/>
              <a:r>
                <a:rPr lang="en-US" sz="1600" b="1">
                  <a:solidFill>
                    <a:srgbClr val="000000"/>
                  </a:solidFill>
                  <a:ea typeface="ＭＳ Ｐゴシック"/>
                  <a:cs typeface="ＭＳ Ｐゴシック"/>
                </a:rPr>
                <a:t>90</a:t>
              </a:r>
              <a:endParaRPr lang="en-US" sz="1600" b="1">
                <a:ea typeface="ＭＳ Ｐゴシック"/>
                <a:cs typeface="ＭＳ Ｐゴシック"/>
              </a:endParaRPr>
            </a:p>
          </p:txBody>
        </p:sp>
        <p:sp>
          <p:nvSpPr>
            <p:cNvPr id="68623" name="Rectangle 70"/>
            <p:cNvSpPr>
              <a:spLocks noChangeArrowheads="1"/>
            </p:cNvSpPr>
            <p:nvPr/>
          </p:nvSpPr>
          <p:spPr bwMode="auto">
            <a:xfrm>
              <a:off x="3864" y="3665"/>
              <a:ext cx="249" cy="153"/>
            </a:xfrm>
            <a:prstGeom prst="rect">
              <a:avLst/>
            </a:prstGeom>
            <a:noFill/>
            <a:ln w="9525">
              <a:noFill/>
              <a:miter lim="800000"/>
              <a:headEnd/>
              <a:tailEnd/>
            </a:ln>
          </p:spPr>
          <p:txBody>
            <a:bodyPr lIns="0" tIns="0" rIns="0" bIns="0">
              <a:spAutoFit/>
            </a:bodyPr>
            <a:lstStyle/>
            <a:p>
              <a:pPr algn="ctr"/>
              <a:r>
                <a:rPr lang="en-US" sz="1600" b="1">
                  <a:solidFill>
                    <a:srgbClr val="000000"/>
                  </a:solidFill>
                  <a:ea typeface="ＭＳ Ｐゴシック"/>
                  <a:cs typeface="ＭＳ Ｐゴシック"/>
                </a:rPr>
                <a:t>100</a:t>
              </a:r>
              <a:endParaRPr lang="en-US" sz="1600" b="1">
                <a:ea typeface="ＭＳ Ｐゴシック"/>
                <a:cs typeface="ＭＳ Ｐゴシック"/>
              </a:endParaRPr>
            </a:p>
          </p:txBody>
        </p:sp>
        <p:sp>
          <p:nvSpPr>
            <p:cNvPr id="68624" name="Rectangle 71"/>
            <p:cNvSpPr>
              <a:spLocks noChangeArrowheads="1"/>
            </p:cNvSpPr>
            <p:nvPr/>
          </p:nvSpPr>
          <p:spPr bwMode="auto">
            <a:xfrm>
              <a:off x="4138" y="3665"/>
              <a:ext cx="249" cy="153"/>
            </a:xfrm>
            <a:prstGeom prst="rect">
              <a:avLst/>
            </a:prstGeom>
            <a:noFill/>
            <a:ln w="9525">
              <a:noFill/>
              <a:miter lim="800000"/>
              <a:headEnd/>
              <a:tailEnd/>
            </a:ln>
          </p:spPr>
          <p:txBody>
            <a:bodyPr lIns="0" tIns="0" rIns="0" bIns="0">
              <a:spAutoFit/>
            </a:bodyPr>
            <a:lstStyle/>
            <a:p>
              <a:pPr algn="ctr"/>
              <a:r>
                <a:rPr lang="en-US" sz="1600" b="1">
                  <a:solidFill>
                    <a:srgbClr val="000000"/>
                  </a:solidFill>
                  <a:ea typeface="ＭＳ Ｐゴシック"/>
                  <a:cs typeface="ＭＳ Ｐゴシック"/>
                </a:rPr>
                <a:t>110</a:t>
              </a:r>
              <a:endParaRPr lang="en-US" sz="1600" b="1">
                <a:ea typeface="ＭＳ Ｐゴシック"/>
                <a:cs typeface="ＭＳ Ｐゴシック"/>
              </a:endParaRPr>
            </a:p>
          </p:txBody>
        </p:sp>
        <p:sp>
          <p:nvSpPr>
            <p:cNvPr id="68625" name="Rectangle 72"/>
            <p:cNvSpPr>
              <a:spLocks noChangeArrowheads="1"/>
            </p:cNvSpPr>
            <p:nvPr/>
          </p:nvSpPr>
          <p:spPr bwMode="auto">
            <a:xfrm>
              <a:off x="4397" y="3665"/>
              <a:ext cx="249" cy="153"/>
            </a:xfrm>
            <a:prstGeom prst="rect">
              <a:avLst/>
            </a:prstGeom>
            <a:noFill/>
            <a:ln w="9525">
              <a:noFill/>
              <a:miter lim="800000"/>
              <a:headEnd/>
              <a:tailEnd/>
            </a:ln>
          </p:spPr>
          <p:txBody>
            <a:bodyPr lIns="0" tIns="0" rIns="0" bIns="0">
              <a:spAutoFit/>
            </a:bodyPr>
            <a:lstStyle/>
            <a:p>
              <a:pPr algn="ctr"/>
              <a:r>
                <a:rPr lang="en-US" sz="1600" b="1">
                  <a:solidFill>
                    <a:srgbClr val="000000"/>
                  </a:solidFill>
                  <a:ea typeface="ＭＳ Ｐゴシック"/>
                  <a:cs typeface="ＭＳ Ｐゴシック"/>
                </a:rPr>
                <a:t>120</a:t>
              </a:r>
              <a:endParaRPr lang="en-US" sz="1600" b="1">
                <a:ea typeface="ＭＳ Ｐゴシック"/>
                <a:cs typeface="ＭＳ Ｐゴシック"/>
              </a:endParaRPr>
            </a:p>
          </p:txBody>
        </p:sp>
        <p:sp>
          <p:nvSpPr>
            <p:cNvPr id="68626" name="Rectangle 73"/>
            <p:cNvSpPr>
              <a:spLocks noChangeArrowheads="1"/>
            </p:cNvSpPr>
            <p:nvPr/>
          </p:nvSpPr>
          <p:spPr bwMode="auto">
            <a:xfrm>
              <a:off x="4285" y="1419"/>
              <a:ext cx="518" cy="134"/>
            </a:xfrm>
            <a:prstGeom prst="rect">
              <a:avLst/>
            </a:prstGeom>
            <a:noFill/>
            <a:ln w="9525">
              <a:noFill/>
              <a:miter lim="800000"/>
              <a:headEnd/>
              <a:tailEnd/>
            </a:ln>
          </p:spPr>
          <p:txBody>
            <a:bodyPr lIns="0" tIns="0" rIns="0" bIns="0">
              <a:spAutoFit/>
            </a:bodyPr>
            <a:lstStyle/>
            <a:p>
              <a:pPr algn="ctr"/>
              <a:r>
                <a:rPr lang="en-US" sz="1400" b="1">
                  <a:solidFill>
                    <a:srgbClr val="000000"/>
                  </a:solidFill>
                  <a:ea typeface="ＭＳ Ｐゴシック"/>
                  <a:cs typeface="ＭＳ Ｐゴシック"/>
                </a:rPr>
                <a:t>Lamprey</a:t>
              </a:r>
              <a:endParaRPr lang="en-US" sz="1400" b="1">
                <a:ea typeface="ＭＳ Ｐゴシック"/>
                <a:cs typeface="ＭＳ Ｐゴシック"/>
              </a:endParaRPr>
            </a:p>
          </p:txBody>
        </p:sp>
        <p:sp>
          <p:nvSpPr>
            <p:cNvPr id="68627" name="Rectangle 74"/>
            <p:cNvSpPr>
              <a:spLocks noChangeArrowheads="1"/>
            </p:cNvSpPr>
            <p:nvPr/>
          </p:nvSpPr>
          <p:spPr bwMode="auto">
            <a:xfrm>
              <a:off x="3116" y="1419"/>
              <a:ext cx="277" cy="134"/>
            </a:xfrm>
            <a:prstGeom prst="rect">
              <a:avLst/>
            </a:prstGeom>
            <a:noFill/>
            <a:ln w="9525">
              <a:noFill/>
              <a:miter lim="800000"/>
              <a:headEnd/>
              <a:tailEnd/>
            </a:ln>
          </p:spPr>
          <p:txBody>
            <a:bodyPr lIns="0" tIns="0" rIns="0" bIns="0">
              <a:spAutoFit/>
            </a:bodyPr>
            <a:lstStyle/>
            <a:p>
              <a:pPr algn="ctr"/>
              <a:r>
                <a:rPr lang="en-US" sz="1400" b="1">
                  <a:solidFill>
                    <a:srgbClr val="000000"/>
                  </a:solidFill>
                  <a:ea typeface="ＭＳ Ｐゴシック"/>
                  <a:cs typeface="ＭＳ Ｐゴシック"/>
                </a:rPr>
                <a:t>Frog</a:t>
              </a:r>
              <a:endParaRPr lang="en-US" sz="1400" b="1">
                <a:ea typeface="ＭＳ Ｐゴシック"/>
                <a:cs typeface="ＭＳ Ｐゴシック"/>
              </a:endParaRPr>
            </a:p>
          </p:txBody>
        </p:sp>
        <p:sp>
          <p:nvSpPr>
            <p:cNvPr id="68628" name="Rectangle 75"/>
            <p:cNvSpPr>
              <a:spLocks noChangeArrowheads="1"/>
            </p:cNvSpPr>
            <p:nvPr/>
          </p:nvSpPr>
          <p:spPr bwMode="auto">
            <a:xfrm>
              <a:off x="2676" y="1419"/>
              <a:ext cx="249" cy="134"/>
            </a:xfrm>
            <a:prstGeom prst="rect">
              <a:avLst/>
            </a:prstGeom>
            <a:noFill/>
            <a:ln w="9525">
              <a:noFill/>
              <a:miter lim="800000"/>
              <a:headEnd/>
              <a:tailEnd/>
            </a:ln>
          </p:spPr>
          <p:txBody>
            <a:bodyPr lIns="0" tIns="0" rIns="0" bIns="0">
              <a:spAutoFit/>
            </a:bodyPr>
            <a:lstStyle/>
            <a:p>
              <a:pPr algn="ctr"/>
              <a:r>
                <a:rPr lang="en-US" sz="1400" b="1">
                  <a:solidFill>
                    <a:srgbClr val="000000"/>
                  </a:solidFill>
                  <a:ea typeface="ＭＳ Ｐゴシック"/>
                  <a:cs typeface="ＭＳ Ｐゴシック"/>
                </a:rPr>
                <a:t>Bird</a:t>
              </a:r>
              <a:endParaRPr lang="en-US" sz="1400" b="1">
                <a:ea typeface="ＭＳ Ｐゴシック"/>
                <a:cs typeface="ＭＳ Ｐゴシック"/>
              </a:endParaRPr>
            </a:p>
          </p:txBody>
        </p:sp>
        <p:sp>
          <p:nvSpPr>
            <p:cNvPr id="68629" name="Rectangle 76"/>
            <p:cNvSpPr>
              <a:spLocks noChangeArrowheads="1"/>
            </p:cNvSpPr>
            <p:nvPr/>
          </p:nvSpPr>
          <p:spPr bwMode="auto">
            <a:xfrm>
              <a:off x="2385" y="1412"/>
              <a:ext cx="242" cy="132"/>
            </a:xfrm>
            <a:prstGeom prst="rect">
              <a:avLst/>
            </a:prstGeom>
            <a:noFill/>
            <a:ln w="9525">
              <a:noFill/>
              <a:miter lim="800000"/>
              <a:headEnd/>
              <a:tailEnd/>
            </a:ln>
          </p:spPr>
          <p:txBody>
            <a:bodyPr lIns="0" tIns="0" rIns="0" bIns="0">
              <a:spAutoFit/>
            </a:bodyPr>
            <a:lstStyle/>
            <a:p>
              <a:pPr algn="ctr"/>
              <a:r>
                <a:rPr lang="en-US" sz="1400" b="1">
                  <a:solidFill>
                    <a:srgbClr val="000000"/>
                  </a:solidFill>
                  <a:ea typeface="ＭＳ Ｐゴシック"/>
                  <a:cs typeface="ＭＳ Ｐゴシック"/>
                </a:rPr>
                <a:t>Dog</a:t>
              </a:r>
              <a:endParaRPr lang="en-US" sz="1400" b="1">
                <a:ea typeface="ＭＳ Ｐゴシック"/>
                <a:cs typeface="ＭＳ Ｐゴシック"/>
              </a:endParaRPr>
            </a:p>
          </p:txBody>
        </p:sp>
        <p:sp>
          <p:nvSpPr>
            <p:cNvPr id="68630" name="Rectangle 77"/>
            <p:cNvSpPr>
              <a:spLocks noChangeArrowheads="1"/>
            </p:cNvSpPr>
            <p:nvPr/>
          </p:nvSpPr>
          <p:spPr bwMode="auto">
            <a:xfrm>
              <a:off x="1697" y="1419"/>
              <a:ext cx="532" cy="134"/>
            </a:xfrm>
            <a:prstGeom prst="rect">
              <a:avLst/>
            </a:prstGeom>
            <a:noFill/>
            <a:ln w="9525">
              <a:noFill/>
              <a:miter lim="800000"/>
              <a:headEnd/>
              <a:tailEnd/>
            </a:ln>
          </p:spPr>
          <p:txBody>
            <a:bodyPr lIns="0" tIns="0" rIns="0" bIns="0">
              <a:spAutoFit/>
            </a:bodyPr>
            <a:lstStyle/>
            <a:p>
              <a:pPr algn="ctr"/>
              <a:r>
                <a:rPr lang="en-US" sz="1400" b="1">
                  <a:solidFill>
                    <a:srgbClr val="000000"/>
                  </a:solidFill>
                  <a:ea typeface="ＭＳ Ｐゴシック"/>
                  <a:cs typeface="ＭＳ Ｐゴシック"/>
                </a:rPr>
                <a:t>Macaque</a:t>
              </a:r>
              <a:endParaRPr lang="en-US" sz="1400" b="1">
                <a:ea typeface="ＭＳ Ｐゴシック"/>
                <a:cs typeface="ＭＳ Ｐゴシック"/>
              </a:endParaRPr>
            </a:p>
          </p:txBody>
        </p:sp>
        <p:sp>
          <p:nvSpPr>
            <p:cNvPr id="68631" name="Rectangle 78"/>
            <p:cNvSpPr>
              <a:spLocks noChangeArrowheads="1"/>
            </p:cNvSpPr>
            <p:nvPr/>
          </p:nvSpPr>
          <p:spPr bwMode="auto">
            <a:xfrm>
              <a:off x="1170" y="1419"/>
              <a:ext cx="422" cy="134"/>
            </a:xfrm>
            <a:prstGeom prst="rect">
              <a:avLst/>
            </a:prstGeom>
            <a:noFill/>
            <a:ln w="9525">
              <a:noFill/>
              <a:miter lim="800000"/>
              <a:headEnd/>
              <a:tailEnd/>
            </a:ln>
          </p:spPr>
          <p:txBody>
            <a:bodyPr lIns="0" tIns="0" rIns="0" bIns="0">
              <a:spAutoFit/>
            </a:bodyPr>
            <a:lstStyle/>
            <a:p>
              <a:pPr algn="ctr"/>
              <a:r>
                <a:rPr lang="en-US" sz="1400" b="1">
                  <a:solidFill>
                    <a:srgbClr val="000000"/>
                  </a:solidFill>
                  <a:ea typeface="ＭＳ Ｐゴシック"/>
                  <a:cs typeface="ＭＳ Ｐゴシック"/>
                </a:rPr>
                <a:t>Human</a:t>
              </a:r>
              <a:endParaRPr lang="en-US" sz="1400" b="1">
                <a:ea typeface="ＭＳ Ｐゴシック"/>
                <a:cs typeface="ＭＳ Ｐゴシック"/>
              </a:endParaRPr>
            </a:p>
          </p:txBody>
        </p:sp>
        <p:sp>
          <p:nvSpPr>
            <p:cNvPr id="68632" name="Rectangle 79"/>
            <p:cNvSpPr>
              <a:spLocks noChangeArrowheads="1"/>
            </p:cNvSpPr>
            <p:nvPr/>
          </p:nvSpPr>
          <p:spPr bwMode="auto">
            <a:xfrm>
              <a:off x="2408" y="2925"/>
              <a:ext cx="195" cy="172"/>
            </a:xfrm>
            <a:prstGeom prst="rect">
              <a:avLst/>
            </a:prstGeom>
            <a:noFill/>
            <a:ln w="9525">
              <a:noFill/>
              <a:miter lim="800000"/>
              <a:headEnd/>
              <a:tailEnd/>
            </a:ln>
          </p:spPr>
          <p:txBody>
            <a:bodyPr lIns="0" tIns="0" rIns="0" bIns="0">
              <a:spAutoFit/>
            </a:bodyPr>
            <a:lstStyle/>
            <a:p>
              <a:pPr algn="ctr"/>
              <a:r>
                <a:rPr lang="en-US" b="1">
                  <a:solidFill>
                    <a:srgbClr val="000000"/>
                  </a:solidFill>
                  <a:ea typeface="ＭＳ Ｐゴシック"/>
                  <a:cs typeface="ＭＳ Ｐゴシック"/>
                </a:rPr>
                <a:t>32</a:t>
              </a:r>
              <a:endParaRPr lang="en-US" b="1">
                <a:ea typeface="ＭＳ Ｐゴシック"/>
                <a:cs typeface="ＭＳ Ｐゴシック"/>
              </a:endParaRPr>
            </a:p>
          </p:txBody>
        </p:sp>
        <p:sp>
          <p:nvSpPr>
            <p:cNvPr id="68633" name="Rectangle 80"/>
            <p:cNvSpPr>
              <a:spLocks noChangeArrowheads="1"/>
            </p:cNvSpPr>
            <p:nvPr/>
          </p:nvSpPr>
          <p:spPr bwMode="auto">
            <a:xfrm>
              <a:off x="1932" y="2925"/>
              <a:ext cx="97" cy="172"/>
            </a:xfrm>
            <a:prstGeom prst="rect">
              <a:avLst/>
            </a:prstGeom>
            <a:noFill/>
            <a:ln w="9525">
              <a:noFill/>
              <a:miter lim="800000"/>
              <a:headEnd/>
              <a:tailEnd/>
            </a:ln>
          </p:spPr>
          <p:txBody>
            <a:bodyPr lIns="0" tIns="0" rIns="0" bIns="0">
              <a:spAutoFit/>
            </a:bodyPr>
            <a:lstStyle/>
            <a:p>
              <a:pPr algn="ctr"/>
              <a:r>
                <a:rPr lang="en-US" b="1">
                  <a:solidFill>
                    <a:srgbClr val="000000"/>
                  </a:solidFill>
                  <a:ea typeface="ＭＳ Ｐゴシック"/>
                  <a:cs typeface="ＭＳ Ｐゴシック"/>
                </a:rPr>
                <a:t>8</a:t>
              </a:r>
              <a:endParaRPr lang="en-US" b="1">
                <a:ea typeface="ＭＳ Ｐゴシック"/>
                <a:cs typeface="ＭＳ Ｐゴシック"/>
              </a:endParaRPr>
            </a:p>
          </p:txBody>
        </p:sp>
        <p:sp>
          <p:nvSpPr>
            <p:cNvPr id="68634" name="Rectangle 81"/>
            <p:cNvSpPr>
              <a:spLocks noChangeArrowheads="1"/>
            </p:cNvSpPr>
            <p:nvPr/>
          </p:nvSpPr>
          <p:spPr bwMode="auto">
            <a:xfrm>
              <a:off x="2711" y="2925"/>
              <a:ext cx="195" cy="172"/>
            </a:xfrm>
            <a:prstGeom prst="rect">
              <a:avLst/>
            </a:prstGeom>
            <a:noFill/>
            <a:ln w="9525">
              <a:noFill/>
              <a:miter lim="800000"/>
              <a:headEnd/>
              <a:tailEnd/>
            </a:ln>
          </p:spPr>
          <p:txBody>
            <a:bodyPr lIns="0" tIns="0" rIns="0" bIns="0">
              <a:spAutoFit/>
            </a:bodyPr>
            <a:lstStyle/>
            <a:p>
              <a:pPr algn="ctr"/>
              <a:r>
                <a:rPr lang="en-US" b="1">
                  <a:solidFill>
                    <a:srgbClr val="000000"/>
                  </a:solidFill>
                  <a:ea typeface="ＭＳ Ｐゴシック"/>
                  <a:cs typeface="ＭＳ Ｐゴシック"/>
                </a:rPr>
                <a:t>45</a:t>
              </a:r>
              <a:endParaRPr lang="en-US" b="1">
                <a:ea typeface="ＭＳ Ｐゴシック"/>
                <a:cs typeface="ＭＳ Ｐゴシック"/>
              </a:endParaRPr>
            </a:p>
          </p:txBody>
        </p:sp>
        <p:sp>
          <p:nvSpPr>
            <p:cNvPr id="68635" name="Rectangle 82"/>
            <p:cNvSpPr>
              <a:spLocks noChangeArrowheads="1"/>
            </p:cNvSpPr>
            <p:nvPr/>
          </p:nvSpPr>
          <p:spPr bwMode="auto">
            <a:xfrm>
              <a:off x="3183" y="2931"/>
              <a:ext cx="194" cy="172"/>
            </a:xfrm>
            <a:prstGeom prst="rect">
              <a:avLst/>
            </a:prstGeom>
            <a:noFill/>
            <a:ln w="9525">
              <a:noFill/>
              <a:miter lim="800000"/>
              <a:headEnd/>
              <a:tailEnd/>
            </a:ln>
          </p:spPr>
          <p:txBody>
            <a:bodyPr lIns="0" tIns="0" rIns="0" bIns="0">
              <a:spAutoFit/>
            </a:bodyPr>
            <a:lstStyle/>
            <a:p>
              <a:pPr algn="ctr"/>
              <a:r>
                <a:rPr lang="en-US" b="1">
                  <a:solidFill>
                    <a:srgbClr val="000000"/>
                  </a:solidFill>
                  <a:ea typeface="ＭＳ Ｐゴシック"/>
                  <a:cs typeface="ＭＳ Ｐゴシック"/>
                </a:rPr>
                <a:t>67</a:t>
              </a:r>
              <a:endParaRPr lang="en-US" b="1">
                <a:ea typeface="ＭＳ Ｐゴシック"/>
                <a:cs typeface="ＭＳ Ｐゴシック"/>
              </a:endParaRPr>
            </a:p>
          </p:txBody>
        </p:sp>
        <p:sp>
          <p:nvSpPr>
            <p:cNvPr id="68636" name="Rectangle 83"/>
            <p:cNvSpPr>
              <a:spLocks noChangeArrowheads="1"/>
            </p:cNvSpPr>
            <p:nvPr/>
          </p:nvSpPr>
          <p:spPr bwMode="auto">
            <a:xfrm>
              <a:off x="4401" y="2925"/>
              <a:ext cx="290" cy="172"/>
            </a:xfrm>
            <a:prstGeom prst="rect">
              <a:avLst/>
            </a:prstGeom>
            <a:noFill/>
            <a:ln w="9525">
              <a:noFill/>
              <a:miter lim="800000"/>
              <a:headEnd/>
              <a:tailEnd/>
            </a:ln>
          </p:spPr>
          <p:txBody>
            <a:bodyPr lIns="0" tIns="0" rIns="0" bIns="0">
              <a:spAutoFit/>
            </a:bodyPr>
            <a:lstStyle/>
            <a:p>
              <a:pPr algn="ctr"/>
              <a:r>
                <a:rPr lang="en-US" b="1">
                  <a:solidFill>
                    <a:srgbClr val="000000"/>
                  </a:solidFill>
                  <a:ea typeface="ＭＳ Ｐゴシック"/>
                  <a:cs typeface="ＭＳ Ｐゴシック"/>
                </a:rPr>
                <a:t>125</a:t>
              </a:r>
              <a:endParaRPr lang="en-US" b="1">
                <a:ea typeface="ＭＳ Ｐゴシック"/>
                <a:cs typeface="ＭＳ Ｐゴシック"/>
              </a:endParaRPr>
            </a:p>
          </p:txBody>
        </p:sp>
      </p:grpSp>
      <p:sp>
        <p:nvSpPr>
          <p:cNvPr id="61" name="Rectangle 4"/>
          <p:cNvSpPr>
            <a:spLocks noChangeArrowheads="1"/>
          </p:cNvSpPr>
          <p:nvPr/>
        </p:nvSpPr>
        <p:spPr bwMode="auto">
          <a:xfrm>
            <a:off x="1306513" y="5783263"/>
            <a:ext cx="7031037" cy="558800"/>
          </a:xfrm>
          <a:prstGeom prst="rect">
            <a:avLst/>
          </a:prstGeom>
          <a:solidFill>
            <a:srgbClr val="FFCC18"/>
          </a:solidFill>
          <a:ln w="9525">
            <a:noFill/>
            <a:miter lim="800000"/>
            <a:headEnd/>
            <a:tailEnd/>
          </a:ln>
          <a:effectLst>
            <a:outerShdw blurRad="63500" dist="38099" dir="2700000" algn="ctr" rotWithShape="0">
              <a:srgbClr val="000000">
                <a:alpha val="74998"/>
              </a:srgbClr>
            </a:outerShdw>
          </a:effectLst>
        </p:spPr>
        <p:txBody>
          <a:bodyPr lIns="45720" rIns="45720">
            <a:spAutoFit/>
          </a:bodyPr>
          <a:lstStyle/>
          <a:p>
            <a:pPr algn="ctr">
              <a:lnSpc>
                <a:spcPct val="85000"/>
              </a:lnSpc>
              <a:defRPr/>
            </a:pPr>
            <a:r>
              <a:rPr lang="en-US" b="1" dirty="0">
                <a:solidFill>
                  <a:srgbClr val="000000"/>
                </a:solidFill>
              </a:rPr>
              <a:t>Number of amino acid differences between</a:t>
            </a:r>
          </a:p>
          <a:p>
            <a:pPr algn="ctr">
              <a:lnSpc>
                <a:spcPct val="85000"/>
              </a:lnSpc>
              <a:defRPr/>
            </a:pPr>
            <a:r>
              <a:rPr lang="en-US" b="1" dirty="0">
                <a:solidFill>
                  <a:srgbClr val="000000"/>
                </a:solidFill>
              </a:rPr>
              <a:t>hemoglobin (146 </a:t>
            </a:r>
            <a:r>
              <a:rPr lang="en-US" b="1" dirty="0" err="1">
                <a:solidFill>
                  <a:srgbClr val="000000"/>
                </a:solidFill>
              </a:rPr>
              <a:t>aa</a:t>
            </a:r>
            <a:r>
              <a:rPr lang="en-US" b="1" dirty="0">
                <a:solidFill>
                  <a:srgbClr val="000000"/>
                </a:solidFill>
              </a:rPr>
              <a:t>) of vertebrate species and that of humans</a:t>
            </a:r>
          </a:p>
        </p:txBody>
      </p:sp>
      <p:sp>
        <p:nvSpPr>
          <p:cNvPr id="68611" name="Rectangle 2"/>
          <p:cNvSpPr>
            <a:spLocks noChangeArrowheads="1"/>
          </p:cNvSpPr>
          <p:nvPr/>
        </p:nvSpPr>
        <p:spPr bwMode="auto">
          <a:xfrm>
            <a:off x="1447800" y="3048000"/>
            <a:ext cx="7315200" cy="579438"/>
          </a:xfrm>
          <a:prstGeom prst="rect">
            <a:avLst/>
          </a:prstGeom>
          <a:noFill/>
          <a:ln w="9525">
            <a:noFill/>
            <a:miter lim="800000"/>
            <a:headEnd/>
            <a:tailEnd/>
          </a:ln>
        </p:spPr>
        <p:txBody>
          <a:bodyPr>
            <a:spAutoFit/>
          </a:bodyPr>
          <a:lstStyle/>
          <a:p>
            <a:pPr>
              <a:spcBef>
                <a:spcPct val="20000"/>
              </a:spcBef>
              <a:buClr>
                <a:schemeClr val="tx1"/>
              </a:buClr>
              <a:buSzPct val="60000"/>
            </a:pPr>
            <a:r>
              <a:rPr lang="en-US" sz="3200" b="1">
                <a:solidFill>
                  <a:schemeClr val="tx2"/>
                </a:solidFill>
                <a:ea typeface="ＭＳ Ｐゴシック"/>
                <a:cs typeface="ＭＳ Ｐゴシック"/>
              </a:rPr>
              <a:t>Comparative hemoglobin structure</a:t>
            </a:r>
            <a:endParaRPr lang="en-US" sz="2800" b="1">
              <a:solidFill>
                <a:schemeClr val="tx2"/>
              </a:solidFill>
              <a:ea typeface="ＭＳ Ｐゴシック"/>
              <a:cs typeface="ＭＳ Ｐゴシック"/>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Picture 2"/>
          <p:cNvPicPr>
            <a:picLocks noChangeAspect="1" noChangeArrowheads="1"/>
          </p:cNvPicPr>
          <p:nvPr/>
        </p:nvPicPr>
        <p:blipFill>
          <a:blip r:embed="rId2" cstate="print"/>
          <a:srcRect/>
          <a:stretch>
            <a:fillRect/>
          </a:stretch>
        </p:blipFill>
        <p:spPr bwMode="auto">
          <a:xfrm>
            <a:off x="228600" y="971550"/>
            <a:ext cx="5715000" cy="4286250"/>
          </a:xfrm>
          <a:prstGeom prst="rect">
            <a:avLst/>
          </a:prstGeom>
          <a:noFill/>
          <a:ln w="9525">
            <a:noFill/>
            <a:miter lim="800000"/>
            <a:headEnd/>
            <a:tailEnd/>
          </a:ln>
        </p:spPr>
      </p:pic>
      <p:sp>
        <p:nvSpPr>
          <p:cNvPr id="70658" name="WordArt 3"/>
          <p:cNvSpPr>
            <a:spLocks noChangeArrowheads="1" noChangeShapeType="1" noTextEdit="1"/>
          </p:cNvSpPr>
          <p:nvPr/>
        </p:nvSpPr>
        <p:spPr bwMode="auto">
          <a:xfrm>
            <a:off x="304800" y="228600"/>
            <a:ext cx="7772400" cy="647700"/>
          </a:xfrm>
          <a:prstGeom prst="rect">
            <a:avLst/>
          </a:prstGeom>
        </p:spPr>
        <p:txBody>
          <a:bodyPr wrap="none" fromWordArt="1">
            <a:prstTxWarp prst="textPlain">
              <a:avLst>
                <a:gd name="adj" fmla="val 50000"/>
              </a:avLst>
            </a:prstTxWarp>
          </a:bodyPr>
          <a:lstStyle/>
          <a:p>
            <a:pPr algn="ctr"/>
            <a:r>
              <a:rPr lang="en-US" sz="3600" kern="10">
                <a:ln w="28575">
                  <a:solidFill>
                    <a:srgbClr val="000000"/>
                  </a:solidFill>
                  <a:round/>
                  <a:headEnd/>
                  <a:tailEnd/>
                </a:ln>
                <a:solidFill>
                  <a:srgbClr val="00FF00"/>
                </a:solidFill>
                <a:latin typeface="Arial Black"/>
              </a:rPr>
              <a:t>Mmmm...tastes like...</a:t>
            </a:r>
          </a:p>
        </p:txBody>
      </p:sp>
      <p:pic>
        <p:nvPicPr>
          <p:cNvPr id="56324" name="Picture 4"/>
          <p:cNvPicPr>
            <a:picLocks noChangeAspect="1" noChangeArrowheads="1"/>
          </p:cNvPicPr>
          <p:nvPr/>
        </p:nvPicPr>
        <p:blipFill>
          <a:blip r:embed="rId3" cstate="print"/>
          <a:srcRect/>
          <a:stretch>
            <a:fillRect/>
          </a:stretch>
        </p:blipFill>
        <p:spPr bwMode="auto">
          <a:xfrm>
            <a:off x="5257800" y="3762375"/>
            <a:ext cx="3657600" cy="28670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6324"/>
                                        </p:tgtEl>
                                        <p:attrNameLst>
                                          <p:attrName>style.visibility</p:attrName>
                                        </p:attrNameLst>
                                      </p:cBhvr>
                                      <p:to>
                                        <p:strVal val="visible"/>
                                      </p:to>
                                    </p:set>
                                    <p:animEffect transition="in" filter="checkerboard(across)">
                                      <p:cBhvr>
                                        <p:cTn id="7" dur="500"/>
                                        <p:tgtEl>
                                          <p:spTgt spid="563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Picture 2"/>
          <p:cNvPicPr>
            <a:picLocks noChangeAspect="1" noChangeArrowheads="1"/>
          </p:cNvPicPr>
          <p:nvPr/>
        </p:nvPicPr>
        <p:blipFill>
          <a:blip r:embed="rId2" cstate="print"/>
          <a:srcRect/>
          <a:stretch>
            <a:fillRect/>
          </a:stretch>
        </p:blipFill>
        <p:spPr bwMode="auto">
          <a:xfrm>
            <a:off x="2971800" y="2228850"/>
            <a:ext cx="6172200" cy="4629150"/>
          </a:xfrm>
          <a:prstGeom prst="rect">
            <a:avLst/>
          </a:prstGeom>
          <a:noFill/>
          <a:ln w="9525">
            <a:noFill/>
            <a:miter lim="800000"/>
            <a:headEnd/>
            <a:tailEnd/>
          </a:ln>
        </p:spPr>
      </p:pic>
      <p:sp>
        <p:nvSpPr>
          <p:cNvPr id="71682" name="Text Box 3"/>
          <p:cNvSpPr txBox="1">
            <a:spLocks noChangeArrowheads="1"/>
          </p:cNvSpPr>
          <p:nvPr/>
        </p:nvSpPr>
        <p:spPr bwMode="auto">
          <a:xfrm>
            <a:off x="228600" y="228600"/>
            <a:ext cx="8153400" cy="1917700"/>
          </a:xfrm>
          <a:prstGeom prst="rect">
            <a:avLst/>
          </a:prstGeom>
          <a:noFill/>
          <a:ln w="9525">
            <a:noFill/>
            <a:miter lim="800000"/>
            <a:headEnd/>
            <a:tailEnd/>
          </a:ln>
        </p:spPr>
        <p:txBody>
          <a:bodyPr>
            <a:spAutoFit/>
          </a:bodyPr>
          <a:lstStyle/>
          <a:p>
            <a:pPr>
              <a:spcBef>
                <a:spcPct val="50000"/>
              </a:spcBef>
            </a:pPr>
            <a:r>
              <a:rPr lang="en-US" sz="2400">
                <a:latin typeface="Times New Roman" pitchFamily="18" charset="0"/>
              </a:rPr>
              <a:t>It's not that many people have been asking what </a:t>
            </a:r>
            <a:r>
              <a:rPr lang="en-US" sz="2400" i="1">
                <a:latin typeface="Times New Roman" pitchFamily="18" charset="0"/>
              </a:rPr>
              <a:t>Tyrannosaurus rex</a:t>
            </a:r>
            <a:r>
              <a:rPr lang="en-US" sz="2400">
                <a:latin typeface="Times New Roman" pitchFamily="18" charset="0"/>
              </a:rPr>
              <a:t> tasted like. But in a feat that demolishes beliefs about how long biological molecules can survive, scientists have isolated tiny amounts of the protein collagen from the thigh bone of a T. Rex that died 68 million years ago in what is now Montana.</a:t>
            </a:r>
          </a:p>
        </p:txBody>
      </p:sp>
      <p:pic>
        <p:nvPicPr>
          <p:cNvPr id="57348" name="Picture 4" descr="BXP28089"/>
          <p:cNvPicPr>
            <a:picLocks noChangeAspect="1" noChangeArrowheads="1"/>
          </p:cNvPicPr>
          <p:nvPr/>
        </p:nvPicPr>
        <p:blipFill>
          <a:blip r:embed="rId3" cstate="print"/>
          <a:srcRect/>
          <a:stretch>
            <a:fillRect/>
          </a:stretch>
        </p:blipFill>
        <p:spPr bwMode="auto">
          <a:xfrm>
            <a:off x="0" y="4217988"/>
            <a:ext cx="3124200" cy="264001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7348"/>
                                        </p:tgtEl>
                                        <p:attrNameLst>
                                          <p:attrName>style.visibility</p:attrName>
                                        </p:attrNameLst>
                                      </p:cBhvr>
                                      <p:to>
                                        <p:strVal val="visible"/>
                                      </p:to>
                                    </p:set>
                                    <p:animEffect transition="in" filter="dissolve">
                                      <p:cBhvr>
                                        <p:cTn id="7" dur="500"/>
                                        <p:tgtEl>
                                          <p:spTgt spid="573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Picture 2"/>
          <p:cNvPicPr>
            <a:picLocks noChangeAspect="1" noChangeArrowheads="1"/>
          </p:cNvPicPr>
          <p:nvPr/>
        </p:nvPicPr>
        <p:blipFill>
          <a:blip r:embed="rId2" cstate="print"/>
          <a:srcRect/>
          <a:stretch>
            <a:fillRect/>
          </a:stretch>
        </p:blipFill>
        <p:spPr bwMode="auto">
          <a:xfrm>
            <a:off x="0" y="0"/>
            <a:ext cx="5029200" cy="3778250"/>
          </a:xfrm>
          <a:prstGeom prst="rect">
            <a:avLst/>
          </a:prstGeom>
          <a:noFill/>
          <a:ln w="9525">
            <a:noFill/>
            <a:miter lim="800000"/>
            <a:headEnd/>
            <a:tailEnd/>
          </a:ln>
        </p:spPr>
      </p:pic>
      <p:sp>
        <p:nvSpPr>
          <p:cNvPr id="72706" name="Text Box 3"/>
          <p:cNvSpPr txBox="1">
            <a:spLocks noChangeArrowheads="1"/>
          </p:cNvSpPr>
          <p:nvPr/>
        </p:nvSpPr>
        <p:spPr bwMode="auto">
          <a:xfrm>
            <a:off x="5105400" y="228600"/>
            <a:ext cx="3733800" cy="2282825"/>
          </a:xfrm>
          <a:prstGeom prst="rect">
            <a:avLst/>
          </a:prstGeom>
          <a:noFill/>
          <a:ln w="9525">
            <a:noFill/>
            <a:miter lim="800000"/>
            <a:headEnd/>
            <a:tailEnd/>
          </a:ln>
        </p:spPr>
        <p:txBody>
          <a:bodyPr>
            <a:spAutoFit/>
          </a:bodyPr>
          <a:lstStyle/>
          <a:p>
            <a:pPr>
              <a:spcBef>
                <a:spcPct val="50000"/>
              </a:spcBef>
            </a:pPr>
            <a:r>
              <a:rPr lang="en-US" sz="2400">
                <a:latin typeface="Times New Roman" pitchFamily="18" charset="0"/>
              </a:rPr>
              <a:t>There was just enough for scientists to determine the amino acid sequence of the protein.  The sequence it matches closest is that of modern-day chickens.</a:t>
            </a:r>
          </a:p>
        </p:txBody>
      </p:sp>
      <p:grpSp>
        <p:nvGrpSpPr>
          <p:cNvPr id="58372" name="Group 4"/>
          <p:cNvGrpSpPr>
            <a:grpSpLocks/>
          </p:cNvGrpSpPr>
          <p:nvPr/>
        </p:nvGrpSpPr>
        <p:grpSpPr bwMode="auto">
          <a:xfrm>
            <a:off x="152400" y="4270375"/>
            <a:ext cx="8810625" cy="2359025"/>
            <a:chOff x="96" y="2690"/>
            <a:chExt cx="5550" cy="1486"/>
          </a:xfrm>
        </p:grpSpPr>
        <p:sp>
          <p:nvSpPr>
            <p:cNvPr id="72708" name="Text Box 5"/>
            <p:cNvSpPr txBox="1">
              <a:spLocks noChangeArrowheads="1"/>
            </p:cNvSpPr>
            <p:nvPr/>
          </p:nvSpPr>
          <p:spPr bwMode="auto">
            <a:xfrm>
              <a:off x="96" y="2690"/>
              <a:ext cx="3264" cy="1438"/>
            </a:xfrm>
            <a:prstGeom prst="rect">
              <a:avLst/>
            </a:prstGeom>
            <a:noFill/>
            <a:ln w="9525">
              <a:noFill/>
              <a:miter lim="800000"/>
              <a:headEnd/>
              <a:tailEnd/>
            </a:ln>
          </p:spPr>
          <p:txBody>
            <a:bodyPr>
              <a:spAutoFit/>
            </a:bodyPr>
            <a:lstStyle/>
            <a:p>
              <a:pPr>
                <a:spcBef>
                  <a:spcPct val="50000"/>
                </a:spcBef>
              </a:pPr>
              <a:r>
                <a:rPr lang="en-US" sz="2400">
                  <a:latin typeface="Times New Roman" pitchFamily="18" charset="0"/>
                </a:rPr>
                <a:t>The match is the first molecular support (besides bones) that birds and dinosaurs are evolutionary cousins.  This match is stronger evidence that crows hopping around some dead road kill can claim velociraptors as great-uncles.</a:t>
              </a:r>
            </a:p>
          </p:txBody>
        </p:sp>
        <p:pic>
          <p:nvPicPr>
            <p:cNvPr id="72709" name="Picture 6"/>
            <p:cNvPicPr>
              <a:picLocks noChangeAspect="1" noChangeArrowheads="1"/>
            </p:cNvPicPr>
            <p:nvPr/>
          </p:nvPicPr>
          <p:blipFill>
            <a:blip r:embed="rId3" cstate="print"/>
            <a:srcRect/>
            <a:stretch>
              <a:fillRect/>
            </a:stretch>
          </p:blipFill>
          <p:spPr bwMode="auto">
            <a:xfrm>
              <a:off x="3408" y="2703"/>
              <a:ext cx="2238" cy="1473"/>
            </a:xfrm>
            <a:prstGeom prst="rect">
              <a:avLst/>
            </a:prstGeom>
            <a:no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8372"/>
                                        </p:tgtEl>
                                        <p:attrNameLst>
                                          <p:attrName>style.visibility</p:attrName>
                                        </p:attrNameLst>
                                      </p:cBhvr>
                                      <p:to>
                                        <p:strVal val="visible"/>
                                      </p:to>
                                    </p:set>
                                    <p:animEffect transition="in" filter="checkerboard(across)">
                                      <p:cBhvr>
                                        <p:cTn id="7" dur="500"/>
                                        <p:tgtEl>
                                          <p:spTgt spid="583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Picture 11"/>
          <p:cNvPicPr>
            <a:picLocks noChangeAspect="1" noChangeArrowheads="1"/>
          </p:cNvPicPr>
          <p:nvPr/>
        </p:nvPicPr>
        <p:blipFill>
          <a:blip r:embed="rId2" cstate="print"/>
          <a:srcRect/>
          <a:stretch>
            <a:fillRect/>
          </a:stretch>
        </p:blipFill>
        <p:spPr bwMode="auto">
          <a:xfrm>
            <a:off x="2667000" y="346075"/>
            <a:ext cx="6477000" cy="1273175"/>
          </a:xfrm>
          <a:prstGeom prst="rect">
            <a:avLst/>
          </a:prstGeom>
          <a:noFill/>
          <a:ln w="9525">
            <a:noFill/>
            <a:miter lim="800000"/>
            <a:headEnd/>
            <a:tailEnd/>
          </a:ln>
        </p:spPr>
      </p:pic>
      <p:sp>
        <p:nvSpPr>
          <p:cNvPr id="73730" name="Text Box 3"/>
          <p:cNvSpPr txBox="1">
            <a:spLocks noChangeArrowheads="1"/>
          </p:cNvSpPr>
          <p:nvPr/>
        </p:nvSpPr>
        <p:spPr bwMode="auto">
          <a:xfrm>
            <a:off x="152400" y="152400"/>
            <a:ext cx="6248400" cy="701675"/>
          </a:xfrm>
          <a:prstGeom prst="rect">
            <a:avLst/>
          </a:prstGeom>
          <a:noFill/>
          <a:ln w="9525">
            <a:noFill/>
            <a:miter lim="800000"/>
            <a:headEnd/>
            <a:tailEnd/>
          </a:ln>
        </p:spPr>
        <p:txBody>
          <a:bodyPr>
            <a:spAutoFit/>
          </a:bodyPr>
          <a:lstStyle/>
          <a:p>
            <a:pPr>
              <a:spcBef>
                <a:spcPct val="50000"/>
              </a:spcBef>
            </a:pPr>
            <a:r>
              <a:rPr lang="en-US" sz="4000">
                <a:latin typeface="Times New Roman" pitchFamily="18" charset="0"/>
              </a:rPr>
              <a:t>5.) </a:t>
            </a:r>
            <a:r>
              <a:rPr lang="en-US" sz="4000" b="1" u="sng">
                <a:latin typeface="Times New Roman" pitchFamily="18" charset="0"/>
              </a:rPr>
              <a:t>Biogeography</a:t>
            </a:r>
          </a:p>
        </p:txBody>
      </p:sp>
      <p:grpSp>
        <p:nvGrpSpPr>
          <p:cNvPr id="62481" name="Group 17"/>
          <p:cNvGrpSpPr>
            <a:grpSpLocks/>
          </p:cNvGrpSpPr>
          <p:nvPr/>
        </p:nvGrpSpPr>
        <p:grpSpPr bwMode="auto">
          <a:xfrm>
            <a:off x="228600" y="1524000"/>
            <a:ext cx="8686800" cy="5257800"/>
            <a:chOff x="144" y="960"/>
            <a:chExt cx="5472" cy="3312"/>
          </a:xfrm>
        </p:grpSpPr>
        <p:pic>
          <p:nvPicPr>
            <p:cNvPr id="73733" name="Picture 12"/>
            <p:cNvPicPr>
              <a:picLocks noChangeAspect="1" noChangeArrowheads="1"/>
            </p:cNvPicPr>
            <p:nvPr/>
          </p:nvPicPr>
          <p:blipFill>
            <a:blip r:embed="rId3" cstate="print"/>
            <a:srcRect/>
            <a:stretch>
              <a:fillRect/>
            </a:stretch>
          </p:blipFill>
          <p:spPr bwMode="auto">
            <a:xfrm>
              <a:off x="3840" y="1247"/>
              <a:ext cx="1776" cy="1681"/>
            </a:xfrm>
            <a:prstGeom prst="rect">
              <a:avLst/>
            </a:prstGeom>
            <a:noFill/>
            <a:ln w="9525">
              <a:noFill/>
              <a:miter lim="800000"/>
              <a:headEnd/>
              <a:tailEnd/>
            </a:ln>
          </p:spPr>
        </p:pic>
        <p:pic>
          <p:nvPicPr>
            <p:cNvPr id="73734" name="Picture 13"/>
            <p:cNvPicPr>
              <a:picLocks noChangeAspect="1" noChangeArrowheads="1"/>
            </p:cNvPicPr>
            <p:nvPr/>
          </p:nvPicPr>
          <p:blipFill>
            <a:blip r:embed="rId4" cstate="print"/>
            <a:srcRect/>
            <a:stretch>
              <a:fillRect/>
            </a:stretch>
          </p:blipFill>
          <p:spPr bwMode="auto">
            <a:xfrm>
              <a:off x="144" y="1584"/>
              <a:ext cx="1723" cy="2688"/>
            </a:xfrm>
            <a:prstGeom prst="rect">
              <a:avLst/>
            </a:prstGeom>
            <a:noFill/>
            <a:ln w="9525">
              <a:noFill/>
              <a:miter lim="800000"/>
              <a:headEnd/>
              <a:tailEnd/>
            </a:ln>
          </p:spPr>
        </p:pic>
        <p:pic>
          <p:nvPicPr>
            <p:cNvPr id="73735" name="Picture 14"/>
            <p:cNvPicPr>
              <a:picLocks noChangeAspect="1" noChangeArrowheads="1"/>
            </p:cNvPicPr>
            <p:nvPr/>
          </p:nvPicPr>
          <p:blipFill>
            <a:blip r:embed="rId5" cstate="print"/>
            <a:srcRect/>
            <a:stretch>
              <a:fillRect/>
            </a:stretch>
          </p:blipFill>
          <p:spPr bwMode="auto">
            <a:xfrm>
              <a:off x="4224" y="3130"/>
              <a:ext cx="1368" cy="1094"/>
            </a:xfrm>
            <a:prstGeom prst="rect">
              <a:avLst/>
            </a:prstGeom>
            <a:noFill/>
            <a:ln w="9525">
              <a:noFill/>
              <a:miter lim="800000"/>
              <a:headEnd/>
              <a:tailEnd/>
            </a:ln>
          </p:spPr>
        </p:pic>
        <p:pic>
          <p:nvPicPr>
            <p:cNvPr id="73736" name="Picture 15"/>
            <p:cNvPicPr>
              <a:picLocks noChangeAspect="1" noChangeArrowheads="1"/>
            </p:cNvPicPr>
            <p:nvPr/>
          </p:nvPicPr>
          <p:blipFill>
            <a:blip r:embed="rId6" cstate="print"/>
            <a:srcRect/>
            <a:stretch>
              <a:fillRect/>
            </a:stretch>
          </p:blipFill>
          <p:spPr bwMode="auto">
            <a:xfrm>
              <a:off x="1920" y="960"/>
              <a:ext cx="1517" cy="2016"/>
            </a:xfrm>
            <a:prstGeom prst="rect">
              <a:avLst/>
            </a:prstGeom>
            <a:noFill/>
            <a:ln w="9525">
              <a:noFill/>
              <a:miter lim="800000"/>
              <a:headEnd/>
              <a:tailEnd/>
            </a:ln>
          </p:spPr>
        </p:pic>
        <p:pic>
          <p:nvPicPr>
            <p:cNvPr id="73737" name="Picture 16"/>
            <p:cNvPicPr>
              <a:picLocks noChangeAspect="1" noChangeArrowheads="1"/>
            </p:cNvPicPr>
            <p:nvPr/>
          </p:nvPicPr>
          <p:blipFill>
            <a:blip r:embed="rId7" cstate="print"/>
            <a:srcRect/>
            <a:stretch>
              <a:fillRect/>
            </a:stretch>
          </p:blipFill>
          <p:spPr bwMode="auto">
            <a:xfrm>
              <a:off x="1920" y="2745"/>
              <a:ext cx="2256" cy="1527"/>
            </a:xfrm>
            <a:prstGeom prst="rect">
              <a:avLst/>
            </a:prstGeom>
            <a:noFill/>
            <a:ln w="9525">
              <a:noFill/>
              <a:miter lim="800000"/>
              <a:headEnd/>
              <a:tailEnd/>
            </a:ln>
          </p:spPr>
        </p:pic>
      </p:grpSp>
      <p:pic>
        <p:nvPicPr>
          <p:cNvPr id="73732" name="Picture 18" descr="mp00050_"/>
          <p:cNvPicPr>
            <a:picLocks noChangeAspect="1" noChangeArrowheads="1"/>
          </p:cNvPicPr>
          <p:nvPr/>
        </p:nvPicPr>
        <p:blipFill>
          <a:blip r:embed="rId8" cstate="print"/>
          <a:srcRect/>
          <a:stretch>
            <a:fillRect/>
          </a:stretch>
        </p:blipFill>
        <p:spPr bwMode="auto">
          <a:xfrm>
            <a:off x="685800" y="782638"/>
            <a:ext cx="1905000" cy="17319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62481"/>
                                        </p:tgtEl>
                                        <p:attrNameLst>
                                          <p:attrName>style.visibility</p:attrName>
                                        </p:attrNameLst>
                                      </p:cBhvr>
                                      <p:to>
                                        <p:strVal val="visible"/>
                                      </p:to>
                                    </p:set>
                                    <p:animEffect transition="in" filter="checkerboard(across)">
                                      <p:cBhvr>
                                        <p:cTn id="7" dur="500"/>
                                        <p:tgtEl>
                                          <p:spTgt spid="624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3" name="Picture 9" descr="http://www.nwcreation.net/images/marsupials.gif"/>
          <p:cNvPicPr>
            <a:picLocks noChangeAspect="1" noChangeArrowheads="1"/>
          </p:cNvPicPr>
          <p:nvPr/>
        </p:nvPicPr>
        <p:blipFill>
          <a:blip r:embed="rId2" r:link="rId3" cstate="print"/>
          <a:srcRect/>
          <a:stretch>
            <a:fillRect/>
          </a:stretch>
        </p:blipFill>
        <p:spPr bwMode="auto">
          <a:xfrm>
            <a:off x="1143000" y="280988"/>
            <a:ext cx="6781800" cy="62595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p:cNvPicPr>
            <a:picLocks noChangeAspect="1" noChangeArrowheads="1"/>
          </p:cNvPicPr>
          <p:nvPr/>
        </p:nvPicPr>
        <p:blipFill>
          <a:blip r:embed="rId2" cstate="print"/>
          <a:srcRect/>
          <a:stretch>
            <a:fillRect/>
          </a:stretch>
        </p:blipFill>
        <p:spPr bwMode="auto">
          <a:xfrm>
            <a:off x="304800" y="304800"/>
            <a:ext cx="1428750" cy="1714500"/>
          </a:xfrm>
          <a:prstGeom prst="rect">
            <a:avLst/>
          </a:prstGeom>
          <a:noFill/>
          <a:ln w="9525">
            <a:noFill/>
            <a:miter lim="800000"/>
            <a:headEnd/>
            <a:tailEnd/>
          </a:ln>
        </p:spPr>
      </p:pic>
      <p:pic>
        <p:nvPicPr>
          <p:cNvPr id="66563" name="Picture 3"/>
          <p:cNvPicPr>
            <a:picLocks noChangeAspect="1" noChangeArrowheads="1"/>
          </p:cNvPicPr>
          <p:nvPr/>
        </p:nvPicPr>
        <p:blipFill>
          <a:blip r:embed="rId3" cstate="print"/>
          <a:srcRect/>
          <a:stretch>
            <a:fillRect/>
          </a:stretch>
        </p:blipFill>
        <p:spPr bwMode="auto">
          <a:xfrm>
            <a:off x="2057400" y="304800"/>
            <a:ext cx="2057400" cy="1681163"/>
          </a:xfrm>
          <a:prstGeom prst="rect">
            <a:avLst/>
          </a:prstGeom>
          <a:noFill/>
          <a:ln w="9525">
            <a:noFill/>
            <a:miter lim="800000"/>
            <a:headEnd/>
            <a:tailEnd/>
          </a:ln>
        </p:spPr>
      </p:pic>
      <p:pic>
        <p:nvPicPr>
          <p:cNvPr id="66564" name="Picture 4"/>
          <p:cNvPicPr>
            <a:picLocks noChangeAspect="1" noChangeArrowheads="1"/>
          </p:cNvPicPr>
          <p:nvPr/>
        </p:nvPicPr>
        <p:blipFill>
          <a:blip r:embed="rId4" cstate="print"/>
          <a:srcRect/>
          <a:stretch>
            <a:fillRect/>
          </a:stretch>
        </p:blipFill>
        <p:spPr bwMode="auto">
          <a:xfrm>
            <a:off x="4267200" y="304800"/>
            <a:ext cx="2476500" cy="2476500"/>
          </a:xfrm>
          <a:prstGeom prst="rect">
            <a:avLst/>
          </a:prstGeom>
          <a:noFill/>
          <a:ln w="9525">
            <a:noFill/>
            <a:miter lim="800000"/>
            <a:headEnd/>
            <a:tailEnd/>
          </a:ln>
        </p:spPr>
      </p:pic>
      <p:pic>
        <p:nvPicPr>
          <p:cNvPr id="66565" name="Picture 5"/>
          <p:cNvPicPr>
            <a:picLocks noChangeAspect="1" noChangeArrowheads="1"/>
          </p:cNvPicPr>
          <p:nvPr/>
        </p:nvPicPr>
        <p:blipFill>
          <a:blip r:embed="rId5" cstate="print"/>
          <a:srcRect/>
          <a:stretch>
            <a:fillRect/>
          </a:stretch>
        </p:blipFill>
        <p:spPr bwMode="auto">
          <a:xfrm>
            <a:off x="228600" y="3657600"/>
            <a:ext cx="2649538" cy="2990850"/>
          </a:xfrm>
          <a:prstGeom prst="rect">
            <a:avLst/>
          </a:prstGeom>
          <a:noFill/>
          <a:ln w="9525">
            <a:noFill/>
            <a:miter lim="800000"/>
            <a:headEnd/>
            <a:tailEnd/>
          </a:ln>
        </p:spPr>
      </p:pic>
      <p:pic>
        <p:nvPicPr>
          <p:cNvPr id="66566" name="Picture 6"/>
          <p:cNvPicPr>
            <a:picLocks noChangeAspect="1" noChangeArrowheads="1"/>
          </p:cNvPicPr>
          <p:nvPr/>
        </p:nvPicPr>
        <p:blipFill>
          <a:blip r:embed="rId6" cstate="print"/>
          <a:srcRect/>
          <a:stretch>
            <a:fillRect/>
          </a:stretch>
        </p:blipFill>
        <p:spPr bwMode="auto">
          <a:xfrm>
            <a:off x="7162800" y="4038600"/>
            <a:ext cx="1757363" cy="2038350"/>
          </a:xfrm>
          <a:prstGeom prst="rect">
            <a:avLst/>
          </a:prstGeom>
          <a:noFill/>
          <a:ln w="9525">
            <a:noFill/>
            <a:miter lim="800000"/>
            <a:headEnd/>
            <a:tailEnd/>
          </a:ln>
        </p:spPr>
      </p:pic>
      <p:pic>
        <p:nvPicPr>
          <p:cNvPr id="66567" name="Picture 7"/>
          <p:cNvPicPr>
            <a:picLocks noChangeAspect="1" noChangeArrowheads="1"/>
          </p:cNvPicPr>
          <p:nvPr/>
        </p:nvPicPr>
        <p:blipFill>
          <a:blip r:embed="rId7" cstate="print"/>
          <a:srcRect/>
          <a:stretch>
            <a:fillRect/>
          </a:stretch>
        </p:blipFill>
        <p:spPr bwMode="auto">
          <a:xfrm>
            <a:off x="7315200" y="2057400"/>
            <a:ext cx="1543050" cy="1819275"/>
          </a:xfrm>
          <a:prstGeom prst="rect">
            <a:avLst/>
          </a:prstGeom>
          <a:noFill/>
          <a:ln w="9525">
            <a:noFill/>
            <a:miter lim="800000"/>
            <a:headEnd/>
            <a:tailEnd/>
          </a:ln>
        </p:spPr>
      </p:pic>
      <p:pic>
        <p:nvPicPr>
          <p:cNvPr id="66568" name="Picture 8"/>
          <p:cNvPicPr>
            <a:picLocks noChangeAspect="1" noChangeArrowheads="1"/>
          </p:cNvPicPr>
          <p:nvPr/>
        </p:nvPicPr>
        <p:blipFill>
          <a:blip r:embed="rId8" cstate="print"/>
          <a:srcRect/>
          <a:stretch>
            <a:fillRect/>
          </a:stretch>
        </p:blipFill>
        <p:spPr bwMode="auto">
          <a:xfrm>
            <a:off x="2971800" y="4038600"/>
            <a:ext cx="2590800" cy="2549525"/>
          </a:xfrm>
          <a:prstGeom prst="rect">
            <a:avLst/>
          </a:prstGeom>
          <a:noFill/>
          <a:ln w="9525">
            <a:noFill/>
            <a:miter lim="800000"/>
            <a:headEnd/>
            <a:tailEnd/>
          </a:ln>
        </p:spPr>
      </p:pic>
      <p:pic>
        <p:nvPicPr>
          <p:cNvPr id="66569" name="Picture 9"/>
          <p:cNvPicPr>
            <a:picLocks noChangeAspect="1" noChangeArrowheads="1"/>
          </p:cNvPicPr>
          <p:nvPr/>
        </p:nvPicPr>
        <p:blipFill>
          <a:blip r:embed="rId9" cstate="print"/>
          <a:srcRect/>
          <a:stretch>
            <a:fillRect/>
          </a:stretch>
        </p:blipFill>
        <p:spPr bwMode="auto">
          <a:xfrm>
            <a:off x="5029200" y="3657600"/>
            <a:ext cx="1965325" cy="2971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6562"/>
                                        </p:tgtEl>
                                        <p:attrNameLst>
                                          <p:attrName>style.visibility</p:attrName>
                                        </p:attrNameLst>
                                      </p:cBhvr>
                                      <p:to>
                                        <p:strVal val="visible"/>
                                      </p:to>
                                    </p:set>
                                    <p:anim calcmode="lin" valueType="num">
                                      <p:cBhvr additive="base">
                                        <p:cTn id="7" dur="500" fill="hold"/>
                                        <p:tgtEl>
                                          <p:spTgt spid="66562"/>
                                        </p:tgtEl>
                                        <p:attrNameLst>
                                          <p:attrName>ppt_x</p:attrName>
                                        </p:attrNameLst>
                                      </p:cBhvr>
                                      <p:tavLst>
                                        <p:tav tm="0">
                                          <p:val>
                                            <p:strVal val="0-#ppt_w/2"/>
                                          </p:val>
                                        </p:tav>
                                        <p:tav tm="100000">
                                          <p:val>
                                            <p:strVal val="#ppt_x"/>
                                          </p:val>
                                        </p:tav>
                                      </p:tavLst>
                                    </p:anim>
                                    <p:anim calcmode="lin" valueType="num">
                                      <p:cBhvr additive="base">
                                        <p:cTn id="8" dur="500" fill="hold"/>
                                        <p:tgtEl>
                                          <p:spTgt spid="6656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66563"/>
                                        </p:tgtEl>
                                        <p:attrNameLst>
                                          <p:attrName>style.visibility</p:attrName>
                                        </p:attrNameLst>
                                      </p:cBhvr>
                                      <p:to>
                                        <p:strVal val="visible"/>
                                      </p:to>
                                    </p:set>
                                    <p:anim calcmode="lin" valueType="num">
                                      <p:cBhvr additive="base">
                                        <p:cTn id="13" dur="500" fill="hold"/>
                                        <p:tgtEl>
                                          <p:spTgt spid="66563"/>
                                        </p:tgtEl>
                                        <p:attrNameLst>
                                          <p:attrName>ppt_x</p:attrName>
                                        </p:attrNameLst>
                                      </p:cBhvr>
                                      <p:tavLst>
                                        <p:tav tm="0">
                                          <p:val>
                                            <p:strVal val="0-#ppt_w/2"/>
                                          </p:val>
                                        </p:tav>
                                        <p:tav tm="100000">
                                          <p:val>
                                            <p:strVal val="#ppt_x"/>
                                          </p:val>
                                        </p:tav>
                                      </p:tavLst>
                                    </p:anim>
                                    <p:anim calcmode="lin" valueType="num">
                                      <p:cBhvr additive="base">
                                        <p:cTn id="14" dur="500" fill="hold"/>
                                        <p:tgtEl>
                                          <p:spTgt spid="6656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66564"/>
                                        </p:tgtEl>
                                        <p:attrNameLst>
                                          <p:attrName>style.visibility</p:attrName>
                                        </p:attrNameLst>
                                      </p:cBhvr>
                                      <p:to>
                                        <p:strVal val="visible"/>
                                      </p:to>
                                    </p:set>
                                    <p:anim calcmode="lin" valueType="num">
                                      <p:cBhvr additive="base">
                                        <p:cTn id="19" dur="500" fill="hold"/>
                                        <p:tgtEl>
                                          <p:spTgt spid="66564"/>
                                        </p:tgtEl>
                                        <p:attrNameLst>
                                          <p:attrName>ppt_x</p:attrName>
                                        </p:attrNameLst>
                                      </p:cBhvr>
                                      <p:tavLst>
                                        <p:tav tm="0">
                                          <p:val>
                                            <p:strVal val="0-#ppt_w/2"/>
                                          </p:val>
                                        </p:tav>
                                        <p:tav tm="100000">
                                          <p:val>
                                            <p:strVal val="#ppt_x"/>
                                          </p:val>
                                        </p:tav>
                                      </p:tavLst>
                                    </p:anim>
                                    <p:anim calcmode="lin" valueType="num">
                                      <p:cBhvr additive="base">
                                        <p:cTn id="20" dur="500" fill="hold"/>
                                        <p:tgtEl>
                                          <p:spTgt spid="66564"/>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66565"/>
                                        </p:tgtEl>
                                        <p:attrNameLst>
                                          <p:attrName>style.visibility</p:attrName>
                                        </p:attrNameLst>
                                      </p:cBhvr>
                                      <p:to>
                                        <p:strVal val="visible"/>
                                      </p:to>
                                    </p:set>
                                    <p:anim calcmode="lin" valueType="num">
                                      <p:cBhvr additive="base">
                                        <p:cTn id="25" dur="500" fill="hold"/>
                                        <p:tgtEl>
                                          <p:spTgt spid="66565"/>
                                        </p:tgtEl>
                                        <p:attrNameLst>
                                          <p:attrName>ppt_x</p:attrName>
                                        </p:attrNameLst>
                                      </p:cBhvr>
                                      <p:tavLst>
                                        <p:tav tm="0">
                                          <p:val>
                                            <p:strVal val="0-#ppt_w/2"/>
                                          </p:val>
                                        </p:tav>
                                        <p:tav tm="100000">
                                          <p:val>
                                            <p:strVal val="#ppt_x"/>
                                          </p:val>
                                        </p:tav>
                                      </p:tavLst>
                                    </p:anim>
                                    <p:anim calcmode="lin" valueType="num">
                                      <p:cBhvr additive="base">
                                        <p:cTn id="26" dur="500" fill="hold"/>
                                        <p:tgtEl>
                                          <p:spTgt spid="66565"/>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66568"/>
                                        </p:tgtEl>
                                        <p:attrNameLst>
                                          <p:attrName>style.visibility</p:attrName>
                                        </p:attrNameLst>
                                      </p:cBhvr>
                                      <p:to>
                                        <p:strVal val="visible"/>
                                      </p:to>
                                    </p:set>
                                    <p:anim calcmode="lin" valueType="num">
                                      <p:cBhvr additive="base">
                                        <p:cTn id="31" dur="500" fill="hold"/>
                                        <p:tgtEl>
                                          <p:spTgt spid="66568"/>
                                        </p:tgtEl>
                                        <p:attrNameLst>
                                          <p:attrName>ppt_x</p:attrName>
                                        </p:attrNameLst>
                                      </p:cBhvr>
                                      <p:tavLst>
                                        <p:tav tm="0">
                                          <p:val>
                                            <p:strVal val="0-#ppt_w/2"/>
                                          </p:val>
                                        </p:tav>
                                        <p:tav tm="100000">
                                          <p:val>
                                            <p:strVal val="#ppt_x"/>
                                          </p:val>
                                        </p:tav>
                                      </p:tavLst>
                                    </p:anim>
                                    <p:anim calcmode="lin" valueType="num">
                                      <p:cBhvr additive="base">
                                        <p:cTn id="32" dur="500" fill="hold"/>
                                        <p:tgtEl>
                                          <p:spTgt spid="66568"/>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66569"/>
                                        </p:tgtEl>
                                        <p:attrNameLst>
                                          <p:attrName>style.visibility</p:attrName>
                                        </p:attrNameLst>
                                      </p:cBhvr>
                                      <p:to>
                                        <p:strVal val="visible"/>
                                      </p:to>
                                    </p:set>
                                    <p:anim calcmode="lin" valueType="num">
                                      <p:cBhvr additive="base">
                                        <p:cTn id="37" dur="500" fill="hold"/>
                                        <p:tgtEl>
                                          <p:spTgt spid="66569"/>
                                        </p:tgtEl>
                                        <p:attrNameLst>
                                          <p:attrName>ppt_x</p:attrName>
                                        </p:attrNameLst>
                                      </p:cBhvr>
                                      <p:tavLst>
                                        <p:tav tm="0">
                                          <p:val>
                                            <p:strVal val="0-#ppt_w/2"/>
                                          </p:val>
                                        </p:tav>
                                        <p:tav tm="100000">
                                          <p:val>
                                            <p:strVal val="#ppt_x"/>
                                          </p:val>
                                        </p:tav>
                                      </p:tavLst>
                                    </p:anim>
                                    <p:anim calcmode="lin" valueType="num">
                                      <p:cBhvr additive="base">
                                        <p:cTn id="38" dur="500" fill="hold"/>
                                        <p:tgtEl>
                                          <p:spTgt spid="66569"/>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nodeType="clickEffect">
                                  <p:stCondLst>
                                    <p:cond delay="0"/>
                                  </p:stCondLst>
                                  <p:childTnLst>
                                    <p:set>
                                      <p:cBhvr>
                                        <p:cTn id="42" dur="1" fill="hold">
                                          <p:stCondLst>
                                            <p:cond delay="0"/>
                                          </p:stCondLst>
                                        </p:cTn>
                                        <p:tgtEl>
                                          <p:spTgt spid="66566"/>
                                        </p:tgtEl>
                                        <p:attrNameLst>
                                          <p:attrName>style.visibility</p:attrName>
                                        </p:attrNameLst>
                                      </p:cBhvr>
                                      <p:to>
                                        <p:strVal val="visible"/>
                                      </p:to>
                                    </p:set>
                                    <p:anim calcmode="lin" valueType="num">
                                      <p:cBhvr additive="base">
                                        <p:cTn id="43" dur="500" fill="hold"/>
                                        <p:tgtEl>
                                          <p:spTgt spid="66566"/>
                                        </p:tgtEl>
                                        <p:attrNameLst>
                                          <p:attrName>ppt_x</p:attrName>
                                        </p:attrNameLst>
                                      </p:cBhvr>
                                      <p:tavLst>
                                        <p:tav tm="0">
                                          <p:val>
                                            <p:strVal val="0-#ppt_w/2"/>
                                          </p:val>
                                        </p:tav>
                                        <p:tav tm="100000">
                                          <p:val>
                                            <p:strVal val="#ppt_x"/>
                                          </p:val>
                                        </p:tav>
                                      </p:tavLst>
                                    </p:anim>
                                    <p:anim calcmode="lin" valueType="num">
                                      <p:cBhvr additive="base">
                                        <p:cTn id="44" dur="500" fill="hold"/>
                                        <p:tgtEl>
                                          <p:spTgt spid="66566"/>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nodeType="clickEffect">
                                  <p:stCondLst>
                                    <p:cond delay="0"/>
                                  </p:stCondLst>
                                  <p:childTnLst>
                                    <p:set>
                                      <p:cBhvr>
                                        <p:cTn id="48" dur="1" fill="hold">
                                          <p:stCondLst>
                                            <p:cond delay="0"/>
                                          </p:stCondLst>
                                        </p:cTn>
                                        <p:tgtEl>
                                          <p:spTgt spid="66567"/>
                                        </p:tgtEl>
                                        <p:attrNameLst>
                                          <p:attrName>style.visibility</p:attrName>
                                        </p:attrNameLst>
                                      </p:cBhvr>
                                      <p:to>
                                        <p:strVal val="visible"/>
                                      </p:to>
                                    </p:set>
                                    <p:anim calcmode="lin" valueType="num">
                                      <p:cBhvr additive="base">
                                        <p:cTn id="49" dur="500" fill="hold"/>
                                        <p:tgtEl>
                                          <p:spTgt spid="66567"/>
                                        </p:tgtEl>
                                        <p:attrNameLst>
                                          <p:attrName>ppt_x</p:attrName>
                                        </p:attrNameLst>
                                      </p:cBhvr>
                                      <p:tavLst>
                                        <p:tav tm="0">
                                          <p:val>
                                            <p:strVal val="0-#ppt_w/2"/>
                                          </p:val>
                                        </p:tav>
                                        <p:tav tm="100000">
                                          <p:val>
                                            <p:strVal val="#ppt_x"/>
                                          </p:val>
                                        </p:tav>
                                      </p:tavLst>
                                    </p:anim>
                                    <p:anim calcmode="lin" valueType="num">
                                      <p:cBhvr additive="base">
                                        <p:cTn id="50" dur="500" fill="hold"/>
                                        <p:tgtEl>
                                          <p:spTgt spid="6656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WordArt 4"/>
          <p:cNvSpPr>
            <a:spLocks noChangeArrowheads="1" noChangeShapeType="1" noTextEdit="1"/>
          </p:cNvSpPr>
          <p:nvPr/>
        </p:nvSpPr>
        <p:spPr bwMode="auto">
          <a:xfrm>
            <a:off x="304800" y="304800"/>
            <a:ext cx="4457700" cy="647700"/>
          </a:xfrm>
          <a:prstGeom prst="rect">
            <a:avLst/>
          </a:prstGeom>
        </p:spPr>
        <p:txBody>
          <a:bodyPr wrap="none" fromWordArt="1">
            <a:prstTxWarp prst="textPlain">
              <a:avLst>
                <a:gd name="adj" fmla="val 50000"/>
              </a:avLst>
            </a:prstTxWarp>
          </a:bodyPr>
          <a:lstStyle/>
          <a:p>
            <a:pPr algn="ctr"/>
            <a:r>
              <a:rPr lang="en-US" kern="10">
                <a:ln w="44450">
                  <a:solidFill>
                    <a:srgbClr val="000000"/>
                  </a:solidFill>
                  <a:round/>
                  <a:headEnd/>
                  <a:tailEnd/>
                </a:ln>
                <a:solidFill>
                  <a:srgbClr val="3366FF"/>
                </a:solidFill>
                <a:latin typeface="Cooper Black"/>
              </a:rPr>
              <a:t>Evolution Overview</a:t>
            </a:r>
          </a:p>
        </p:txBody>
      </p:sp>
      <p:graphicFrame>
        <p:nvGraphicFramePr>
          <p:cNvPr id="64545" name="Group 33"/>
          <p:cNvGraphicFramePr>
            <a:graphicFrameLocks noGrp="1"/>
          </p:cNvGraphicFramePr>
          <p:nvPr/>
        </p:nvGraphicFramePr>
        <p:xfrm>
          <a:off x="304800" y="1295400"/>
          <a:ext cx="8382000" cy="2270126"/>
        </p:xfrm>
        <a:graphic>
          <a:graphicData uri="http://schemas.openxmlformats.org/drawingml/2006/table">
            <a:tbl>
              <a:tblPr/>
              <a:tblGrid>
                <a:gridCol w="1222375"/>
                <a:gridCol w="7159625"/>
              </a:tblGrid>
              <a:tr h="11350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Cooper Black" pitchFamily="18" charset="0"/>
                          <a:cs typeface="Times New Roman" pitchFamily="18" charset="0"/>
                        </a:rPr>
                        <a:t>JV Version</a:t>
                      </a:r>
                      <a:endParaRPr kumimoji="0" lang="en-US" sz="2000" b="0" i="0" u="none" strike="noStrike" cap="none" normalizeH="0" baseline="0" smtClean="0">
                        <a:ln>
                          <a:noFill/>
                        </a:ln>
                        <a:solidFill>
                          <a:schemeClr val="tx1"/>
                        </a:solidFill>
                        <a:effectLst/>
                        <a:latin typeface="Arial"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11350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Cooper Black" pitchFamily="18" charset="0"/>
                          <a:cs typeface="Times New Roman" pitchFamily="18" charset="0"/>
                        </a:rPr>
                        <a:t>Varsity Version</a:t>
                      </a:r>
                      <a:endParaRPr kumimoji="0" lang="en-US" sz="2000" b="0" i="0" u="none" strike="noStrike" cap="none" normalizeH="0" baseline="0" smtClean="0">
                        <a:ln>
                          <a:noFill/>
                        </a:ln>
                        <a:solidFill>
                          <a:schemeClr val="tx1"/>
                        </a:solidFill>
                        <a:effectLst/>
                        <a:latin typeface="Arial"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bl>
          </a:graphicData>
        </a:graphic>
      </p:graphicFrame>
      <p:grpSp>
        <p:nvGrpSpPr>
          <p:cNvPr id="76813" name="Group 34"/>
          <p:cNvGrpSpPr>
            <a:grpSpLocks/>
          </p:cNvGrpSpPr>
          <p:nvPr/>
        </p:nvGrpSpPr>
        <p:grpSpPr bwMode="auto">
          <a:xfrm>
            <a:off x="1600200" y="3962400"/>
            <a:ext cx="6019800" cy="2505075"/>
            <a:chOff x="192" y="1680"/>
            <a:chExt cx="5376" cy="2394"/>
          </a:xfrm>
        </p:grpSpPr>
        <p:pic>
          <p:nvPicPr>
            <p:cNvPr id="76815" name="Picture 35"/>
            <p:cNvPicPr>
              <a:picLocks noChangeAspect="1" noChangeArrowheads="1"/>
            </p:cNvPicPr>
            <p:nvPr/>
          </p:nvPicPr>
          <p:blipFill>
            <a:blip r:embed="rId2" cstate="print"/>
            <a:srcRect/>
            <a:stretch>
              <a:fillRect/>
            </a:stretch>
          </p:blipFill>
          <p:spPr bwMode="auto">
            <a:xfrm>
              <a:off x="192" y="1680"/>
              <a:ext cx="1980" cy="2376"/>
            </a:xfrm>
            <a:prstGeom prst="rect">
              <a:avLst/>
            </a:prstGeom>
            <a:noFill/>
            <a:ln w="9525">
              <a:noFill/>
              <a:miter lim="800000"/>
              <a:headEnd/>
              <a:tailEnd/>
            </a:ln>
          </p:spPr>
        </p:pic>
        <p:pic>
          <p:nvPicPr>
            <p:cNvPr id="76816" name="Picture 36"/>
            <p:cNvPicPr>
              <a:picLocks noChangeAspect="1" noChangeArrowheads="1"/>
            </p:cNvPicPr>
            <p:nvPr/>
          </p:nvPicPr>
          <p:blipFill>
            <a:blip r:embed="rId3" cstate="print"/>
            <a:srcRect/>
            <a:stretch>
              <a:fillRect/>
            </a:stretch>
          </p:blipFill>
          <p:spPr bwMode="auto">
            <a:xfrm>
              <a:off x="3537" y="1680"/>
              <a:ext cx="2031" cy="2394"/>
            </a:xfrm>
            <a:prstGeom prst="rect">
              <a:avLst/>
            </a:prstGeom>
            <a:noFill/>
            <a:ln w="9525">
              <a:noFill/>
              <a:miter lim="800000"/>
              <a:headEnd/>
              <a:tailEnd/>
            </a:ln>
          </p:spPr>
        </p:pic>
        <p:sp>
          <p:nvSpPr>
            <p:cNvPr id="76817" name="AutoShape 37"/>
            <p:cNvSpPr>
              <a:spLocks noChangeArrowheads="1"/>
            </p:cNvSpPr>
            <p:nvPr/>
          </p:nvSpPr>
          <p:spPr bwMode="auto">
            <a:xfrm>
              <a:off x="2208" y="2640"/>
              <a:ext cx="1296" cy="432"/>
            </a:xfrm>
            <a:prstGeom prst="rightArrow">
              <a:avLst>
                <a:gd name="adj1" fmla="val 50000"/>
                <a:gd name="adj2" fmla="val 75000"/>
              </a:avLst>
            </a:prstGeom>
            <a:solidFill>
              <a:srgbClr val="FFCC99"/>
            </a:solidFill>
            <a:ln w="28575">
              <a:solidFill>
                <a:schemeClr val="tx1"/>
              </a:solidFill>
              <a:miter lim="800000"/>
              <a:headEnd/>
              <a:tailEnd/>
            </a:ln>
          </p:spPr>
          <p:txBody>
            <a:bodyPr wrap="none" anchor="ctr"/>
            <a:lstStyle/>
            <a:p>
              <a:endParaRPr lang="en-US"/>
            </a:p>
          </p:txBody>
        </p:sp>
      </p:grpSp>
      <p:sp>
        <p:nvSpPr>
          <p:cNvPr id="64550" name="WordArt 38"/>
          <p:cNvSpPr>
            <a:spLocks noChangeArrowheads="1" noChangeShapeType="1" noTextEdit="1"/>
          </p:cNvSpPr>
          <p:nvPr/>
        </p:nvSpPr>
        <p:spPr bwMode="auto">
          <a:xfrm>
            <a:off x="1981200" y="3733800"/>
            <a:ext cx="5029200" cy="3124200"/>
          </a:xfrm>
          <a:prstGeom prst="rect">
            <a:avLst/>
          </a:prstGeom>
        </p:spPr>
        <p:txBody>
          <a:bodyPr wrap="none" fromWordArt="1">
            <a:prstTxWarp prst="textPlain">
              <a:avLst>
                <a:gd name="adj" fmla="val 50000"/>
              </a:avLst>
            </a:prstTxWarp>
          </a:bodyPr>
          <a:lstStyle/>
          <a:p>
            <a:pPr algn="ctr"/>
            <a:r>
              <a:rPr lang="en-US" sz="3600" kern="10">
                <a:ln w="22225">
                  <a:solidFill>
                    <a:srgbClr val="000000"/>
                  </a:solidFill>
                  <a:round/>
                  <a:headEnd/>
                  <a:tailEnd/>
                </a:ln>
                <a:solidFill>
                  <a:srgbClr val="FF0000"/>
                </a:solidFill>
                <a:latin typeface="Arial Rounded MT Bold"/>
              </a:rPr>
              <a:t>X</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4550"/>
                                        </p:tgtEl>
                                        <p:attrNameLst>
                                          <p:attrName>style.visibility</p:attrName>
                                        </p:attrNameLst>
                                      </p:cBhvr>
                                      <p:to>
                                        <p:strVal val="visible"/>
                                      </p:to>
                                    </p:set>
                                    <p:animEffect transition="in" filter="checkerboard(across)">
                                      <p:cBhvr>
                                        <p:cTn id="7" dur="500"/>
                                        <p:tgtEl>
                                          <p:spTgt spid="645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50"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5" name="Picture 4"/>
          <p:cNvPicPr>
            <a:picLocks noChangeAspect="1" noChangeArrowheads="1"/>
          </p:cNvPicPr>
          <p:nvPr/>
        </p:nvPicPr>
        <p:blipFill>
          <a:blip r:embed="rId2" cstate="print"/>
          <a:srcRect/>
          <a:stretch>
            <a:fillRect/>
          </a:stretch>
        </p:blipFill>
        <p:spPr bwMode="auto">
          <a:xfrm>
            <a:off x="-228600" y="0"/>
            <a:ext cx="9144000" cy="3079750"/>
          </a:xfrm>
          <a:prstGeom prst="rect">
            <a:avLst/>
          </a:prstGeom>
          <a:noFill/>
          <a:ln w="9525">
            <a:noFill/>
            <a:miter lim="800000"/>
            <a:headEnd/>
            <a:tailEnd/>
          </a:ln>
        </p:spPr>
      </p:pic>
      <p:pic>
        <p:nvPicPr>
          <p:cNvPr id="65542" name="Picture 6" descr="ape_man"/>
          <p:cNvPicPr>
            <a:picLocks noChangeAspect="1" noChangeArrowheads="1"/>
          </p:cNvPicPr>
          <p:nvPr/>
        </p:nvPicPr>
        <p:blipFill>
          <a:blip r:embed="rId3" cstate="print"/>
          <a:srcRect/>
          <a:stretch>
            <a:fillRect/>
          </a:stretch>
        </p:blipFill>
        <p:spPr bwMode="auto">
          <a:xfrm>
            <a:off x="381000" y="3962400"/>
            <a:ext cx="4572000" cy="2286000"/>
          </a:xfrm>
          <a:prstGeom prst="rect">
            <a:avLst/>
          </a:prstGeom>
          <a:noFill/>
          <a:ln w="9525">
            <a:noFill/>
            <a:miter lim="800000"/>
            <a:headEnd/>
            <a:tailEnd/>
          </a:ln>
        </p:spPr>
      </p:pic>
      <p:pic>
        <p:nvPicPr>
          <p:cNvPr id="65544" name="Picture 8" descr="300px-Evolution_tree_of_life"/>
          <p:cNvPicPr>
            <a:picLocks noChangeAspect="1" noChangeArrowheads="1"/>
          </p:cNvPicPr>
          <p:nvPr/>
        </p:nvPicPr>
        <p:blipFill>
          <a:blip r:embed="rId4" cstate="print"/>
          <a:srcRect/>
          <a:stretch>
            <a:fillRect/>
          </a:stretch>
        </p:blipFill>
        <p:spPr bwMode="auto">
          <a:xfrm>
            <a:off x="5334000" y="3048000"/>
            <a:ext cx="3148013" cy="3810000"/>
          </a:xfrm>
          <a:prstGeom prst="rect">
            <a:avLst/>
          </a:prstGeom>
          <a:noFill/>
          <a:ln w="9525">
            <a:noFill/>
            <a:miter lim="800000"/>
            <a:headEnd/>
            <a:tailEnd/>
          </a:ln>
        </p:spPr>
      </p:pic>
      <p:sp>
        <p:nvSpPr>
          <p:cNvPr id="5" name="TextBox 4"/>
          <p:cNvSpPr txBox="1">
            <a:spLocks noChangeArrowheads="1"/>
          </p:cNvSpPr>
          <p:nvPr/>
        </p:nvSpPr>
        <p:spPr bwMode="auto">
          <a:xfrm>
            <a:off x="1981200" y="1219200"/>
            <a:ext cx="7162800" cy="461963"/>
          </a:xfrm>
          <a:prstGeom prst="rect">
            <a:avLst/>
          </a:prstGeom>
          <a:noFill/>
          <a:ln w="9525">
            <a:noFill/>
            <a:miter lim="800000"/>
            <a:headEnd/>
            <a:tailEnd/>
          </a:ln>
        </p:spPr>
        <p:txBody>
          <a:bodyPr>
            <a:spAutoFit/>
          </a:bodyPr>
          <a:lstStyle/>
          <a:p>
            <a:r>
              <a:rPr lang="en-US" sz="2400" b="1"/>
              <a:t>Changes in populations over generations.</a:t>
            </a:r>
          </a:p>
        </p:txBody>
      </p:sp>
      <p:sp>
        <p:nvSpPr>
          <p:cNvPr id="6" name="TextBox 5"/>
          <p:cNvSpPr txBox="1">
            <a:spLocks noChangeArrowheads="1"/>
          </p:cNvSpPr>
          <p:nvPr/>
        </p:nvSpPr>
        <p:spPr bwMode="auto">
          <a:xfrm>
            <a:off x="1981200" y="1828800"/>
            <a:ext cx="6477000" cy="830263"/>
          </a:xfrm>
          <a:prstGeom prst="rect">
            <a:avLst/>
          </a:prstGeom>
          <a:noFill/>
          <a:ln w="9525">
            <a:noFill/>
            <a:miter lim="800000"/>
            <a:headEnd/>
            <a:tailEnd/>
          </a:ln>
        </p:spPr>
        <p:txBody>
          <a:bodyPr>
            <a:spAutoFit/>
          </a:bodyPr>
          <a:lstStyle/>
          <a:p>
            <a:r>
              <a:rPr lang="en-US" sz="2400" b="1"/>
              <a:t>Changes in groups of organisms over millions of years.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65542"/>
                                        </p:tgtEl>
                                        <p:attrNameLst>
                                          <p:attrName>style.visibility</p:attrName>
                                        </p:attrNameLst>
                                      </p:cBhvr>
                                      <p:to>
                                        <p:strVal val="visible"/>
                                      </p:to>
                                    </p:set>
                                    <p:animEffect transition="in" filter="checkerboard(across)">
                                      <p:cBhvr>
                                        <p:cTn id="12" dur="500"/>
                                        <p:tgtEl>
                                          <p:spTgt spid="6554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65544"/>
                                        </p:tgtEl>
                                        <p:attrNameLst>
                                          <p:attrName>style.visibility</p:attrName>
                                        </p:attrNameLst>
                                      </p:cBhvr>
                                      <p:to>
                                        <p:strVal val="visible"/>
                                      </p:to>
                                    </p:set>
                                    <p:animEffect transition="in" filter="checkerboard(across)">
                                      <p:cBhvr>
                                        <p:cTn id="22" dur="500"/>
                                        <p:tgtEl>
                                          <p:spTgt spid="655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2"/>
          <p:cNvPicPr>
            <a:picLocks noChangeAspect="1" noChangeArrowheads="1"/>
          </p:cNvPicPr>
          <p:nvPr/>
        </p:nvPicPr>
        <p:blipFill>
          <a:blip r:embed="rId2" cstate="print"/>
          <a:srcRect/>
          <a:stretch>
            <a:fillRect/>
          </a:stretch>
        </p:blipFill>
        <p:spPr bwMode="auto">
          <a:xfrm>
            <a:off x="2605088" y="457200"/>
            <a:ext cx="4710112" cy="6096000"/>
          </a:xfrm>
          <a:prstGeom prst="rect">
            <a:avLst/>
          </a:prstGeom>
          <a:noFill/>
          <a:ln w="9525" algn="ctr">
            <a:noFill/>
            <a:miter lim="800000"/>
            <a:headEnd/>
            <a:tailEnd/>
          </a:ln>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cstate="print"/>
          <a:srcRect/>
          <a:stretch>
            <a:fillRect/>
          </a:stretch>
        </p:blipFill>
        <p:spPr bwMode="auto">
          <a:xfrm>
            <a:off x="2286000" y="1023938"/>
            <a:ext cx="6858000" cy="5654675"/>
          </a:xfrm>
          <a:prstGeom prst="rect">
            <a:avLst/>
          </a:prstGeom>
          <a:noFill/>
          <a:ln w="9525">
            <a:noFill/>
            <a:miter lim="800000"/>
            <a:headEnd/>
            <a:tailEnd/>
          </a:ln>
        </p:spPr>
      </p:pic>
      <p:sp>
        <p:nvSpPr>
          <p:cNvPr id="78850" name="WordArt 3"/>
          <p:cNvSpPr>
            <a:spLocks noChangeArrowheads="1" noChangeShapeType="1" noTextEdit="1"/>
          </p:cNvSpPr>
          <p:nvPr/>
        </p:nvSpPr>
        <p:spPr bwMode="auto">
          <a:xfrm>
            <a:off x="304800" y="228600"/>
            <a:ext cx="8534400" cy="762000"/>
          </a:xfrm>
          <a:prstGeom prst="rect">
            <a:avLst/>
          </a:prstGeom>
        </p:spPr>
        <p:txBody>
          <a:bodyPr wrap="none" fromWordArt="1">
            <a:prstTxWarp prst="textPlain">
              <a:avLst>
                <a:gd name="adj" fmla="val 50000"/>
              </a:avLst>
            </a:prstTxWarp>
          </a:bodyPr>
          <a:lstStyle/>
          <a:p>
            <a:pPr algn="ctr"/>
            <a:r>
              <a:rPr lang="en-US" sz="5400" kern="10">
                <a:ln w="31750">
                  <a:solidFill>
                    <a:srgbClr val="000000"/>
                  </a:solidFill>
                  <a:round/>
                  <a:headEnd/>
                  <a:tailEnd/>
                </a:ln>
                <a:gradFill rotWithShape="1">
                  <a:gsLst>
                    <a:gs pos="0">
                      <a:srgbClr val="D60093"/>
                    </a:gs>
                    <a:gs pos="50000">
                      <a:srgbClr val="FF0000"/>
                    </a:gs>
                    <a:gs pos="100000">
                      <a:srgbClr val="D60093"/>
                    </a:gs>
                  </a:gsLst>
                  <a:lin ang="2700000" scaled="1"/>
                </a:gradFill>
                <a:latin typeface="Algerian"/>
              </a:rPr>
              <a:t>Evidence for Evolution?</a:t>
            </a:r>
          </a:p>
        </p:txBody>
      </p:sp>
      <p:pic>
        <p:nvPicPr>
          <p:cNvPr id="4" name="Picture 9" descr="22-14-HomologousStruct-L"/>
          <p:cNvPicPr>
            <a:picLocks noChangeAspect="1" noChangeArrowheads="1"/>
          </p:cNvPicPr>
          <p:nvPr/>
        </p:nvPicPr>
        <p:blipFill>
          <a:blip r:embed="rId3" cstate="print"/>
          <a:srcRect/>
          <a:stretch>
            <a:fillRect/>
          </a:stretch>
        </p:blipFill>
        <p:spPr bwMode="auto">
          <a:xfrm>
            <a:off x="3962400" y="1066800"/>
            <a:ext cx="5181600" cy="3602038"/>
          </a:xfrm>
          <a:prstGeom prst="rect">
            <a:avLst/>
          </a:prstGeom>
          <a:noFill/>
          <a:ln w="9525">
            <a:noFill/>
            <a:miter lim="800000"/>
            <a:headEnd/>
            <a:tailEnd/>
          </a:ln>
        </p:spPr>
      </p:pic>
      <p:pic>
        <p:nvPicPr>
          <p:cNvPr id="5" name="Picture 2"/>
          <p:cNvPicPr>
            <a:picLocks noChangeAspect="1" noChangeArrowheads="1"/>
          </p:cNvPicPr>
          <p:nvPr/>
        </p:nvPicPr>
        <p:blipFill>
          <a:blip r:embed="rId4" cstate="print"/>
          <a:srcRect/>
          <a:stretch>
            <a:fillRect/>
          </a:stretch>
        </p:blipFill>
        <p:spPr bwMode="auto">
          <a:xfrm>
            <a:off x="0" y="990600"/>
            <a:ext cx="2898775" cy="3657600"/>
          </a:xfrm>
          <a:prstGeom prst="rect">
            <a:avLst/>
          </a:prstGeom>
          <a:noFill/>
          <a:ln w="9525">
            <a:noFill/>
            <a:miter lim="800000"/>
            <a:headEnd/>
            <a:tailEnd/>
          </a:ln>
        </p:spPr>
      </p:pic>
      <p:pic>
        <p:nvPicPr>
          <p:cNvPr id="3" name="Picture 2"/>
          <p:cNvPicPr>
            <a:picLocks noChangeAspect="1" noChangeArrowheads="1"/>
          </p:cNvPicPr>
          <p:nvPr/>
        </p:nvPicPr>
        <p:blipFill>
          <a:blip r:embed="rId5" cstate="print"/>
          <a:srcRect/>
          <a:stretch>
            <a:fillRect/>
          </a:stretch>
        </p:blipFill>
        <p:spPr bwMode="auto">
          <a:xfrm>
            <a:off x="0" y="2667000"/>
            <a:ext cx="1995488" cy="40386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linds(horizont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linds(horizontal)">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3" name="Picture 2" descr="chppoer_tattoo"/>
          <p:cNvPicPr>
            <a:picLocks noChangeAspect="1" noChangeArrowheads="1"/>
          </p:cNvPicPr>
          <p:nvPr/>
        </p:nvPicPr>
        <p:blipFill>
          <a:blip r:embed="rId2" cstate="print"/>
          <a:srcRect/>
          <a:stretch>
            <a:fillRect/>
          </a:stretch>
        </p:blipFill>
        <p:spPr bwMode="auto">
          <a:xfrm>
            <a:off x="0" y="0"/>
            <a:ext cx="4038600" cy="3713163"/>
          </a:xfrm>
          <a:prstGeom prst="rect">
            <a:avLst/>
          </a:prstGeom>
          <a:noFill/>
          <a:ln w="9525">
            <a:noFill/>
            <a:miter lim="800000"/>
            <a:headEnd/>
            <a:tailEnd/>
          </a:ln>
        </p:spPr>
      </p:pic>
      <p:pic>
        <p:nvPicPr>
          <p:cNvPr id="67587" name="Picture 3" descr="arnold-dips"/>
          <p:cNvPicPr>
            <a:picLocks noChangeAspect="1" noChangeArrowheads="1"/>
          </p:cNvPicPr>
          <p:nvPr/>
        </p:nvPicPr>
        <p:blipFill>
          <a:blip r:embed="rId3" cstate="print"/>
          <a:srcRect/>
          <a:stretch>
            <a:fillRect/>
          </a:stretch>
        </p:blipFill>
        <p:spPr bwMode="auto">
          <a:xfrm>
            <a:off x="0" y="3741738"/>
            <a:ext cx="4267200" cy="3116262"/>
          </a:xfrm>
          <a:prstGeom prst="rect">
            <a:avLst/>
          </a:prstGeom>
          <a:noFill/>
          <a:ln w="9525">
            <a:noFill/>
            <a:miter lim="800000"/>
            <a:headEnd/>
            <a:tailEnd/>
          </a:ln>
        </p:spPr>
      </p:pic>
      <p:grpSp>
        <p:nvGrpSpPr>
          <p:cNvPr id="67588" name="Group 4"/>
          <p:cNvGrpSpPr>
            <a:grpSpLocks/>
          </p:cNvGrpSpPr>
          <p:nvPr/>
        </p:nvGrpSpPr>
        <p:grpSpPr bwMode="auto">
          <a:xfrm>
            <a:off x="3733800" y="4279900"/>
            <a:ext cx="4572000" cy="2578100"/>
            <a:chOff x="2352" y="2696"/>
            <a:chExt cx="2880" cy="1624"/>
          </a:xfrm>
        </p:grpSpPr>
        <p:pic>
          <p:nvPicPr>
            <p:cNvPr id="79880" name="Picture 5" descr="muscle_baby"/>
            <p:cNvPicPr>
              <a:picLocks noChangeAspect="1" noChangeArrowheads="1"/>
            </p:cNvPicPr>
            <p:nvPr/>
          </p:nvPicPr>
          <p:blipFill>
            <a:blip r:embed="rId4" cstate="print"/>
            <a:srcRect/>
            <a:stretch>
              <a:fillRect/>
            </a:stretch>
          </p:blipFill>
          <p:spPr bwMode="auto">
            <a:xfrm>
              <a:off x="2976" y="2696"/>
              <a:ext cx="2256" cy="1624"/>
            </a:xfrm>
            <a:prstGeom prst="rect">
              <a:avLst/>
            </a:prstGeom>
            <a:noFill/>
            <a:ln w="9525">
              <a:noFill/>
              <a:miter lim="800000"/>
              <a:headEnd/>
              <a:tailEnd/>
            </a:ln>
          </p:spPr>
        </p:pic>
        <p:sp>
          <p:nvSpPr>
            <p:cNvPr id="79881" name="AutoShape 6"/>
            <p:cNvSpPr>
              <a:spLocks noChangeArrowheads="1"/>
            </p:cNvSpPr>
            <p:nvPr/>
          </p:nvSpPr>
          <p:spPr bwMode="auto">
            <a:xfrm>
              <a:off x="2352" y="2832"/>
              <a:ext cx="960" cy="240"/>
            </a:xfrm>
            <a:prstGeom prst="rightArrow">
              <a:avLst>
                <a:gd name="adj1" fmla="val 50000"/>
                <a:gd name="adj2" fmla="val 100000"/>
              </a:avLst>
            </a:prstGeom>
            <a:solidFill>
              <a:srgbClr val="FF0000"/>
            </a:solidFill>
            <a:ln w="19050">
              <a:solidFill>
                <a:schemeClr val="tx1"/>
              </a:solidFill>
              <a:miter lim="800000"/>
              <a:headEnd/>
              <a:tailEnd/>
            </a:ln>
          </p:spPr>
          <p:txBody>
            <a:bodyPr wrap="none" anchor="ctr"/>
            <a:lstStyle/>
            <a:p>
              <a:endParaRPr lang="en-US"/>
            </a:p>
          </p:txBody>
        </p:sp>
      </p:grpSp>
      <p:grpSp>
        <p:nvGrpSpPr>
          <p:cNvPr id="67591" name="Group 7"/>
          <p:cNvGrpSpPr>
            <a:grpSpLocks/>
          </p:cNvGrpSpPr>
          <p:nvPr/>
        </p:nvGrpSpPr>
        <p:grpSpPr bwMode="auto">
          <a:xfrm>
            <a:off x="3429000" y="0"/>
            <a:ext cx="4219575" cy="3733800"/>
            <a:chOff x="2160" y="0"/>
            <a:chExt cx="2658" cy="2352"/>
          </a:xfrm>
        </p:grpSpPr>
        <p:pic>
          <p:nvPicPr>
            <p:cNvPr id="79878" name="Picture 8" descr="tattoo_baby"/>
            <p:cNvPicPr>
              <a:picLocks noChangeAspect="1" noChangeArrowheads="1"/>
            </p:cNvPicPr>
            <p:nvPr/>
          </p:nvPicPr>
          <p:blipFill>
            <a:blip r:embed="rId5" cstate="print"/>
            <a:srcRect/>
            <a:stretch>
              <a:fillRect/>
            </a:stretch>
          </p:blipFill>
          <p:spPr bwMode="auto">
            <a:xfrm>
              <a:off x="2832" y="0"/>
              <a:ext cx="1986" cy="2352"/>
            </a:xfrm>
            <a:prstGeom prst="rect">
              <a:avLst/>
            </a:prstGeom>
            <a:noFill/>
            <a:ln w="9525">
              <a:noFill/>
              <a:miter lim="800000"/>
              <a:headEnd/>
              <a:tailEnd/>
            </a:ln>
          </p:spPr>
        </p:pic>
        <p:sp>
          <p:nvSpPr>
            <p:cNvPr id="79879" name="AutoShape 9"/>
            <p:cNvSpPr>
              <a:spLocks noChangeArrowheads="1"/>
            </p:cNvSpPr>
            <p:nvPr/>
          </p:nvSpPr>
          <p:spPr bwMode="auto">
            <a:xfrm>
              <a:off x="2160" y="1584"/>
              <a:ext cx="960" cy="240"/>
            </a:xfrm>
            <a:prstGeom prst="rightArrow">
              <a:avLst>
                <a:gd name="adj1" fmla="val 50000"/>
                <a:gd name="adj2" fmla="val 100000"/>
              </a:avLst>
            </a:prstGeom>
            <a:solidFill>
              <a:srgbClr val="FF0000"/>
            </a:solidFill>
            <a:ln w="19050">
              <a:solidFill>
                <a:schemeClr val="tx1"/>
              </a:solidFill>
              <a:miter lim="800000"/>
              <a:headEnd/>
              <a:tailEnd/>
            </a:ln>
          </p:spPr>
          <p:txBody>
            <a:bodyPr wrap="none" anchor="ctr"/>
            <a:lstStyle/>
            <a:p>
              <a:endParaRPr lang="en-US"/>
            </a:p>
          </p:txBody>
        </p:sp>
      </p:grpSp>
      <p:sp>
        <p:nvSpPr>
          <p:cNvPr id="79877" name="WordArt 10"/>
          <p:cNvSpPr>
            <a:spLocks noChangeArrowheads="1" noChangeShapeType="1" noTextEdit="1"/>
          </p:cNvSpPr>
          <p:nvPr/>
        </p:nvSpPr>
        <p:spPr bwMode="auto">
          <a:xfrm>
            <a:off x="3276600" y="152400"/>
            <a:ext cx="5676900" cy="647700"/>
          </a:xfrm>
          <a:prstGeom prst="rect">
            <a:avLst/>
          </a:prstGeom>
        </p:spPr>
        <p:txBody>
          <a:bodyPr wrap="none" fromWordArt="1">
            <a:prstTxWarp prst="textPlain">
              <a:avLst>
                <a:gd name="adj" fmla="val 50000"/>
              </a:avLst>
            </a:prstTxWarp>
          </a:bodyPr>
          <a:lstStyle/>
          <a:p>
            <a:pPr algn="ctr"/>
            <a:r>
              <a:rPr lang="en-US" kern="10">
                <a:ln w="44450">
                  <a:solidFill>
                    <a:srgbClr val="000000"/>
                  </a:solidFill>
                  <a:round/>
                  <a:headEnd/>
                  <a:tailEnd/>
                </a:ln>
                <a:solidFill>
                  <a:srgbClr val="3366FF"/>
                </a:solidFill>
                <a:latin typeface="Cooper Black"/>
              </a:rPr>
              <a:t>Evolution Theories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7591"/>
                                        </p:tgtEl>
                                        <p:attrNameLst>
                                          <p:attrName>style.visibility</p:attrName>
                                        </p:attrNameLst>
                                      </p:cBhvr>
                                      <p:to>
                                        <p:strVal val="visible"/>
                                      </p:to>
                                    </p:set>
                                    <p:animEffect transition="in" filter="dissolve">
                                      <p:cBhvr>
                                        <p:cTn id="7" dur="500"/>
                                        <p:tgtEl>
                                          <p:spTgt spid="6759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7587"/>
                                        </p:tgtEl>
                                        <p:attrNameLst>
                                          <p:attrName>style.visibility</p:attrName>
                                        </p:attrNameLst>
                                      </p:cBhvr>
                                      <p:to>
                                        <p:strVal val="visible"/>
                                      </p:to>
                                    </p:set>
                                    <p:animEffect transition="in" filter="dissolve">
                                      <p:cBhvr>
                                        <p:cTn id="12" dur="500"/>
                                        <p:tgtEl>
                                          <p:spTgt spid="6758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67588"/>
                                        </p:tgtEl>
                                        <p:attrNameLst>
                                          <p:attrName>style.visibility</p:attrName>
                                        </p:attrNameLst>
                                      </p:cBhvr>
                                      <p:to>
                                        <p:strVal val="visible"/>
                                      </p:to>
                                    </p:set>
                                    <p:animEffect transition="in" filter="dissolve">
                                      <p:cBhvr>
                                        <p:cTn id="17" dur="500"/>
                                        <p:tgtEl>
                                          <p:spTgt spid="675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7" name="Picture 8"/>
          <p:cNvPicPr>
            <a:picLocks noChangeAspect="1" noChangeArrowheads="1"/>
          </p:cNvPicPr>
          <p:nvPr/>
        </p:nvPicPr>
        <p:blipFill>
          <a:blip r:embed="rId2" cstate="print"/>
          <a:srcRect/>
          <a:stretch>
            <a:fillRect/>
          </a:stretch>
        </p:blipFill>
        <p:spPr bwMode="auto">
          <a:xfrm>
            <a:off x="76200" y="1066800"/>
            <a:ext cx="6172200" cy="1960563"/>
          </a:xfrm>
          <a:prstGeom prst="rect">
            <a:avLst/>
          </a:prstGeom>
          <a:noFill/>
          <a:ln w="9525">
            <a:noFill/>
            <a:miter lim="800000"/>
            <a:headEnd/>
            <a:tailEnd/>
          </a:ln>
        </p:spPr>
      </p:pic>
      <p:pic>
        <p:nvPicPr>
          <p:cNvPr id="80898" name="Picture 2"/>
          <p:cNvPicPr>
            <a:picLocks noChangeAspect="1" noChangeArrowheads="1"/>
          </p:cNvPicPr>
          <p:nvPr/>
        </p:nvPicPr>
        <p:blipFill>
          <a:blip r:embed="rId3" cstate="print"/>
          <a:srcRect/>
          <a:stretch>
            <a:fillRect/>
          </a:stretch>
        </p:blipFill>
        <p:spPr bwMode="auto">
          <a:xfrm>
            <a:off x="6076950" y="0"/>
            <a:ext cx="3067050" cy="3810000"/>
          </a:xfrm>
          <a:prstGeom prst="rect">
            <a:avLst/>
          </a:prstGeom>
          <a:noFill/>
          <a:ln w="9525">
            <a:noFill/>
            <a:miter lim="800000"/>
            <a:headEnd/>
            <a:tailEnd/>
          </a:ln>
        </p:spPr>
      </p:pic>
      <p:sp>
        <p:nvSpPr>
          <p:cNvPr id="80899" name="WordArt 3"/>
          <p:cNvSpPr>
            <a:spLocks noChangeArrowheads="1" noChangeShapeType="1" noTextEdit="1"/>
          </p:cNvSpPr>
          <p:nvPr/>
        </p:nvSpPr>
        <p:spPr bwMode="auto">
          <a:xfrm>
            <a:off x="304800" y="228600"/>
            <a:ext cx="4572000" cy="762000"/>
          </a:xfrm>
          <a:prstGeom prst="rect">
            <a:avLst/>
          </a:prstGeom>
        </p:spPr>
        <p:txBody>
          <a:bodyPr wrap="none" fromWordArt="1">
            <a:prstTxWarp prst="textPlain">
              <a:avLst>
                <a:gd name="adj" fmla="val 50000"/>
              </a:avLst>
            </a:prstTxWarp>
          </a:bodyPr>
          <a:lstStyle/>
          <a:p>
            <a:pPr algn="ctr"/>
            <a:r>
              <a:rPr lang="en-US" sz="5400" kern="10">
                <a:ln w="31750">
                  <a:solidFill>
                    <a:srgbClr val="000000"/>
                  </a:solidFill>
                  <a:round/>
                  <a:headEnd/>
                  <a:tailEnd/>
                </a:ln>
                <a:gradFill rotWithShape="1">
                  <a:gsLst>
                    <a:gs pos="0">
                      <a:srgbClr val="D60093"/>
                    </a:gs>
                    <a:gs pos="50000">
                      <a:srgbClr val="FF0000"/>
                    </a:gs>
                    <a:gs pos="100000">
                      <a:srgbClr val="D60093"/>
                    </a:gs>
                  </a:gsLst>
                  <a:lin ang="2700000" scaled="1"/>
                </a:gradFill>
                <a:latin typeface="Algerian"/>
              </a:rPr>
              <a:t>Lamarck</a:t>
            </a:r>
          </a:p>
        </p:txBody>
      </p:sp>
      <p:pic>
        <p:nvPicPr>
          <p:cNvPr id="80900" name="Picture 11" descr="arnold-dips"/>
          <p:cNvPicPr>
            <a:picLocks noChangeAspect="1" noChangeArrowheads="1"/>
          </p:cNvPicPr>
          <p:nvPr/>
        </p:nvPicPr>
        <p:blipFill>
          <a:blip r:embed="rId4" cstate="print"/>
          <a:srcRect/>
          <a:stretch>
            <a:fillRect/>
          </a:stretch>
        </p:blipFill>
        <p:spPr bwMode="auto">
          <a:xfrm>
            <a:off x="4876800" y="3741738"/>
            <a:ext cx="4267200" cy="31162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p:cNvPicPr>
            <a:picLocks noChangeAspect="1" noChangeArrowheads="1"/>
          </p:cNvPicPr>
          <p:nvPr/>
        </p:nvPicPr>
        <p:blipFill>
          <a:blip r:embed="rId2" cstate="print"/>
          <a:srcRect/>
          <a:stretch>
            <a:fillRect/>
          </a:stretch>
        </p:blipFill>
        <p:spPr bwMode="auto">
          <a:xfrm>
            <a:off x="6448425" y="1371600"/>
            <a:ext cx="2619375" cy="5343525"/>
          </a:xfrm>
          <a:prstGeom prst="rect">
            <a:avLst/>
          </a:prstGeom>
          <a:noFill/>
          <a:ln w="9525">
            <a:noFill/>
            <a:miter lim="800000"/>
            <a:headEnd/>
            <a:tailEnd/>
          </a:ln>
        </p:spPr>
      </p:pic>
      <p:pic>
        <p:nvPicPr>
          <p:cNvPr id="81922" name="Picture 5" descr="muscle_baby"/>
          <p:cNvPicPr>
            <a:picLocks noChangeAspect="1" noChangeArrowheads="1"/>
          </p:cNvPicPr>
          <p:nvPr/>
        </p:nvPicPr>
        <p:blipFill>
          <a:blip r:embed="rId3" cstate="print"/>
          <a:srcRect/>
          <a:stretch>
            <a:fillRect/>
          </a:stretch>
        </p:blipFill>
        <p:spPr bwMode="auto">
          <a:xfrm>
            <a:off x="0" y="4279900"/>
            <a:ext cx="3581400" cy="2578100"/>
          </a:xfrm>
          <a:prstGeom prst="rect">
            <a:avLst/>
          </a:prstGeom>
          <a:noFill/>
          <a:ln w="9525">
            <a:noFill/>
            <a:miter lim="800000"/>
            <a:headEnd/>
            <a:tailEnd/>
          </a:ln>
        </p:spPr>
      </p:pic>
      <p:pic>
        <p:nvPicPr>
          <p:cNvPr id="81923" name="Picture 6"/>
          <p:cNvPicPr>
            <a:picLocks noChangeAspect="1" noChangeArrowheads="1"/>
          </p:cNvPicPr>
          <p:nvPr/>
        </p:nvPicPr>
        <p:blipFill>
          <a:blip r:embed="rId4" cstate="print"/>
          <a:srcRect/>
          <a:stretch>
            <a:fillRect/>
          </a:stretch>
        </p:blipFill>
        <p:spPr bwMode="auto">
          <a:xfrm>
            <a:off x="0" y="-76200"/>
            <a:ext cx="9144000" cy="1408113"/>
          </a:xfrm>
          <a:prstGeom prst="rect">
            <a:avLst/>
          </a:prstGeom>
          <a:noFill/>
          <a:ln w="9525">
            <a:noFill/>
            <a:miter lim="800000"/>
            <a:headEnd/>
            <a:tailEnd/>
          </a:ln>
        </p:spPr>
      </p:pic>
      <p:sp>
        <p:nvSpPr>
          <p:cNvPr id="80901" name="Text Box 5"/>
          <p:cNvSpPr txBox="1">
            <a:spLocks noChangeArrowheads="1"/>
          </p:cNvSpPr>
          <p:nvPr/>
        </p:nvSpPr>
        <p:spPr bwMode="auto">
          <a:xfrm>
            <a:off x="609600" y="381000"/>
            <a:ext cx="8382000" cy="579438"/>
          </a:xfrm>
          <a:prstGeom prst="rect">
            <a:avLst/>
          </a:prstGeom>
          <a:noFill/>
          <a:ln w="9525">
            <a:noFill/>
            <a:miter lim="800000"/>
            <a:headEnd/>
            <a:tailEnd/>
          </a:ln>
        </p:spPr>
        <p:txBody>
          <a:bodyPr>
            <a:spAutoFit/>
          </a:bodyPr>
          <a:lstStyle/>
          <a:p>
            <a:pPr>
              <a:spcBef>
                <a:spcPct val="50000"/>
              </a:spcBef>
            </a:pPr>
            <a:r>
              <a:rPr lang="en-US" sz="3200" b="1"/>
              <a:t>Inheritance of Acquired Characteristics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0901"/>
                                        </p:tgtEl>
                                        <p:attrNameLst>
                                          <p:attrName>style.visibility</p:attrName>
                                        </p:attrNameLst>
                                      </p:cBhvr>
                                      <p:to>
                                        <p:strVal val="visible"/>
                                      </p:to>
                                    </p:set>
                                    <p:animEffect transition="in" filter="dissolve">
                                      <p:cBhvr>
                                        <p:cTn id="7" dur="500"/>
                                        <p:tgtEl>
                                          <p:spTgt spid="80901"/>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71682"/>
                                        </p:tgtEl>
                                        <p:attrNameLst>
                                          <p:attrName>style.visibility</p:attrName>
                                        </p:attrNameLst>
                                      </p:cBhvr>
                                      <p:to>
                                        <p:strVal val="visible"/>
                                      </p:to>
                                    </p:set>
                                    <p:animEffect transition="in" filter="checkerboard(across)">
                                      <p:cBhvr>
                                        <p:cTn id="12" dur="500"/>
                                        <p:tgtEl>
                                          <p:spTgt spid="716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901"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5" name="Picture 4"/>
          <p:cNvPicPr>
            <a:picLocks noChangeAspect="1" noChangeArrowheads="1"/>
          </p:cNvPicPr>
          <p:nvPr/>
        </p:nvPicPr>
        <p:blipFill>
          <a:blip r:embed="rId2" cstate="print"/>
          <a:srcRect/>
          <a:stretch>
            <a:fillRect/>
          </a:stretch>
        </p:blipFill>
        <p:spPr bwMode="auto">
          <a:xfrm>
            <a:off x="0" y="0"/>
            <a:ext cx="9144000" cy="2292350"/>
          </a:xfrm>
          <a:prstGeom prst="rect">
            <a:avLst/>
          </a:prstGeom>
          <a:noFill/>
          <a:ln w="9525">
            <a:noFill/>
            <a:miter lim="800000"/>
            <a:headEnd/>
            <a:tailEnd/>
          </a:ln>
        </p:spPr>
      </p:pic>
      <p:pic>
        <p:nvPicPr>
          <p:cNvPr id="82946" name="Picture 5"/>
          <p:cNvPicPr>
            <a:picLocks noChangeAspect="1" noChangeArrowheads="1"/>
          </p:cNvPicPr>
          <p:nvPr/>
        </p:nvPicPr>
        <p:blipFill>
          <a:blip r:embed="rId3" cstate="print"/>
          <a:srcRect/>
          <a:stretch>
            <a:fillRect/>
          </a:stretch>
        </p:blipFill>
        <p:spPr bwMode="auto">
          <a:xfrm>
            <a:off x="0" y="2895600"/>
            <a:ext cx="4657725" cy="1095375"/>
          </a:xfrm>
          <a:prstGeom prst="rect">
            <a:avLst/>
          </a:prstGeom>
          <a:noFill/>
          <a:ln w="9525">
            <a:noFill/>
            <a:miter lim="800000"/>
            <a:headEnd/>
            <a:tailEnd/>
          </a:ln>
        </p:spPr>
      </p:pic>
      <p:pic>
        <p:nvPicPr>
          <p:cNvPr id="82947" name="Picture 7" descr="CAAE3556DD"/>
          <p:cNvPicPr>
            <a:picLocks noChangeAspect="1" noChangeArrowheads="1"/>
          </p:cNvPicPr>
          <p:nvPr/>
        </p:nvPicPr>
        <p:blipFill>
          <a:blip r:embed="rId4" cstate="print"/>
          <a:srcRect/>
          <a:stretch>
            <a:fillRect/>
          </a:stretch>
        </p:blipFill>
        <p:spPr bwMode="auto">
          <a:xfrm>
            <a:off x="0" y="3962400"/>
            <a:ext cx="2730500" cy="2971800"/>
          </a:xfrm>
          <a:prstGeom prst="rect">
            <a:avLst/>
          </a:prstGeom>
          <a:noFill/>
          <a:ln w="9525">
            <a:noFill/>
            <a:miter lim="800000"/>
            <a:headEnd/>
            <a:tailEnd/>
          </a:ln>
        </p:spPr>
      </p:pic>
      <p:pic>
        <p:nvPicPr>
          <p:cNvPr id="82948" name="Picture 9" descr="full%20tree"/>
          <p:cNvPicPr>
            <a:picLocks noChangeAspect="1" noChangeArrowheads="1"/>
          </p:cNvPicPr>
          <p:nvPr/>
        </p:nvPicPr>
        <p:blipFill>
          <a:blip r:embed="rId5" cstate="print"/>
          <a:srcRect/>
          <a:stretch>
            <a:fillRect/>
          </a:stretch>
        </p:blipFill>
        <p:spPr bwMode="auto">
          <a:xfrm>
            <a:off x="4419600" y="1908175"/>
            <a:ext cx="4724400" cy="40354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69" name="Picture 5" descr="August_Weismann"/>
          <p:cNvPicPr>
            <a:picLocks noChangeAspect="1" noChangeArrowheads="1"/>
          </p:cNvPicPr>
          <p:nvPr/>
        </p:nvPicPr>
        <p:blipFill>
          <a:blip r:embed="rId2" cstate="print"/>
          <a:srcRect/>
          <a:stretch>
            <a:fillRect/>
          </a:stretch>
        </p:blipFill>
        <p:spPr bwMode="auto">
          <a:xfrm>
            <a:off x="3124200" y="304800"/>
            <a:ext cx="3944938" cy="59340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WordArt 2"/>
          <p:cNvSpPr>
            <a:spLocks noChangeArrowheads="1" noChangeShapeType="1" noTextEdit="1"/>
          </p:cNvSpPr>
          <p:nvPr/>
        </p:nvSpPr>
        <p:spPr bwMode="auto">
          <a:xfrm>
            <a:off x="381000" y="152400"/>
            <a:ext cx="5410200" cy="1295400"/>
          </a:xfrm>
          <a:prstGeom prst="rect">
            <a:avLst/>
          </a:prstGeom>
        </p:spPr>
        <p:txBody>
          <a:bodyPr wrap="none" fromWordArt="1">
            <a:prstTxWarp prst="textPlain">
              <a:avLst>
                <a:gd name="adj" fmla="val 50000"/>
              </a:avLst>
            </a:prstTxWarp>
          </a:bodyPr>
          <a:lstStyle/>
          <a:p>
            <a:pPr algn="ctr"/>
            <a:r>
              <a:rPr lang="en-US" sz="5400" kern="10">
                <a:ln w="31750">
                  <a:solidFill>
                    <a:srgbClr val="000000"/>
                  </a:solidFill>
                  <a:round/>
                  <a:headEnd/>
                  <a:tailEnd/>
                </a:ln>
                <a:gradFill rotWithShape="1">
                  <a:gsLst>
                    <a:gs pos="0">
                      <a:srgbClr val="D60093"/>
                    </a:gs>
                    <a:gs pos="50000">
                      <a:srgbClr val="FF0000"/>
                    </a:gs>
                    <a:gs pos="100000">
                      <a:srgbClr val="D60093"/>
                    </a:gs>
                  </a:gsLst>
                  <a:lin ang="2700000" scaled="1"/>
                </a:gradFill>
                <a:latin typeface="Algerian"/>
              </a:rPr>
              <a:t>DARWIN</a:t>
            </a:r>
          </a:p>
        </p:txBody>
      </p:sp>
      <p:pic>
        <p:nvPicPr>
          <p:cNvPr id="84994" name="Picture 3"/>
          <p:cNvPicPr>
            <a:picLocks noChangeAspect="1" noChangeArrowheads="1"/>
          </p:cNvPicPr>
          <p:nvPr/>
        </p:nvPicPr>
        <p:blipFill>
          <a:blip r:embed="rId2" cstate="print"/>
          <a:srcRect/>
          <a:stretch>
            <a:fillRect/>
          </a:stretch>
        </p:blipFill>
        <p:spPr bwMode="auto">
          <a:xfrm>
            <a:off x="381000" y="1905000"/>
            <a:ext cx="4876800" cy="1477963"/>
          </a:xfrm>
          <a:prstGeom prst="rect">
            <a:avLst/>
          </a:prstGeom>
          <a:noFill/>
          <a:ln w="9525">
            <a:noFill/>
            <a:miter lim="800000"/>
            <a:headEnd/>
            <a:tailEnd/>
          </a:ln>
        </p:spPr>
      </p:pic>
      <p:pic>
        <p:nvPicPr>
          <p:cNvPr id="84995" name="Picture 4"/>
          <p:cNvPicPr>
            <a:picLocks noChangeAspect="1" noChangeArrowheads="1"/>
          </p:cNvPicPr>
          <p:nvPr/>
        </p:nvPicPr>
        <p:blipFill>
          <a:blip r:embed="rId3" cstate="print"/>
          <a:srcRect/>
          <a:stretch>
            <a:fillRect/>
          </a:stretch>
        </p:blipFill>
        <p:spPr bwMode="auto">
          <a:xfrm>
            <a:off x="3200400" y="3657600"/>
            <a:ext cx="4953000" cy="2511425"/>
          </a:xfrm>
          <a:prstGeom prst="rect">
            <a:avLst/>
          </a:prstGeom>
          <a:noFill/>
          <a:ln w="9525">
            <a:noFill/>
            <a:miter lim="800000"/>
            <a:headEnd/>
            <a:tailEnd/>
          </a:ln>
        </p:spPr>
      </p:pic>
      <p:pic>
        <p:nvPicPr>
          <p:cNvPr id="84996" name="Picture 5" descr="81598853_551b6e4e1c"/>
          <p:cNvPicPr>
            <a:picLocks noChangeAspect="1" noChangeArrowheads="1"/>
          </p:cNvPicPr>
          <p:nvPr/>
        </p:nvPicPr>
        <p:blipFill>
          <a:blip r:embed="rId4" cstate="print"/>
          <a:srcRect/>
          <a:stretch>
            <a:fillRect/>
          </a:stretch>
        </p:blipFill>
        <p:spPr bwMode="auto">
          <a:xfrm>
            <a:off x="6019800" y="0"/>
            <a:ext cx="3124200" cy="25431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7" name="Picture 2"/>
          <p:cNvPicPr>
            <a:picLocks noChangeAspect="1" noChangeArrowheads="1"/>
          </p:cNvPicPr>
          <p:nvPr/>
        </p:nvPicPr>
        <p:blipFill>
          <a:blip r:embed="rId2" cstate="print"/>
          <a:srcRect/>
          <a:stretch>
            <a:fillRect/>
          </a:stretch>
        </p:blipFill>
        <p:spPr bwMode="auto">
          <a:xfrm>
            <a:off x="0" y="0"/>
            <a:ext cx="5194300" cy="6858000"/>
          </a:xfrm>
          <a:prstGeom prst="rect">
            <a:avLst/>
          </a:prstGeom>
          <a:noFill/>
          <a:ln w="9525" algn="ctr">
            <a:noFill/>
            <a:miter lim="800000"/>
            <a:headEnd/>
            <a:tailEnd/>
          </a:ln>
        </p:spPr>
      </p:pic>
      <p:pic>
        <p:nvPicPr>
          <p:cNvPr id="83974" name="Picture 6" descr="lincoln-movie-poster"/>
          <p:cNvPicPr>
            <a:picLocks noChangeAspect="1" noChangeArrowheads="1"/>
          </p:cNvPicPr>
          <p:nvPr/>
        </p:nvPicPr>
        <p:blipFill>
          <a:blip r:embed="rId3" cstate="print"/>
          <a:srcRect/>
          <a:stretch>
            <a:fillRect/>
          </a:stretch>
        </p:blipFill>
        <p:spPr bwMode="auto">
          <a:xfrm>
            <a:off x="5181600" y="0"/>
            <a:ext cx="3590925" cy="5324475"/>
          </a:xfrm>
          <a:prstGeom prst="rect">
            <a:avLst/>
          </a:prstGeom>
          <a:noFill/>
          <a:ln w="9525">
            <a:noFill/>
            <a:miter lim="800000"/>
            <a:headEnd/>
            <a:tailEnd/>
          </a:ln>
        </p:spPr>
      </p:pic>
      <p:pic>
        <p:nvPicPr>
          <p:cNvPr id="83976" name="Picture 8" descr="FiveDollarBill"/>
          <p:cNvPicPr>
            <a:picLocks noChangeAspect="1" noChangeArrowheads="1"/>
          </p:cNvPicPr>
          <p:nvPr/>
        </p:nvPicPr>
        <p:blipFill>
          <a:blip r:embed="rId4" cstate="print"/>
          <a:srcRect/>
          <a:stretch>
            <a:fillRect/>
          </a:stretch>
        </p:blipFill>
        <p:spPr bwMode="auto">
          <a:xfrm>
            <a:off x="990600" y="1447800"/>
            <a:ext cx="7467600" cy="3125788"/>
          </a:xfrm>
          <a:prstGeom prst="rect">
            <a:avLst/>
          </a:prstGeom>
          <a:noFill/>
          <a:ln w="9525">
            <a:noFill/>
            <a:miter lim="800000"/>
            <a:headEnd/>
            <a:tailEnd/>
          </a:ln>
        </p:spPr>
      </p:pic>
      <p:pic>
        <p:nvPicPr>
          <p:cNvPr id="75779" name="Picture 3"/>
          <p:cNvPicPr>
            <a:picLocks noChangeAspect="1" noChangeArrowheads="1"/>
          </p:cNvPicPr>
          <p:nvPr/>
        </p:nvPicPr>
        <p:blipFill>
          <a:blip r:embed="rId5" cstate="print"/>
          <a:srcRect/>
          <a:stretch>
            <a:fillRect/>
          </a:stretch>
        </p:blipFill>
        <p:spPr bwMode="auto">
          <a:xfrm>
            <a:off x="838200" y="1317625"/>
            <a:ext cx="7696200" cy="3863975"/>
          </a:xfrm>
          <a:prstGeom prst="rect">
            <a:avLst/>
          </a:prstGeom>
          <a:noFill/>
          <a:ln w="9525" algn="ctr">
            <a:noFill/>
            <a:miter lim="800000"/>
            <a:headEnd/>
            <a:tailEnd/>
          </a:ln>
        </p:spPr>
      </p:pic>
      <p:pic>
        <p:nvPicPr>
          <p:cNvPr id="75780" name="Picture 4"/>
          <p:cNvPicPr>
            <a:picLocks noChangeAspect="1" noChangeArrowheads="1"/>
          </p:cNvPicPr>
          <p:nvPr/>
        </p:nvPicPr>
        <p:blipFill>
          <a:blip r:embed="rId6" cstate="print"/>
          <a:srcRect/>
          <a:stretch>
            <a:fillRect/>
          </a:stretch>
        </p:blipFill>
        <p:spPr bwMode="auto">
          <a:xfrm>
            <a:off x="2895600" y="1295400"/>
            <a:ext cx="3810000" cy="3810000"/>
          </a:xfrm>
          <a:prstGeom prst="rect">
            <a:avLst/>
          </a:prstGeom>
          <a:noFill/>
          <a:ln w="9525" algn="ctr">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83974"/>
                                        </p:tgtEl>
                                        <p:attrNameLst>
                                          <p:attrName>style.visibility</p:attrName>
                                        </p:attrNameLst>
                                      </p:cBhvr>
                                      <p:to>
                                        <p:strVal val="visible"/>
                                      </p:to>
                                    </p:set>
                                    <p:animEffect transition="in" filter="checkerboard(across)">
                                      <p:cBhvr>
                                        <p:cTn id="7" dur="500"/>
                                        <p:tgtEl>
                                          <p:spTgt spid="8397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83976"/>
                                        </p:tgtEl>
                                        <p:attrNameLst>
                                          <p:attrName>style.visibility</p:attrName>
                                        </p:attrNameLst>
                                      </p:cBhvr>
                                      <p:to>
                                        <p:strVal val="visible"/>
                                      </p:to>
                                    </p:set>
                                    <p:animEffect transition="in" filter="dissolve">
                                      <p:cBhvr>
                                        <p:cTn id="12" dur="500"/>
                                        <p:tgtEl>
                                          <p:spTgt spid="8397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75779"/>
                                        </p:tgtEl>
                                        <p:attrNameLst>
                                          <p:attrName>style.visibility</p:attrName>
                                        </p:attrNameLst>
                                      </p:cBhvr>
                                      <p:to>
                                        <p:strVal val="visible"/>
                                      </p:to>
                                    </p:set>
                                    <p:animEffect transition="in" filter="dissolve">
                                      <p:cBhvr>
                                        <p:cTn id="17" dur="500"/>
                                        <p:tgtEl>
                                          <p:spTgt spid="75779"/>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75780"/>
                                        </p:tgtEl>
                                        <p:attrNameLst>
                                          <p:attrName>style.visibility</p:attrName>
                                        </p:attrNameLst>
                                      </p:cBhvr>
                                      <p:to>
                                        <p:strVal val="visible"/>
                                      </p:to>
                                    </p:set>
                                    <p:animEffect transition="in" filter="dissolve">
                                      <p:cBhvr>
                                        <p:cTn id="22" dur="500"/>
                                        <p:tgtEl>
                                          <p:spTgt spid="757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5"/>
          <p:cNvPicPr>
            <a:picLocks noChangeArrowheads="1"/>
          </p:cNvPicPr>
          <p:nvPr/>
        </p:nvPicPr>
        <p:blipFill>
          <a:blip r:embed="rId2" cstate="print"/>
          <a:srcRect/>
          <a:stretch>
            <a:fillRect/>
          </a:stretch>
        </p:blipFill>
        <p:spPr bwMode="auto">
          <a:xfrm>
            <a:off x="6705600" y="3581400"/>
            <a:ext cx="2311400" cy="3124200"/>
          </a:xfrm>
          <a:prstGeom prst="rect">
            <a:avLst/>
          </a:prstGeom>
          <a:noFill/>
          <a:ln w="9525">
            <a:solidFill>
              <a:srgbClr val="121212"/>
            </a:solidFill>
            <a:miter lim="800000"/>
            <a:headEnd/>
            <a:tailEnd/>
          </a:ln>
          <a:effectLst>
            <a:outerShdw blurRad="63500" dist="38099" dir="2700000" algn="ctr" rotWithShape="0">
              <a:srgbClr val="121212">
                <a:alpha val="74998"/>
              </a:srgbClr>
            </a:outerShdw>
          </a:effectLst>
        </p:spPr>
      </p:pic>
      <p:pic>
        <p:nvPicPr>
          <p:cNvPr id="87042" name="Picture 7"/>
          <p:cNvPicPr>
            <a:picLocks noChangeArrowheads="1"/>
          </p:cNvPicPr>
          <p:nvPr/>
        </p:nvPicPr>
        <p:blipFill>
          <a:blip r:embed="rId3" cstate="print">
            <a:clrChange>
              <a:clrFrom>
                <a:srgbClr val="FEFFFE"/>
              </a:clrFrom>
              <a:clrTo>
                <a:srgbClr val="FEFFFE">
                  <a:alpha val="0"/>
                </a:srgbClr>
              </a:clrTo>
            </a:clrChange>
          </a:blip>
          <a:srcRect/>
          <a:stretch>
            <a:fillRect/>
          </a:stretch>
        </p:blipFill>
        <p:spPr bwMode="auto">
          <a:xfrm>
            <a:off x="0" y="3581400"/>
            <a:ext cx="6400800" cy="3048000"/>
          </a:xfrm>
          <a:prstGeom prst="rect">
            <a:avLst/>
          </a:prstGeom>
          <a:noFill/>
          <a:ln w="9525">
            <a:noFill/>
            <a:miter lim="800000"/>
            <a:headEnd/>
            <a:tailEnd/>
          </a:ln>
        </p:spPr>
      </p:pic>
      <p:pic>
        <p:nvPicPr>
          <p:cNvPr id="87043" name="Picture 2"/>
          <p:cNvPicPr>
            <a:picLocks noChangeAspect="1" noChangeArrowheads="1"/>
          </p:cNvPicPr>
          <p:nvPr/>
        </p:nvPicPr>
        <p:blipFill>
          <a:blip r:embed="rId4" cstate="print"/>
          <a:srcRect/>
          <a:stretch>
            <a:fillRect/>
          </a:stretch>
        </p:blipFill>
        <p:spPr bwMode="auto">
          <a:xfrm>
            <a:off x="76200" y="373063"/>
            <a:ext cx="8991600" cy="27511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WordArt 5"/>
          <p:cNvSpPr>
            <a:spLocks noChangeArrowheads="1" noChangeShapeType="1" noTextEdit="1"/>
          </p:cNvSpPr>
          <p:nvPr/>
        </p:nvSpPr>
        <p:spPr bwMode="auto">
          <a:xfrm>
            <a:off x="381000" y="1143000"/>
            <a:ext cx="2819400" cy="762000"/>
          </a:xfrm>
          <a:prstGeom prst="rect">
            <a:avLst/>
          </a:prstGeom>
        </p:spPr>
        <p:txBody>
          <a:bodyPr wrap="none" fromWordArt="1">
            <a:prstTxWarp prst="textPlain">
              <a:avLst>
                <a:gd name="adj" fmla="val 50000"/>
              </a:avLst>
            </a:prstTxWarp>
          </a:bodyPr>
          <a:lstStyle/>
          <a:p>
            <a:pPr algn="ctr"/>
            <a:r>
              <a:rPr lang="en-US" sz="3600" kern="10">
                <a:ln w="25400">
                  <a:solidFill>
                    <a:srgbClr val="000000"/>
                  </a:solidFill>
                  <a:round/>
                  <a:headEnd/>
                  <a:tailEnd/>
                </a:ln>
                <a:gradFill rotWithShape="1">
                  <a:gsLst>
                    <a:gs pos="0">
                      <a:srgbClr val="D60093"/>
                    </a:gs>
                    <a:gs pos="50000">
                      <a:srgbClr val="FF0000"/>
                    </a:gs>
                    <a:gs pos="100000">
                      <a:srgbClr val="D60093"/>
                    </a:gs>
                  </a:gsLst>
                  <a:lin ang="2700000" scaled="1"/>
                </a:gradFill>
                <a:latin typeface="Algerian"/>
              </a:rPr>
              <a:t>Part #1</a:t>
            </a:r>
          </a:p>
        </p:txBody>
      </p:sp>
      <p:sp>
        <p:nvSpPr>
          <p:cNvPr id="76806" name="Text Box 6"/>
          <p:cNvSpPr txBox="1">
            <a:spLocks noChangeArrowheads="1"/>
          </p:cNvSpPr>
          <p:nvPr/>
        </p:nvSpPr>
        <p:spPr bwMode="auto">
          <a:xfrm>
            <a:off x="228600" y="1889125"/>
            <a:ext cx="8534400" cy="701675"/>
          </a:xfrm>
          <a:prstGeom prst="rect">
            <a:avLst/>
          </a:prstGeom>
          <a:noFill/>
          <a:ln w="9525">
            <a:noFill/>
            <a:miter lim="800000"/>
            <a:headEnd/>
            <a:tailEnd/>
          </a:ln>
        </p:spPr>
        <p:txBody>
          <a:bodyPr>
            <a:spAutoFit/>
          </a:bodyPr>
          <a:lstStyle/>
          <a:p>
            <a:pPr>
              <a:spcBef>
                <a:spcPct val="50000"/>
              </a:spcBef>
            </a:pPr>
            <a:r>
              <a:rPr lang="en-US" sz="4000">
                <a:latin typeface="Cooper Black" pitchFamily="18" charset="0"/>
              </a:rPr>
              <a:t>OVERPRODUCTION</a:t>
            </a:r>
          </a:p>
        </p:txBody>
      </p:sp>
      <p:pic>
        <p:nvPicPr>
          <p:cNvPr id="88067" name="Picture 9" descr="http://photos.jibble.org/albums/Dandelions/dandelion_seeds_being_blown.jpg"/>
          <p:cNvPicPr>
            <a:picLocks noChangeAspect="1" noChangeArrowheads="1"/>
          </p:cNvPicPr>
          <p:nvPr/>
        </p:nvPicPr>
        <p:blipFill>
          <a:blip r:embed="rId2" r:link="rId3" cstate="print"/>
          <a:srcRect/>
          <a:stretch>
            <a:fillRect/>
          </a:stretch>
        </p:blipFill>
        <p:spPr bwMode="auto">
          <a:xfrm>
            <a:off x="228600" y="2590800"/>
            <a:ext cx="3886200" cy="2589213"/>
          </a:xfrm>
          <a:prstGeom prst="rect">
            <a:avLst/>
          </a:prstGeom>
          <a:noFill/>
          <a:ln w="9525">
            <a:noFill/>
            <a:miter lim="800000"/>
            <a:headEnd/>
            <a:tailEnd/>
          </a:ln>
        </p:spPr>
      </p:pic>
      <p:pic>
        <p:nvPicPr>
          <p:cNvPr id="76810" name="Picture 10" descr="http://www.nature.com/news/2000/001102/images/mice_200.jpg"/>
          <p:cNvPicPr>
            <a:picLocks noChangeAspect="1" noChangeArrowheads="1"/>
          </p:cNvPicPr>
          <p:nvPr/>
        </p:nvPicPr>
        <p:blipFill>
          <a:blip r:embed="rId4" r:link="rId5" cstate="print"/>
          <a:srcRect/>
          <a:stretch>
            <a:fillRect/>
          </a:stretch>
        </p:blipFill>
        <p:spPr bwMode="auto">
          <a:xfrm>
            <a:off x="4724400" y="3395663"/>
            <a:ext cx="4191000" cy="3309937"/>
          </a:xfrm>
          <a:prstGeom prst="rect">
            <a:avLst/>
          </a:prstGeom>
          <a:noFill/>
          <a:ln w="9525">
            <a:noFill/>
            <a:miter lim="800000"/>
            <a:headEnd/>
            <a:tailEnd/>
          </a:ln>
        </p:spPr>
      </p:pic>
      <p:sp>
        <p:nvSpPr>
          <p:cNvPr id="88069" name="WordArt 2"/>
          <p:cNvSpPr>
            <a:spLocks noChangeArrowheads="1" noChangeShapeType="1" noTextEdit="1"/>
          </p:cNvSpPr>
          <p:nvPr/>
        </p:nvSpPr>
        <p:spPr bwMode="auto">
          <a:xfrm>
            <a:off x="304800" y="228600"/>
            <a:ext cx="7315200" cy="647700"/>
          </a:xfrm>
          <a:prstGeom prst="rect">
            <a:avLst/>
          </a:prstGeom>
        </p:spPr>
        <p:txBody>
          <a:bodyPr wrap="none" fromWordArt="1">
            <a:prstTxWarp prst="textPlain">
              <a:avLst>
                <a:gd name="adj" fmla="val 50000"/>
              </a:avLst>
            </a:prstTxWarp>
          </a:bodyPr>
          <a:lstStyle/>
          <a:p>
            <a:pPr algn="ctr"/>
            <a:r>
              <a:rPr lang="en-US" sz="3600" kern="10">
                <a:ln w="31750">
                  <a:solidFill>
                    <a:srgbClr val="000000"/>
                  </a:solidFill>
                  <a:round/>
                  <a:headEnd/>
                  <a:tailEnd/>
                </a:ln>
                <a:solidFill>
                  <a:srgbClr val="3366FF"/>
                </a:solidFill>
                <a:latin typeface="Cooper Black"/>
              </a:rPr>
              <a:t>Darwin's Theory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76810"/>
                                        </p:tgtEl>
                                        <p:attrNameLst>
                                          <p:attrName>style.visibility</p:attrName>
                                        </p:attrNameLst>
                                      </p:cBhvr>
                                      <p:to>
                                        <p:strVal val="visible"/>
                                      </p:to>
                                    </p:set>
                                    <p:animEffect transition="in" filter="checkerboard(across)">
                                      <p:cBhvr>
                                        <p:cTn id="7" dur="500"/>
                                        <p:tgtEl>
                                          <p:spTgt spid="76810"/>
                                        </p:tgtEl>
                                      </p:cBhvr>
                                    </p:animEffect>
                                  </p:childTnLst>
                                </p:cTn>
                              </p:par>
                            </p:childTnLst>
                          </p:cTn>
                        </p:par>
                      </p:childTnLst>
                    </p:cTn>
                  </p:par>
                  <p:par>
                    <p:cTn id="8" fill="hold">
                      <p:stCondLst>
                        <p:cond delay="indefinite"/>
                      </p:stCondLst>
                      <p:childTnLst>
                        <p:par>
                          <p:cTn id="9" fill="hold">
                            <p:stCondLst>
                              <p:cond delay="0"/>
                            </p:stCondLst>
                            <p:childTnLst>
                              <p:par>
                                <p:cTn id="10" presetID="34" presetClass="entr" presetSubtype="0" fill="hold" grpId="0" nodeType="clickEffect">
                                  <p:stCondLst>
                                    <p:cond delay="0"/>
                                  </p:stCondLst>
                                  <p:childTnLst>
                                    <p:set>
                                      <p:cBhvr>
                                        <p:cTn id="11" dur="1" fill="hold">
                                          <p:stCondLst>
                                            <p:cond delay="0"/>
                                          </p:stCondLst>
                                        </p:cTn>
                                        <p:tgtEl>
                                          <p:spTgt spid="76806"/>
                                        </p:tgtEl>
                                        <p:attrNameLst>
                                          <p:attrName>style.visibility</p:attrName>
                                        </p:attrNameLst>
                                      </p:cBhvr>
                                      <p:to>
                                        <p:strVal val="visible"/>
                                      </p:to>
                                    </p:set>
                                    <p:anim from="(-#ppt_w/2)" to="(#ppt_x)" calcmode="lin" valueType="num">
                                      <p:cBhvr>
                                        <p:cTn id="12" dur="600" fill="hold">
                                          <p:stCondLst>
                                            <p:cond delay="0"/>
                                          </p:stCondLst>
                                        </p:cTn>
                                        <p:tgtEl>
                                          <p:spTgt spid="76806"/>
                                        </p:tgtEl>
                                        <p:attrNameLst>
                                          <p:attrName>ppt_x</p:attrName>
                                        </p:attrNameLst>
                                      </p:cBhvr>
                                    </p:anim>
                                    <p:anim from="0" to="-1.0" calcmode="lin" valueType="num">
                                      <p:cBhvr>
                                        <p:cTn id="13" dur="200" decel="50000" autoRev="1" fill="hold">
                                          <p:stCondLst>
                                            <p:cond delay="600"/>
                                          </p:stCondLst>
                                        </p:cTn>
                                        <p:tgtEl>
                                          <p:spTgt spid="76806"/>
                                        </p:tgtEl>
                                        <p:attrNameLst>
                                          <p:attrName>xshear</p:attrName>
                                        </p:attrNameLst>
                                      </p:cBhvr>
                                    </p:anim>
                                    <p:animScale>
                                      <p:cBhvr>
                                        <p:cTn id="14" dur="200" decel="100000" autoRev="1" fill="hold">
                                          <p:stCondLst>
                                            <p:cond delay="600"/>
                                          </p:stCondLst>
                                        </p:cTn>
                                        <p:tgtEl>
                                          <p:spTgt spid="76806"/>
                                        </p:tgtEl>
                                      </p:cBhvr>
                                      <p:from x="100000" y="100000"/>
                                      <p:to x="80000" y="100000"/>
                                    </p:animScale>
                                    <p:anim by="(#ppt_h/3+#ppt_w*0.1)" calcmode="lin" valueType="num">
                                      <p:cBhvr additive="sum">
                                        <p:cTn id="15" dur="200" decel="100000" autoRev="1" fill="hold">
                                          <p:stCondLst>
                                            <p:cond delay="600"/>
                                          </p:stCondLst>
                                        </p:cTn>
                                        <p:tgtEl>
                                          <p:spTgt spid="76806"/>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682" name="Picture 2" descr="piratesarecool4"/>
          <p:cNvPicPr>
            <a:picLocks noChangeAspect="1" noChangeArrowheads="1"/>
          </p:cNvPicPr>
          <p:nvPr/>
        </p:nvPicPr>
        <p:blipFill>
          <a:blip r:embed="rId2" cstate="print"/>
          <a:srcRect/>
          <a:stretch>
            <a:fillRect/>
          </a:stretch>
        </p:blipFill>
        <p:spPr bwMode="auto">
          <a:xfrm>
            <a:off x="228600" y="381000"/>
            <a:ext cx="8763000" cy="61341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199682"/>
                                        </p:tgtEl>
                                        <p:attrNameLst>
                                          <p:attrName>style.visibility</p:attrName>
                                        </p:attrNameLst>
                                      </p:cBhvr>
                                      <p:to>
                                        <p:strVal val="visible"/>
                                      </p:to>
                                    </p:set>
                                    <p:animEffect transition="in" filter="plus(in)">
                                      <p:cBhvr>
                                        <p:cTn id="7" dur="2000"/>
                                        <p:tgtEl>
                                          <p:spTgt spid="1996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89" name="Picture 7" descr="vermilion%20rfish%20reproduction"/>
          <p:cNvPicPr>
            <a:picLocks noChangeAspect="1" noChangeArrowheads="1"/>
          </p:cNvPicPr>
          <p:nvPr/>
        </p:nvPicPr>
        <p:blipFill>
          <a:blip r:embed="rId2" cstate="print"/>
          <a:srcRect/>
          <a:stretch>
            <a:fillRect/>
          </a:stretch>
        </p:blipFill>
        <p:spPr bwMode="auto">
          <a:xfrm>
            <a:off x="381000" y="758825"/>
            <a:ext cx="8458200" cy="51847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3" name="Picture 5" descr="world"/>
          <p:cNvPicPr>
            <a:picLocks noChangeAspect="1" noChangeArrowheads="1"/>
          </p:cNvPicPr>
          <p:nvPr/>
        </p:nvPicPr>
        <p:blipFill>
          <a:blip r:embed="rId2" cstate="print"/>
          <a:srcRect/>
          <a:stretch>
            <a:fillRect/>
          </a:stretch>
        </p:blipFill>
        <p:spPr bwMode="auto">
          <a:xfrm>
            <a:off x="685800" y="176213"/>
            <a:ext cx="7848600" cy="64531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7" name="Picture 5" descr="population_growth"/>
          <p:cNvPicPr>
            <a:picLocks noChangeAspect="1" noChangeArrowheads="1"/>
          </p:cNvPicPr>
          <p:nvPr/>
        </p:nvPicPr>
        <p:blipFill>
          <a:blip r:embed="rId2" cstate="print"/>
          <a:srcRect/>
          <a:stretch>
            <a:fillRect/>
          </a:stretch>
        </p:blipFill>
        <p:spPr bwMode="auto">
          <a:xfrm>
            <a:off x="381000" y="311150"/>
            <a:ext cx="8534400" cy="61658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9" name="Text Box 3"/>
          <p:cNvSpPr txBox="1">
            <a:spLocks noChangeArrowheads="1"/>
          </p:cNvSpPr>
          <p:nvPr/>
        </p:nvSpPr>
        <p:spPr bwMode="auto">
          <a:xfrm>
            <a:off x="228600" y="914400"/>
            <a:ext cx="8534400" cy="1311275"/>
          </a:xfrm>
          <a:prstGeom prst="rect">
            <a:avLst/>
          </a:prstGeom>
          <a:noFill/>
          <a:ln w="9525">
            <a:noFill/>
            <a:miter lim="800000"/>
            <a:headEnd/>
            <a:tailEnd/>
          </a:ln>
        </p:spPr>
        <p:txBody>
          <a:bodyPr>
            <a:spAutoFit/>
          </a:bodyPr>
          <a:lstStyle/>
          <a:p>
            <a:pPr>
              <a:spcBef>
                <a:spcPct val="50000"/>
              </a:spcBef>
            </a:pPr>
            <a:r>
              <a:rPr lang="en-US" sz="4000">
                <a:latin typeface="Cooper Black" pitchFamily="18" charset="0"/>
              </a:rPr>
              <a:t>Population sizes remain stable despite reproductive potential.</a:t>
            </a:r>
          </a:p>
        </p:txBody>
      </p:sp>
      <p:pic>
        <p:nvPicPr>
          <p:cNvPr id="92162" name="Picture 6" descr="Q25rev9"/>
          <p:cNvPicPr>
            <a:picLocks noChangeAspect="1" noChangeArrowheads="1"/>
          </p:cNvPicPr>
          <p:nvPr/>
        </p:nvPicPr>
        <p:blipFill>
          <a:blip r:embed="rId2" cstate="print"/>
          <a:srcRect/>
          <a:stretch>
            <a:fillRect/>
          </a:stretch>
        </p:blipFill>
        <p:spPr bwMode="auto">
          <a:xfrm>
            <a:off x="1524000" y="2344738"/>
            <a:ext cx="6019800" cy="4189412"/>
          </a:xfrm>
          <a:prstGeom prst="rect">
            <a:avLst/>
          </a:prstGeom>
          <a:noFill/>
          <a:ln w="9525">
            <a:noFill/>
            <a:miter lim="800000"/>
            <a:headEnd/>
            <a:tailEnd/>
          </a:ln>
        </p:spPr>
      </p:pic>
      <p:sp>
        <p:nvSpPr>
          <p:cNvPr id="92163" name="WordArt 2"/>
          <p:cNvSpPr>
            <a:spLocks noChangeArrowheads="1" noChangeShapeType="1" noTextEdit="1"/>
          </p:cNvSpPr>
          <p:nvPr/>
        </p:nvSpPr>
        <p:spPr bwMode="auto">
          <a:xfrm>
            <a:off x="304800" y="228600"/>
            <a:ext cx="5562600" cy="381000"/>
          </a:xfrm>
          <a:prstGeom prst="rect">
            <a:avLst/>
          </a:prstGeom>
        </p:spPr>
        <p:txBody>
          <a:bodyPr wrap="none" fromWordArt="1">
            <a:prstTxWarp prst="textPlain">
              <a:avLst>
                <a:gd name="adj" fmla="val 50000"/>
              </a:avLst>
            </a:prstTxWarp>
          </a:bodyPr>
          <a:lstStyle/>
          <a:p>
            <a:pPr algn="ctr"/>
            <a:r>
              <a:rPr lang="en-US" sz="3600" kern="10">
                <a:ln w="31750">
                  <a:solidFill>
                    <a:srgbClr val="000000"/>
                  </a:solidFill>
                  <a:round/>
                  <a:headEnd/>
                  <a:tailEnd/>
                </a:ln>
                <a:solidFill>
                  <a:srgbClr val="3366FF"/>
                </a:solidFill>
                <a:latin typeface="Cooper Black"/>
              </a:rPr>
              <a:t>Additional Notes?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ntr" presetSubtype="0" fill="hold" grpId="0" nodeType="clickEffect">
                                  <p:stCondLst>
                                    <p:cond delay="0"/>
                                  </p:stCondLst>
                                  <p:childTnLst>
                                    <p:set>
                                      <p:cBhvr>
                                        <p:cTn id="6" dur="1" fill="hold">
                                          <p:stCondLst>
                                            <p:cond delay="0"/>
                                          </p:stCondLst>
                                        </p:cTn>
                                        <p:tgtEl>
                                          <p:spTgt spid="80899"/>
                                        </p:tgtEl>
                                        <p:attrNameLst>
                                          <p:attrName>style.visibility</p:attrName>
                                        </p:attrNameLst>
                                      </p:cBhvr>
                                      <p:to>
                                        <p:strVal val="visible"/>
                                      </p:to>
                                    </p:set>
                                    <p:anim from="(-#ppt_w/2)" to="(#ppt_x)" calcmode="lin" valueType="num">
                                      <p:cBhvr>
                                        <p:cTn id="7" dur="600" fill="hold">
                                          <p:stCondLst>
                                            <p:cond delay="0"/>
                                          </p:stCondLst>
                                        </p:cTn>
                                        <p:tgtEl>
                                          <p:spTgt spid="80899"/>
                                        </p:tgtEl>
                                        <p:attrNameLst>
                                          <p:attrName>ppt_x</p:attrName>
                                        </p:attrNameLst>
                                      </p:cBhvr>
                                    </p:anim>
                                    <p:anim from="0" to="-1.0" calcmode="lin" valueType="num">
                                      <p:cBhvr>
                                        <p:cTn id="8" dur="200" decel="50000" autoRev="1" fill="hold">
                                          <p:stCondLst>
                                            <p:cond delay="600"/>
                                          </p:stCondLst>
                                        </p:cTn>
                                        <p:tgtEl>
                                          <p:spTgt spid="80899"/>
                                        </p:tgtEl>
                                        <p:attrNameLst>
                                          <p:attrName>xshear</p:attrName>
                                        </p:attrNameLst>
                                      </p:cBhvr>
                                    </p:anim>
                                    <p:animScale>
                                      <p:cBhvr>
                                        <p:cTn id="9" dur="200" decel="100000" autoRev="1" fill="hold">
                                          <p:stCondLst>
                                            <p:cond delay="600"/>
                                          </p:stCondLst>
                                        </p:cTn>
                                        <p:tgtEl>
                                          <p:spTgt spid="80899"/>
                                        </p:tgtEl>
                                      </p:cBhvr>
                                      <p:from x="100000" y="100000"/>
                                      <p:to x="80000" y="100000"/>
                                    </p:animScale>
                                    <p:anim by="(#ppt_h/3+#ppt_w*0.1)" calcmode="lin" valueType="num">
                                      <p:cBhvr additive="sum">
                                        <p:cTn id="10" dur="200" decel="100000" autoRev="1" fill="hold">
                                          <p:stCondLst>
                                            <p:cond delay="600"/>
                                          </p:stCondLst>
                                        </p:cTn>
                                        <p:tgtEl>
                                          <p:spTgt spid="80899"/>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899"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WordArt 2"/>
          <p:cNvSpPr>
            <a:spLocks noChangeArrowheads="1" noChangeShapeType="1" noTextEdit="1"/>
          </p:cNvSpPr>
          <p:nvPr/>
        </p:nvSpPr>
        <p:spPr bwMode="auto">
          <a:xfrm>
            <a:off x="228600" y="228600"/>
            <a:ext cx="2819400" cy="762000"/>
          </a:xfrm>
          <a:prstGeom prst="rect">
            <a:avLst/>
          </a:prstGeom>
        </p:spPr>
        <p:txBody>
          <a:bodyPr wrap="none" fromWordArt="1">
            <a:prstTxWarp prst="textPlain">
              <a:avLst>
                <a:gd name="adj" fmla="val 50000"/>
              </a:avLst>
            </a:prstTxWarp>
          </a:bodyPr>
          <a:lstStyle/>
          <a:p>
            <a:pPr algn="ctr"/>
            <a:r>
              <a:rPr lang="en-US" sz="3600" kern="10">
                <a:ln w="25400">
                  <a:solidFill>
                    <a:srgbClr val="000000"/>
                  </a:solidFill>
                  <a:round/>
                  <a:headEnd/>
                  <a:tailEnd/>
                </a:ln>
                <a:gradFill rotWithShape="1">
                  <a:gsLst>
                    <a:gs pos="0">
                      <a:srgbClr val="D60093"/>
                    </a:gs>
                    <a:gs pos="50000">
                      <a:srgbClr val="FF0000"/>
                    </a:gs>
                    <a:gs pos="100000">
                      <a:srgbClr val="D60093"/>
                    </a:gs>
                  </a:gsLst>
                  <a:lin ang="2700000" scaled="1"/>
                </a:gradFill>
                <a:latin typeface="Algerian"/>
              </a:rPr>
              <a:t>Part #2</a:t>
            </a:r>
          </a:p>
        </p:txBody>
      </p:sp>
      <p:sp>
        <p:nvSpPr>
          <p:cNvPr id="81923" name="Text Box 3"/>
          <p:cNvSpPr txBox="1">
            <a:spLocks noChangeArrowheads="1"/>
          </p:cNvSpPr>
          <p:nvPr/>
        </p:nvSpPr>
        <p:spPr bwMode="auto">
          <a:xfrm>
            <a:off x="381000" y="1295400"/>
            <a:ext cx="8534400" cy="701675"/>
          </a:xfrm>
          <a:prstGeom prst="rect">
            <a:avLst/>
          </a:prstGeom>
          <a:noFill/>
          <a:ln w="9525">
            <a:noFill/>
            <a:miter lim="800000"/>
            <a:headEnd/>
            <a:tailEnd/>
          </a:ln>
        </p:spPr>
        <p:txBody>
          <a:bodyPr>
            <a:spAutoFit/>
          </a:bodyPr>
          <a:lstStyle/>
          <a:p>
            <a:pPr>
              <a:spcBef>
                <a:spcPct val="50000"/>
              </a:spcBef>
            </a:pPr>
            <a:r>
              <a:rPr lang="en-US" sz="4000">
                <a:latin typeface="Cooper Black" pitchFamily="18" charset="0"/>
              </a:rPr>
              <a:t>COMPETITION</a:t>
            </a:r>
          </a:p>
        </p:txBody>
      </p:sp>
      <p:pic>
        <p:nvPicPr>
          <p:cNvPr id="93187" name="Picture 6" descr="information_technology_tools_for_a_transition_economy_limited_resources_id272604"/>
          <p:cNvPicPr>
            <a:picLocks noChangeAspect="1" noChangeArrowheads="1"/>
          </p:cNvPicPr>
          <p:nvPr/>
        </p:nvPicPr>
        <p:blipFill>
          <a:blip r:embed="rId2" cstate="print"/>
          <a:srcRect/>
          <a:stretch>
            <a:fillRect/>
          </a:stretch>
        </p:blipFill>
        <p:spPr bwMode="auto">
          <a:xfrm>
            <a:off x="3124200" y="2514600"/>
            <a:ext cx="3352800" cy="3352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ntr" presetSubtype="0" fill="hold" grpId="0" nodeType="clickEffect">
                                  <p:stCondLst>
                                    <p:cond delay="0"/>
                                  </p:stCondLst>
                                  <p:childTnLst>
                                    <p:set>
                                      <p:cBhvr>
                                        <p:cTn id="6" dur="1" fill="hold">
                                          <p:stCondLst>
                                            <p:cond delay="0"/>
                                          </p:stCondLst>
                                        </p:cTn>
                                        <p:tgtEl>
                                          <p:spTgt spid="81923"/>
                                        </p:tgtEl>
                                        <p:attrNameLst>
                                          <p:attrName>style.visibility</p:attrName>
                                        </p:attrNameLst>
                                      </p:cBhvr>
                                      <p:to>
                                        <p:strVal val="visible"/>
                                      </p:to>
                                    </p:set>
                                    <p:anim from="(-#ppt_w/2)" to="(#ppt_x)" calcmode="lin" valueType="num">
                                      <p:cBhvr>
                                        <p:cTn id="7" dur="600" fill="hold">
                                          <p:stCondLst>
                                            <p:cond delay="0"/>
                                          </p:stCondLst>
                                        </p:cTn>
                                        <p:tgtEl>
                                          <p:spTgt spid="81923"/>
                                        </p:tgtEl>
                                        <p:attrNameLst>
                                          <p:attrName>ppt_x</p:attrName>
                                        </p:attrNameLst>
                                      </p:cBhvr>
                                    </p:anim>
                                    <p:anim from="0" to="-1.0" calcmode="lin" valueType="num">
                                      <p:cBhvr>
                                        <p:cTn id="8" dur="200" decel="50000" autoRev="1" fill="hold">
                                          <p:stCondLst>
                                            <p:cond delay="600"/>
                                          </p:stCondLst>
                                        </p:cTn>
                                        <p:tgtEl>
                                          <p:spTgt spid="81923"/>
                                        </p:tgtEl>
                                        <p:attrNameLst>
                                          <p:attrName>xshear</p:attrName>
                                        </p:attrNameLst>
                                      </p:cBhvr>
                                    </p:anim>
                                    <p:animScale>
                                      <p:cBhvr>
                                        <p:cTn id="9" dur="200" decel="100000" autoRev="1" fill="hold">
                                          <p:stCondLst>
                                            <p:cond delay="600"/>
                                          </p:stCondLst>
                                        </p:cTn>
                                        <p:tgtEl>
                                          <p:spTgt spid="81923"/>
                                        </p:tgtEl>
                                      </p:cBhvr>
                                      <p:from x="100000" y="100000"/>
                                      <p:to x="80000" y="100000"/>
                                    </p:animScale>
                                    <p:anim by="(#ppt_h/3+#ppt_w*0.1)" calcmode="lin" valueType="num">
                                      <p:cBhvr additive="sum">
                                        <p:cTn id="10" dur="200" decel="100000" autoRev="1" fill="hold">
                                          <p:stCondLst>
                                            <p:cond delay="600"/>
                                          </p:stCondLst>
                                        </p:cTn>
                                        <p:tgtEl>
                                          <p:spTgt spid="81923"/>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3"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1" name="Text Box 3"/>
          <p:cNvSpPr txBox="1">
            <a:spLocks noChangeArrowheads="1"/>
          </p:cNvSpPr>
          <p:nvPr/>
        </p:nvSpPr>
        <p:spPr bwMode="auto">
          <a:xfrm>
            <a:off x="228600" y="990600"/>
            <a:ext cx="8915400" cy="701675"/>
          </a:xfrm>
          <a:prstGeom prst="rect">
            <a:avLst/>
          </a:prstGeom>
          <a:noFill/>
          <a:ln w="9525">
            <a:noFill/>
            <a:miter lim="800000"/>
            <a:headEnd/>
            <a:tailEnd/>
          </a:ln>
        </p:spPr>
        <p:txBody>
          <a:bodyPr>
            <a:spAutoFit/>
          </a:bodyPr>
          <a:lstStyle/>
          <a:p>
            <a:pPr>
              <a:spcBef>
                <a:spcPct val="50000"/>
              </a:spcBef>
            </a:pPr>
            <a:r>
              <a:rPr lang="en-US" sz="4000">
                <a:latin typeface="Cooper Black" pitchFamily="18" charset="0"/>
              </a:rPr>
              <a:t>Resources are limited.</a:t>
            </a:r>
          </a:p>
        </p:txBody>
      </p:sp>
      <p:grpSp>
        <p:nvGrpSpPr>
          <p:cNvPr id="94210" name="Group 5"/>
          <p:cNvGrpSpPr>
            <a:grpSpLocks/>
          </p:cNvGrpSpPr>
          <p:nvPr/>
        </p:nvGrpSpPr>
        <p:grpSpPr bwMode="auto">
          <a:xfrm>
            <a:off x="5562600" y="2151063"/>
            <a:ext cx="3581400" cy="4706937"/>
            <a:chOff x="3504" y="0"/>
            <a:chExt cx="2256" cy="2965"/>
          </a:xfrm>
        </p:grpSpPr>
        <p:pic>
          <p:nvPicPr>
            <p:cNvPr id="94215" name="Picture 6" descr="http://www.sfondideldesktop.com/Images-Animals/Bear/Grizzlybears-Fighting-Instream.Jpg"/>
            <p:cNvPicPr>
              <a:picLocks noChangeAspect="1" noChangeArrowheads="1"/>
            </p:cNvPicPr>
            <p:nvPr/>
          </p:nvPicPr>
          <p:blipFill>
            <a:blip r:embed="rId2" r:link="rId3" cstate="print"/>
            <a:srcRect/>
            <a:stretch>
              <a:fillRect/>
            </a:stretch>
          </p:blipFill>
          <p:spPr bwMode="auto">
            <a:xfrm>
              <a:off x="3504" y="0"/>
              <a:ext cx="2256" cy="1504"/>
            </a:xfrm>
            <a:prstGeom prst="rect">
              <a:avLst/>
            </a:prstGeom>
            <a:noFill/>
            <a:ln w="9525">
              <a:noFill/>
              <a:miter lim="800000"/>
              <a:headEnd/>
              <a:tailEnd/>
            </a:ln>
          </p:spPr>
        </p:pic>
        <p:pic>
          <p:nvPicPr>
            <p:cNvPr id="94216" name="Picture 7" descr="http://www.bsos.umd.edu/psyc/Herberholz/crayfish_two1N.jpg"/>
            <p:cNvPicPr>
              <a:picLocks noChangeAspect="1" noChangeArrowheads="1"/>
            </p:cNvPicPr>
            <p:nvPr/>
          </p:nvPicPr>
          <p:blipFill>
            <a:blip r:embed="rId4" r:link="rId5" cstate="print"/>
            <a:srcRect/>
            <a:stretch>
              <a:fillRect/>
            </a:stretch>
          </p:blipFill>
          <p:spPr bwMode="auto">
            <a:xfrm>
              <a:off x="3504" y="1488"/>
              <a:ext cx="2256" cy="1477"/>
            </a:xfrm>
            <a:prstGeom prst="rect">
              <a:avLst/>
            </a:prstGeom>
            <a:noFill/>
            <a:ln w="9525">
              <a:noFill/>
              <a:miter lim="800000"/>
              <a:headEnd/>
              <a:tailEnd/>
            </a:ln>
          </p:spPr>
        </p:pic>
      </p:grpSp>
      <p:grpSp>
        <p:nvGrpSpPr>
          <p:cNvPr id="83976" name="Group 8"/>
          <p:cNvGrpSpPr>
            <a:grpSpLocks/>
          </p:cNvGrpSpPr>
          <p:nvPr/>
        </p:nvGrpSpPr>
        <p:grpSpPr bwMode="auto">
          <a:xfrm>
            <a:off x="0" y="4314825"/>
            <a:ext cx="6515100" cy="2619375"/>
            <a:chOff x="0" y="2670"/>
            <a:chExt cx="4104" cy="1650"/>
          </a:xfrm>
        </p:grpSpPr>
        <p:pic>
          <p:nvPicPr>
            <p:cNvPr id="94213" name="Picture 9" descr="http://instruct1.cit.cornell.edu/courses/ent201/images/matingbehavior001.jpg"/>
            <p:cNvPicPr>
              <a:picLocks noChangeAspect="1" noChangeArrowheads="1"/>
            </p:cNvPicPr>
            <p:nvPr/>
          </p:nvPicPr>
          <p:blipFill>
            <a:blip r:embed="rId6" r:link="rId7" cstate="print"/>
            <a:srcRect/>
            <a:stretch>
              <a:fillRect/>
            </a:stretch>
          </p:blipFill>
          <p:spPr bwMode="auto">
            <a:xfrm>
              <a:off x="0" y="2670"/>
              <a:ext cx="1884" cy="1650"/>
            </a:xfrm>
            <a:prstGeom prst="rect">
              <a:avLst/>
            </a:prstGeom>
            <a:noFill/>
            <a:ln w="9525">
              <a:noFill/>
              <a:miter lim="800000"/>
              <a:headEnd/>
              <a:tailEnd/>
            </a:ln>
          </p:spPr>
        </p:pic>
        <p:pic>
          <p:nvPicPr>
            <p:cNvPr id="94214" name="Picture 10" descr="http://www.simonandbaker.com/chobe_impala.jpg"/>
            <p:cNvPicPr>
              <a:picLocks noChangeAspect="1" noChangeArrowheads="1"/>
            </p:cNvPicPr>
            <p:nvPr/>
          </p:nvPicPr>
          <p:blipFill>
            <a:blip r:embed="rId8" r:link="rId9" cstate="print"/>
            <a:srcRect/>
            <a:stretch>
              <a:fillRect/>
            </a:stretch>
          </p:blipFill>
          <p:spPr bwMode="auto">
            <a:xfrm>
              <a:off x="1872" y="2680"/>
              <a:ext cx="2232" cy="1640"/>
            </a:xfrm>
            <a:prstGeom prst="rect">
              <a:avLst/>
            </a:prstGeom>
            <a:noFill/>
            <a:ln w="9525">
              <a:noFill/>
              <a:miter lim="800000"/>
              <a:headEnd/>
              <a:tailEnd/>
            </a:ln>
          </p:spPr>
        </p:pic>
      </p:grpSp>
      <p:sp>
        <p:nvSpPr>
          <p:cNvPr id="94212" name="WordArt 2"/>
          <p:cNvSpPr>
            <a:spLocks noChangeArrowheads="1" noChangeShapeType="1" noTextEdit="1"/>
          </p:cNvSpPr>
          <p:nvPr/>
        </p:nvSpPr>
        <p:spPr bwMode="auto">
          <a:xfrm>
            <a:off x="304800" y="457200"/>
            <a:ext cx="5562600" cy="381000"/>
          </a:xfrm>
          <a:prstGeom prst="rect">
            <a:avLst/>
          </a:prstGeom>
        </p:spPr>
        <p:txBody>
          <a:bodyPr wrap="none" fromWordArt="1">
            <a:prstTxWarp prst="textPlain">
              <a:avLst>
                <a:gd name="adj" fmla="val 50000"/>
              </a:avLst>
            </a:prstTxWarp>
          </a:bodyPr>
          <a:lstStyle/>
          <a:p>
            <a:pPr algn="ctr"/>
            <a:r>
              <a:rPr lang="en-US" sz="3600" kern="10">
                <a:ln w="31750">
                  <a:solidFill>
                    <a:srgbClr val="000000"/>
                  </a:solidFill>
                  <a:round/>
                  <a:headEnd/>
                  <a:tailEnd/>
                </a:ln>
                <a:solidFill>
                  <a:srgbClr val="3366FF"/>
                </a:solidFill>
                <a:latin typeface="Cooper Black"/>
              </a:rPr>
              <a:t>Additional Notes?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ntr" presetSubtype="0" fill="hold" grpId="0" nodeType="clickEffect">
                                  <p:stCondLst>
                                    <p:cond delay="0"/>
                                  </p:stCondLst>
                                  <p:childTnLst>
                                    <p:set>
                                      <p:cBhvr>
                                        <p:cTn id="6" dur="1" fill="hold">
                                          <p:stCondLst>
                                            <p:cond delay="0"/>
                                          </p:stCondLst>
                                        </p:cTn>
                                        <p:tgtEl>
                                          <p:spTgt spid="83971"/>
                                        </p:tgtEl>
                                        <p:attrNameLst>
                                          <p:attrName>style.visibility</p:attrName>
                                        </p:attrNameLst>
                                      </p:cBhvr>
                                      <p:to>
                                        <p:strVal val="visible"/>
                                      </p:to>
                                    </p:set>
                                    <p:anim from="(-#ppt_w/2)" to="(#ppt_x)" calcmode="lin" valueType="num">
                                      <p:cBhvr>
                                        <p:cTn id="7" dur="600" fill="hold">
                                          <p:stCondLst>
                                            <p:cond delay="0"/>
                                          </p:stCondLst>
                                        </p:cTn>
                                        <p:tgtEl>
                                          <p:spTgt spid="83971"/>
                                        </p:tgtEl>
                                        <p:attrNameLst>
                                          <p:attrName>ppt_x</p:attrName>
                                        </p:attrNameLst>
                                      </p:cBhvr>
                                    </p:anim>
                                    <p:anim from="0" to="-1.0" calcmode="lin" valueType="num">
                                      <p:cBhvr>
                                        <p:cTn id="8" dur="200" decel="50000" autoRev="1" fill="hold">
                                          <p:stCondLst>
                                            <p:cond delay="600"/>
                                          </p:stCondLst>
                                        </p:cTn>
                                        <p:tgtEl>
                                          <p:spTgt spid="83971"/>
                                        </p:tgtEl>
                                        <p:attrNameLst>
                                          <p:attrName>xshear</p:attrName>
                                        </p:attrNameLst>
                                      </p:cBhvr>
                                    </p:anim>
                                    <p:animScale>
                                      <p:cBhvr>
                                        <p:cTn id="9" dur="200" decel="100000" autoRev="1" fill="hold">
                                          <p:stCondLst>
                                            <p:cond delay="600"/>
                                          </p:stCondLst>
                                        </p:cTn>
                                        <p:tgtEl>
                                          <p:spTgt spid="83971"/>
                                        </p:tgtEl>
                                      </p:cBhvr>
                                      <p:from x="100000" y="100000"/>
                                      <p:to x="80000" y="100000"/>
                                    </p:animScale>
                                    <p:anim by="(#ppt_h/3+#ppt_w*0.1)" calcmode="lin" valueType="num">
                                      <p:cBhvr additive="sum">
                                        <p:cTn id="10" dur="200" decel="100000" autoRev="1" fill="hold">
                                          <p:stCondLst>
                                            <p:cond delay="600"/>
                                          </p:stCondLst>
                                        </p:cTn>
                                        <p:tgtEl>
                                          <p:spTgt spid="83971"/>
                                        </p:tgtEl>
                                        <p:attrNameLst>
                                          <p:attrName>ppt_x</p:attrName>
                                        </p:attrNameLst>
                                      </p:cBhvr>
                                    </p:anim>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83976"/>
                                        </p:tgtEl>
                                        <p:attrNameLst>
                                          <p:attrName>style.visibility</p:attrName>
                                        </p:attrNameLst>
                                      </p:cBhvr>
                                      <p:to>
                                        <p:strVal val="visible"/>
                                      </p:to>
                                    </p:set>
                                    <p:animEffect transition="in" filter="checkerboard(across)">
                                      <p:cBhvr>
                                        <p:cTn id="15" dur="500"/>
                                        <p:tgtEl>
                                          <p:spTgt spid="839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1"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WordArt 2"/>
          <p:cNvSpPr>
            <a:spLocks noChangeArrowheads="1" noChangeShapeType="1" noTextEdit="1"/>
          </p:cNvSpPr>
          <p:nvPr/>
        </p:nvSpPr>
        <p:spPr bwMode="auto">
          <a:xfrm>
            <a:off x="228600" y="228600"/>
            <a:ext cx="2819400" cy="762000"/>
          </a:xfrm>
          <a:prstGeom prst="rect">
            <a:avLst/>
          </a:prstGeom>
        </p:spPr>
        <p:txBody>
          <a:bodyPr wrap="none" fromWordArt="1">
            <a:prstTxWarp prst="textPlain">
              <a:avLst>
                <a:gd name="adj" fmla="val 50000"/>
              </a:avLst>
            </a:prstTxWarp>
          </a:bodyPr>
          <a:lstStyle/>
          <a:p>
            <a:pPr algn="ctr"/>
            <a:r>
              <a:rPr lang="en-US" sz="3600" kern="10">
                <a:ln w="25400">
                  <a:solidFill>
                    <a:srgbClr val="000000"/>
                  </a:solidFill>
                  <a:round/>
                  <a:headEnd/>
                  <a:tailEnd/>
                </a:ln>
                <a:gradFill rotWithShape="1">
                  <a:gsLst>
                    <a:gs pos="0">
                      <a:srgbClr val="D60093"/>
                    </a:gs>
                    <a:gs pos="50000">
                      <a:srgbClr val="FF0000"/>
                    </a:gs>
                    <a:gs pos="100000">
                      <a:srgbClr val="D60093"/>
                    </a:gs>
                  </a:gsLst>
                  <a:lin ang="2700000" scaled="1"/>
                </a:gradFill>
                <a:latin typeface="Algerian"/>
              </a:rPr>
              <a:t>Part #3</a:t>
            </a:r>
          </a:p>
        </p:txBody>
      </p:sp>
      <p:sp>
        <p:nvSpPr>
          <p:cNvPr id="89091" name="Text Box 3"/>
          <p:cNvSpPr txBox="1">
            <a:spLocks noChangeArrowheads="1"/>
          </p:cNvSpPr>
          <p:nvPr/>
        </p:nvSpPr>
        <p:spPr bwMode="auto">
          <a:xfrm>
            <a:off x="381000" y="1295400"/>
            <a:ext cx="8534400" cy="701675"/>
          </a:xfrm>
          <a:prstGeom prst="rect">
            <a:avLst/>
          </a:prstGeom>
          <a:noFill/>
          <a:ln w="9525">
            <a:noFill/>
            <a:miter lim="800000"/>
            <a:headEnd/>
            <a:tailEnd/>
          </a:ln>
        </p:spPr>
        <p:txBody>
          <a:bodyPr>
            <a:spAutoFit/>
          </a:bodyPr>
          <a:lstStyle/>
          <a:p>
            <a:pPr>
              <a:spcBef>
                <a:spcPct val="50000"/>
              </a:spcBef>
            </a:pPr>
            <a:r>
              <a:rPr lang="en-US" sz="4000">
                <a:latin typeface="Cooper Black" pitchFamily="18" charset="0"/>
              </a:rPr>
              <a:t>VARIATION</a:t>
            </a:r>
          </a:p>
        </p:txBody>
      </p:sp>
      <p:pic>
        <p:nvPicPr>
          <p:cNvPr id="89093" name="Picture 5" descr="http://museum.utep.edu/archive/museums/pmicecolors1.jpg"/>
          <p:cNvPicPr>
            <a:picLocks noChangeAspect="1" noChangeArrowheads="1"/>
          </p:cNvPicPr>
          <p:nvPr/>
        </p:nvPicPr>
        <p:blipFill>
          <a:blip r:embed="rId2" r:link="rId3" cstate="print"/>
          <a:srcRect/>
          <a:stretch>
            <a:fillRect/>
          </a:stretch>
        </p:blipFill>
        <p:spPr bwMode="auto">
          <a:xfrm>
            <a:off x="5249863" y="2057400"/>
            <a:ext cx="3894137" cy="4800600"/>
          </a:xfrm>
          <a:prstGeom prst="rect">
            <a:avLst/>
          </a:prstGeom>
          <a:noFill/>
          <a:ln w="9525">
            <a:noFill/>
            <a:miter lim="800000"/>
            <a:headEnd/>
            <a:tailEnd/>
          </a:ln>
        </p:spPr>
      </p:pic>
      <p:pic>
        <p:nvPicPr>
          <p:cNvPr id="95236" name="Picture 9" descr="71216_lions_jpg"/>
          <p:cNvPicPr>
            <a:picLocks noChangeAspect="1" noChangeArrowheads="1"/>
          </p:cNvPicPr>
          <p:nvPr/>
        </p:nvPicPr>
        <p:blipFill>
          <a:blip r:embed="rId4" cstate="print"/>
          <a:srcRect/>
          <a:stretch>
            <a:fillRect/>
          </a:stretch>
        </p:blipFill>
        <p:spPr bwMode="auto">
          <a:xfrm>
            <a:off x="381000" y="2057400"/>
            <a:ext cx="2727325" cy="48006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ntr" presetSubtype="0" fill="hold" grpId="0" nodeType="clickEffect">
                                  <p:stCondLst>
                                    <p:cond delay="0"/>
                                  </p:stCondLst>
                                  <p:childTnLst>
                                    <p:set>
                                      <p:cBhvr>
                                        <p:cTn id="6" dur="1" fill="hold">
                                          <p:stCondLst>
                                            <p:cond delay="0"/>
                                          </p:stCondLst>
                                        </p:cTn>
                                        <p:tgtEl>
                                          <p:spTgt spid="89091"/>
                                        </p:tgtEl>
                                        <p:attrNameLst>
                                          <p:attrName>style.visibility</p:attrName>
                                        </p:attrNameLst>
                                      </p:cBhvr>
                                      <p:to>
                                        <p:strVal val="visible"/>
                                      </p:to>
                                    </p:set>
                                    <p:anim from="(-#ppt_w/2)" to="(#ppt_x)" calcmode="lin" valueType="num">
                                      <p:cBhvr>
                                        <p:cTn id="7" dur="600" fill="hold">
                                          <p:stCondLst>
                                            <p:cond delay="0"/>
                                          </p:stCondLst>
                                        </p:cTn>
                                        <p:tgtEl>
                                          <p:spTgt spid="89091"/>
                                        </p:tgtEl>
                                        <p:attrNameLst>
                                          <p:attrName>ppt_x</p:attrName>
                                        </p:attrNameLst>
                                      </p:cBhvr>
                                    </p:anim>
                                    <p:anim from="0" to="-1.0" calcmode="lin" valueType="num">
                                      <p:cBhvr>
                                        <p:cTn id="8" dur="200" decel="50000" autoRev="1" fill="hold">
                                          <p:stCondLst>
                                            <p:cond delay="600"/>
                                          </p:stCondLst>
                                        </p:cTn>
                                        <p:tgtEl>
                                          <p:spTgt spid="89091"/>
                                        </p:tgtEl>
                                        <p:attrNameLst>
                                          <p:attrName>xshear</p:attrName>
                                        </p:attrNameLst>
                                      </p:cBhvr>
                                    </p:anim>
                                    <p:animScale>
                                      <p:cBhvr>
                                        <p:cTn id="9" dur="200" decel="100000" autoRev="1" fill="hold">
                                          <p:stCondLst>
                                            <p:cond delay="600"/>
                                          </p:stCondLst>
                                        </p:cTn>
                                        <p:tgtEl>
                                          <p:spTgt spid="89091"/>
                                        </p:tgtEl>
                                      </p:cBhvr>
                                      <p:from x="100000" y="100000"/>
                                      <p:to x="80000" y="100000"/>
                                    </p:animScale>
                                    <p:anim by="(#ppt_h/3+#ppt_w*0.1)" calcmode="lin" valueType="num">
                                      <p:cBhvr additive="sum">
                                        <p:cTn id="10" dur="200" decel="100000" autoRev="1" fill="hold">
                                          <p:stCondLst>
                                            <p:cond delay="600"/>
                                          </p:stCondLst>
                                        </p:cTn>
                                        <p:tgtEl>
                                          <p:spTgt spid="89091"/>
                                        </p:tgtEl>
                                        <p:attrNameLst>
                                          <p:attrName>ppt_x</p:attrName>
                                        </p:attrNameLst>
                                      </p:cBhvr>
                                    </p:anim>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89093"/>
                                        </p:tgtEl>
                                        <p:attrNameLst>
                                          <p:attrName>style.visibility</p:attrName>
                                        </p:attrNameLst>
                                      </p:cBhvr>
                                      <p:to>
                                        <p:strVal val="visible"/>
                                      </p:to>
                                    </p:set>
                                    <p:animEffect transition="in" filter="checkerboard(across)">
                                      <p:cBhvr>
                                        <p:cTn id="15" dur="500"/>
                                        <p:tgtEl>
                                          <p:spTgt spid="890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1"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7" name="Picture 5" descr="population"/>
          <p:cNvPicPr>
            <a:picLocks noChangeAspect="1" noChangeArrowheads="1"/>
          </p:cNvPicPr>
          <p:nvPr/>
        </p:nvPicPr>
        <p:blipFill>
          <a:blip r:embed="rId2" cstate="print"/>
          <a:srcRect/>
          <a:stretch>
            <a:fillRect/>
          </a:stretch>
        </p:blipFill>
        <p:spPr bwMode="auto">
          <a:xfrm>
            <a:off x="0" y="0"/>
            <a:ext cx="3810000" cy="2924175"/>
          </a:xfrm>
          <a:prstGeom prst="rect">
            <a:avLst/>
          </a:prstGeom>
          <a:noFill/>
          <a:ln w="9525">
            <a:noFill/>
            <a:miter lim="800000"/>
            <a:headEnd/>
            <a:tailEnd/>
          </a:ln>
        </p:spPr>
      </p:pic>
      <p:pic>
        <p:nvPicPr>
          <p:cNvPr id="90119" name="Picture 7" descr="grizzly_variation"/>
          <p:cNvPicPr>
            <a:picLocks noChangeAspect="1" noChangeArrowheads="1"/>
          </p:cNvPicPr>
          <p:nvPr/>
        </p:nvPicPr>
        <p:blipFill>
          <a:blip r:embed="rId3" cstate="print"/>
          <a:srcRect/>
          <a:stretch>
            <a:fillRect/>
          </a:stretch>
        </p:blipFill>
        <p:spPr bwMode="auto">
          <a:xfrm>
            <a:off x="4800600" y="3600450"/>
            <a:ext cx="4343400" cy="3257550"/>
          </a:xfrm>
          <a:prstGeom prst="rect">
            <a:avLst/>
          </a:prstGeom>
          <a:noFill/>
          <a:ln w="9525">
            <a:noFill/>
            <a:miter lim="800000"/>
            <a:headEnd/>
            <a:tailEnd/>
          </a:ln>
        </p:spPr>
      </p:pic>
      <p:pic>
        <p:nvPicPr>
          <p:cNvPr id="90120" name="Picture 8" descr="http://www.marietta.edu/~biol/biomes/images/shores/piaster_ochraceus_color_variation_5673_800.jpg"/>
          <p:cNvPicPr>
            <a:picLocks noChangeAspect="1" noChangeArrowheads="1"/>
          </p:cNvPicPr>
          <p:nvPr/>
        </p:nvPicPr>
        <p:blipFill>
          <a:blip r:embed="rId4" r:link="rId5" cstate="print"/>
          <a:srcRect/>
          <a:stretch>
            <a:fillRect/>
          </a:stretch>
        </p:blipFill>
        <p:spPr bwMode="auto">
          <a:xfrm>
            <a:off x="0" y="3810000"/>
            <a:ext cx="4648200" cy="3095625"/>
          </a:xfrm>
          <a:prstGeom prst="rect">
            <a:avLst/>
          </a:prstGeom>
          <a:noFill/>
          <a:ln w="9525">
            <a:noFill/>
            <a:miter lim="800000"/>
            <a:headEnd/>
            <a:tailEnd/>
          </a:ln>
        </p:spPr>
      </p:pic>
      <p:pic>
        <p:nvPicPr>
          <p:cNvPr id="96260" name="Picture 9" descr="http://pages.cthome.net/jbair/finches.gif"/>
          <p:cNvPicPr>
            <a:picLocks noChangeAspect="1" noChangeArrowheads="1"/>
          </p:cNvPicPr>
          <p:nvPr/>
        </p:nvPicPr>
        <p:blipFill>
          <a:blip r:embed="rId6" r:link="rId7" cstate="print"/>
          <a:srcRect/>
          <a:stretch>
            <a:fillRect/>
          </a:stretch>
        </p:blipFill>
        <p:spPr bwMode="auto">
          <a:xfrm>
            <a:off x="5334000" y="0"/>
            <a:ext cx="3810000" cy="3086100"/>
          </a:xfrm>
          <a:prstGeom prst="rect">
            <a:avLst/>
          </a:prstGeom>
          <a:noFill/>
          <a:ln w="38100">
            <a:solidFill>
              <a:schemeClr val="tx1"/>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90120"/>
                                        </p:tgtEl>
                                        <p:attrNameLst>
                                          <p:attrName>style.visibility</p:attrName>
                                        </p:attrNameLst>
                                      </p:cBhvr>
                                      <p:to>
                                        <p:strVal val="visible"/>
                                      </p:to>
                                    </p:set>
                                    <p:animEffect transition="in" filter="checkerboard(across)">
                                      <p:cBhvr>
                                        <p:cTn id="7" dur="500"/>
                                        <p:tgtEl>
                                          <p:spTgt spid="90120"/>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90119"/>
                                        </p:tgtEl>
                                        <p:attrNameLst>
                                          <p:attrName>style.visibility</p:attrName>
                                        </p:attrNameLst>
                                      </p:cBhvr>
                                      <p:to>
                                        <p:strVal val="visible"/>
                                      </p:to>
                                    </p:set>
                                    <p:animEffect transition="in" filter="checkerboard(across)">
                                      <p:cBhvr>
                                        <p:cTn id="12" dur="500"/>
                                        <p:tgtEl>
                                          <p:spTgt spid="90119"/>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90117"/>
                                        </p:tgtEl>
                                        <p:attrNameLst>
                                          <p:attrName>style.visibility</p:attrName>
                                        </p:attrNameLst>
                                      </p:cBhvr>
                                      <p:to>
                                        <p:strVal val="visible"/>
                                      </p:to>
                                    </p:set>
                                    <p:animEffect transition="in" filter="checkerboard(across)">
                                      <p:cBhvr>
                                        <p:cTn id="17" dur="500"/>
                                        <p:tgtEl>
                                          <p:spTgt spid="901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9" name="Text Box 3"/>
          <p:cNvSpPr txBox="1">
            <a:spLocks noChangeArrowheads="1"/>
          </p:cNvSpPr>
          <p:nvPr/>
        </p:nvSpPr>
        <p:spPr bwMode="auto">
          <a:xfrm>
            <a:off x="685800" y="1295400"/>
            <a:ext cx="8534400" cy="1311275"/>
          </a:xfrm>
          <a:prstGeom prst="rect">
            <a:avLst/>
          </a:prstGeom>
          <a:noFill/>
          <a:ln w="9525">
            <a:noFill/>
            <a:miter lim="800000"/>
            <a:headEnd/>
            <a:tailEnd/>
          </a:ln>
        </p:spPr>
        <p:txBody>
          <a:bodyPr>
            <a:spAutoFit/>
          </a:bodyPr>
          <a:lstStyle/>
          <a:p>
            <a:pPr>
              <a:spcBef>
                <a:spcPct val="50000"/>
              </a:spcBef>
            </a:pPr>
            <a:r>
              <a:rPr lang="en-US" sz="4000">
                <a:latin typeface="Cooper Black" pitchFamily="18" charset="0"/>
              </a:rPr>
              <a:t>Variation exists and is inheritable.</a:t>
            </a:r>
          </a:p>
        </p:txBody>
      </p:sp>
      <p:pic>
        <p:nvPicPr>
          <p:cNvPr id="97282" name="Picture 7" descr="genes_f1"/>
          <p:cNvPicPr>
            <a:picLocks noChangeAspect="1" noChangeArrowheads="1"/>
          </p:cNvPicPr>
          <p:nvPr/>
        </p:nvPicPr>
        <p:blipFill>
          <a:blip r:embed="rId2" cstate="print"/>
          <a:srcRect/>
          <a:stretch>
            <a:fillRect/>
          </a:stretch>
        </p:blipFill>
        <p:spPr bwMode="auto">
          <a:xfrm>
            <a:off x="695325" y="2828925"/>
            <a:ext cx="7686675" cy="3114675"/>
          </a:xfrm>
          <a:prstGeom prst="rect">
            <a:avLst/>
          </a:prstGeom>
          <a:noFill/>
          <a:ln w="9525">
            <a:noFill/>
            <a:miter lim="800000"/>
            <a:headEnd/>
            <a:tailEnd/>
          </a:ln>
        </p:spPr>
      </p:pic>
      <p:sp>
        <p:nvSpPr>
          <p:cNvPr id="97283" name="WordArt 2"/>
          <p:cNvSpPr>
            <a:spLocks noChangeArrowheads="1" noChangeShapeType="1" noTextEdit="1"/>
          </p:cNvSpPr>
          <p:nvPr/>
        </p:nvSpPr>
        <p:spPr bwMode="auto">
          <a:xfrm>
            <a:off x="304800" y="457200"/>
            <a:ext cx="5562600" cy="381000"/>
          </a:xfrm>
          <a:prstGeom prst="rect">
            <a:avLst/>
          </a:prstGeom>
        </p:spPr>
        <p:txBody>
          <a:bodyPr wrap="none" fromWordArt="1">
            <a:prstTxWarp prst="textPlain">
              <a:avLst>
                <a:gd name="adj" fmla="val 50000"/>
              </a:avLst>
            </a:prstTxWarp>
          </a:bodyPr>
          <a:lstStyle/>
          <a:p>
            <a:pPr algn="ctr"/>
            <a:r>
              <a:rPr lang="en-US" sz="3600" kern="10">
                <a:ln w="31750">
                  <a:solidFill>
                    <a:srgbClr val="000000"/>
                  </a:solidFill>
                  <a:round/>
                  <a:headEnd/>
                  <a:tailEnd/>
                </a:ln>
                <a:solidFill>
                  <a:srgbClr val="3366FF"/>
                </a:solidFill>
                <a:latin typeface="Cooper Black"/>
              </a:rPr>
              <a:t>Additional Notes?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ntr" presetSubtype="0" fill="hold" grpId="0" nodeType="clickEffect">
                                  <p:stCondLst>
                                    <p:cond delay="0"/>
                                  </p:stCondLst>
                                  <p:childTnLst>
                                    <p:set>
                                      <p:cBhvr>
                                        <p:cTn id="6" dur="1" fill="hold">
                                          <p:stCondLst>
                                            <p:cond delay="0"/>
                                          </p:stCondLst>
                                        </p:cTn>
                                        <p:tgtEl>
                                          <p:spTgt spid="91139"/>
                                        </p:tgtEl>
                                        <p:attrNameLst>
                                          <p:attrName>style.visibility</p:attrName>
                                        </p:attrNameLst>
                                      </p:cBhvr>
                                      <p:to>
                                        <p:strVal val="visible"/>
                                      </p:to>
                                    </p:set>
                                    <p:anim from="(-#ppt_w/2)" to="(#ppt_x)" calcmode="lin" valueType="num">
                                      <p:cBhvr>
                                        <p:cTn id="7" dur="600" fill="hold">
                                          <p:stCondLst>
                                            <p:cond delay="0"/>
                                          </p:stCondLst>
                                        </p:cTn>
                                        <p:tgtEl>
                                          <p:spTgt spid="91139"/>
                                        </p:tgtEl>
                                        <p:attrNameLst>
                                          <p:attrName>ppt_x</p:attrName>
                                        </p:attrNameLst>
                                      </p:cBhvr>
                                    </p:anim>
                                    <p:anim from="0" to="-1.0" calcmode="lin" valueType="num">
                                      <p:cBhvr>
                                        <p:cTn id="8" dur="200" decel="50000" autoRev="1" fill="hold">
                                          <p:stCondLst>
                                            <p:cond delay="600"/>
                                          </p:stCondLst>
                                        </p:cTn>
                                        <p:tgtEl>
                                          <p:spTgt spid="91139"/>
                                        </p:tgtEl>
                                        <p:attrNameLst>
                                          <p:attrName>xshear</p:attrName>
                                        </p:attrNameLst>
                                      </p:cBhvr>
                                    </p:anim>
                                    <p:animScale>
                                      <p:cBhvr>
                                        <p:cTn id="9" dur="200" decel="100000" autoRev="1" fill="hold">
                                          <p:stCondLst>
                                            <p:cond delay="600"/>
                                          </p:stCondLst>
                                        </p:cTn>
                                        <p:tgtEl>
                                          <p:spTgt spid="91139"/>
                                        </p:tgtEl>
                                      </p:cBhvr>
                                      <p:from x="100000" y="100000"/>
                                      <p:to x="80000" y="100000"/>
                                    </p:animScale>
                                    <p:anim by="(#ppt_h/3+#ppt_w*0.1)" calcmode="lin" valueType="num">
                                      <p:cBhvr additive="sum">
                                        <p:cTn id="10" dur="200" decel="100000" autoRev="1" fill="hold">
                                          <p:stCondLst>
                                            <p:cond delay="600"/>
                                          </p:stCondLst>
                                        </p:cTn>
                                        <p:tgtEl>
                                          <p:spTgt spid="91139"/>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39"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WordArt 2"/>
          <p:cNvSpPr>
            <a:spLocks noChangeArrowheads="1" noChangeShapeType="1" noTextEdit="1"/>
          </p:cNvSpPr>
          <p:nvPr/>
        </p:nvSpPr>
        <p:spPr bwMode="auto">
          <a:xfrm>
            <a:off x="228600" y="228600"/>
            <a:ext cx="2819400" cy="762000"/>
          </a:xfrm>
          <a:prstGeom prst="rect">
            <a:avLst/>
          </a:prstGeom>
        </p:spPr>
        <p:txBody>
          <a:bodyPr wrap="none" fromWordArt="1">
            <a:prstTxWarp prst="textPlain">
              <a:avLst>
                <a:gd name="adj" fmla="val 50000"/>
              </a:avLst>
            </a:prstTxWarp>
          </a:bodyPr>
          <a:lstStyle/>
          <a:p>
            <a:pPr algn="ctr"/>
            <a:r>
              <a:rPr lang="en-US" sz="3600" kern="10">
                <a:ln w="25400">
                  <a:solidFill>
                    <a:srgbClr val="000000"/>
                  </a:solidFill>
                  <a:round/>
                  <a:headEnd/>
                  <a:tailEnd/>
                </a:ln>
                <a:gradFill rotWithShape="1">
                  <a:gsLst>
                    <a:gs pos="0">
                      <a:srgbClr val="D60093"/>
                    </a:gs>
                    <a:gs pos="50000">
                      <a:srgbClr val="FF0000"/>
                    </a:gs>
                    <a:gs pos="100000">
                      <a:srgbClr val="D60093"/>
                    </a:gs>
                  </a:gsLst>
                  <a:lin ang="2700000" scaled="1"/>
                </a:gradFill>
                <a:latin typeface="Algerian"/>
              </a:rPr>
              <a:t>Part #4</a:t>
            </a:r>
          </a:p>
        </p:txBody>
      </p:sp>
      <p:sp>
        <p:nvSpPr>
          <p:cNvPr id="92163" name="Text Box 3"/>
          <p:cNvSpPr txBox="1">
            <a:spLocks noChangeArrowheads="1"/>
          </p:cNvSpPr>
          <p:nvPr/>
        </p:nvSpPr>
        <p:spPr bwMode="auto">
          <a:xfrm>
            <a:off x="381000" y="1295400"/>
            <a:ext cx="8534400" cy="701675"/>
          </a:xfrm>
          <a:prstGeom prst="rect">
            <a:avLst/>
          </a:prstGeom>
          <a:noFill/>
          <a:ln w="9525">
            <a:noFill/>
            <a:miter lim="800000"/>
            <a:headEnd/>
            <a:tailEnd/>
          </a:ln>
        </p:spPr>
        <p:txBody>
          <a:bodyPr>
            <a:spAutoFit/>
          </a:bodyPr>
          <a:lstStyle/>
          <a:p>
            <a:pPr>
              <a:spcBef>
                <a:spcPct val="50000"/>
              </a:spcBef>
            </a:pPr>
            <a:r>
              <a:rPr lang="en-US" sz="4000">
                <a:latin typeface="Cooper Black" pitchFamily="18" charset="0"/>
              </a:rPr>
              <a:t>SURVIVAL OF THE FITTEST</a:t>
            </a:r>
          </a:p>
        </p:txBody>
      </p:sp>
      <p:grpSp>
        <p:nvGrpSpPr>
          <p:cNvPr id="98307" name="Group 7"/>
          <p:cNvGrpSpPr>
            <a:grpSpLocks/>
          </p:cNvGrpSpPr>
          <p:nvPr/>
        </p:nvGrpSpPr>
        <p:grpSpPr bwMode="auto">
          <a:xfrm>
            <a:off x="0" y="3821113"/>
            <a:ext cx="9144000" cy="3036887"/>
            <a:chOff x="0" y="2407"/>
            <a:chExt cx="5760" cy="1913"/>
          </a:xfrm>
        </p:grpSpPr>
        <p:pic>
          <p:nvPicPr>
            <p:cNvPr id="98309" name="Picture 8"/>
            <p:cNvPicPr>
              <a:picLocks noChangeAspect="1" noChangeArrowheads="1"/>
            </p:cNvPicPr>
            <p:nvPr/>
          </p:nvPicPr>
          <p:blipFill>
            <a:blip r:embed="rId2" cstate="print"/>
            <a:srcRect/>
            <a:stretch>
              <a:fillRect/>
            </a:stretch>
          </p:blipFill>
          <p:spPr bwMode="auto">
            <a:xfrm>
              <a:off x="3216" y="2407"/>
              <a:ext cx="2544" cy="1913"/>
            </a:xfrm>
            <a:prstGeom prst="rect">
              <a:avLst/>
            </a:prstGeom>
            <a:noFill/>
            <a:ln w="9525" algn="ctr">
              <a:noFill/>
              <a:miter lim="800000"/>
              <a:headEnd/>
              <a:tailEnd/>
            </a:ln>
          </p:spPr>
        </p:pic>
        <p:pic>
          <p:nvPicPr>
            <p:cNvPr id="98310" name="Picture 9"/>
            <p:cNvPicPr>
              <a:picLocks noChangeAspect="1" noChangeArrowheads="1"/>
            </p:cNvPicPr>
            <p:nvPr/>
          </p:nvPicPr>
          <p:blipFill>
            <a:blip r:embed="rId3" cstate="print"/>
            <a:srcRect/>
            <a:stretch>
              <a:fillRect/>
            </a:stretch>
          </p:blipFill>
          <p:spPr bwMode="auto">
            <a:xfrm>
              <a:off x="0" y="2411"/>
              <a:ext cx="2880" cy="1909"/>
            </a:xfrm>
            <a:prstGeom prst="rect">
              <a:avLst/>
            </a:prstGeom>
            <a:noFill/>
            <a:ln w="9525" algn="ctr">
              <a:noFill/>
              <a:miter lim="800000"/>
              <a:headEnd/>
              <a:tailEnd/>
            </a:ln>
          </p:spPr>
        </p:pic>
      </p:grpSp>
      <p:pic>
        <p:nvPicPr>
          <p:cNvPr id="92166" name="Picture 6" descr="urkel"/>
          <p:cNvPicPr>
            <a:picLocks noChangeAspect="1" noChangeArrowheads="1"/>
          </p:cNvPicPr>
          <p:nvPr/>
        </p:nvPicPr>
        <p:blipFill>
          <a:blip r:embed="rId4" cstate="print"/>
          <a:srcRect/>
          <a:stretch>
            <a:fillRect/>
          </a:stretch>
        </p:blipFill>
        <p:spPr bwMode="auto">
          <a:xfrm>
            <a:off x="2438400" y="2352675"/>
            <a:ext cx="4800600" cy="39719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ntr" presetSubtype="0" fill="hold" grpId="0" nodeType="clickEffect">
                                  <p:stCondLst>
                                    <p:cond delay="0"/>
                                  </p:stCondLst>
                                  <p:childTnLst>
                                    <p:set>
                                      <p:cBhvr>
                                        <p:cTn id="6" dur="1" fill="hold">
                                          <p:stCondLst>
                                            <p:cond delay="0"/>
                                          </p:stCondLst>
                                        </p:cTn>
                                        <p:tgtEl>
                                          <p:spTgt spid="92163"/>
                                        </p:tgtEl>
                                        <p:attrNameLst>
                                          <p:attrName>style.visibility</p:attrName>
                                        </p:attrNameLst>
                                      </p:cBhvr>
                                      <p:to>
                                        <p:strVal val="visible"/>
                                      </p:to>
                                    </p:set>
                                    <p:anim from="(-#ppt_w/2)" to="(#ppt_x)" calcmode="lin" valueType="num">
                                      <p:cBhvr>
                                        <p:cTn id="7" dur="600" fill="hold">
                                          <p:stCondLst>
                                            <p:cond delay="0"/>
                                          </p:stCondLst>
                                        </p:cTn>
                                        <p:tgtEl>
                                          <p:spTgt spid="92163"/>
                                        </p:tgtEl>
                                        <p:attrNameLst>
                                          <p:attrName>ppt_x</p:attrName>
                                        </p:attrNameLst>
                                      </p:cBhvr>
                                    </p:anim>
                                    <p:anim from="0" to="-1.0" calcmode="lin" valueType="num">
                                      <p:cBhvr>
                                        <p:cTn id="8" dur="200" decel="50000" autoRev="1" fill="hold">
                                          <p:stCondLst>
                                            <p:cond delay="600"/>
                                          </p:stCondLst>
                                        </p:cTn>
                                        <p:tgtEl>
                                          <p:spTgt spid="92163"/>
                                        </p:tgtEl>
                                        <p:attrNameLst>
                                          <p:attrName>xshear</p:attrName>
                                        </p:attrNameLst>
                                      </p:cBhvr>
                                    </p:anim>
                                    <p:animScale>
                                      <p:cBhvr>
                                        <p:cTn id="9" dur="200" decel="100000" autoRev="1" fill="hold">
                                          <p:stCondLst>
                                            <p:cond delay="600"/>
                                          </p:stCondLst>
                                        </p:cTn>
                                        <p:tgtEl>
                                          <p:spTgt spid="92163"/>
                                        </p:tgtEl>
                                      </p:cBhvr>
                                      <p:from x="100000" y="100000"/>
                                      <p:to x="80000" y="100000"/>
                                    </p:animScale>
                                    <p:anim by="(#ppt_h/3+#ppt_w*0.1)" calcmode="lin" valueType="num">
                                      <p:cBhvr additive="sum">
                                        <p:cTn id="10" dur="200" decel="100000" autoRev="1" fill="hold">
                                          <p:stCondLst>
                                            <p:cond delay="600"/>
                                          </p:stCondLst>
                                        </p:cTn>
                                        <p:tgtEl>
                                          <p:spTgt spid="92163"/>
                                        </p:tgtEl>
                                        <p:attrNameLst>
                                          <p:attrName>ppt_x</p:attrName>
                                        </p:attrNameLst>
                                      </p:cBhvr>
                                    </p:anim>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92166"/>
                                        </p:tgtEl>
                                        <p:attrNameLst>
                                          <p:attrName>style.visibility</p:attrName>
                                        </p:attrNameLst>
                                      </p:cBhvr>
                                      <p:to>
                                        <p:strVal val="visible"/>
                                      </p:to>
                                    </p:set>
                                    <p:animEffect transition="in" filter="checkerboard(across)">
                                      <p:cBhvr>
                                        <p:cTn id="15" dur="500"/>
                                        <p:tgtEl>
                                          <p:spTgt spid="921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2"/>
          <p:cNvPicPr>
            <a:picLocks noChangeAspect="1" noChangeArrowheads="1"/>
          </p:cNvPicPr>
          <p:nvPr/>
        </p:nvPicPr>
        <p:blipFill>
          <a:blip r:embed="rId2" cstate="print"/>
          <a:srcRect/>
          <a:stretch>
            <a:fillRect/>
          </a:stretch>
        </p:blipFill>
        <p:spPr bwMode="auto">
          <a:xfrm>
            <a:off x="0" y="0"/>
            <a:ext cx="4762500" cy="3571875"/>
          </a:xfrm>
          <a:prstGeom prst="rect">
            <a:avLst/>
          </a:prstGeom>
          <a:noFill/>
          <a:ln w="9525" algn="ctr">
            <a:noFill/>
            <a:miter lim="800000"/>
            <a:headEnd/>
            <a:tailEnd/>
          </a:ln>
        </p:spPr>
      </p:pic>
      <p:pic>
        <p:nvPicPr>
          <p:cNvPr id="21506" name="Picture 3"/>
          <p:cNvPicPr>
            <a:picLocks noChangeAspect="1" noChangeArrowheads="1"/>
          </p:cNvPicPr>
          <p:nvPr/>
        </p:nvPicPr>
        <p:blipFill>
          <a:blip r:embed="rId3" cstate="print"/>
          <a:srcRect/>
          <a:stretch>
            <a:fillRect/>
          </a:stretch>
        </p:blipFill>
        <p:spPr bwMode="auto">
          <a:xfrm>
            <a:off x="3581400" y="3141663"/>
            <a:ext cx="5562600" cy="3716337"/>
          </a:xfrm>
          <a:prstGeom prst="rect">
            <a:avLst/>
          </a:prstGeom>
          <a:noFill/>
          <a:ln w="9525" algn="ctr">
            <a:noFill/>
            <a:miter lim="800000"/>
            <a:headEnd/>
            <a:tailEnd/>
          </a:ln>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29" name="Picture 7" descr="Young-Bill-Gates-showing-Windows"/>
          <p:cNvPicPr>
            <a:picLocks noChangeAspect="1" noChangeArrowheads="1"/>
          </p:cNvPicPr>
          <p:nvPr/>
        </p:nvPicPr>
        <p:blipFill>
          <a:blip r:embed="rId2" cstate="print"/>
          <a:srcRect/>
          <a:stretch>
            <a:fillRect/>
          </a:stretch>
        </p:blipFill>
        <p:spPr bwMode="auto">
          <a:xfrm>
            <a:off x="0" y="0"/>
            <a:ext cx="3219450" cy="3200400"/>
          </a:xfrm>
          <a:prstGeom prst="rect">
            <a:avLst/>
          </a:prstGeom>
          <a:noFill/>
          <a:ln w="9525">
            <a:noFill/>
            <a:miter lim="800000"/>
            <a:headEnd/>
            <a:tailEnd/>
          </a:ln>
        </p:spPr>
      </p:pic>
      <p:pic>
        <p:nvPicPr>
          <p:cNvPr id="99330" name="Picture 9" descr="larry-page-sergey-brin"/>
          <p:cNvPicPr>
            <a:picLocks noChangeAspect="1" noChangeArrowheads="1"/>
          </p:cNvPicPr>
          <p:nvPr/>
        </p:nvPicPr>
        <p:blipFill>
          <a:blip r:embed="rId3" cstate="print"/>
          <a:srcRect/>
          <a:stretch>
            <a:fillRect/>
          </a:stretch>
        </p:blipFill>
        <p:spPr bwMode="auto">
          <a:xfrm>
            <a:off x="4114800" y="0"/>
            <a:ext cx="5029200" cy="3281363"/>
          </a:xfrm>
          <a:prstGeom prst="rect">
            <a:avLst/>
          </a:prstGeom>
          <a:noFill/>
          <a:ln w="9525">
            <a:noFill/>
            <a:miter lim="800000"/>
            <a:headEnd/>
            <a:tailEnd/>
          </a:ln>
        </p:spPr>
      </p:pic>
      <p:sp>
        <p:nvSpPr>
          <p:cNvPr id="92163" name="Text Box 3"/>
          <p:cNvSpPr txBox="1">
            <a:spLocks noChangeArrowheads="1"/>
          </p:cNvSpPr>
          <p:nvPr/>
        </p:nvSpPr>
        <p:spPr bwMode="auto">
          <a:xfrm>
            <a:off x="304800" y="4038600"/>
            <a:ext cx="8534400" cy="1311275"/>
          </a:xfrm>
          <a:prstGeom prst="rect">
            <a:avLst/>
          </a:prstGeom>
          <a:noFill/>
          <a:ln w="9525">
            <a:noFill/>
            <a:miter lim="800000"/>
            <a:headEnd/>
            <a:tailEnd/>
          </a:ln>
        </p:spPr>
        <p:txBody>
          <a:bodyPr>
            <a:spAutoFit/>
          </a:bodyPr>
          <a:lstStyle/>
          <a:p>
            <a:pPr>
              <a:spcBef>
                <a:spcPct val="50000"/>
              </a:spcBef>
            </a:pPr>
            <a:r>
              <a:rPr lang="en-US" sz="4000">
                <a:latin typeface="Cooper Black" pitchFamily="18" charset="0"/>
              </a:rPr>
              <a:t>Those best adapted survive and reproduce.</a:t>
            </a:r>
          </a:p>
        </p:txBody>
      </p:sp>
      <p:sp>
        <p:nvSpPr>
          <p:cNvPr id="99332" name="WordArt 2"/>
          <p:cNvSpPr>
            <a:spLocks noChangeArrowheads="1" noChangeShapeType="1" noTextEdit="1"/>
          </p:cNvSpPr>
          <p:nvPr/>
        </p:nvSpPr>
        <p:spPr bwMode="auto">
          <a:xfrm>
            <a:off x="381000" y="3429000"/>
            <a:ext cx="5562600" cy="381000"/>
          </a:xfrm>
          <a:prstGeom prst="rect">
            <a:avLst/>
          </a:prstGeom>
        </p:spPr>
        <p:txBody>
          <a:bodyPr wrap="none" fromWordArt="1">
            <a:prstTxWarp prst="textPlain">
              <a:avLst>
                <a:gd name="adj" fmla="val 50000"/>
              </a:avLst>
            </a:prstTxWarp>
          </a:bodyPr>
          <a:lstStyle/>
          <a:p>
            <a:pPr algn="ctr"/>
            <a:r>
              <a:rPr lang="en-US" sz="3600" kern="10">
                <a:ln w="31750">
                  <a:solidFill>
                    <a:srgbClr val="000000"/>
                  </a:solidFill>
                  <a:round/>
                  <a:headEnd/>
                  <a:tailEnd/>
                </a:ln>
                <a:solidFill>
                  <a:srgbClr val="3366FF"/>
                </a:solidFill>
                <a:latin typeface="Cooper Black"/>
              </a:rPr>
              <a:t>Additional Notes?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ntr" presetSubtype="0" fill="hold" grpId="0" nodeType="clickEffect">
                                  <p:stCondLst>
                                    <p:cond delay="0"/>
                                  </p:stCondLst>
                                  <p:childTnLst>
                                    <p:set>
                                      <p:cBhvr>
                                        <p:cTn id="6" dur="1" fill="hold">
                                          <p:stCondLst>
                                            <p:cond delay="0"/>
                                          </p:stCondLst>
                                        </p:cTn>
                                        <p:tgtEl>
                                          <p:spTgt spid="92163"/>
                                        </p:tgtEl>
                                        <p:attrNameLst>
                                          <p:attrName>style.visibility</p:attrName>
                                        </p:attrNameLst>
                                      </p:cBhvr>
                                      <p:to>
                                        <p:strVal val="visible"/>
                                      </p:to>
                                    </p:set>
                                    <p:anim from="(-#ppt_w/2)" to="(#ppt_x)" calcmode="lin" valueType="num">
                                      <p:cBhvr>
                                        <p:cTn id="7" dur="600" fill="hold">
                                          <p:stCondLst>
                                            <p:cond delay="0"/>
                                          </p:stCondLst>
                                        </p:cTn>
                                        <p:tgtEl>
                                          <p:spTgt spid="92163"/>
                                        </p:tgtEl>
                                        <p:attrNameLst>
                                          <p:attrName>ppt_x</p:attrName>
                                        </p:attrNameLst>
                                      </p:cBhvr>
                                    </p:anim>
                                    <p:anim from="0" to="-1.0" calcmode="lin" valueType="num">
                                      <p:cBhvr>
                                        <p:cTn id="8" dur="200" decel="50000" autoRev="1" fill="hold">
                                          <p:stCondLst>
                                            <p:cond delay="600"/>
                                          </p:stCondLst>
                                        </p:cTn>
                                        <p:tgtEl>
                                          <p:spTgt spid="92163"/>
                                        </p:tgtEl>
                                        <p:attrNameLst>
                                          <p:attrName>xshear</p:attrName>
                                        </p:attrNameLst>
                                      </p:cBhvr>
                                    </p:anim>
                                    <p:animScale>
                                      <p:cBhvr>
                                        <p:cTn id="9" dur="200" decel="100000" autoRev="1" fill="hold">
                                          <p:stCondLst>
                                            <p:cond delay="600"/>
                                          </p:stCondLst>
                                        </p:cTn>
                                        <p:tgtEl>
                                          <p:spTgt spid="92163"/>
                                        </p:tgtEl>
                                      </p:cBhvr>
                                      <p:from x="100000" y="100000"/>
                                      <p:to x="80000" y="100000"/>
                                    </p:animScale>
                                    <p:anim by="(#ppt_h/3+#ppt_w*0.1)" calcmode="lin" valueType="num">
                                      <p:cBhvr additive="sum">
                                        <p:cTn id="10" dur="200" decel="100000" autoRev="1" fill="hold">
                                          <p:stCondLst>
                                            <p:cond delay="600"/>
                                          </p:stCondLst>
                                        </p:cTn>
                                        <p:tgtEl>
                                          <p:spTgt spid="92163"/>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3"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7" name="Text Box 3"/>
          <p:cNvSpPr txBox="1">
            <a:spLocks noChangeArrowheads="1"/>
          </p:cNvSpPr>
          <p:nvPr/>
        </p:nvSpPr>
        <p:spPr bwMode="auto">
          <a:xfrm>
            <a:off x="381000" y="381000"/>
            <a:ext cx="8534400" cy="2246313"/>
          </a:xfrm>
          <a:prstGeom prst="rect">
            <a:avLst/>
          </a:prstGeom>
          <a:noFill/>
          <a:ln w="9525">
            <a:noFill/>
            <a:miter lim="800000"/>
            <a:headEnd/>
            <a:tailEnd/>
          </a:ln>
        </p:spPr>
        <p:txBody>
          <a:bodyPr>
            <a:spAutoFit/>
          </a:bodyPr>
          <a:lstStyle/>
          <a:p>
            <a:pPr>
              <a:spcBef>
                <a:spcPct val="50000"/>
              </a:spcBef>
            </a:pPr>
            <a:r>
              <a:rPr lang="en-US" sz="4000">
                <a:latin typeface="Cooper Black" pitchFamily="18" charset="0"/>
              </a:rPr>
              <a:t>Evolution occurs as… </a:t>
            </a:r>
          </a:p>
          <a:p>
            <a:pPr>
              <a:spcBef>
                <a:spcPct val="50000"/>
              </a:spcBef>
            </a:pPr>
            <a:r>
              <a:rPr lang="en-US" sz="4000">
                <a:latin typeface="Cooper Black" pitchFamily="18" charset="0"/>
              </a:rPr>
              <a:t>favorable traits accumulate in a population.</a:t>
            </a:r>
          </a:p>
        </p:txBody>
      </p:sp>
      <p:pic>
        <p:nvPicPr>
          <p:cNvPr id="100354" name="Picture 13" descr="SqHZoTWKZgawz9ljA0O6aPhFo1_500"/>
          <p:cNvPicPr>
            <a:picLocks noChangeAspect="1" noChangeArrowheads="1"/>
          </p:cNvPicPr>
          <p:nvPr/>
        </p:nvPicPr>
        <p:blipFill>
          <a:blip r:embed="rId2" cstate="print"/>
          <a:srcRect/>
          <a:stretch>
            <a:fillRect/>
          </a:stretch>
        </p:blipFill>
        <p:spPr bwMode="auto">
          <a:xfrm>
            <a:off x="6381750" y="1981200"/>
            <a:ext cx="2576513" cy="4876800"/>
          </a:xfrm>
          <a:prstGeom prst="rect">
            <a:avLst/>
          </a:prstGeom>
          <a:noFill/>
          <a:ln w="9525">
            <a:noFill/>
            <a:miter lim="800000"/>
            <a:headEnd/>
            <a:tailEnd/>
          </a:ln>
        </p:spPr>
      </p:pic>
      <p:pic>
        <p:nvPicPr>
          <p:cNvPr id="93199" name="Picture 15" descr="the_evolution_of_man_More_funny_Evolution_pics-s675x274-51751"/>
          <p:cNvPicPr>
            <a:picLocks noChangeAspect="1" noChangeArrowheads="1"/>
          </p:cNvPicPr>
          <p:nvPr/>
        </p:nvPicPr>
        <p:blipFill>
          <a:blip r:embed="rId3" cstate="print"/>
          <a:srcRect/>
          <a:stretch>
            <a:fillRect/>
          </a:stretch>
        </p:blipFill>
        <p:spPr bwMode="auto">
          <a:xfrm>
            <a:off x="0" y="4248150"/>
            <a:ext cx="6429375" cy="2609850"/>
          </a:xfrm>
          <a:prstGeom prst="rect">
            <a:avLst/>
          </a:prstGeom>
          <a:noFill/>
          <a:ln w="9525">
            <a:noFill/>
            <a:miter lim="800000"/>
            <a:headEnd/>
            <a:tailEnd/>
          </a:ln>
        </p:spPr>
      </p:pic>
      <p:pic>
        <p:nvPicPr>
          <p:cNvPr id="93200" name="Picture 16"/>
          <p:cNvPicPr>
            <a:picLocks noChangeAspect="1" noChangeArrowheads="1"/>
          </p:cNvPicPr>
          <p:nvPr/>
        </p:nvPicPr>
        <p:blipFill>
          <a:blip r:embed="rId4" cstate="print"/>
          <a:srcRect/>
          <a:stretch>
            <a:fillRect/>
          </a:stretch>
        </p:blipFill>
        <p:spPr bwMode="auto">
          <a:xfrm>
            <a:off x="228600" y="3201988"/>
            <a:ext cx="8763000" cy="2894012"/>
          </a:xfrm>
          <a:prstGeom prst="rect">
            <a:avLst/>
          </a:prstGeom>
          <a:noFill/>
          <a:ln w="38100">
            <a:solidFill>
              <a:schemeClr val="tx1"/>
            </a:solidFill>
            <a:miter lim="800000"/>
            <a:headEnd/>
            <a:tailEnd/>
          </a:ln>
        </p:spPr>
      </p:pic>
      <p:sp>
        <p:nvSpPr>
          <p:cNvPr id="6" name="Rectangle 5"/>
          <p:cNvSpPr/>
          <p:nvPr/>
        </p:nvSpPr>
        <p:spPr>
          <a:xfrm>
            <a:off x="3505200" y="0"/>
            <a:ext cx="5638800" cy="369332"/>
          </a:xfrm>
          <a:prstGeom prst="rect">
            <a:avLst/>
          </a:prstGeom>
        </p:spPr>
        <p:txBody>
          <a:bodyPr wrap="square">
            <a:spAutoFit/>
          </a:bodyPr>
          <a:lstStyle/>
          <a:p>
            <a:r>
              <a:rPr lang="en-US" dirty="0" smtClean="0">
                <a:hlinkClick r:id="rId5"/>
              </a:rPr>
              <a:t>https://www.youtube.com/watch?v=xpo8SdY1JSw</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93199"/>
                                        </p:tgtEl>
                                        <p:attrNameLst>
                                          <p:attrName>style.visibility</p:attrName>
                                        </p:attrNameLst>
                                      </p:cBhvr>
                                      <p:to>
                                        <p:strVal val="visible"/>
                                      </p:to>
                                    </p:set>
                                    <p:animEffect transition="in" filter="checkerboard(across)">
                                      <p:cBhvr>
                                        <p:cTn id="7" dur="500"/>
                                        <p:tgtEl>
                                          <p:spTgt spid="93199"/>
                                        </p:tgtEl>
                                      </p:cBhvr>
                                    </p:animEffect>
                                  </p:childTnLst>
                                </p:cTn>
                              </p:par>
                            </p:childTnLst>
                          </p:cTn>
                        </p:par>
                      </p:childTnLst>
                    </p:cTn>
                  </p:par>
                  <p:par>
                    <p:cTn id="8" fill="hold">
                      <p:stCondLst>
                        <p:cond delay="indefinite"/>
                      </p:stCondLst>
                      <p:childTnLst>
                        <p:par>
                          <p:cTn id="9" fill="hold">
                            <p:stCondLst>
                              <p:cond delay="0"/>
                            </p:stCondLst>
                            <p:childTnLst>
                              <p:par>
                                <p:cTn id="10" presetID="34" presetClass="entr" presetSubtype="0" fill="hold" grpId="0" nodeType="clickEffect">
                                  <p:stCondLst>
                                    <p:cond delay="0"/>
                                  </p:stCondLst>
                                  <p:childTnLst>
                                    <p:set>
                                      <p:cBhvr>
                                        <p:cTn id="11" dur="1" fill="hold">
                                          <p:stCondLst>
                                            <p:cond delay="0"/>
                                          </p:stCondLst>
                                        </p:cTn>
                                        <p:tgtEl>
                                          <p:spTgt spid="93187"/>
                                        </p:tgtEl>
                                        <p:attrNameLst>
                                          <p:attrName>style.visibility</p:attrName>
                                        </p:attrNameLst>
                                      </p:cBhvr>
                                      <p:to>
                                        <p:strVal val="visible"/>
                                      </p:to>
                                    </p:set>
                                    <p:anim from="(-#ppt_w/2)" to="(#ppt_x)" calcmode="lin" valueType="num">
                                      <p:cBhvr>
                                        <p:cTn id="12" dur="600" fill="hold">
                                          <p:stCondLst>
                                            <p:cond delay="0"/>
                                          </p:stCondLst>
                                        </p:cTn>
                                        <p:tgtEl>
                                          <p:spTgt spid="93187"/>
                                        </p:tgtEl>
                                        <p:attrNameLst>
                                          <p:attrName>ppt_x</p:attrName>
                                        </p:attrNameLst>
                                      </p:cBhvr>
                                    </p:anim>
                                    <p:anim from="0" to="-1.0" calcmode="lin" valueType="num">
                                      <p:cBhvr>
                                        <p:cTn id="13" dur="200" decel="50000" autoRev="1" fill="hold">
                                          <p:stCondLst>
                                            <p:cond delay="600"/>
                                          </p:stCondLst>
                                        </p:cTn>
                                        <p:tgtEl>
                                          <p:spTgt spid="93187"/>
                                        </p:tgtEl>
                                        <p:attrNameLst>
                                          <p:attrName>xshear</p:attrName>
                                        </p:attrNameLst>
                                      </p:cBhvr>
                                    </p:anim>
                                    <p:animScale>
                                      <p:cBhvr>
                                        <p:cTn id="14" dur="200" decel="100000" autoRev="1" fill="hold">
                                          <p:stCondLst>
                                            <p:cond delay="600"/>
                                          </p:stCondLst>
                                        </p:cTn>
                                        <p:tgtEl>
                                          <p:spTgt spid="93187"/>
                                        </p:tgtEl>
                                      </p:cBhvr>
                                      <p:from x="100000" y="100000"/>
                                      <p:to x="80000" y="100000"/>
                                    </p:animScale>
                                    <p:anim by="(#ppt_h/3+#ppt_w*0.1)" calcmode="lin" valueType="num">
                                      <p:cBhvr additive="sum">
                                        <p:cTn id="15" dur="200" decel="100000" autoRev="1" fill="hold">
                                          <p:stCondLst>
                                            <p:cond delay="600"/>
                                          </p:stCondLst>
                                        </p:cTn>
                                        <p:tgtEl>
                                          <p:spTgt spid="93187"/>
                                        </p:tgtEl>
                                        <p:attrNameLst>
                                          <p:attrName>ppt_x</p:attrName>
                                        </p:attrNameLst>
                                      </p:cBhvr>
                                    </p:anim>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nodeType="clickEffect">
                                  <p:stCondLst>
                                    <p:cond delay="0"/>
                                  </p:stCondLst>
                                  <p:childTnLst>
                                    <p:set>
                                      <p:cBhvr>
                                        <p:cTn id="19" dur="1" fill="hold">
                                          <p:stCondLst>
                                            <p:cond delay="0"/>
                                          </p:stCondLst>
                                        </p:cTn>
                                        <p:tgtEl>
                                          <p:spTgt spid="93200"/>
                                        </p:tgtEl>
                                        <p:attrNameLst>
                                          <p:attrName>style.visibility</p:attrName>
                                        </p:attrNameLst>
                                      </p:cBhvr>
                                      <p:to>
                                        <p:strVal val="visible"/>
                                      </p:to>
                                    </p:set>
                                    <p:animEffect transition="in" filter="checkerboard(across)">
                                      <p:cBhvr>
                                        <p:cTn id="20" dur="500"/>
                                        <p:tgtEl>
                                          <p:spTgt spid="932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87"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7" name="Picture 2"/>
          <p:cNvPicPr>
            <a:picLocks noChangeAspect="1" noChangeArrowheads="1"/>
          </p:cNvPicPr>
          <p:nvPr/>
        </p:nvPicPr>
        <p:blipFill>
          <a:blip r:embed="rId2" cstate="print"/>
          <a:srcRect/>
          <a:stretch>
            <a:fillRect/>
          </a:stretch>
        </p:blipFill>
        <p:spPr bwMode="auto">
          <a:xfrm>
            <a:off x="228600" y="990600"/>
            <a:ext cx="8577263" cy="838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1" name="Picture 4" descr="giraffes_are_heartless_zoof"/>
          <p:cNvPicPr>
            <a:picLocks noChangeAspect="1" noChangeArrowheads="1"/>
          </p:cNvPicPr>
          <p:nvPr/>
        </p:nvPicPr>
        <p:blipFill>
          <a:blip r:embed="rId2" cstate="print"/>
          <a:srcRect/>
          <a:stretch>
            <a:fillRect/>
          </a:stretch>
        </p:blipFill>
        <p:spPr bwMode="auto">
          <a:xfrm>
            <a:off x="152400" y="200025"/>
            <a:ext cx="8763000" cy="63531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5" name="Picture 2"/>
          <p:cNvPicPr>
            <a:picLocks noChangeAspect="1" noChangeArrowheads="1"/>
          </p:cNvPicPr>
          <p:nvPr/>
        </p:nvPicPr>
        <p:blipFill>
          <a:blip r:embed="rId2" cstate="print"/>
          <a:srcRect/>
          <a:stretch>
            <a:fillRect/>
          </a:stretch>
        </p:blipFill>
        <p:spPr bwMode="auto">
          <a:xfrm>
            <a:off x="0" y="0"/>
            <a:ext cx="4354513" cy="6096000"/>
          </a:xfrm>
          <a:prstGeom prst="rect">
            <a:avLst/>
          </a:prstGeom>
          <a:noFill/>
          <a:ln w="9525" algn="ctr">
            <a:noFill/>
            <a:miter lim="800000"/>
            <a:headEnd/>
            <a:tailEnd/>
          </a:ln>
        </p:spPr>
      </p:pic>
      <p:pic>
        <p:nvPicPr>
          <p:cNvPr id="94211" name="Picture 3"/>
          <p:cNvPicPr>
            <a:picLocks noChangeAspect="1" noChangeArrowheads="1"/>
          </p:cNvPicPr>
          <p:nvPr/>
        </p:nvPicPr>
        <p:blipFill>
          <a:blip r:embed="rId3" cstate="print"/>
          <a:srcRect/>
          <a:stretch>
            <a:fillRect/>
          </a:stretch>
        </p:blipFill>
        <p:spPr bwMode="auto">
          <a:xfrm>
            <a:off x="4343400" y="1724025"/>
            <a:ext cx="4800600" cy="3600450"/>
          </a:xfrm>
          <a:prstGeom prst="rect">
            <a:avLst/>
          </a:prstGeom>
          <a:noFill/>
          <a:ln w="9525" algn="ctr">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94211"/>
                                        </p:tgtEl>
                                        <p:attrNameLst>
                                          <p:attrName>style.visibility</p:attrName>
                                        </p:attrNameLst>
                                      </p:cBhvr>
                                      <p:to>
                                        <p:strVal val="visible"/>
                                      </p:to>
                                    </p:set>
                                    <p:animEffect transition="in" filter="checkerboard(across)">
                                      <p:cBhvr>
                                        <p:cTn id="7" dur="500"/>
                                        <p:tgtEl>
                                          <p:spTgt spid="942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49" name="Picture 2"/>
          <p:cNvPicPr>
            <a:picLocks noChangeAspect="1" noChangeArrowheads="1"/>
          </p:cNvPicPr>
          <p:nvPr/>
        </p:nvPicPr>
        <p:blipFill>
          <a:blip r:embed="rId2" cstate="print"/>
          <a:srcRect/>
          <a:stretch>
            <a:fillRect/>
          </a:stretch>
        </p:blipFill>
        <p:spPr bwMode="auto">
          <a:xfrm>
            <a:off x="2555875" y="152400"/>
            <a:ext cx="4530725" cy="5638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3" name="Picture 2"/>
          <p:cNvPicPr>
            <a:picLocks noChangeAspect="1" noChangeArrowheads="1"/>
          </p:cNvPicPr>
          <p:nvPr/>
        </p:nvPicPr>
        <p:blipFill>
          <a:blip r:embed="rId2" cstate="print"/>
          <a:srcRect/>
          <a:stretch>
            <a:fillRect/>
          </a:stretch>
        </p:blipFill>
        <p:spPr bwMode="auto">
          <a:xfrm>
            <a:off x="2209800" y="0"/>
            <a:ext cx="4479925" cy="5715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7" name="Picture 2"/>
          <p:cNvPicPr>
            <a:picLocks noChangeAspect="1" noChangeArrowheads="1"/>
          </p:cNvPicPr>
          <p:nvPr/>
        </p:nvPicPr>
        <p:blipFill>
          <a:blip r:embed="rId2" cstate="print"/>
          <a:srcRect/>
          <a:stretch>
            <a:fillRect/>
          </a:stretch>
        </p:blipFill>
        <p:spPr bwMode="auto">
          <a:xfrm>
            <a:off x="914400" y="0"/>
            <a:ext cx="7239000" cy="57896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1" name="Picture 2"/>
          <p:cNvPicPr>
            <a:picLocks noChangeAspect="1" noChangeArrowheads="1"/>
          </p:cNvPicPr>
          <p:nvPr/>
        </p:nvPicPr>
        <p:blipFill>
          <a:blip r:embed="rId2" cstate="print"/>
          <a:srcRect/>
          <a:stretch>
            <a:fillRect/>
          </a:stretch>
        </p:blipFill>
        <p:spPr bwMode="auto">
          <a:xfrm>
            <a:off x="1447800" y="0"/>
            <a:ext cx="6629400" cy="5303838"/>
          </a:xfrm>
          <a:prstGeom prst="rect">
            <a:avLst/>
          </a:prstGeom>
          <a:noFill/>
          <a:ln w="9525">
            <a:noFill/>
            <a:miter lim="800000"/>
            <a:headEnd/>
            <a:tailEnd/>
          </a:ln>
        </p:spPr>
      </p:pic>
      <p:sp>
        <p:nvSpPr>
          <p:cNvPr id="107522" name="Rectangle 3"/>
          <p:cNvSpPr>
            <a:spLocks noChangeArrowheads="1"/>
          </p:cNvSpPr>
          <p:nvPr/>
        </p:nvSpPr>
        <p:spPr bwMode="auto">
          <a:xfrm>
            <a:off x="1447800" y="4978400"/>
            <a:ext cx="1752600" cy="368300"/>
          </a:xfrm>
          <a:prstGeom prst="rect">
            <a:avLst/>
          </a:prstGeom>
          <a:solidFill>
            <a:schemeClr val="tx1"/>
          </a:solidFill>
          <a:ln w="9525" algn="ctr">
            <a:solidFill>
              <a:schemeClr val="tx1"/>
            </a:solidFill>
            <a:miter lim="800000"/>
            <a:headEnd/>
            <a:tailEnd/>
          </a:ln>
        </p:spPr>
        <p:txBody>
          <a:bodyPr anchor="ctr">
            <a:spAutoFit/>
          </a:bodyPr>
          <a:lstStyle/>
          <a:p>
            <a:endParaRPr lang="en-US"/>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5" name="Picture 2"/>
          <p:cNvPicPr>
            <a:picLocks noChangeAspect="1" noChangeArrowheads="1"/>
          </p:cNvPicPr>
          <p:nvPr/>
        </p:nvPicPr>
        <p:blipFill>
          <a:blip r:embed="rId2" cstate="print"/>
          <a:srcRect/>
          <a:stretch>
            <a:fillRect/>
          </a:stretch>
        </p:blipFill>
        <p:spPr bwMode="auto">
          <a:xfrm>
            <a:off x="685800" y="0"/>
            <a:ext cx="7391400" cy="5910263"/>
          </a:xfrm>
          <a:prstGeom prst="rect">
            <a:avLst/>
          </a:prstGeom>
          <a:noFill/>
          <a:ln w="9525" algn="ctr">
            <a:noFill/>
            <a:miter lim="800000"/>
            <a:headEnd/>
            <a:tailEnd/>
          </a:ln>
        </p:spPr>
      </p:pic>
      <p:sp>
        <p:nvSpPr>
          <p:cNvPr id="108546" name="Rectangle 3"/>
          <p:cNvSpPr>
            <a:spLocks noChangeArrowheads="1"/>
          </p:cNvSpPr>
          <p:nvPr/>
        </p:nvSpPr>
        <p:spPr bwMode="auto">
          <a:xfrm>
            <a:off x="5943600" y="5638800"/>
            <a:ext cx="2057400" cy="228600"/>
          </a:xfrm>
          <a:prstGeom prst="rect">
            <a:avLst/>
          </a:prstGeom>
          <a:solidFill>
            <a:schemeClr val="tx1"/>
          </a:solidFill>
          <a:ln w="9525" algn="ctr">
            <a:solidFill>
              <a:schemeClr val="tx1"/>
            </a:solidFill>
            <a:miter lim="800000"/>
            <a:headEnd/>
            <a:tailEnd/>
          </a:ln>
        </p:spPr>
        <p:txBody>
          <a:bodyPr anchor="ctr">
            <a:spAutoFit/>
          </a:bodyPr>
          <a:lstStyle/>
          <a:p>
            <a:endParaRPr lang="en-US"/>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2"/>
          <p:cNvPicPr>
            <a:picLocks noChangeAspect="1" noChangeArrowheads="1"/>
          </p:cNvPicPr>
          <p:nvPr/>
        </p:nvPicPr>
        <p:blipFill>
          <a:blip r:embed="rId2" cstate="print"/>
          <a:srcRect/>
          <a:stretch>
            <a:fillRect/>
          </a:stretch>
        </p:blipFill>
        <p:spPr bwMode="auto">
          <a:xfrm>
            <a:off x="990600" y="228600"/>
            <a:ext cx="3657600" cy="3657600"/>
          </a:xfrm>
          <a:prstGeom prst="rect">
            <a:avLst/>
          </a:prstGeom>
          <a:noFill/>
          <a:ln w="38100">
            <a:solidFill>
              <a:schemeClr val="tx1"/>
            </a:solidFill>
            <a:miter lim="800000"/>
            <a:headEnd/>
            <a:tailEnd/>
          </a:ln>
        </p:spPr>
      </p:pic>
      <p:pic>
        <p:nvPicPr>
          <p:cNvPr id="22530" name="Picture 3"/>
          <p:cNvPicPr>
            <a:picLocks noChangeAspect="1" noChangeArrowheads="1"/>
          </p:cNvPicPr>
          <p:nvPr/>
        </p:nvPicPr>
        <p:blipFill>
          <a:blip r:embed="rId3" cstate="print"/>
          <a:srcRect/>
          <a:stretch>
            <a:fillRect/>
          </a:stretch>
        </p:blipFill>
        <p:spPr bwMode="auto">
          <a:xfrm>
            <a:off x="6189663" y="3276600"/>
            <a:ext cx="2954337" cy="3581400"/>
          </a:xfrm>
          <a:prstGeom prst="rect">
            <a:avLst/>
          </a:prstGeom>
          <a:noFill/>
          <a:ln w="9525">
            <a:noFill/>
            <a:miter lim="800000"/>
            <a:headEnd/>
            <a:tailEnd/>
          </a:ln>
        </p:spPr>
      </p:pic>
      <p:pic>
        <p:nvPicPr>
          <p:cNvPr id="22531" name="Picture 4"/>
          <p:cNvPicPr>
            <a:picLocks noChangeAspect="1" noChangeArrowheads="1"/>
          </p:cNvPicPr>
          <p:nvPr/>
        </p:nvPicPr>
        <p:blipFill>
          <a:blip r:embed="rId4" cstate="print"/>
          <a:srcRect/>
          <a:stretch>
            <a:fillRect/>
          </a:stretch>
        </p:blipFill>
        <p:spPr bwMode="auto">
          <a:xfrm>
            <a:off x="914400" y="4191000"/>
            <a:ext cx="1795463" cy="2362200"/>
          </a:xfrm>
          <a:prstGeom prst="rect">
            <a:avLst/>
          </a:prstGeom>
          <a:noFill/>
          <a:ln w="38100">
            <a:solidFill>
              <a:schemeClr val="tx1"/>
            </a:solidFill>
            <a:miter lim="800000"/>
            <a:headEnd/>
            <a:tailEnd/>
          </a:ln>
        </p:spPr>
      </p:pic>
      <p:pic>
        <p:nvPicPr>
          <p:cNvPr id="22532" name="Picture 5"/>
          <p:cNvPicPr>
            <a:picLocks noChangeAspect="1" noChangeArrowheads="1"/>
          </p:cNvPicPr>
          <p:nvPr/>
        </p:nvPicPr>
        <p:blipFill>
          <a:blip r:embed="rId5" cstate="print"/>
          <a:srcRect/>
          <a:stretch>
            <a:fillRect/>
          </a:stretch>
        </p:blipFill>
        <p:spPr bwMode="auto">
          <a:xfrm>
            <a:off x="2895600" y="4114800"/>
            <a:ext cx="3048000" cy="2478088"/>
          </a:xfrm>
          <a:prstGeom prst="rect">
            <a:avLst/>
          </a:prstGeom>
          <a:noFill/>
          <a:ln w="38100">
            <a:solidFill>
              <a:schemeClr val="tx1"/>
            </a:solidFill>
            <a:miter lim="800000"/>
            <a:headEnd/>
            <a:tailEnd/>
          </a:ln>
        </p:spPr>
      </p:pic>
      <p:pic>
        <p:nvPicPr>
          <p:cNvPr id="22533" name="Picture 6"/>
          <p:cNvPicPr>
            <a:picLocks noChangeAspect="1" noChangeArrowheads="1"/>
          </p:cNvPicPr>
          <p:nvPr/>
        </p:nvPicPr>
        <p:blipFill>
          <a:blip r:embed="rId6" cstate="print"/>
          <a:srcRect/>
          <a:stretch>
            <a:fillRect/>
          </a:stretch>
        </p:blipFill>
        <p:spPr bwMode="auto">
          <a:xfrm>
            <a:off x="6096000" y="228600"/>
            <a:ext cx="2819400" cy="2819400"/>
          </a:xfrm>
          <a:prstGeom prst="rect">
            <a:avLst/>
          </a:prstGeom>
          <a:noFill/>
          <a:ln w="9525" algn="ctr">
            <a:noFill/>
            <a:miter lim="800000"/>
            <a:headEnd/>
            <a:tailEnd/>
          </a:ln>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69" name="Picture 2"/>
          <p:cNvPicPr>
            <a:picLocks noChangeAspect="1" noChangeArrowheads="1"/>
          </p:cNvPicPr>
          <p:nvPr/>
        </p:nvPicPr>
        <p:blipFill>
          <a:blip r:embed="rId2" cstate="print"/>
          <a:srcRect/>
          <a:stretch>
            <a:fillRect/>
          </a:stretch>
        </p:blipFill>
        <p:spPr bwMode="auto">
          <a:xfrm>
            <a:off x="685800" y="0"/>
            <a:ext cx="7620000" cy="6096000"/>
          </a:xfrm>
          <a:prstGeom prst="rect">
            <a:avLst/>
          </a:prstGeom>
          <a:noFill/>
          <a:ln w="9525" algn="ctr">
            <a:noFill/>
            <a:miter lim="800000"/>
            <a:headEnd/>
            <a:tailEnd/>
          </a:ln>
        </p:spPr>
      </p:pic>
      <p:sp>
        <p:nvSpPr>
          <p:cNvPr id="109570" name="Rectangle 3"/>
          <p:cNvSpPr>
            <a:spLocks noChangeArrowheads="1"/>
          </p:cNvSpPr>
          <p:nvPr/>
        </p:nvSpPr>
        <p:spPr bwMode="auto">
          <a:xfrm>
            <a:off x="6172200" y="5867400"/>
            <a:ext cx="2057400" cy="228600"/>
          </a:xfrm>
          <a:prstGeom prst="rect">
            <a:avLst/>
          </a:prstGeom>
          <a:solidFill>
            <a:schemeClr val="tx1"/>
          </a:solidFill>
          <a:ln w="9525" algn="ctr">
            <a:solidFill>
              <a:schemeClr val="tx1"/>
            </a:solidFill>
            <a:miter lim="800000"/>
            <a:headEnd/>
            <a:tailEnd/>
          </a:ln>
        </p:spPr>
        <p:txBody>
          <a:bodyPr anchor="ctr">
            <a:spAutoFit/>
          </a:bodyPr>
          <a:lstStyle/>
          <a:p>
            <a:endParaRPr lang="en-US"/>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3" name="Picture 2"/>
          <p:cNvPicPr>
            <a:picLocks noChangeAspect="1" noChangeArrowheads="1"/>
          </p:cNvPicPr>
          <p:nvPr/>
        </p:nvPicPr>
        <p:blipFill>
          <a:blip r:embed="rId2" cstate="print"/>
          <a:srcRect/>
          <a:stretch>
            <a:fillRect/>
          </a:stretch>
        </p:blipFill>
        <p:spPr bwMode="auto">
          <a:xfrm>
            <a:off x="533400" y="476250"/>
            <a:ext cx="8001000" cy="6000750"/>
          </a:xfrm>
          <a:prstGeom prst="rect">
            <a:avLst/>
          </a:prstGeom>
          <a:noFill/>
          <a:ln w="9525" algn="ctr">
            <a:noFill/>
            <a:miter lim="800000"/>
            <a:headEnd/>
            <a:tailEnd/>
          </a:ln>
        </p:spPr>
      </p:pic>
      <p:sp>
        <p:nvSpPr>
          <p:cNvPr id="110594" name="Rectangle 3"/>
          <p:cNvSpPr>
            <a:spLocks noChangeArrowheads="1"/>
          </p:cNvSpPr>
          <p:nvPr/>
        </p:nvSpPr>
        <p:spPr bwMode="auto">
          <a:xfrm>
            <a:off x="6324600" y="6096000"/>
            <a:ext cx="2057400" cy="304800"/>
          </a:xfrm>
          <a:prstGeom prst="rect">
            <a:avLst/>
          </a:prstGeom>
          <a:solidFill>
            <a:schemeClr val="tx1"/>
          </a:solidFill>
          <a:ln w="9525" algn="ctr">
            <a:solidFill>
              <a:schemeClr val="tx1"/>
            </a:solidFill>
            <a:miter lim="800000"/>
            <a:headEnd/>
            <a:tailEnd/>
          </a:ln>
        </p:spPr>
        <p:txBody>
          <a:bodyPr anchor="ctr">
            <a:spAutoFit/>
          </a:bodyPr>
          <a:lstStyle/>
          <a:p>
            <a:endParaRPr lang="en-US"/>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7" name="Picture 2"/>
          <p:cNvPicPr>
            <a:picLocks noChangeAspect="1" noChangeArrowheads="1"/>
          </p:cNvPicPr>
          <p:nvPr/>
        </p:nvPicPr>
        <p:blipFill>
          <a:blip r:embed="rId2" cstate="print"/>
          <a:srcRect/>
          <a:stretch>
            <a:fillRect/>
          </a:stretch>
        </p:blipFill>
        <p:spPr bwMode="auto">
          <a:xfrm>
            <a:off x="1028700" y="0"/>
            <a:ext cx="7429500" cy="5943600"/>
          </a:xfrm>
          <a:prstGeom prst="rect">
            <a:avLst/>
          </a:prstGeom>
          <a:noFill/>
          <a:ln w="9525" algn="ctr">
            <a:noFill/>
            <a:miter lim="800000"/>
            <a:headEnd/>
            <a:tailEnd/>
          </a:ln>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1" name="Picture 2"/>
          <p:cNvPicPr>
            <a:picLocks noChangeAspect="1" noChangeArrowheads="1"/>
          </p:cNvPicPr>
          <p:nvPr/>
        </p:nvPicPr>
        <p:blipFill>
          <a:blip r:embed="rId2" cstate="print"/>
          <a:srcRect/>
          <a:stretch>
            <a:fillRect/>
          </a:stretch>
        </p:blipFill>
        <p:spPr bwMode="auto">
          <a:xfrm>
            <a:off x="990600" y="0"/>
            <a:ext cx="7315200" cy="5851525"/>
          </a:xfrm>
          <a:prstGeom prst="rect">
            <a:avLst/>
          </a:prstGeom>
          <a:noFill/>
          <a:ln w="9525" algn="ctr">
            <a:noFill/>
            <a:miter lim="800000"/>
            <a:headEnd/>
            <a:tailEnd/>
          </a:ln>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5" name="Picture 4"/>
          <p:cNvPicPr>
            <a:picLocks noChangeAspect="1" noChangeArrowheads="1"/>
          </p:cNvPicPr>
          <p:nvPr/>
        </p:nvPicPr>
        <p:blipFill>
          <a:blip r:embed="rId2" cstate="print"/>
          <a:srcRect/>
          <a:stretch>
            <a:fillRect/>
          </a:stretch>
        </p:blipFill>
        <p:spPr bwMode="auto">
          <a:xfrm>
            <a:off x="0" y="0"/>
            <a:ext cx="9144000" cy="2116138"/>
          </a:xfrm>
          <a:prstGeom prst="rect">
            <a:avLst/>
          </a:prstGeom>
          <a:noFill/>
          <a:ln w="9525">
            <a:noFill/>
            <a:miter lim="800000"/>
            <a:headEnd/>
            <a:tailEnd/>
          </a:ln>
        </p:spPr>
      </p:pic>
      <p:grpSp>
        <p:nvGrpSpPr>
          <p:cNvPr id="113666" name="Group 7"/>
          <p:cNvGrpSpPr>
            <a:grpSpLocks/>
          </p:cNvGrpSpPr>
          <p:nvPr/>
        </p:nvGrpSpPr>
        <p:grpSpPr bwMode="auto">
          <a:xfrm>
            <a:off x="5105400" y="2133600"/>
            <a:ext cx="3570288" cy="4119563"/>
            <a:chOff x="1680" y="1392"/>
            <a:chExt cx="2249" cy="2595"/>
          </a:xfrm>
        </p:grpSpPr>
        <p:pic>
          <p:nvPicPr>
            <p:cNvPr id="113668" name="Picture 5"/>
            <p:cNvPicPr>
              <a:picLocks noChangeAspect="1" noChangeArrowheads="1"/>
            </p:cNvPicPr>
            <p:nvPr/>
          </p:nvPicPr>
          <p:blipFill>
            <a:blip r:embed="rId3" cstate="print"/>
            <a:srcRect/>
            <a:stretch>
              <a:fillRect/>
            </a:stretch>
          </p:blipFill>
          <p:spPr bwMode="auto">
            <a:xfrm rot="60000">
              <a:off x="1680" y="1392"/>
              <a:ext cx="2249" cy="2595"/>
            </a:xfrm>
            <a:prstGeom prst="rect">
              <a:avLst/>
            </a:prstGeom>
            <a:noFill/>
            <a:ln w="9525">
              <a:noFill/>
              <a:miter lim="800000"/>
              <a:headEnd/>
              <a:tailEnd/>
            </a:ln>
          </p:spPr>
        </p:pic>
        <p:sp>
          <p:nvSpPr>
            <p:cNvPr id="113669" name="Rectangle 6"/>
            <p:cNvSpPr>
              <a:spLocks noChangeArrowheads="1"/>
            </p:cNvSpPr>
            <p:nvPr/>
          </p:nvSpPr>
          <p:spPr bwMode="auto">
            <a:xfrm>
              <a:off x="1968" y="1872"/>
              <a:ext cx="1872" cy="1392"/>
            </a:xfrm>
            <a:prstGeom prst="rect">
              <a:avLst/>
            </a:prstGeom>
            <a:solidFill>
              <a:srgbClr val="FFFFFF"/>
            </a:solidFill>
            <a:ln w="9525">
              <a:noFill/>
              <a:miter lim="800000"/>
              <a:headEnd/>
              <a:tailEnd/>
            </a:ln>
          </p:spPr>
          <p:txBody>
            <a:bodyPr/>
            <a:lstStyle/>
            <a:p>
              <a:endParaRPr lang="en-US"/>
            </a:p>
          </p:txBody>
        </p:sp>
      </p:grpSp>
      <p:pic>
        <p:nvPicPr>
          <p:cNvPr id="113667" name="Picture 8"/>
          <p:cNvPicPr>
            <a:picLocks noChangeAspect="1" noChangeArrowheads="1"/>
          </p:cNvPicPr>
          <p:nvPr/>
        </p:nvPicPr>
        <p:blipFill>
          <a:blip r:embed="rId4" cstate="print"/>
          <a:srcRect/>
          <a:stretch>
            <a:fillRect/>
          </a:stretch>
        </p:blipFill>
        <p:spPr bwMode="auto">
          <a:xfrm rot="60000">
            <a:off x="3175" y="2155825"/>
            <a:ext cx="2517775" cy="806450"/>
          </a:xfrm>
          <a:prstGeom prst="rect">
            <a:avLst/>
          </a:prstGeom>
          <a:noFill/>
          <a:ln w="15875">
            <a:solidFill>
              <a:srgbClr val="000000"/>
            </a:solidFill>
            <a:miter lim="800000"/>
            <a:headEnd/>
            <a:tailEnd/>
          </a:ln>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89" name="Picture 5" descr="CDA22_2"/>
          <p:cNvPicPr>
            <a:picLocks noChangeAspect="1" noChangeArrowheads="1"/>
          </p:cNvPicPr>
          <p:nvPr/>
        </p:nvPicPr>
        <p:blipFill>
          <a:blip r:embed="rId2" cstate="print"/>
          <a:srcRect/>
          <a:stretch>
            <a:fillRect/>
          </a:stretch>
        </p:blipFill>
        <p:spPr bwMode="auto">
          <a:xfrm>
            <a:off x="76200" y="76200"/>
            <a:ext cx="3886200" cy="3886200"/>
          </a:xfrm>
          <a:prstGeom prst="rect">
            <a:avLst/>
          </a:prstGeom>
          <a:noFill/>
          <a:ln w="9525">
            <a:noFill/>
            <a:miter lim="800000"/>
            <a:headEnd/>
            <a:tailEnd/>
          </a:ln>
        </p:spPr>
      </p:pic>
      <p:pic>
        <p:nvPicPr>
          <p:cNvPr id="106503" name="Picture 7" descr="graph_stabilizing_selection"/>
          <p:cNvPicPr>
            <a:picLocks noChangeAspect="1" noChangeArrowheads="1"/>
          </p:cNvPicPr>
          <p:nvPr/>
        </p:nvPicPr>
        <p:blipFill>
          <a:blip r:embed="rId3" cstate="print"/>
          <a:srcRect/>
          <a:stretch>
            <a:fillRect/>
          </a:stretch>
        </p:blipFill>
        <p:spPr bwMode="auto">
          <a:xfrm>
            <a:off x="4019550" y="1828800"/>
            <a:ext cx="5124450" cy="37433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6503"/>
                                        </p:tgtEl>
                                        <p:attrNameLst>
                                          <p:attrName>style.visibility</p:attrName>
                                        </p:attrNameLst>
                                      </p:cBhvr>
                                      <p:to>
                                        <p:strVal val="visible"/>
                                      </p:to>
                                    </p:set>
                                    <p:animEffect transition="in" filter="dissolve">
                                      <p:cBhvr>
                                        <p:cTn id="7" dur="500"/>
                                        <p:tgtEl>
                                          <p:spTgt spid="1065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3" name="Picture 4"/>
          <p:cNvPicPr>
            <a:picLocks noChangeAspect="1" noChangeArrowheads="1"/>
          </p:cNvPicPr>
          <p:nvPr/>
        </p:nvPicPr>
        <p:blipFill>
          <a:blip r:embed="rId2" cstate="print"/>
          <a:srcRect/>
          <a:stretch>
            <a:fillRect/>
          </a:stretch>
        </p:blipFill>
        <p:spPr bwMode="auto">
          <a:xfrm>
            <a:off x="0" y="0"/>
            <a:ext cx="9144000" cy="2473325"/>
          </a:xfrm>
          <a:prstGeom prst="rect">
            <a:avLst/>
          </a:prstGeom>
          <a:noFill/>
          <a:ln w="9525">
            <a:noFill/>
            <a:miter lim="800000"/>
            <a:headEnd/>
            <a:tailEnd/>
          </a:ln>
        </p:spPr>
      </p:pic>
      <p:grpSp>
        <p:nvGrpSpPr>
          <p:cNvPr id="115714" name="Group 7"/>
          <p:cNvGrpSpPr>
            <a:grpSpLocks/>
          </p:cNvGrpSpPr>
          <p:nvPr/>
        </p:nvGrpSpPr>
        <p:grpSpPr bwMode="auto">
          <a:xfrm>
            <a:off x="304800" y="2438400"/>
            <a:ext cx="3859213" cy="3879850"/>
            <a:chOff x="528" y="1684"/>
            <a:chExt cx="2431" cy="2444"/>
          </a:xfrm>
        </p:grpSpPr>
        <p:pic>
          <p:nvPicPr>
            <p:cNvPr id="115715" name="Picture 5"/>
            <p:cNvPicPr>
              <a:picLocks noChangeAspect="1" noChangeArrowheads="1"/>
            </p:cNvPicPr>
            <p:nvPr/>
          </p:nvPicPr>
          <p:blipFill>
            <a:blip r:embed="rId3" cstate="print"/>
            <a:srcRect/>
            <a:stretch>
              <a:fillRect/>
            </a:stretch>
          </p:blipFill>
          <p:spPr bwMode="auto">
            <a:xfrm rot="60000">
              <a:off x="528" y="1684"/>
              <a:ext cx="2431" cy="2444"/>
            </a:xfrm>
            <a:prstGeom prst="rect">
              <a:avLst/>
            </a:prstGeom>
            <a:noFill/>
            <a:ln w="9525">
              <a:noFill/>
              <a:miter lim="800000"/>
              <a:headEnd/>
              <a:tailEnd/>
            </a:ln>
          </p:spPr>
        </p:pic>
        <p:sp>
          <p:nvSpPr>
            <p:cNvPr id="115716" name="Rectangle 6"/>
            <p:cNvSpPr>
              <a:spLocks noChangeArrowheads="1"/>
            </p:cNvSpPr>
            <p:nvPr/>
          </p:nvSpPr>
          <p:spPr bwMode="auto">
            <a:xfrm>
              <a:off x="816" y="2016"/>
              <a:ext cx="1844" cy="1440"/>
            </a:xfrm>
            <a:prstGeom prst="rect">
              <a:avLst/>
            </a:prstGeom>
            <a:solidFill>
              <a:srgbClr val="FFFFFF"/>
            </a:solidFill>
            <a:ln w="9525">
              <a:noFill/>
              <a:miter lim="800000"/>
              <a:headEnd/>
              <a:tailEnd/>
            </a:ln>
          </p:spPr>
          <p:txBody>
            <a:bodyPr/>
            <a:lstStyle/>
            <a:p>
              <a:endParaRPr lang="en-US"/>
            </a:p>
          </p:txBody>
        </p:sp>
      </p:gr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2"/>
          <p:cNvSpPr>
            <a:spLocks noGrp="1" noChangeArrowheads="1"/>
          </p:cNvSpPr>
          <p:nvPr>
            <p:ph type="title" idx="4294967295"/>
          </p:nvPr>
        </p:nvSpPr>
        <p:spPr>
          <a:xfrm>
            <a:off x="457200" y="274638"/>
            <a:ext cx="8229600" cy="792162"/>
          </a:xfrm>
        </p:spPr>
        <p:txBody>
          <a:bodyPr anchor="t"/>
          <a:lstStyle/>
          <a:p>
            <a:pPr eaLnBrk="1" hangingPunct="1"/>
            <a:r>
              <a:rPr lang="en-US" b="1" smtClean="0"/>
              <a:t>Peppered Moths</a:t>
            </a:r>
          </a:p>
        </p:txBody>
      </p:sp>
      <p:sp>
        <p:nvSpPr>
          <p:cNvPr id="116738" name="Rectangle 3" descr="Rectangle: Click to edit Master text styles&#10;Second level&#10;Third level&#10;Fourth level&#10;Fifth level"/>
          <p:cNvSpPr>
            <a:spLocks noGrp="1" noChangeArrowheads="1"/>
          </p:cNvSpPr>
          <p:nvPr>
            <p:ph type="body" idx="4294967295"/>
          </p:nvPr>
        </p:nvSpPr>
        <p:spPr>
          <a:xfrm>
            <a:off x="457200" y="990600"/>
            <a:ext cx="4800600" cy="762000"/>
          </a:xfrm>
        </p:spPr>
        <p:txBody>
          <a:bodyPr/>
          <a:lstStyle/>
          <a:p>
            <a:pPr eaLnBrk="1" hangingPunct="1"/>
            <a:r>
              <a:rPr lang="en-US" b="1" smtClean="0"/>
              <a:t>Dark vs. light variants</a:t>
            </a:r>
          </a:p>
        </p:txBody>
      </p:sp>
      <p:grpSp>
        <p:nvGrpSpPr>
          <p:cNvPr id="116739" name="Group 8"/>
          <p:cNvGrpSpPr>
            <a:grpSpLocks/>
          </p:cNvGrpSpPr>
          <p:nvPr/>
        </p:nvGrpSpPr>
        <p:grpSpPr bwMode="auto">
          <a:xfrm>
            <a:off x="760413" y="1524000"/>
            <a:ext cx="8234362" cy="2252663"/>
            <a:chOff x="479" y="1355"/>
            <a:chExt cx="5187" cy="1419"/>
          </a:xfrm>
        </p:grpSpPr>
        <p:pic>
          <p:nvPicPr>
            <p:cNvPr id="415748" name="Picture 4"/>
            <p:cNvPicPr>
              <a:picLocks noChangeAspect="1" noChangeArrowheads="1"/>
            </p:cNvPicPr>
            <p:nvPr/>
          </p:nvPicPr>
          <p:blipFill>
            <a:blip r:embed="rId3" cstate="print"/>
            <a:srcRect/>
            <a:stretch>
              <a:fillRect/>
            </a:stretch>
          </p:blipFill>
          <p:spPr bwMode="auto">
            <a:xfrm>
              <a:off x="479" y="1355"/>
              <a:ext cx="1687" cy="1419"/>
            </a:xfrm>
            <a:prstGeom prst="rect">
              <a:avLst/>
            </a:prstGeom>
            <a:noFill/>
            <a:effectLst>
              <a:outerShdw blurRad="63500" dist="38099" dir="2700000" algn="ctr" rotWithShape="0">
                <a:srgbClr val="000000">
                  <a:alpha val="74998"/>
                </a:srgbClr>
              </a:outerShdw>
            </a:effectLst>
          </p:spPr>
        </p:pic>
        <p:pic>
          <p:nvPicPr>
            <p:cNvPr id="415749" name="Picture 5"/>
            <p:cNvPicPr>
              <a:picLocks noChangeAspect="1" noChangeArrowheads="1"/>
            </p:cNvPicPr>
            <p:nvPr/>
          </p:nvPicPr>
          <p:blipFill>
            <a:blip r:embed="rId4" cstate="print"/>
            <a:srcRect/>
            <a:stretch>
              <a:fillRect/>
            </a:stretch>
          </p:blipFill>
          <p:spPr bwMode="auto">
            <a:xfrm>
              <a:off x="3985" y="1355"/>
              <a:ext cx="1681" cy="1414"/>
            </a:xfrm>
            <a:prstGeom prst="rect">
              <a:avLst/>
            </a:prstGeom>
            <a:noFill/>
            <a:effectLst>
              <a:outerShdw blurRad="63500" dist="38099" dir="2700000" algn="ctr" rotWithShape="0">
                <a:srgbClr val="000000">
                  <a:alpha val="74998"/>
                </a:srgbClr>
              </a:outerShdw>
            </a:effectLst>
          </p:spPr>
        </p:pic>
        <p:pic>
          <p:nvPicPr>
            <p:cNvPr id="415750" name="Picture 6"/>
            <p:cNvPicPr>
              <a:picLocks noChangeAspect="1" noChangeArrowheads="1"/>
            </p:cNvPicPr>
            <p:nvPr/>
          </p:nvPicPr>
          <p:blipFill>
            <a:blip r:embed="rId5" cstate="print"/>
            <a:srcRect/>
            <a:stretch>
              <a:fillRect/>
            </a:stretch>
          </p:blipFill>
          <p:spPr bwMode="auto">
            <a:xfrm>
              <a:off x="2232" y="1355"/>
              <a:ext cx="1687" cy="1418"/>
            </a:xfrm>
            <a:prstGeom prst="rect">
              <a:avLst/>
            </a:prstGeom>
            <a:noFill/>
            <a:effectLst>
              <a:outerShdw blurRad="63500" dist="38099" dir="2700000" algn="ctr" rotWithShape="0">
                <a:srgbClr val="000000">
                  <a:alpha val="74998"/>
                </a:srgbClr>
              </a:outerShdw>
            </a:effectLst>
          </p:spPr>
        </p:pic>
      </p:grpSp>
      <p:sp>
        <p:nvSpPr>
          <p:cNvPr id="116740" name="Text Box 8"/>
          <p:cNvSpPr txBox="1">
            <a:spLocks noChangeArrowheads="1"/>
          </p:cNvSpPr>
          <p:nvPr/>
        </p:nvSpPr>
        <p:spPr bwMode="auto">
          <a:xfrm>
            <a:off x="1600200" y="3768725"/>
            <a:ext cx="6705600" cy="2327275"/>
          </a:xfrm>
          <a:prstGeom prst="rect">
            <a:avLst/>
          </a:prstGeom>
          <a:noFill/>
          <a:ln w="38100">
            <a:solidFill>
              <a:schemeClr val="tx1"/>
            </a:solidFill>
            <a:miter lim="800000"/>
            <a:headEnd/>
            <a:tailEnd/>
          </a:ln>
        </p:spPr>
        <p:txBody>
          <a:bodyPr>
            <a:spAutoFit/>
          </a:bodyPr>
          <a:lstStyle/>
          <a:p>
            <a:pPr eaLnBrk="0" hangingPunct="0">
              <a:tabLst>
                <a:tab pos="1778000" algn="dec"/>
                <a:tab pos="3262313" algn="dec"/>
              </a:tabLst>
            </a:pPr>
            <a:r>
              <a:rPr lang="en-US" sz="3600" b="1" u="sng">
                <a:solidFill>
                  <a:schemeClr val="tx2"/>
                </a:solidFill>
                <a:ea typeface="ＭＳ Ｐゴシック"/>
                <a:cs typeface="ＭＳ Ｐゴシック"/>
              </a:rPr>
              <a:t>Year</a:t>
            </a:r>
            <a:r>
              <a:rPr lang="en-US" sz="3600" b="1">
                <a:solidFill>
                  <a:schemeClr val="tx2"/>
                </a:solidFill>
                <a:ea typeface="ＭＳ Ｐゴシック"/>
                <a:cs typeface="ＭＳ Ｐゴシック"/>
              </a:rPr>
              <a:t>    	</a:t>
            </a:r>
            <a:r>
              <a:rPr lang="en-US" sz="3600" b="1" u="sng">
                <a:solidFill>
                  <a:schemeClr val="tx2"/>
                </a:solidFill>
                <a:ea typeface="ＭＳ Ｐゴシック"/>
                <a:cs typeface="ＭＳ Ｐゴシック"/>
              </a:rPr>
              <a:t>% Dark		% Light</a:t>
            </a:r>
            <a:endParaRPr lang="en-US" sz="3600" b="1">
              <a:solidFill>
                <a:srgbClr val="0F116A"/>
              </a:solidFill>
              <a:ea typeface="ＭＳ Ｐゴシック"/>
              <a:cs typeface="ＭＳ Ｐゴシック"/>
            </a:endParaRPr>
          </a:p>
          <a:p>
            <a:pPr eaLnBrk="0" hangingPunct="0">
              <a:tabLst>
                <a:tab pos="1778000" algn="dec"/>
                <a:tab pos="3262313" algn="dec"/>
              </a:tabLst>
            </a:pPr>
            <a:r>
              <a:rPr lang="en-US" sz="3600" b="1">
                <a:solidFill>
                  <a:srgbClr val="0F116A"/>
                </a:solidFill>
                <a:ea typeface="ＭＳ Ｐゴシック"/>
                <a:cs typeface="ＭＳ Ｐゴシック"/>
              </a:rPr>
              <a:t>1848	         5	               95</a:t>
            </a:r>
          </a:p>
          <a:p>
            <a:pPr eaLnBrk="0" hangingPunct="0">
              <a:tabLst>
                <a:tab pos="1778000" algn="dec"/>
                <a:tab pos="3262313" algn="dec"/>
              </a:tabLst>
            </a:pPr>
            <a:r>
              <a:rPr lang="en-US" sz="3600" b="1">
                <a:solidFill>
                  <a:srgbClr val="0F116A"/>
                </a:solidFill>
                <a:ea typeface="ＭＳ Ｐゴシック"/>
                <a:cs typeface="ＭＳ Ｐゴシック"/>
              </a:rPr>
              <a:t>1895	         98	             2</a:t>
            </a:r>
          </a:p>
          <a:p>
            <a:pPr eaLnBrk="0" hangingPunct="0">
              <a:tabLst>
                <a:tab pos="1778000" algn="dec"/>
                <a:tab pos="3262313" algn="dec"/>
              </a:tabLst>
            </a:pPr>
            <a:r>
              <a:rPr lang="en-US" sz="3600" b="1">
                <a:solidFill>
                  <a:srgbClr val="0F116A"/>
                </a:solidFill>
                <a:ea typeface="ＭＳ Ｐゴシック"/>
                <a:cs typeface="ＭＳ Ｐゴシック"/>
              </a:rPr>
              <a:t>1995	         19	             81</a:t>
            </a:r>
            <a:endParaRPr lang="en-US" sz="3600">
              <a:solidFill>
                <a:srgbClr val="000000"/>
              </a:solidFill>
              <a:latin typeface="Times New Roman" pitchFamily="18" charset="0"/>
              <a:ea typeface="ＭＳ Ｐゴシック"/>
              <a:cs typeface="ＭＳ Ｐゴシック"/>
            </a:endParaRPr>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2"/>
          <p:cNvSpPr>
            <a:spLocks noGrp="1" noChangeArrowheads="1"/>
          </p:cNvSpPr>
          <p:nvPr>
            <p:ph type="title" idx="4294967295"/>
          </p:nvPr>
        </p:nvSpPr>
        <p:spPr>
          <a:xfrm>
            <a:off x="457200" y="274638"/>
            <a:ext cx="8229600" cy="792162"/>
          </a:xfrm>
        </p:spPr>
        <p:txBody>
          <a:bodyPr anchor="t"/>
          <a:lstStyle/>
          <a:p>
            <a:pPr eaLnBrk="1" hangingPunct="1"/>
            <a:r>
              <a:rPr lang="en-US" u="sng" smtClean="0">
                <a:latin typeface="Cooper Black" pitchFamily="18" charset="0"/>
              </a:rPr>
              <a:t>PEPPERED MOTH</a:t>
            </a:r>
          </a:p>
        </p:txBody>
      </p:sp>
      <p:sp>
        <p:nvSpPr>
          <p:cNvPr id="118786" name="Rectangle 3" descr="Rectangle: Click to edit Master text styles&#10;Second level&#10;Third level&#10;Fourth level&#10;Fifth level"/>
          <p:cNvSpPr>
            <a:spLocks noGrp="1" noChangeArrowheads="1"/>
          </p:cNvSpPr>
          <p:nvPr>
            <p:ph type="body" idx="4294967295"/>
          </p:nvPr>
        </p:nvSpPr>
        <p:spPr>
          <a:xfrm>
            <a:off x="685800" y="1066800"/>
            <a:ext cx="7924800" cy="4800600"/>
          </a:xfrm>
        </p:spPr>
        <p:txBody>
          <a:bodyPr/>
          <a:lstStyle/>
          <a:p>
            <a:pPr eaLnBrk="1" hangingPunct="1">
              <a:buFontTx/>
              <a:buNone/>
            </a:pPr>
            <a:r>
              <a:rPr lang="en-US" b="1" smtClean="0"/>
              <a:t>What was the selection factor?</a:t>
            </a:r>
          </a:p>
          <a:p>
            <a:pPr lvl="1" eaLnBrk="1" hangingPunct="1">
              <a:buFontTx/>
              <a:buNone/>
            </a:pPr>
            <a:r>
              <a:rPr lang="en-US" u="sng" smtClean="0">
                <a:solidFill>
                  <a:schemeClr val="tx2"/>
                </a:solidFill>
              </a:rPr>
              <a:t>Early 1800s</a:t>
            </a:r>
            <a:r>
              <a:rPr lang="en-US" smtClean="0"/>
              <a:t> = Pre-industrial England</a:t>
            </a:r>
          </a:p>
          <a:p>
            <a:pPr lvl="2" eaLnBrk="1" hangingPunct="1"/>
            <a:r>
              <a:rPr lang="en-US" smtClean="0"/>
              <a:t>low pollution</a:t>
            </a:r>
          </a:p>
          <a:p>
            <a:pPr lvl="2" eaLnBrk="1" hangingPunct="1"/>
            <a:r>
              <a:rPr lang="en-US" smtClean="0"/>
              <a:t>lichen growing on trees = light colored bark</a:t>
            </a:r>
          </a:p>
          <a:p>
            <a:pPr lvl="1" eaLnBrk="1" hangingPunct="1">
              <a:buFontTx/>
              <a:buNone/>
            </a:pPr>
            <a:r>
              <a:rPr lang="en-US" u="sng" smtClean="0">
                <a:solidFill>
                  <a:schemeClr val="tx2"/>
                </a:solidFill>
              </a:rPr>
              <a:t>Late 1800s</a:t>
            </a:r>
            <a:r>
              <a:rPr lang="en-US" smtClean="0"/>
              <a:t> = Industrial England</a:t>
            </a:r>
          </a:p>
          <a:p>
            <a:pPr lvl="2" eaLnBrk="1" hangingPunct="1"/>
            <a:r>
              <a:rPr lang="en-US" smtClean="0"/>
              <a:t>factories = soot coated trees</a:t>
            </a:r>
          </a:p>
          <a:p>
            <a:pPr lvl="2" eaLnBrk="1" hangingPunct="1"/>
            <a:r>
              <a:rPr lang="en-US" smtClean="0"/>
              <a:t>killed lichen = dark colored bark</a:t>
            </a:r>
          </a:p>
          <a:p>
            <a:pPr lvl="1" eaLnBrk="1" hangingPunct="1">
              <a:buFontTx/>
              <a:buNone/>
            </a:pPr>
            <a:r>
              <a:rPr lang="en-US" u="sng" smtClean="0">
                <a:solidFill>
                  <a:schemeClr val="tx2"/>
                </a:solidFill>
              </a:rPr>
              <a:t>Mid 1900s</a:t>
            </a:r>
            <a:r>
              <a:rPr lang="en-US" smtClean="0"/>
              <a:t> = pollution controls</a:t>
            </a:r>
          </a:p>
          <a:p>
            <a:pPr lvl="2" eaLnBrk="1" hangingPunct="1"/>
            <a:r>
              <a:rPr lang="en-US" smtClean="0"/>
              <a:t>clean air laws</a:t>
            </a:r>
          </a:p>
          <a:p>
            <a:pPr lvl="2" eaLnBrk="1" hangingPunct="1"/>
            <a:r>
              <a:rPr lang="en-US" smtClean="0"/>
              <a:t>return of lichen = light colored bark</a:t>
            </a:r>
          </a:p>
        </p:txBody>
      </p:sp>
      <p:sp>
        <p:nvSpPr>
          <p:cNvPr id="5" name="Rectangle 4"/>
          <p:cNvSpPr/>
          <p:nvPr/>
        </p:nvSpPr>
        <p:spPr>
          <a:xfrm>
            <a:off x="1066800" y="2971800"/>
            <a:ext cx="5257800" cy="152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ectangle 5"/>
          <p:cNvSpPr/>
          <p:nvPr/>
        </p:nvSpPr>
        <p:spPr>
          <a:xfrm>
            <a:off x="1066800" y="4495800"/>
            <a:ext cx="5562600" cy="152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419846" name="Picture 6"/>
          <p:cNvPicPr>
            <a:picLocks noChangeAspect="1" noChangeArrowheads="1"/>
          </p:cNvPicPr>
          <p:nvPr/>
        </p:nvPicPr>
        <p:blipFill>
          <a:blip r:embed="rId3" cstate="print"/>
          <a:srcRect/>
          <a:stretch>
            <a:fillRect/>
          </a:stretch>
        </p:blipFill>
        <p:spPr bwMode="auto">
          <a:xfrm>
            <a:off x="6477000" y="3048000"/>
            <a:ext cx="2432050" cy="2141538"/>
          </a:xfrm>
          <a:prstGeom prst="rect">
            <a:avLst/>
          </a:prstGeom>
          <a:noFill/>
          <a:ln w="9525">
            <a:noFill/>
            <a:miter lim="800000"/>
            <a:headEnd/>
            <a:tailEnd/>
          </a:ln>
          <a:effectLst>
            <a:outerShdw dist="35921" dir="2700000" algn="ctr" rotWithShape="0">
              <a:srgbClr val="808080">
                <a:alpha val="7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0" nodeType="clickEffect">
                                  <p:stCondLst>
                                    <p:cond delay="0"/>
                                  </p:stCondLst>
                                  <p:childTnLst>
                                    <p:animEffect transition="out" filter="blinds(horizontal)">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p:cNvPicPr>
            <a:picLocks noChangeAspect="1" noChangeArrowheads="1"/>
          </p:cNvPicPr>
          <p:nvPr/>
        </p:nvPicPr>
        <p:blipFill>
          <a:blip r:embed="rId2" cstate="print"/>
          <a:srcRect/>
          <a:stretch>
            <a:fillRect/>
          </a:stretch>
        </p:blipFill>
        <p:spPr bwMode="auto">
          <a:xfrm>
            <a:off x="1905000" y="609600"/>
            <a:ext cx="5257800" cy="5257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14690"/>
                                        </p:tgtEl>
                                        <p:attrNameLst>
                                          <p:attrName>style.visibility</p:attrName>
                                        </p:attrNameLst>
                                      </p:cBhvr>
                                      <p:to>
                                        <p:strVal val="visible"/>
                                      </p:to>
                                    </p:set>
                                    <p:animEffect transition="in" filter="box(in)">
                                      <p:cBhvr>
                                        <p:cTn id="7" dur="500"/>
                                        <p:tgtEl>
                                          <p:spTgt spid="1146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1025</TotalTime>
  <Words>2350</Words>
  <Application>Microsoft Office PowerPoint</Application>
  <PresentationFormat>On-screen Show (4:3)</PresentationFormat>
  <Paragraphs>310</Paragraphs>
  <Slides>199</Slides>
  <Notes>8</Notes>
  <HiddenSlides>0</HiddenSlides>
  <MMClips>0</MMClips>
  <ScaleCrop>false</ScaleCrop>
  <HeadingPairs>
    <vt:vector size="4" baseType="variant">
      <vt:variant>
        <vt:lpstr>Theme</vt:lpstr>
      </vt:variant>
      <vt:variant>
        <vt:i4>1</vt:i4>
      </vt:variant>
      <vt:variant>
        <vt:lpstr>Slide Titles</vt:lpstr>
      </vt:variant>
      <vt:variant>
        <vt:i4>199</vt:i4>
      </vt:variant>
    </vt:vector>
  </HeadingPairs>
  <TitlesOfParts>
    <vt:vector size="200" baseType="lpstr">
      <vt:lpstr>Default Design</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EVOLUTION OF BIRDS</vt:lpstr>
      <vt:lpstr>EVOLUTION OF LAND ANIMALS</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lpstr>Slide 81</vt:lpstr>
      <vt:lpstr>Slide 82</vt:lpstr>
      <vt:lpstr>Slide 83</vt:lpstr>
      <vt:lpstr>Slide 84</vt:lpstr>
      <vt:lpstr>Slide 85</vt:lpstr>
      <vt:lpstr>Slide 86</vt:lpstr>
      <vt:lpstr>Slide 87</vt:lpstr>
      <vt:lpstr>Slide 88</vt:lpstr>
      <vt:lpstr>Slide 89</vt:lpstr>
      <vt:lpstr>Slide 90</vt:lpstr>
      <vt:lpstr>Slide 91</vt:lpstr>
      <vt:lpstr>Slide 92</vt:lpstr>
      <vt:lpstr>Slide 93</vt:lpstr>
      <vt:lpstr>Slide 94</vt:lpstr>
      <vt:lpstr>Slide 95</vt:lpstr>
      <vt:lpstr>Slide 96</vt:lpstr>
      <vt:lpstr>Peppered Moths</vt:lpstr>
      <vt:lpstr>PEPPERED MOTH</vt:lpstr>
      <vt:lpstr>Slide 99</vt:lpstr>
      <vt:lpstr>Slide 100</vt:lpstr>
      <vt:lpstr>Slide 101</vt:lpstr>
      <vt:lpstr>Slide 102</vt:lpstr>
      <vt:lpstr>Slide 103</vt:lpstr>
      <vt:lpstr>Slide 104</vt:lpstr>
      <vt:lpstr>Slide 105</vt:lpstr>
      <vt:lpstr>Slide 106</vt:lpstr>
      <vt:lpstr>Slide 107</vt:lpstr>
      <vt:lpstr>Slide 108</vt:lpstr>
      <vt:lpstr>Slide 109</vt:lpstr>
      <vt:lpstr>Slide 110</vt:lpstr>
      <vt:lpstr>Slide 111</vt:lpstr>
      <vt:lpstr>Slide 112</vt:lpstr>
      <vt:lpstr>Slide 113</vt:lpstr>
      <vt:lpstr>Slide 114</vt:lpstr>
      <vt:lpstr>The Lion’s Mane…</vt:lpstr>
      <vt:lpstr>Slide 116</vt:lpstr>
      <vt:lpstr>Slide 117</vt:lpstr>
      <vt:lpstr>Slide 118</vt:lpstr>
      <vt:lpstr>Slide 119</vt:lpstr>
      <vt:lpstr>Slide 120</vt:lpstr>
      <vt:lpstr>Slide 121</vt:lpstr>
      <vt:lpstr>Slide 122</vt:lpstr>
      <vt:lpstr>Slide 123</vt:lpstr>
      <vt:lpstr>Slide 124</vt:lpstr>
      <vt:lpstr>Slide 125</vt:lpstr>
      <vt:lpstr>Slide 126</vt:lpstr>
      <vt:lpstr>Slide 127</vt:lpstr>
      <vt:lpstr>Slide 128</vt:lpstr>
      <vt:lpstr>Slide 129</vt:lpstr>
      <vt:lpstr>Slide 130</vt:lpstr>
      <vt:lpstr>Slide 131</vt:lpstr>
      <vt:lpstr>Slide 132</vt:lpstr>
      <vt:lpstr>Slide 133</vt:lpstr>
      <vt:lpstr>Slide 134</vt:lpstr>
      <vt:lpstr>Slide 135</vt:lpstr>
      <vt:lpstr>Slide 136</vt:lpstr>
      <vt:lpstr>Slide 137</vt:lpstr>
      <vt:lpstr>Slide 138</vt:lpstr>
      <vt:lpstr>Slide 139</vt:lpstr>
      <vt:lpstr>Slide 140</vt:lpstr>
      <vt:lpstr>Slide 141</vt:lpstr>
      <vt:lpstr>Slide 142</vt:lpstr>
      <vt:lpstr>Slide 143</vt:lpstr>
      <vt:lpstr>Slide 144</vt:lpstr>
      <vt:lpstr>Slide 145</vt:lpstr>
      <vt:lpstr>Slide 146</vt:lpstr>
      <vt:lpstr>Slide 147</vt:lpstr>
      <vt:lpstr>Slide 148</vt:lpstr>
      <vt:lpstr>Slide 149</vt:lpstr>
      <vt:lpstr>Slide 150</vt:lpstr>
      <vt:lpstr>Slide 151</vt:lpstr>
      <vt:lpstr>CHEETAHS</vt:lpstr>
      <vt:lpstr>CONSERVATION ISSUES</vt:lpstr>
      <vt:lpstr>Slide 154</vt:lpstr>
      <vt:lpstr>Slide 155</vt:lpstr>
      <vt:lpstr>Slide 156</vt:lpstr>
      <vt:lpstr>Slide 157</vt:lpstr>
      <vt:lpstr>Slide 158</vt:lpstr>
      <vt:lpstr>Slide 159</vt:lpstr>
      <vt:lpstr>Slide 160</vt:lpstr>
      <vt:lpstr>Slide 161</vt:lpstr>
      <vt:lpstr>Slide 162</vt:lpstr>
      <vt:lpstr>Slide 163</vt:lpstr>
      <vt:lpstr>Slide 164</vt:lpstr>
      <vt:lpstr>Slide 165</vt:lpstr>
      <vt:lpstr>Slide 166</vt:lpstr>
      <vt:lpstr>Slide 167</vt:lpstr>
      <vt:lpstr>Slide 168</vt:lpstr>
      <vt:lpstr>Slide 169</vt:lpstr>
      <vt:lpstr>Slide 170</vt:lpstr>
      <vt:lpstr>Slide 171</vt:lpstr>
      <vt:lpstr>Slide 172</vt:lpstr>
      <vt:lpstr>Slide 173</vt:lpstr>
      <vt:lpstr>Slide 174</vt:lpstr>
      <vt:lpstr>Slide 175</vt:lpstr>
      <vt:lpstr>Slide 176</vt:lpstr>
      <vt:lpstr>Slide 177</vt:lpstr>
      <vt:lpstr>Slide 178</vt:lpstr>
      <vt:lpstr>Slide 179</vt:lpstr>
      <vt:lpstr>Slide 180</vt:lpstr>
      <vt:lpstr>Slide 181</vt:lpstr>
      <vt:lpstr>Slide 182</vt:lpstr>
      <vt:lpstr>Slide 183</vt:lpstr>
      <vt:lpstr>Slide 184</vt:lpstr>
      <vt:lpstr>Slide 185</vt:lpstr>
      <vt:lpstr>Slide 186</vt:lpstr>
      <vt:lpstr>Slide 187</vt:lpstr>
      <vt:lpstr>Slide 188</vt:lpstr>
      <vt:lpstr>Slide 189</vt:lpstr>
      <vt:lpstr>Slide 190</vt:lpstr>
      <vt:lpstr>Slide 191</vt:lpstr>
      <vt:lpstr>Slide 192</vt:lpstr>
      <vt:lpstr>Slide 193</vt:lpstr>
      <vt:lpstr>Slide 194</vt:lpstr>
      <vt:lpstr>Slide 195</vt:lpstr>
      <vt:lpstr>Slide 196</vt:lpstr>
      <vt:lpstr>Slide 197</vt:lpstr>
      <vt:lpstr>Slide 198</vt:lpstr>
      <vt:lpstr>Slide 199</vt:lpstr>
    </vt:vector>
  </TitlesOfParts>
  <Company>Whitesboro CSD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Press Enter</dc:creator>
  <cp:lastModifiedBy>Windows User</cp:lastModifiedBy>
  <cp:revision>78</cp:revision>
  <dcterms:created xsi:type="dcterms:W3CDTF">2016-01-03T19:00:03Z</dcterms:created>
  <dcterms:modified xsi:type="dcterms:W3CDTF">2016-01-05T14:07:14Z</dcterms:modified>
</cp:coreProperties>
</file>