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6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5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5" r:id="rId59"/>
    <p:sldId id="313" r:id="rId60"/>
    <p:sldId id="314" r:id="rId61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66C4CA09-F02A-4A30-83EC-8572682A2F1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8BC784A-D33A-4186-9467-4E84225C5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35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Preterit &amp; Imperfect Notes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MVCC 191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5932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228868"/>
              </p:ext>
            </p:extLst>
          </p:nvPr>
        </p:nvGraphicFramePr>
        <p:xfrm>
          <a:off x="3510280" y="2534362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VER = to see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Irregular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2360" y="3263087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236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2360" y="4731721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20" y="330708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792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7920" y="468772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veían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3430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Uses of the Preterit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88235"/>
            <a:ext cx="1104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A single action or a series of actions that are 	totally completed within a particular period of 	time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3950" y="3583562"/>
            <a:ext cx="438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Felipe limpió su cuarto ayer.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516880" y="3874577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86500" y="3612967"/>
            <a:ext cx="523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Philip cleaned his room yesterday.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486713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The beginning or the end of an action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780" y="5078602"/>
            <a:ext cx="515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Terminé el proyecto esta mañana.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5078602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I finished the project this morning.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16880" y="5361908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897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Common Expressions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Anoche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Anteayer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Aquel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día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(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mes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,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año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)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Aquella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semana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Ayer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De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momento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7884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De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repente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last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night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before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yesterday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week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yesterday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for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moment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8220" y="5603359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suddenly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0" y="619445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El lunes (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martes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)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08220" y="6118969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On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Monday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179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Common Expressions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     El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mes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/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año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pasado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El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otro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día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En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febrero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(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marzo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)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Entonces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La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semana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pasada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14.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Por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fin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7884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15.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Una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noche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/un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día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97830" y="2330841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last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month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year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07330" y="2891104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other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02580" y="3453315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in February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04840" y="3972730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02580" y="4517835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last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week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2590" y="5096295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finally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83910" y="5647512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one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night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one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0" y="619445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16.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Una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vez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83910" y="6145092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once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386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8480" y="2514598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AR Endings 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6283960" y="2499358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ER/IR Endings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Preterit Regular Endings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" y="330708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é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" y="3953411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" y="4643735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ó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91840" y="329184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9184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9184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6520" y="3291839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46520" y="39960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652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ió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48750" y="333755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5420" y="3996005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9828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893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60489" y="3502246"/>
            <a:ext cx="16818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</a:t>
            </a:r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AR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560489" y="2505503"/>
            <a:ext cx="1640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CAR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17190" y="4502178"/>
            <a:ext cx="14462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ZAR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57051" y="2505503"/>
            <a:ext cx="599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=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57050" y="3502246"/>
            <a:ext cx="599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=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57050" y="4533956"/>
            <a:ext cx="59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=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61703" y="2505503"/>
            <a:ext cx="1625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QUÉ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388954" y="3498771"/>
            <a:ext cx="1571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GUÉ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31808" y="4542024"/>
            <a:ext cx="10855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CÉ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7" name="Explosion 1 26"/>
          <p:cNvSpPr/>
          <p:nvPr/>
        </p:nvSpPr>
        <p:spPr>
          <a:xfrm>
            <a:off x="8462383" y="2255857"/>
            <a:ext cx="2971799" cy="320949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9032995" y="3099852"/>
            <a:ext cx="1830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anose="020E0507020206020404" pitchFamily="34" charset="0"/>
              </a:rPr>
              <a:t>Only Irregular in the YO!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47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29559"/>
              </p:ext>
            </p:extLst>
          </p:nvPr>
        </p:nvGraphicFramePr>
        <p:xfrm>
          <a:off x="3037840" y="2267663"/>
          <a:ext cx="622808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114040"/>
                <a:gridCol w="311404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Copperplate Gothic Bold" panose="020E0705020206020404" pitchFamily="34" charset="0"/>
                        </a:rPr>
                        <a:t>expli</a:t>
                      </a:r>
                      <a:r>
                        <a:rPr lang="en-US" sz="3600" u="sng" dirty="0" err="1" smtClean="0">
                          <a:latin typeface="Copperplate Gothic Bold" panose="020E0705020206020404" pitchFamily="34" charset="0"/>
                        </a:rPr>
                        <a:t>CAR</a:t>
                      </a:r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 = to explain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expliqué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explicaste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1840" y="451648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explicó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7440" y="3013531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explicamos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87440" y="3784044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explicasteis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8420" y="4554557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explicaron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693920" y="3659862"/>
            <a:ext cx="792480" cy="0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7481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acercarse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arrancar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buscar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chocar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colocar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complicar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7884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comunicar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come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near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,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approach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start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(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engine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)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search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for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crash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put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/to place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complicate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8220" y="5603359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communicate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110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criticar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dedicar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educar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embarcarse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equivocarse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fabricar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7884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14.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justificar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criticize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dedicate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educate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board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be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wrong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manufacture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8220" y="5603359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justify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659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15.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marcar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16.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masticar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17.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pescar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18.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platicar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19.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practicar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sacar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7884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secar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mark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, to dial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chew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fish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chat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practice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take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out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8220" y="5603359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dry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7949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Uses of the Imperfect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8823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Descriptions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0000" y="2711455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Ellos eran muy simpáticos.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10200" y="297306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3600" y="2711455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They used to be very nice.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294661"/>
            <a:ext cx="1104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An action that went on for a period of time in that 	past that is not specific, with no reference to its 	beginning or end.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0000" y="4693678"/>
            <a:ext cx="408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Él me miraba mientras yo trataba de recoger los papeles.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4647715"/>
            <a:ext cx="408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He was watching me while I tried to pick up the papers.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16880" y="5361908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142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516245"/>
              </p:ext>
            </p:extLst>
          </p:nvPr>
        </p:nvGraphicFramePr>
        <p:xfrm>
          <a:off x="3037840" y="2267663"/>
          <a:ext cx="622808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114040"/>
                <a:gridCol w="311404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Copperplate Gothic Bold" panose="020E0705020206020404" pitchFamily="34" charset="0"/>
                        </a:rPr>
                        <a:t>lle</a:t>
                      </a:r>
                      <a:r>
                        <a:rPr lang="en-US" sz="3600" u="sng" dirty="0" err="1" smtClean="0">
                          <a:latin typeface="Copperplate Gothic Bold" panose="020E0705020206020404" pitchFamily="34" charset="0"/>
                        </a:rPr>
                        <a:t>GAR</a:t>
                      </a:r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 = to arrive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llegué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llegaste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1840" y="451648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llegó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7440" y="3013531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87440" y="3784044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llegasteis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8420" y="4554557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llegaron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465320" y="3659862"/>
            <a:ext cx="792480" cy="0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0423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agregar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ahogarse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apagar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cargar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castigar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colgar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add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drown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turn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off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carry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/load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punish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hang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up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283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despegar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encargar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encargarse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entregar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jugar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take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off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put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in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charge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of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be in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charge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of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hand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out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mop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play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297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14.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pagar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15.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16.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17.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rogar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18.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tragar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deny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pay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for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hit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water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beg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swallow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678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728756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Copperplate Gothic Bold" panose="020E0705020206020404" pitchFamily="34" charset="0"/>
                        </a:rPr>
                        <a:t>almor</a:t>
                      </a:r>
                      <a:r>
                        <a:rPr lang="en-US" sz="3600" u="sng" dirty="0" err="1" smtClean="0">
                          <a:latin typeface="Copperplate Gothic Bold" panose="020E0705020206020404" pitchFamily="34" charset="0"/>
                        </a:rPr>
                        <a:t>ZAR</a:t>
                      </a:r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 = to eat lunch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almorcé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almorzaste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8040" y="4551432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almorzó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300" y="3016656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almorzamos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8420" y="3779579"/>
            <a:ext cx="338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almorzasteis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0" y="4551432"/>
            <a:ext cx="27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almorzaron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861560" y="3659862"/>
            <a:ext cx="670560" cy="3125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6574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abrazar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alcanzar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aterrizar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comenzar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cruzar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hug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reach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land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begin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cross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01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empezar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    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especializarse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garantizar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gozar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lanzar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start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specialize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in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guarantee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enjoy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throw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200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CAR, GAR, ZAR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realizar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tranquilizar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14.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tropezar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15.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utilizar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carry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out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pray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calm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down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trip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use,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utilize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852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854789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PODER = to can/be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able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5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300" y="3016656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38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0" y="4551432"/>
            <a:ext cx="27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pudieron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284980" y="364297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221480" y="442590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96410" y="5154640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47280" y="36629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273290" y="442590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57110" y="515464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605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877542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PONER = to put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5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300" y="3016656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38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0" y="4551432"/>
            <a:ext cx="27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pusieron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284980" y="364297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221480" y="442590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96410" y="5154640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47280" y="36629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273290" y="442590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57110" y="515464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515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Uses of the Imperfect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8823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A Habitual or repeated action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0000" y="2711455"/>
            <a:ext cx="408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Los domingos yo caminaba por la playa.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10200" y="297306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3600" y="2711455"/>
            <a:ext cx="408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On Sundays I used to walk on the beach.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701643"/>
            <a:ext cx="1104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The background or setting in which an action took 	place.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0000" y="4693678"/>
            <a:ext cx="408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Elena corría por la acerca y de repente se cayó.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4647715"/>
            <a:ext cx="408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Elena was running on the sidewalk and all of a sudden she fell.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16880" y="5361908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987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590250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SABER = to know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5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840" y="3784044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300" y="3016656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38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0" y="4551432"/>
            <a:ext cx="27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supieron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284980" y="364297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221480" y="442590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96410" y="5154640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47280" y="36629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273290" y="442590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57110" y="515464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501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931651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ANDAR= to walk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3016656"/>
            <a:ext cx="255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300" y="3016656"/>
            <a:ext cx="301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38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0" y="4551432"/>
            <a:ext cx="27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591050" y="366298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312920" y="441758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9105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96200" y="366298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548880" y="441951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68223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123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56308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ESTAR = to be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552950" y="363009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286250" y="441758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6024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09840" y="363009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548880" y="441951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60222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1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58889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CABER = to fit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cupieron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330700" y="363009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034790" y="44175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96410" y="514805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01560" y="363009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307580" y="442108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31710" y="514805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824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10137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TENER = to have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U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tuvieron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330700" y="361529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043680" y="441566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9641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386320" y="362068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307580" y="443037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0758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006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390888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HACER = to make/do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hice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hiciste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hizo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hicimos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hicisteis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hicieron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330700" y="361529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043680" y="441566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33832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386320" y="362068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307580" y="443037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55840" y="514805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5-Point Star 1"/>
          <p:cNvSpPr/>
          <p:nvPr/>
        </p:nvSpPr>
        <p:spPr>
          <a:xfrm>
            <a:off x="325120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39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2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85051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QUERER= to want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437380" y="3620682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338320" y="441684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20870" y="516531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503160" y="3620682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447280" y="441491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447280" y="5145572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000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83874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VENIR = to come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viniste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vino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vinimos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vinisteis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vinieron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338320" y="360916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089400" y="441491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77360" y="516173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47280" y="3609162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312660" y="441491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73620" y="516173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016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276020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SATISFACER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</a:t>
                      </a:r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= to satisfy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satisfice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satisficiste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satisfizo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satisficimos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satisficisteis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satisficieron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765040" y="3642800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59020" y="441491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765040" y="514557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772400" y="364279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757160" y="441491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772400" y="514557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304800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12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 animBg="1"/>
      <p:bldP spid="18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967038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DECIR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</a:t>
                      </a:r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= to say/tell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J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dijeron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443730" y="366298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267200" y="440829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58970" y="519266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561580" y="366298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482840" y="442590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586980" y="519266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655320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46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Uses of the Imperfect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8823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5.	Time of day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0000" y="2711455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Eran las tres de la tarde.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10200" y="297306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3600" y="2711455"/>
            <a:ext cx="477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It was three in the afternoon.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2518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6.	Age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9940" y="3792247"/>
            <a:ext cx="459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El director tenía sesenta años.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792247"/>
            <a:ext cx="4846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The principal was 60 years old.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410200" y="4053857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89940" y="4547909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A mental of physical state of being in the past.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" y="5088305"/>
            <a:ext cx="481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Tú no conocías la ciudad muy bien.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23940" y="5088305"/>
            <a:ext cx="5123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You didn’t know the city very well.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438140" y="534991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333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50480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TRAER = to bring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J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561840" y="367476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330700" y="440567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61840" y="520122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50480" y="365304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614920" y="440567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660640" y="518852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647192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559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 animBg="1"/>
      <p:bldP spid="18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41580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PRODUCIR = to produce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J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937760" y="367384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643120" y="4417588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937760" y="519776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049260" y="366836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914640" y="441557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049260" y="5188525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626999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73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 animBg="1"/>
      <p:bldP spid="18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14664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REDUCIR = to reduce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J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redujeron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790440" y="368256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495800" y="443037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790440" y="518852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868920" y="3682566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866380" y="44175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866380" y="519776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6426200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71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 animBg="1"/>
      <p:bldP spid="18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028541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IR = to go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&amp; </a:t>
            </a:r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Ser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092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941035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SER = to be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&amp; </a:t>
            </a:r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Ser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69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35493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VER = to see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Ver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&amp; Dar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315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492794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DAR = to give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Ver</a:t>
            </a:r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 &amp; Dar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dio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30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827068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LEER = to read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Y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leyó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leyeron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296410" y="44175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43730" y="5197763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60640" y="3662984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620000" y="441758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609840" y="5193870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498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8734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CONCLUIR = to conclude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Y Group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concluyó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concluyeron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029200" y="5193869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135620" y="519386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25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Y Group Verbs similar to Leer: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caerse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creer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oír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poseer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fall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believe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hear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possess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384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Common Expressions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A menudo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A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veces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Cada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día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Con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frecuencia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Constantemente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De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costumbre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715888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Frecuentemente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93820" y="239731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often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1120" y="2890803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sometimes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973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every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83380" y="4013277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frequently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48100" y="4565629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constantly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45560" y="5110873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habitually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46880" y="5671237"/>
            <a:ext cx="295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frecuently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478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Y Group Verbs similar to Concluir: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atribuir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construir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contribuir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distribuir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attribute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construct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contribute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distribute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0215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run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away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flee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1147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incluir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06900" y="507423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include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357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15" grpId="0"/>
      <p:bldP spid="1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Stem-Changing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3234" y="2502613"/>
            <a:ext cx="1104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 order to be considered a stem-changing or “footprint” verb in the Preterit Tense it must be an ____ ____ verb with a stem-change in the </a:t>
            </a:r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____ ____ ____ ____ ____ </a:t>
            </a: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____ </a:t>
            </a:r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____</a:t>
            </a: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.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3333" y="3845989"/>
            <a:ext cx="408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I   R</a:t>
            </a:r>
            <a:endParaRPr lang="es-MX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5867" y="4648285"/>
            <a:ext cx="6570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    R    E    S    E    N   T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4835">
            <a:off x="1699684" y="4927599"/>
            <a:ext cx="829734" cy="165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536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Stem-Changing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3234" y="3986707"/>
            <a:ext cx="1104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Remember stem-change only occurs in the _________________ &amp; _________________.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82333" y="4551025"/>
            <a:ext cx="36491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é</a:t>
            </a:r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l, ella, </a:t>
            </a:r>
          </a:p>
          <a:p>
            <a:pPr algn="ctr"/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usted</a:t>
            </a:r>
            <a:endParaRPr lang="es-MX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4835">
            <a:off x="1699684" y="4927599"/>
            <a:ext cx="829734" cy="16594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70134" y="4551025"/>
            <a:ext cx="36491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</a:t>
            </a:r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llos, ellas, ustedes.</a:t>
            </a:r>
            <a:endParaRPr lang="es-MX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417" y="2600893"/>
            <a:ext cx="11722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Possible stem-changes are: ___ </a:t>
            </a:r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___ and ___  ___.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12000" y="2458053"/>
            <a:ext cx="408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</a:t>
            </a:r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     I</a:t>
            </a:r>
            <a:endParaRPr lang="es-MX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97534" y="2442572"/>
            <a:ext cx="408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    U</a:t>
            </a:r>
            <a:endParaRPr lang="es-MX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911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9" grpId="0"/>
      <p:bldP spid="10" grpId="0"/>
      <p:bldP spid="1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639446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SENTIR = to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feel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Foot Print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sentí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sentiste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sintió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sentimos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sentisteis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sintieron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179570" y="5175657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266940" y="517565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9975528">
            <a:off x="835232" y="1020066"/>
            <a:ext cx="2137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</a:rPr>
              <a:t>E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I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3030634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46934" y="4661294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90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6" grpId="0" animBg="1"/>
      <p:bldP spid="16" grpId="1" animBg="1"/>
      <p:bldP spid="18" grpId="0" animBg="1"/>
      <p:bldP spid="18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65900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SERVIR = to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serve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Foot Print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serví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serviste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51432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sirvió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servimos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servisteis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sirvieron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179570" y="5175657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266940" y="5175657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9975528">
            <a:off x="835232" y="1020066"/>
            <a:ext cx="2137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</a:rPr>
              <a:t>E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I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3030634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46934" y="4661294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06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6" grpId="0" animBg="1"/>
      <p:bldP spid="16" grpId="1" animBg="1"/>
      <p:bldP spid="18" grpId="0" animBg="1"/>
      <p:bldP spid="18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Stem-Changing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advertir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convertir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divertirse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4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mentir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5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preferir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6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sentirse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warn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advise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convert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have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fun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lie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prefer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feel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079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Stem-Changing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repetir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conseguir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despedir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medir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pedir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04066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seguir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repeat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obtain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69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release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9160" y="4012976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measure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06900" y="45510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ask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for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06900" y="508394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continue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/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follow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5616874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vestir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06900" y="560195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get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dressed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84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16" grpId="0"/>
      <p:bldP spid="2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961430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REÍR = to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laugh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Foot Print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reíste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38644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rió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reímos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reísteis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rieron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409440" y="5165750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531100" y="5152219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9975528">
            <a:off x="835232" y="1020066"/>
            <a:ext cx="2137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</a:rPr>
              <a:t>E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I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3030634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46934" y="4661294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077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6" grpId="0" animBg="1"/>
      <p:bldP spid="16" grpId="1" animBg="1"/>
      <p:bldP spid="18" grpId="0" animBg="1"/>
      <p:bldP spid="18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Stem-Changing Verbs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freír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sonreír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3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</a:t>
            </a:r>
            <a:r>
              <a:rPr lang="en-US" sz="2800" b="1" strike="sngStrike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sentir</a:t>
            </a:r>
            <a:endParaRPr lang="en-US" sz="2800" b="1" strike="sngStrike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6900" y="233252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fry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900" y="2878838"/>
            <a:ext cx="394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to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smile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206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7" grpId="0"/>
      <p:bldP spid="1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926147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DORMIR = to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sleep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Foot Print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38644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durmió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7620" y="455143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durmieron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117340" y="5142981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182706" y="514066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9975528">
            <a:off x="835232" y="1020066"/>
            <a:ext cx="2137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</a:rPr>
              <a:t>O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</a:t>
            </a:r>
            <a:r>
              <a:rPr 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U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3030634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11374" y="4662766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1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6" grpId="0" animBg="1"/>
      <p:bldP spid="16" grpId="1" animBg="1"/>
      <p:bldP spid="18" grpId="0" animBg="1"/>
      <p:bldP spid="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73668"/>
            <a:ext cx="11226800" cy="706964"/>
          </a:xfrm>
        </p:spPr>
        <p:txBody>
          <a:bodyPr/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Common Expressions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38451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8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Generalmente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08272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9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.	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Normalmente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46092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10.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Por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lo general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20385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11.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Regularmente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565930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12.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Siempre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148017"/>
            <a:ext cx="110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13.	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Todos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los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días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93820" y="2397318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generally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1120" y="2890803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normally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97300" y="3452514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generally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83380" y="4013277"/>
            <a:ext cx="3154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regularly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48100" y="4565629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always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45560" y="5110873"/>
            <a:ext cx="375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e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very</a:t>
            </a:r>
            <a:r>
              <a:rPr lang="es-MX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s-MX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day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095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06423"/>
              </p:ext>
            </p:extLst>
          </p:nvPr>
        </p:nvGraphicFramePr>
        <p:xfrm>
          <a:off x="2849880" y="2267663"/>
          <a:ext cx="6979920" cy="2993845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489960"/>
                <a:gridCol w="3489960"/>
              </a:tblGrid>
              <a:tr h="7498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MORIR = to</a:t>
                      </a:r>
                      <a:r>
                        <a:rPr lang="en-US" sz="3600" baseline="0" dirty="0" smtClean="0">
                          <a:latin typeface="Copperplate Gothic Bold" panose="020E0705020206020404" pitchFamily="34" charset="0"/>
                        </a:rPr>
                        <a:t> die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79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Foot Print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3690" y="3016656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morí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900" y="3771257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moriste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4538644"/>
            <a:ext cx="341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murió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9200" y="3016656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morimos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9200" y="3784043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moristeis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99200" y="4551432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murieron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297680" y="5137821"/>
            <a:ext cx="30480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414467" y="5137821"/>
            <a:ext cx="294640" cy="1"/>
          </a:xfrm>
          <a:prstGeom prst="line">
            <a:avLst/>
          </a:prstGeom>
          <a:ln w="381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9975528">
            <a:off x="835232" y="1020066"/>
            <a:ext cx="2137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</a:rPr>
              <a:t>O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 </a:t>
            </a:r>
            <a:r>
              <a:rPr 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opperplate Gothic Bold" panose="020E0705020206020404" pitchFamily="34" charset="0"/>
                <a:sym typeface="Wingdings" panose="05000000000000000000" pitchFamily="2" charset="2"/>
              </a:rPr>
              <a:t>U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3030634" y="4662767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11374" y="4662766"/>
            <a:ext cx="508000" cy="423659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47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16" grpId="0" animBg="1"/>
      <p:bldP spid="16" grpId="1" animBg="1"/>
      <p:bldP spid="18" grpId="0" animBg="1"/>
      <p:bldP spid="1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544663"/>
              </p:ext>
            </p:extLst>
          </p:nvPr>
        </p:nvGraphicFramePr>
        <p:xfrm>
          <a:off x="538480" y="2514598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AR Endings 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96256"/>
              </p:ext>
            </p:extLst>
          </p:nvPr>
        </p:nvGraphicFramePr>
        <p:xfrm>
          <a:off x="6283960" y="2499358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ER/IR Endings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Imperfect Regular Endings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" y="330708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" y="3953411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abas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" y="4643735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91840" y="329184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ábamos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9184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abais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9184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aban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6520" y="3291839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46520" y="39960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652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48750" y="333755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5420" y="3996005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98280" y="470296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ían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082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10280" y="2534362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SER = to be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Irregular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2360" y="3263087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era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236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eras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2360" y="4731721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era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20" y="330708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éramos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792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erais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7920" y="468772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eran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725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417340"/>
              </p:ext>
            </p:extLst>
          </p:nvPr>
        </p:nvGraphicFramePr>
        <p:xfrm>
          <a:off x="3510280" y="2534362"/>
          <a:ext cx="5344160" cy="2926084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2672080"/>
                <a:gridCol w="2672080"/>
              </a:tblGrid>
              <a:tr h="7315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pperplate Gothic Bold" panose="020E0705020206020404" pitchFamily="34" charset="0"/>
                        </a:rPr>
                        <a:t>IR = to go</a:t>
                      </a:r>
                      <a:endParaRPr lang="en-US" sz="3600" dirty="0"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15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047095"/>
            <a:ext cx="11247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Segoe Print" panose="02000600000000000000" pitchFamily="2" charset="0"/>
              </a:rPr>
              <a:t>Irregular Verbs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2360" y="3263087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iba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236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ibas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2360" y="4731721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iba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20" y="3307080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íbamos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7920" y="3997404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ibais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7920" y="4687728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iban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551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1463</TotalTime>
  <Words>1312</Words>
  <Application>Microsoft Office PowerPoint</Application>
  <PresentationFormat>Widescreen</PresentationFormat>
  <Paragraphs>582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Arial</vt:lpstr>
      <vt:lpstr>Arial Rounded MT Bold</vt:lpstr>
      <vt:lpstr>Calibri</vt:lpstr>
      <vt:lpstr>Century Gothic</vt:lpstr>
      <vt:lpstr>Copperplate Gothic Bold</vt:lpstr>
      <vt:lpstr>Copperplate Gothic Light</vt:lpstr>
      <vt:lpstr>Footlight MT Light</vt:lpstr>
      <vt:lpstr>Segoe Print</vt:lpstr>
      <vt:lpstr>Wingdings</vt:lpstr>
      <vt:lpstr>Wingdings 3</vt:lpstr>
      <vt:lpstr>Ion Boardroom</vt:lpstr>
      <vt:lpstr>Preterit &amp; Imperfect Notes</vt:lpstr>
      <vt:lpstr>Uses of the Imperfect</vt:lpstr>
      <vt:lpstr>Uses of the Imperfect</vt:lpstr>
      <vt:lpstr>Uses of the Imperfect</vt:lpstr>
      <vt:lpstr>Common Expressions</vt:lpstr>
      <vt:lpstr>Common Expressions</vt:lpstr>
      <vt:lpstr>PowerPoint Presentation</vt:lpstr>
      <vt:lpstr>PowerPoint Presentation</vt:lpstr>
      <vt:lpstr>PowerPoint Presentation</vt:lpstr>
      <vt:lpstr>PowerPoint Presentation</vt:lpstr>
      <vt:lpstr>Uses of the Preterit</vt:lpstr>
      <vt:lpstr>Common Expressions</vt:lpstr>
      <vt:lpstr>Common Expressions</vt:lpstr>
      <vt:lpstr>PowerPoint Presentation</vt:lpstr>
      <vt:lpstr>PowerPoint Presentation</vt:lpstr>
      <vt:lpstr>PowerPoint Presentation</vt:lpstr>
      <vt:lpstr>CAR, GAR, ZAR Verbs</vt:lpstr>
      <vt:lpstr>CAR, GAR, ZAR Verbs</vt:lpstr>
      <vt:lpstr>CAR, GAR, ZAR Verbs</vt:lpstr>
      <vt:lpstr>PowerPoint Presentation</vt:lpstr>
      <vt:lpstr>CAR, GAR, ZAR Verbs</vt:lpstr>
      <vt:lpstr>CAR, GAR, ZAR Verbs</vt:lpstr>
      <vt:lpstr>CAR, GAR, ZAR Verbs</vt:lpstr>
      <vt:lpstr>PowerPoint Presentation</vt:lpstr>
      <vt:lpstr>CAR, GAR, ZAR Verbs</vt:lpstr>
      <vt:lpstr>CAR, GAR, ZAR Verbs</vt:lpstr>
      <vt:lpstr>CAR, GAR, ZAR Verbs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 Group Verbs similar to Leer:</vt:lpstr>
      <vt:lpstr>Y Group Verbs similar to Concluir:</vt:lpstr>
      <vt:lpstr>Stem-Changing Verbs</vt:lpstr>
      <vt:lpstr>Stem-Changing Verbs</vt:lpstr>
      <vt:lpstr>PowerPoint Presentation</vt:lpstr>
      <vt:lpstr>PowerPoint Presentation</vt:lpstr>
      <vt:lpstr>Stem-Changing Verbs</vt:lpstr>
      <vt:lpstr>Stem-Changing Verbs</vt:lpstr>
      <vt:lpstr>PowerPoint Presentation</vt:lpstr>
      <vt:lpstr>Stem-Changing Verbs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Preterit &amp; Imperfect Notes</dc:title>
  <dc:creator>Tiffany Morgan</dc:creator>
  <cp:lastModifiedBy>Tiffany Morgan</cp:lastModifiedBy>
  <cp:revision>95</cp:revision>
  <cp:lastPrinted>2015-09-24T18:28:44Z</cp:lastPrinted>
  <dcterms:created xsi:type="dcterms:W3CDTF">2015-09-11T14:40:41Z</dcterms:created>
  <dcterms:modified xsi:type="dcterms:W3CDTF">2016-09-14T18:00:19Z</dcterms:modified>
</cp:coreProperties>
</file>