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1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1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52D32806-B816-47A8-9615-83FD0E3A89B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0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0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FDE6A6AB-441C-4B6E-A2FD-28CE8CF60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15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363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363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1E2CF692-8E30-4B8F-AC21-AF59455723C2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2713" y="1163638"/>
            <a:ext cx="4189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79687"/>
            <a:ext cx="5563870" cy="3665776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38"/>
            <a:ext cx="3013763" cy="46736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1738"/>
            <a:ext cx="3013763" cy="46736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BCD3DFB2-3A62-440A-8C69-A746AF83D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85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3DFB2-3A62-440A-8C69-A746AF83DF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8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6EE0419-42AE-40BE-A2AB-BF3DA576613D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A3FB24-AA49-4CD6-A936-4B083FB282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2708476"/>
            <a:ext cx="3657599" cy="170216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Indirect Object Pronouns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Checkpoint B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937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1"/>
            <a:ext cx="8237668" cy="7619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Indirect Object Pronouns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Indirect Object Pronoun answers the question: </a:t>
            </a:r>
          </a:p>
          <a:p>
            <a:r>
              <a:rPr lang="en-US" b="1" dirty="0" smtClean="0"/>
              <a:t>					</a:t>
            </a:r>
            <a:r>
              <a:rPr lang="en-US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To whom? For whom?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57200" y="2819400"/>
            <a:ext cx="8229600" cy="2198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For example:</a:t>
            </a:r>
          </a:p>
          <a:p>
            <a:endParaRPr lang="en-US" sz="2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1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buy the gift for 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14309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Who are you buying the gift for?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857500" y="3788229"/>
            <a:ext cx="647700" cy="609600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457200" y="4376058"/>
            <a:ext cx="8229600" cy="2198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chemeClr val="tx1"/>
                </a:solidFill>
              </a:rPr>
              <a:t>For example:</a:t>
            </a:r>
          </a:p>
          <a:p>
            <a:pPr algn="r"/>
            <a:endParaRPr lang="en-US" sz="2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sz="11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n-US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offering the present to you.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24200" y="49530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Who are you offering the present to?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924800" y="5353110"/>
            <a:ext cx="718457" cy="609600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9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9" grpId="0" animBg="1"/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1"/>
            <a:ext cx="8237668" cy="7619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Indirect Object Pronouns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222998"/>
              </p:ext>
            </p:extLst>
          </p:nvPr>
        </p:nvGraphicFramePr>
        <p:xfrm>
          <a:off x="1524000" y="2362200"/>
          <a:ext cx="6096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Singular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Plural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NOS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OS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LE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LES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14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36303" y="1567543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Century Gothic" panose="020B0502020202020204" pitchFamily="34" charset="0"/>
              </a:rPr>
              <a:t>In Spanish, they go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BEFORE</a:t>
            </a:r>
            <a:r>
              <a:rPr lang="en-US" b="1" dirty="0" smtClean="0">
                <a:latin typeface="Century Gothic" panose="020B0502020202020204" pitchFamily="34" charset="0"/>
              </a:rPr>
              <a:t> the conjugated verb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4326" y="22098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They buy the card </a:t>
            </a:r>
            <a:r>
              <a:rPr lang="en-US" b="1" u="sng" dirty="0" smtClean="0"/>
              <a:t>for me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Ellos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compran</a:t>
            </a:r>
            <a:r>
              <a:rPr lang="en-US" dirty="0" smtClean="0">
                <a:sym typeface="Wingdings" panose="05000000000000000000" pitchFamily="2" charset="2"/>
              </a:rPr>
              <a:t> la </a:t>
            </a:r>
            <a:r>
              <a:rPr lang="en-US" dirty="0" err="1" smtClean="0">
                <a:sym typeface="Wingdings" panose="05000000000000000000" pitchFamily="2" charset="2"/>
              </a:rPr>
              <a:t>tarjeta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                                                                                 </a:t>
            </a:r>
            <a:r>
              <a:rPr lang="en-US" b="1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para </a:t>
            </a:r>
            <a:r>
              <a:rPr lang="en-US" b="1" u="sng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mí</a:t>
            </a:r>
            <a:r>
              <a:rPr lang="en-US" b="1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5826" y="3048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              They buy the card </a:t>
            </a:r>
            <a:r>
              <a:rPr lang="en-US" b="1" u="sng" dirty="0" smtClean="0"/>
              <a:t>for me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Ellos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compran</a:t>
            </a:r>
            <a:r>
              <a:rPr lang="en-US" dirty="0" smtClean="0">
                <a:sym typeface="Wingdings" panose="05000000000000000000" pitchFamily="2" charset="2"/>
              </a:rPr>
              <a:t> la 						                    </a:t>
            </a:r>
            <a:r>
              <a:rPr lang="en-US" dirty="0" err="1" smtClean="0">
                <a:sym typeface="Wingdings" panose="05000000000000000000" pitchFamily="2" charset="2"/>
              </a:rPr>
              <a:t>tarjeta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81874" y="4063107"/>
            <a:ext cx="8207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She buys the present </a:t>
            </a:r>
            <a:r>
              <a:rPr lang="en-US" b="1" u="sng" dirty="0" smtClean="0"/>
              <a:t>for you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Ella </a:t>
            </a:r>
            <a:r>
              <a:rPr lang="en-US" dirty="0" err="1" smtClean="0">
                <a:sym typeface="Wingdings" panose="05000000000000000000" pitchFamily="2" charset="2"/>
              </a:rPr>
              <a:t>compra</a:t>
            </a:r>
            <a:r>
              <a:rPr lang="en-US" dirty="0" smtClean="0">
                <a:sym typeface="Wingdings" panose="05000000000000000000" pitchFamily="2" charset="2"/>
              </a:rPr>
              <a:t> el </a:t>
            </a:r>
            <a:r>
              <a:rPr lang="en-US" dirty="0" err="1" smtClean="0">
                <a:sym typeface="Wingdings" panose="05000000000000000000" pitchFamily="2" charset="2"/>
              </a:rPr>
              <a:t>regalo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                                                                     </a:t>
            </a:r>
            <a:r>
              <a:rPr lang="en-US" b="1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para </a:t>
            </a:r>
            <a:r>
              <a:rPr lang="en-US" b="1" u="sng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ti</a:t>
            </a:r>
            <a:r>
              <a:rPr lang="en-US" b="1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3169" y="4800600"/>
            <a:ext cx="805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              She buys the present </a:t>
            </a:r>
            <a:r>
              <a:rPr lang="en-US" b="1" u="sng" dirty="0" smtClean="0"/>
              <a:t>for you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Ella </a:t>
            </a:r>
            <a:r>
              <a:rPr lang="en-US" b="1" u="sng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compra</a:t>
            </a:r>
            <a:r>
              <a:rPr lang="en-US" dirty="0" smtClean="0">
                <a:sym typeface="Wingdings" panose="05000000000000000000" pitchFamily="2" charset="2"/>
              </a:rPr>
              <a:t> el   						       </a:t>
            </a:r>
            <a:r>
              <a:rPr lang="en-US" dirty="0" err="1" smtClean="0">
                <a:sym typeface="Wingdings" panose="05000000000000000000" pitchFamily="2" charset="2"/>
              </a:rPr>
              <a:t>regalo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685801"/>
            <a:ext cx="8237668" cy="7619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Indirect Object Pronouns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09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1"/>
            <a:ext cx="8237668" cy="7619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Indirect Object Pronouns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" y="2133614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We give </a:t>
            </a:r>
            <a:r>
              <a:rPr lang="en-US" sz="2000" b="1" dirty="0"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the </a:t>
            </a:r>
            <a:r>
              <a:rPr lang="en-US" sz="2000" b="1" dirty="0" smtClean="0"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shirt to</a:t>
            </a:r>
            <a:r>
              <a:rPr lang="en-US" sz="2000" b="1" dirty="0" smtClean="0">
                <a:latin typeface="Century Gothic" panose="020B0502020202020204" pitchFamily="34" charset="0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latin typeface="Century Gothic" panose="020B0502020202020204" pitchFamily="34" charset="0"/>
              </a:rPr>
              <a:t>her</a:t>
            </a:r>
            <a:r>
              <a:rPr lang="en-US" sz="2000" b="1" dirty="0" smtClean="0">
                <a:latin typeface="Century Gothic" panose="020B0502020202020204" pitchFamily="34" charset="0"/>
              </a:rPr>
              <a:t>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6528" y="2190936"/>
            <a:ext cx="46656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ym typeface="Wingdings" panose="05000000000000000000" pitchFamily="2" charset="2"/>
              </a:rPr>
              <a:t>Nosotros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regalmos</a:t>
            </a:r>
            <a:r>
              <a:rPr lang="en-US" sz="2000" dirty="0" smtClean="0">
                <a:sym typeface="Wingdings" panose="05000000000000000000" pitchFamily="2" charset="2"/>
              </a:rPr>
              <a:t> la </a:t>
            </a:r>
            <a:r>
              <a:rPr lang="en-US" sz="2000" dirty="0" err="1" smtClean="0">
                <a:sym typeface="Wingdings" panose="05000000000000000000" pitchFamily="2" charset="2"/>
              </a:rPr>
              <a:t>camisa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a </a:t>
            </a:r>
            <a:r>
              <a:rPr lang="en-US" sz="2000" b="1" u="sng" dirty="0" err="1" smtClean="0"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ella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586" y="2613805"/>
            <a:ext cx="311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We give </a:t>
            </a:r>
            <a:r>
              <a:rPr lang="en-US" sz="2000" b="1" dirty="0"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the </a:t>
            </a:r>
            <a:r>
              <a:rPr lang="en-US" sz="2000" b="1" dirty="0" smtClean="0"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shirt </a:t>
            </a:r>
            <a:r>
              <a:rPr lang="en-US" sz="2000" b="1" dirty="0"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to</a:t>
            </a:r>
            <a:r>
              <a:rPr lang="en-US" sz="2000" b="1" dirty="0">
                <a:latin typeface="Century Gothic" panose="020B0502020202020204" pitchFamily="34" charset="0"/>
              </a:rPr>
              <a:t>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latin typeface="Century Gothic" panose="020B0502020202020204" pitchFamily="34" charset="0"/>
              </a:rPr>
              <a:t>her</a:t>
            </a:r>
            <a:r>
              <a:rPr lang="en-US" sz="2000" b="1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733800" y="2289141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733800" y="2729778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65171" y="2631573"/>
            <a:ext cx="4155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ym typeface="Wingdings" panose="05000000000000000000" pitchFamily="2" charset="2"/>
              </a:rPr>
              <a:t>Nostros </a:t>
            </a:r>
            <a:r>
              <a:rPr lang="en-US" sz="2000" b="1" u="sng" dirty="0" smtClean="0"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le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regalamos</a:t>
            </a:r>
            <a:r>
              <a:rPr lang="en-US" sz="2000" dirty="0" smtClean="0">
                <a:sym typeface="Wingdings" panose="05000000000000000000" pitchFamily="2" charset="2"/>
              </a:rPr>
              <a:t> la </a:t>
            </a:r>
            <a:r>
              <a:rPr lang="en-US" sz="2000" dirty="0" err="1" smtClean="0">
                <a:sym typeface="Wingdings" panose="05000000000000000000" pitchFamily="2" charset="2"/>
              </a:rPr>
              <a:t>camisa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154" y="3592396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She is looking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latin typeface="Century Gothic" panose="020B0502020202020204" pitchFamily="34" charset="0"/>
              </a:rPr>
              <a:t>for you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592396"/>
            <a:ext cx="4065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ym typeface="Wingdings" panose="05000000000000000000" pitchFamily="2" charset="2"/>
              </a:rPr>
              <a:t>Ella </a:t>
            </a:r>
            <a:r>
              <a:rPr lang="en-US" sz="2000" dirty="0" err="1" smtClean="0">
                <a:sym typeface="Wingdings" panose="05000000000000000000" pitchFamily="2" charset="2"/>
              </a:rPr>
              <a:t>busca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para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ti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154" y="4158601"/>
            <a:ext cx="3211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She is looking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latin typeface="Century Gothic" panose="020B0502020202020204" pitchFamily="34" charset="0"/>
              </a:rPr>
              <a:t>for you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136571" y="3690601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21183" y="4163915"/>
            <a:ext cx="3380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ym typeface="Wingdings" panose="05000000000000000000" pitchFamily="2" charset="2"/>
              </a:rPr>
              <a:t>Ella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1"/>
                  </a:solidFill>
                </a:uFill>
                <a:sym typeface="Wingdings" panose="05000000000000000000" pitchFamily="2" charset="2"/>
              </a:rPr>
              <a:t>te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busca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136571" y="4262120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SMARTInkShape-Group13"/>
          <p:cNvGrpSpPr/>
          <p:nvPr/>
        </p:nvGrpSpPr>
        <p:grpSpPr>
          <a:xfrm>
            <a:off x="5486400" y="3028950"/>
            <a:ext cx="228601" cy="21432"/>
            <a:chOff x="5486400" y="3028950"/>
            <a:chExt cx="228601" cy="21432"/>
          </a:xfrm>
        </p:grpSpPr>
        <p:sp>
          <p:nvSpPr>
            <p:cNvPr id="41" name="SMARTInkShape-37"/>
            <p:cNvSpPr/>
            <p:nvPr/>
          </p:nvSpPr>
          <p:spPr>
            <a:xfrm>
              <a:off x="5486400" y="3028950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SMARTInkShape-38"/>
            <p:cNvSpPr/>
            <p:nvPr/>
          </p:nvSpPr>
          <p:spPr>
            <a:xfrm>
              <a:off x="5715000" y="3036094"/>
              <a:ext cx="1" cy="14288"/>
            </a:xfrm>
            <a:custGeom>
              <a:avLst/>
              <a:gdLst/>
              <a:ahLst/>
              <a:cxnLst/>
              <a:rect l="0" t="0" r="0" b="0"/>
              <a:pathLst>
                <a:path w="1" h="14288">
                  <a:moveTo>
                    <a:pt x="0" y="14287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115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9" grpId="0" animBg="1"/>
      <p:bldP spid="10" grpId="0"/>
      <p:bldP spid="11" grpId="0"/>
      <p:bldP spid="12" grpId="0"/>
      <p:bldP spid="13" grpId="0"/>
      <p:bldP spid="14" grpId="0" animBg="1"/>
      <p:bldP spid="15" grpId="0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465</TotalTime>
  <Words>166</Words>
  <Application>Microsoft Office PowerPoint</Application>
  <PresentationFormat>On-screen Show (4:3)</PresentationFormat>
  <Paragraphs>42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Wingdings 2</vt:lpstr>
      <vt:lpstr>Austin</vt:lpstr>
      <vt:lpstr>Indirect Object Pronouns</vt:lpstr>
      <vt:lpstr>Indirect Object Pronouns</vt:lpstr>
      <vt:lpstr>Indirect Object Pronouns</vt:lpstr>
      <vt:lpstr>Indirect Object Pronouns</vt:lpstr>
      <vt:lpstr>Indirect Object Pronouns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Indirect Object Pronouns</dc:title>
  <dc:creator>BOCES</dc:creator>
  <cp:lastModifiedBy>Tiffany Morgan</cp:lastModifiedBy>
  <cp:revision>15</cp:revision>
  <cp:lastPrinted>2016-10-27T17:55:27Z</cp:lastPrinted>
  <dcterms:created xsi:type="dcterms:W3CDTF">2015-08-05T15:41:15Z</dcterms:created>
  <dcterms:modified xsi:type="dcterms:W3CDTF">2016-10-27T17:55:49Z</dcterms:modified>
</cp:coreProperties>
</file>