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78CF4-DF2D-4F5F-8458-9679EAAB76E9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AD865-EB17-4C1B-A310-968789EDB3DA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78CF4-DF2D-4F5F-8458-9679EAAB76E9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AD865-EB17-4C1B-A310-968789EDB3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78CF4-DF2D-4F5F-8458-9679EAAB76E9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AD865-EB17-4C1B-A310-968789EDB3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78CF4-DF2D-4F5F-8458-9679EAAB76E9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AD865-EB17-4C1B-A310-968789EDB3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78CF4-DF2D-4F5F-8458-9679EAAB76E9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AD865-EB17-4C1B-A310-968789EDB3D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78CF4-DF2D-4F5F-8458-9679EAAB76E9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AD865-EB17-4C1B-A310-968789EDB3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78CF4-DF2D-4F5F-8458-9679EAAB76E9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AD865-EB17-4C1B-A310-968789EDB3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78CF4-DF2D-4F5F-8458-9679EAAB76E9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AD865-EB17-4C1B-A310-968789EDB3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78CF4-DF2D-4F5F-8458-9679EAAB76E9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AD865-EB17-4C1B-A310-968789EDB3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78CF4-DF2D-4F5F-8458-9679EAAB76E9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AD865-EB17-4C1B-A310-968789EDB3DA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78CF4-DF2D-4F5F-8458-9679EAAB76E9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AD865-EB17-4C1B-A310-968789EDB3DA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278CF4-DF2D-4F5F-8458-9679EAAB76E9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3EAD865-EB17-4C1B-A310-968789EDB3DA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4800600" cy="1600327"/>
          </a:xfrm>
        </p:spPr>
        <p:txBody>
          <a:bodyPr>
            <a:noAutofit/>
          </a:bodyPr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Direct Object Pronouns and Indirect Object Pronouns Together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MVCC 191</a:t>
            </a:r>
            <a:endParaRPr lang="en-US" sz="28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rte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487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3182" y="1905000"/>
            <a:ext cx="88392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Direct Object Pronouns </a:t>
            </a:r>
            <a:r>
              <a:rPr lang="en-US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(DOP’s) </a:t>
            </a:r>
            <a:r>
              <a:rPr lang="en-US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replace the “</a:t>
            </a:r>
            <a:r>
              <a:rPr lang="en-US" sz="2100" u="heavy" dirty="0" smtClean="0">
                <a:uFill>
                  <a:solidFill>
                    <a:schemeClr val="accent2"/>
                  </a:solidFill>
                </a:uFill>
                <a:latin typeface="Century Gothic" pitchFamily="34" charset="0"/>
              </a:rPr>
              <a:t>it &amp; them</a:t>
            </a:r>
            <a:r>
              <a:rPr lang="en-US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” in the original sentence…</a:t>
            </a:r>
          </a:p>
          <a:p>
            <a:pPr algn="ctr"/>
            <a:endParaRPr lang="en-US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algn="ctr"/>
            <a:r>
              <a:rPr lang="en-US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Indirect Object Pronouns </a:t>
            </a:r>
            <a:r>
              <a:rPr lang="en-US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(IOP’s)  </a:t>
            </a:r>
            <a:r>
              <a:rPr lang="en-US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replace the “</a:t>
            </a:r>
            <a:r>
              <a:rPr lang="en-US" sz="2100" u="heav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2"/>
                  </a:solidFill>
                </a:uFill>
                <a:latin typeface="Century Gothic" pitchFamily="34" charset="0"/>
              </a:rPr>
              <a:t>whom or to whom</a:t>
            </a:r>
            <a:r>
              <a:rPr lang="en-US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” in the original sentence…</a:t>
            </a:r>
            <a:endParaRPr lang="en-US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09302" y="200561"/>
            <a:ext cx="6125395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egoe Script" pitchFamily="34" charset="0"/>
              </a:rPr>
              <a:t>Direct Object Pronouns vs. </a:t>
            </a:r>
          </a:p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egoe Script" pitchFamily="34" charset="0"/>
              </a:rPr>
              <a:t>Indirect Object Pronouns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4038600"/>
            <a:ext cx="861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Cooper Black" pitchFamily="18" charset="0"/>
              </a:rPr>
              <a:t>We buy the food for her.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6363" y="5099914"/>
            <a:ext cx="85690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Direct Object Pronoun = it &amp; them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5794084"/>
            <a:ext cx="8610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Indirect Object Pronoun = whom or to whom</a:t>
            </a:r>
            <a:endParaRPr lang="en-US" sz="3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505200" y="4746486"/>
            <a:ext cx="2133600" cy="0"/>
          </a:xfrm>
          <a:prstGeom prst="line">
            <a:avLst/>
          </a:prstGeom>
          <a:ln w="2540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729697" y="4746486"/>
            <a:ext cx="1905000" cy="0"/>
          </a:xfrm>
          <a:prstGeom prst="line">
            <a:avLst/>
          </a:prstGeom>
          <a:ln w="25400" cmpd="sng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715000" y="5665211"/>
            <a:ext cx="1905000" cy="0"/>
          </a:xfrm>
          <a:prstGeom prst="line">
            <a:avLst/>
          </a:prstGeom>
          <a:ln w="2540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4397" y="6378859"/>
            <a:ext cx="2995203" cy="0"/>
          </a:xfrm>
          <a:prstGeom prst="line">
            <a:avLst/>
          </a:prstGeom>
          <a:ln w="25400" cmpd="sng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8183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09302" y="200561"/>
            <a:ext cx="6125395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egoe Script" pitchFamily="34" charset="0"/>
              </a:rPr>
              <a:t>Direct Object Pronouns vs. </a:t>
            </a:r>
          </a:p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egoe Script" pitchFamily="34" charset="0"/>
              </a:rPr>
              <a:t>Indirect Object Pronouns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619563"/>
              </p:ext>
            </p:extLst>
          </p:nvPr>
        </p:nvGraphicFramePr>
        <p:xfrm>
          <a:off x="325582" y="1600200"/>
          <a:ext cx="38100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905000"/>
              </a:tblGrid>
              <a:tr h="508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Century Gothic" pitchFamily="34" charset="0"/>
                        </a:rPr>
                        <a:t>DOP’s</a:t>
                      </a:r>
                      <a:endParaRPr lang="en-US" sz="2400" b="1" baseline="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Century Gothic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LO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LA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LOS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LAS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375175"/>
              </p:ext>
            </p:extLst>
          </p:nvPr>
        </p:nvGraphicFramePr>
        <p:xfrm>
          <a:off x="339437" y="4419600"/>
          <a:ext cx="381000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1"/>
                <a:gridCol w="1905001"/>
              </a:tblGrid>
              <a:tr h="4191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Century Gothic" pitchFamily="34" charset="0"/>
                        </a:rPr>
                        <a:t>IOP’s</a:t>
                      </a:r>
                      <a:endParaRPr lang="en-US" sz="2400" b="1" baseline="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Century Gothic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ME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NOS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TE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OS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LE (SE)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LES (SE)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18655" y="3352800"/>
            <a:ext cx="861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Cooper Black" pitchFamily="18" charset="0"/>
              </a:rPr>
              <a:t>We buy the food for her.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581400" y="4060686"/>
            <a:ext cx="2057400" cy="0"/>
          </a:xfrm>
          <a:prstGeom prst="line">
            <a:avLst/>
          </a:prstGeom>
          <a:ln w="2540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29697" y="4060686"/>
            <a:ext cx="1905000" cy="0"/>
          </a:xfrm>
          <a:prstGeom prst="line">
            <a:avLst/>
          </a:prstGeom>
          <a:ln w="25400" cmpd="sng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343400" y="2350532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oudy Stout" pitchFamily="18" charset="0"/>
              </a:rPr>
              <a:t>Buy what?</a:t>
            </a:r>
            <a:endParaRPr lang="en-US" sz="2400" dirty="0">
              <a:solidFill>
                <a:schemeClr val="accent2">
                  <a:lumMod val="60000"/>
                  <a:lumOff val="40000"/>
                </a:schemeClr>
              </a:solidFill>
              <a:latin typeface="Goudy Stout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350327" y="5167744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oudy Stout" pitchFamily="18" charset="0"/>
              </a:rPr>
              <a:t>For who?</a:t>
            </a:r>
            <a:endParaRPr lang="en-US" sz="2400" dirty="0">
              <a:solidFill>
                <a:schemeClr val="accent2">
                  <a:lumMod val="60000"/>
                  <a:lumOff val="40000"/>
                </a:schemeClr>
              </a:solidFill>
              <a:latin typeface="Goudy Stou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039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/>
      <p:bldP spid="3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09302" y="200561"/>
            <a:ext cx="6125395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egoe Script" pitchFamily="34" charset="0"/>
              </a:rPr>
              <a:t>Direct Object Pronouns vs. </a:t>
            </a:r>
          </a:p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egoe Script" pitchFamily="34" charset="0"/>
              </a:rPr>
              <a:t>Indirect Object Pronouns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207739"/>
              </p:ext>
            </p:extLst>
          </p:nvPr>
        </p:nvGraphicFramePr>
        <p:xfrm>
          <a:off x="325582" y="1600200"/>
          <a:ext cx="38100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905000"/>
              </a:tblGrid>
              <a:tr h="508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Century Gothic" pitchFamily="34" charset="0"/>
                        </a:rPr>
                        <a:t>DOP’s</a:t>
                      </a:r>
                      <a:endParaRPr lang="en-US" sz="2400" b="1" baseline="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Century Gothic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LO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LA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LOS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LAS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362968"/>
              </p:ext>
            </p:extLst>
          </p:nvPr>
        </p:nvGraphicFramePr>
        <p:xfrm>
          <a:off x="339437" y="4419600"/>
          <a:ext cx="381000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1"/>
                <a:gridCol w="1905001"/>
              </a:tblGrid>
              <a:tr h="4191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Century Gothic" pitchFamily="34" charset="0"/>
                        </a:rPr>
                        <a:t>IOP’s</a:t>
                      </a:r>
                      <a:endParaRPr lang="en-US" sz="2400" b="1" baseline="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Century Gothic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ME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NOS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TE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OS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LE (SE)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LES (SE)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52400" y="3352800"/>
            <a:ext cx="891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Cooper Black" pitchFamily="18" charset="0"/>
              </a:rPr>
              <a:t>Nosotros</a:t>
            </a:r>
            <a:r>
              <a:rPr lang="en-US" sz="3200" dirty="0" smtClean="0">
                <a:latin typeface="Cooper Black" pitchFamily="18" charset="0"/>
              </a:rPr>
              <a:t> </a:t>
            </a:r>
            <a:r>
              <a:rPr lang="en-US" sz="3200" dirty="0" err="1" smtClean="0">
                <a:latin typeface="Cooper Black" pitchFamily="18" charset="0"/>
              </a:rPr>
              <a:t>compramos</a:t>
            </a:r>
            <a:r>
              <a:rPr lang="en-US" sz="3200" dirty="0" smtClean="0">
                <a:latin typeface="Cooper Black" pitchFamily="18" charset="0"/>
              </a:rPr>
              <a:t> la comida para </a:t>
            </a:r>
            <a:r>
              <a:rPr lang="en-US" sz="3200" dirty="0" err="1" smtClean="0">
                <a:latin typeface="Cooper Black" pitchFamily="18" charset="0"/>
              </a:rPr>
              <a:t>ella</a:t>
            </a:r>
            <a:r>
              <a:rPr lang="en-US" sz="3200" dirty="0" smtClean="0">
                <a:latin typeface="Cooper Black" pitchFamily="18" charset="0"/>
              </a:rPr>
              <a:t>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800600" y="4060686"/>
            <a:ext cx="2057400" cy="0"/>
          </a:xfrm>
          <a:prstGeom prst="line">
            <a:avLst/>
          </a:prstGeom>
          <a:ln w="2540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010400" y="4060686"/>
            <a:ext cx="1905000" cy="0"/>
          </a:xfrm>
          <a:prstGeom prst="line">
            <a:avLst/>
          </a:prstGeom>
          <a:ln w="25400" cmpd="sng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343400" y="2350532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oudy Stout" pitchFamily="18" charset="0"/>
              </a:rPr>
              <a:t>Buy what?</a:t>
            </a:r>
            <a:endParaRPr lang="en-US" sz="2400" dirty="0">
              <a:solidFill>
                <a:schemeClr val="accent2">
                  <a:lumMod val="60000"/>
                  <a:lumOff val="40000"/>
                </a:schemeClr>
              </a:solidFill>
              <a:latin typeface="Goudy Stout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350327" y="5167744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oudy Stout" pitchFamily="18" charset="0"/>
              </a:rPr>
              <a:t>For who?</a:t>
            </a:r>
            <a:endParaRPr lang="en-US" sz="2400" dirty="0">
              <a:solidFill>
                <a:schemeClr val="accent2">
                  <a:lumMod val="60000"/>
                  <a:lumOff val="40000"/>
                </a:schemeClr>
              </a:solidFill>
              <a:latin typeface="Goudy Stout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819400" y="2011233"/>
            <a:ext cx="685800" cy="678597"/>
          </a:xfrm>
          <a:prstGeom prst="ellipse">
            <a:avLst/>
          </a:prstGeom>
          <a:noFill/>
          <a:ln w="317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09600" y="5708072"/>
            <a:ext cx="1219200" cy="678597"/>
          </a:xfrm>
          <a:prstGeom prst="ellipse">
            <a:avLst/>
          </a:prstGeom>
          <a:noFill/>
          <a:ln w="317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63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/>
      <p:bldP spid="3" grpId="0"/>
      <p:bldP spid="19" grpId="0"/>
      <p:bldP spid="4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09302" y="200561"/>
            <a:ext cx="6125395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egoe Script" pitchFamily="34" charset="0"/>
              </a:rPr>
              <a:t>Direct Object Pronouns vs. </a:t>
            </a:r>
          </a:p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egoe Script" pitchFamily="34" charset="0"/>
              </a:rPr>
              <a:t>Indirect Object Pronouns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3775831"/>
            <a:ext cx="883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heav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2">
                      <a:lumMod val="60000"/>
                      <a:lumOff val="40000"/>
                    </a:schemeClr>
                  </a:solidFill>
                </a:uFill>
                <a:latin typeface="Century Gothic" pitchFamily="34" charset="0"/>
              </a:rPr>
              <a:t>BOTH</a:t>
            </a:r>
            <a:r>
              <a:rPr lang="en-US" sz="2800" dirty="0" smtClean="0">
                <a:latin typeface="Century Gothic" pitchFamily="34" charset="0"/>
              </a:rPr>
              <a:t> come </a:t>
            </a:r>
            <a:r>
              <a:rPr lang="en-US" sz="2800" b="1" u="heav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2">
                      <a:lumMod val="60000"/>
                      <a:lumOff val="40000"/>
                    </a:schemeClr>
                  </a:solidFill>
                </a:uFill>
                <a:latin typeface="Century Gothic" pitchFamily="34" charset="0"/>
              </a:rPr>
              <a:t>BEFORE</a:t>
            </a:r>
            <a:r>
              <a:rPr lang="en-US" sz="2800" dirty="0" smtClean="0">
                <a:latin typeface="Century Gothic" pitchFamily="34" charset="0"/>
              </a:rPr>
              <a:t> the conjugated verb….</a:t>
            </a:r>
            <a:endParaRPr lang="en-US" sz="2800" dirty="0">
              <a:latin typeface="Century Gothic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0518" y="2057400"/>
            <a:ext cx="8242962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latin typeface="Century Gothic" pitchFamily="34" charset="0"/>
              </a:rPr>
              <a:t>Where does the DOP &amp; IOP </a:t>
            </a:r>
          </a:p>
          <a:p>
            <a:pPr algn="ctr"/>
            <a:r>
              <a:rPr lang="en-US" sz="44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latin typeface="Century Gothic" pitchFamily="34" charset="0"/>
              </a:rPr>
              <a:t>go in the sentence?</a:t>
            </a:r>
            <a:endParaRPr lang="en-US" sz="4400" b="1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21602" y="4495800"/>
            <a:ext cx="324537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r>
              <a:rPr lang="en-US" sz="5400" b="1" cap="none" spc="50" baseline="300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st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= IOP</a:t>
            </a:r>
          </a:p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en-US" sz="5400" b="1" cap="none" spc="50" baseline="300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nd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= DOP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89522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8" grpId="0"/>
      <p:bldP spid="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09302" y="200561"/>
            <a:ext cx="6125395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egoe Script" pitchFamily="34" charset="0"/>
              </a:rPr>
              <a:t>Direct Object Pronouns vs. </a:t>
            </a:r>
          </a:p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egoe Script" pitchFamily="34" charset="0"/>
              </a:rPr>
              <a:t>Indirect Object Pronouns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997278"/>
              </p:ext>
            </p:extLst>
          </p:nvPr>
        </p:nvGraphicFramePr>
        <p:xfrm>
          <a:off x="381000" y="1371600"/>
          <a:ext cx="38100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905000"/>
              </a:tblGrid>
              <a:tr h="508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Century Gothic" pitchFamily="34" charset="0"/>
                        </a:rPr>
                        <a:t>DOP’s</a:t>
                      </a:r>
                      <a:endParaRPr lang="en-US" sz="2400" b="1" baseline="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Century Gothic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LO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LA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LOS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LAS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418749"/>
              </p:ext>
            </p:extLst>
          </p:nvPr>
        </p:nvGraphicFramePr>
        <p:xfrm>
          <a:off x="304800" y="4715009"/>
          <a:ext cx="381000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1"/>
                <a:gridCol w="1905001"/>
              </a:tblGrid>
              <a:tr h="4191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Century Gothic" pitchFamily="34" charset="0"/>
                        </a:rPr>
                        <a:t>IOP’s</a:t>
                      </a:r>
                      <a:endParaRPr lang="en-US" sz="2400" b="1" baseline="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Century Gothic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ME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NOS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TE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OS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LE (SE)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entury Gothic" pitchFamily="34" charset="0"/>
                        </a:rPr>
                        <a:t>LES (SE)</a:t>
                      </a:r>
                      <a:endParaRPr lang="en-US" sz="2400" b="1" dirty="0">
                        <a:latin typeface="Century Gothic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52400" y="3045023"/>
            <a:ext cx="891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Cooper Black" pitchFamily="18" charset="0"/>
              </a:rPr>
              <a:t>Nosotros</a:t>
            </a:r>
            <a:r>
              <a:rPr lang="en-US" sz="3200" dirty="0" smtClean="0">
                <a:latin typeface="Cooper Black" pitchFamily="18" charset="0"/>
              </a:rPr>
              <a:t> </a:t>
            </a:r>
            <a:r>
              <a:rPr lang="en-US" sz="3200" dirty="0" err="1" smtClean="0">
                <a:latin typeface="Cooper Black" pitchFamily="18" charset="0"/>
              </a:rPr>
              <a:t>compramos</a:t>
            </a:r>
            <a:r>
              <a:rPr lang="en-US" sz="3200" dirty="0" smtClean="0">
                <a:latin typeface="Cooper Black" pitchFamily="18" charset="0"/>
              </a:rPr>
              <a:t> la comida para </a:t>
            </a:r>
            <a:r>
              <a:rPr lang="en-US" sz="3200" dirty="0" err="1" smtClean="0">
                <a:latin typeface="Cooper Black" pitchFamily="18" charset="0"/>
              </a:rPr>
              <a:t>ella</a:t>
            </a:r>
            <a:r>
              <a:rPr lang="en-US" sz="3200" dirty="0" smtClean="0">
                <a:latin typeface="Cooper Black" pitchFamily="18" charset="0"/>
              </a:rPr>
              <a:t>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876800" y="3661880"/>
            <a:ext cx="1981200" cy="0"/>
          </a:xfrm>
          <a:prstGeom prst="line">
            <a:avLst/>
          </a:prstGeom>
          <a:ln w="2540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011242" y="3661880"/>
            <a:ext cx="1905000" cy="0"/>
          </a:xfrm>
          <a:prstGeom prst="line">
            <a:avLst/>
          </a:prstGeom>
          <a:ln w="25400" cmpd="sng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350327" y="1981107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oudy Stout" pitchFamily="18" charset="0"/>
              </a:rPr>
              <a:t>Buy what?</a:t>
            </a:r>
            <a:endParaRPr lang="en-US" sz="2400" dirty="0">
              <a:solidFill>
                <a:schemeClr val="accent2">
                  <a:lumMod val="60000"/>
                  <a:lumOff val="40000"/>
                </a:schemeClr>
              </a:solidFill>
              <a:latin typeface="Goudy Stout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350327" y="5544141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oudy Stout" pitchFamily="18" charset="0"/>
              </a:rPr>
              <a:t>For who?</a:t>
            </a:r>
            <a:endParaRPr lang="en-US" sz="2400" dirty="0">
              <a:solidFill>
                <a:schemeClr val="accent2">
                  <a:lumMod val="60000"/>
                  <a:lumOff val="40000"/>
                </a:schemeClr>
              </a:solidFill>
              <a:latin typeface="Goudy Stout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895600" y="1764175"/>
            <a:ext cx="685800" cy="678597"/>
          </a:xfrm>
          <a:prstGeom prst="ellipse">
            <a:avLst/>
          </a:prstGeom>
          <a:noFill/>
          <a:ln w="317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74964" y="6005807"/>
            <a:ext cx="1253836" cy="678597"/>
          </a:xfrm>
          <a:prstGeom prst="ellipse">
            <a:avLst/>
          </a:prstGeom>
          <a:noFill/>
          <a:ln w="317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80108" y="3809999"/>
            <a:ext cx="89154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dirty="0" err="1" smtClean="0">
                <a:latin typeface="Cooper Black" pitchFamily="18" charset="0"/>
              </a:rPr>
              <a:t>Nosotros</a:t>
            </a:r>
            <a:r>
              <a:rPr lang="en-US" sz="3400" dirty="0" smtClean="0">
                <a:latin typeface="Cooper Black" pitchFamily="18" charset="0"/>
              </a:rPr>
              <a:t>                  </a:t>
            </a:r>
            <a:r>
              <a:rPr lang="en-US" sz="3400" dirty="0" err="1" smtClean="0">
                <a:latin typeface="Cooper Black" pitchFamily="18" charset="0"/>
              </a:rPr>
              <a:t>compramos</a:t>
            </a:r>
            <a:r>
              <a:rPr lang="en-US" sz="3400" dirty="0" smtClean="0">
                <a:latin typeface="Cooper Black" pitchFamily="18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3352800" y="3651001"/>
            <a:ext cx="8467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199507" y="3661880"/>
            <a:ext cx="9858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LA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823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0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0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/>
      <p:bldP spid="3" grpId="0"/>
      <p:bldP spid="19" grpId="0"/>
      <p:bldP spid="4" grpId="0" animBg="1"/>
      <p:bldP spid="11" grpId="0" animBg="1"/>
      <p:bldP spid="12" grpId="0"/>
      <p:bldP spid="6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09302" y="200561"/>
            <a:ext cx="6125395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egoe Script" pitchFamily="34" charset="0"/>
              </a:rPr>
              <a:t>Direct Object Pronouns vs. </a:t>
            </a:r>
          </a:p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egoe Script" pitchFamily="34" charset="0"/>
              </a:rPr>
              <a:t>Indirect Object Pronouns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976" y="2724329"/>
            <a:ext cx="883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2">
                      <a:lumMod val="60000"/>
                      <a:lumOff val="40000"/>
                    </a:schemeClr>
                  </a:solidFill>
                </a:uFill>
                <a:latin typeface="Century Gothic" pitchFamily="34" charset="0"/>
              </a:rPr>
              <a:t>If a DOP exists and you have to use LE for an IOP, it must change to SE because you cannot have the double “L” combination!</a:t>
            </a:r>
            <a:endParaRPr lang="en-US" sz="2800" dirty="0">
              <a:latin typeface="Century Gothic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9049" y="1277779"/>
            <a:ext cx="8545929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latin typeface="Century Gothic" pitchFamily="34" charset="0"/>
              </a:rPr>
              <a:t>Why is SE used instead of LE </a:t>
            </a:r>
          </a:p>
          <a:p>
            <a:pPr algn="ctr"/>
            <a:r>
              <a:rPr lang="en-US" sz="44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latin typeface="Century Gothic" pitchFamily="34" charset="0"/>
              </a:rPr>
              <a:t>to represent her?</a:t>
            </a:r>
            <a:endParaRPr lang="en-US" sz="4400" b="1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76675" y="3924657"/>
            <a:ext cx="1807803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 LA</a:t>
            </a:r>
          </a:p>
          <a:p>
            <a:pPr algn="ctr"/>
            <a:r>
              <a:rPr 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 LO</a:t>
            </a:r>
          </a:p>
          <a:p>
            <a:pPr algn="ctr"/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 LAS</a:t>
            </a:r>
          </a:p>
          <a:p>
            <a:pPr algn="ctr"/>
            <a:r>
              <a:rPr 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 LOS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Multiply 2"/>
          <p:cNvSpPr/>
          <p:nvPr/>
        </p:nvSpPr>
        <p:spPr>
          <a:xfrm>
            <a:off x="2971799" y="3705968"/>
            <a:ext cx="3200400" cy="3238143"/>
          </a:xfrm>
          <a:prstGeom prst="mathMultiply">
            <a:avLst/>
          </a:prstGeom>
          <a:ln w="317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65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8" grpId="0"/>
      <p:bldP spid="8" grpId="1"/>
      <p:bldP spid="3" grpId="0" animBg="1"/>
    </p:bld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213</TotalTime>
  <Words>288</Words>
  <Application>Microsoft Office PowerPoint</Application>
  <PresentationFormat>On-screen Show (4:3)</PresentationFormat>
  <Paragraphs>80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Baskerville Old Face</vt:lpstr>
      <vt:lpstr>Century Gothic</vt:lpstr>
      <vt:lpstr>Cooper Black</vt:lpstr>
      <vt:lpstr>Forte</vt:lpstr>
      <vt:lpstr>Goudy Stout</vt:lpstr>
      <vt:lpstr>Segoe Script</vt:lpstr>
      <vt:lpstr>Tw Cen MT</vt:lpstr>
      <vt:lpstr>Thatch</vt:lpstr>
      <vt:lpstr>Direct Object Pronouns and Indirect Object Pronouns Together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 Object Pronouns and Indirect Object Pronouns Together</dc:title>
  <dc:creator>boces</dc:creator>
  <cp:lastModifiedBy>Tiffany Morgan</cp:lastModifiedBy>
  <cp:revision>19</cp:revision>
  <dcterms:created xsi:type="dcterms:W3CDTF">2015-08-11T13:28:37Z</dcterms:created>
  <dcterms:modified xsi:type="dcterms:W3CDTF">2015-10-22T16:40:27Z</dcterms:modified>
</cp:coreProperties>
</file>