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9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9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32" r:id="rId62"/>
    <p:sldId id="333" r:id="rId63"/>
    <p:sldId id="334" r:id="rId64"/>
    <p:sldId id="335" r:id="rId65"/>
    <p:sldId id="336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  <p:sldId id="331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</p:sldIdLst>
  <p:sldSz cx="12192000" cy="6858000"/>
  <p:notesSz cx="6954838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51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13763" cy="467072"/>
          </a:xfrm>
          <a:prstGeom prst="rect">
            <a:avLst/>
          </a:prstGeom>
        </p:spPr>
        <p:txBody>
          <a:bodyPr vert="horz" lIns="93553" tIns="46776" rIns="93553" bIns="467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7" y="2"/>
            <a:ext cx="3013763" cy="467072"/>
          </a:xfrm>
          <a:prstGeom prst="rect">
            <a:avLst/>
          </a:prstGeom>
        </p:spPr>
        <p:txBody>
          <a:bodyPr vert="horz" lIns="93553" tIns="46776" rIns="93553" bIns="46776" rtlCol="0"/>
          <a:lstStyle>
            <a:lvl1pPr algn="r">
              <a:defRPr sz="1200"/>
            </a:lvl1pPr>
          </a:lstStyle>
          <a:p>
            <a:fld id="{E50DC071-00F2-4EF0-97FE-7F7F864DAD7C}" type="datetimeFigureOut">
              <a:rPr lang="en-US" smtClean="0"/>
              <a:t>11/7/2017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1"/>
            <a:ext cx="3013763" cy="467071"/>
          </a:xfrm>
          <a:prstGeom prst="rect">
            <a:avLst/>
          </a:prstGeom>
        </p:spPr>
        <p:txBody>
          <a:bodyPr vert="horz" lIns="93553" tIns="46776" rIns="93553" bIns="467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7" y="8842031"/>
            <a:ext cx="3013763" cy="467071"/>
          </a:xfrm>
          <a:prstGeom prst="rect">
            <a:avLst/>
          </a:prstGeom>
        </p:spPr>
        <p:txBody>
          <a:bodyPr vert="horz" lIns="93553" tIns="46776" rIns="93553" bIns="46776" rtlCol="0" anchor="b"/>
          <a:lstStyle>
            <a:lvl1pPr algn="r">
              <a:defRPr sz="1200"/>
            </a:lvl1pPr>
          </a:lstStyle>
          <a:p>
            <a:fld id="{43FCB88B-059D-4344-852D-584DEF3D6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17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FmM6s7c9T-k" TargetMode="Externa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AvXC5xgO5w" TargetMode="Externa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IbsEIzVnvP4" TargetMode="Externa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MVCC 191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8224" y="2580362"/>
            <a:ext cx="643741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Brush Script MT" panose="03060802040406070304" pitchFamily="66" charset="0"/>
              </a:rPr>
              <a:t>Adjectives</a:t>
            </a:r>
            <a:endParaRPr lang="en-US" sz="9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736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BONITO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pretty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96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CALVO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bald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816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CASTAÑO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b</a:t>
            </a:r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rown (hair)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30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CELOSO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jealous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149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CÓMICO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funny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DÉBIL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weak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127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DELGADO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thin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84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ELEGANTE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elegant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871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FEO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ugly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20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FLACO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skinny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9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903" y="174030"/>
            <a:ext cx="944784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Adjectives Vocabulary 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781" y="2630466"/>
            <a:ext cx="91539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Lean los adjetivos siguientes y escriban el significado en inglés si se recuerden!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213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FUERTE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strong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0183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GENEROSO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generous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128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GORDO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heavy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749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HERMOSO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beautiful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47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INTELIGENTE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intelligent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179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INTERESANTE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interesting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27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JOVEN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young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85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MEDIO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average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930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MODERNO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modern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386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MORENO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brunette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443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9846" y="1476737"/>
            <a:ext cx="704712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ABURRIDO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781" y="2630466"/>
            <a:ext cx="91539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boring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51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PELIRROJO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red-head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11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PEREZOSO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lazy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19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RUBIO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blonde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139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SIMPÁTICO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nice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734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SOCIABLE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sociable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50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TACAÑO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stingy, cheap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100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TÍMIDO 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timid, shy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96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TONTO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foolish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03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VIEJO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old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30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8664" y="174030"/>
            <a:ext cx="71343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Adjectives Rules: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689" y="1592603"/>
            <a:ext cx="9542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Adjectives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must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agree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in…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41748" y="2608266"/>
            <a:ext cx="954227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GENDER</a:t>
            </a:r>
            <a:endParaRPr lang="en-U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29" y="3808595"/>
            <a:ext cx="68045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  the tall woman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		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mujer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442570" y="4023103"/>
            <a:ext cx="726509" cy="3847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40252" y="3813747"/>
            <a:ext cx="29060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ALT</a:t>
            </a:r>
            <a:r>
              <a:rPr lang="en-US" sz="44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A</a:t>
            </a:r>
            <a:endParaRPr lang="en-US" sz="4400" b="1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518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 animBg="1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ALTO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tall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57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8664" y="174030"/>
            <a:ext cx="71343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Adjectives Rules: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689" y="1592603"/>
            <a:ext cx="9542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Adjectives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must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agree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in…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41748" y="2608266"/>
            <a:ext cx="954227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NUMBER</a:t>
            </a:r>
            <a:endParaRPr lang="en-U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29" y="3808595"/>
            <a:ext cx="75795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  the tall women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		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mujeres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442570" y="4023103"/>
            <a:ext cx="726509" cy="3847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886352" y="3830742"/>
            <a:ext cx="29060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ALT</a:t>
            </a:r>
            <a:r>
              <a:rPr lang="en-US" sz="44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AS</a:t>
            </a:r>
            <a:endParaRPr lang="en-US" sz="4400" b="1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94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 animBg="1"/>
      <p:bldP spid="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8664" y="174030"/>
            <a:ext cx="71343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Adjectives Rules: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687" y="1119507"/>
            <a:ext cx="9542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Adjectives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always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…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02902" y="2019175"/>
            <a:ext cx="954227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FOLLOW</a:t>
            </a:r>
            <a:endParaRPr lang="en-U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5729" y="3808595"/>
            <a:ext cx="757957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  the tall men		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	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los hombres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079314" y="4085593"/>
            <a:ext cx="726509" cy="38472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886352" y="3830742"/>
            <a:ext cx="29060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ALT</a:t>
            </a:r>
            <a:r>
              <a:rPr lang="en-US" sz="4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O</a:t>
            </a:r>
            <a:r>
              <a:rPr lang="en-US" sz="44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S</a:t>
            </a:r>
            <a:endParaRPr lang="en-US" sz="4400" b="1" u="sng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900186"/>
            <a:ext cx="9542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noun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!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300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 animBg="1"/>
      <p:bldP spid="9" grpId="0"/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1903" y="174030"/>
            <a:ext cx="944784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Adjectives Vocabulary 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781" y="2630466"/>
            <a:ext cx="91539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Todos los adjetivos usan el verbo “SER” porque ellos son adjetivos permanentes. </a:t>
            </a:r>
          </a:p>
        </p:txBody>
      </p:sp>
    </p:spTree>
    <p:extLst>
      <p:ext uri="{BB962C8B-B14F-4D97-AF65-F5344CB8AC3E}">
        <p14:creationId xmlns:p14="http://schemas.microsoft.com/office/powerpoint/2010/main" val="649971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 vocabulary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011584"/>
              </p:ext>
            </p:extLst>
          </p:nvPr>
        </p:nvGraphicFramePr>
        <p:xfrm>
          <a:off x="431800" y="1754326"/>
          <a:ext cx="5562600" cy="21336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781300"/>
                <a:gridCol w="2781300"/>
              </a:tblGrid>
              <a:tr h="5733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lgerian" panose="04020705040A02060702" pitchFamily="82" charset="0"/>
                        </a:rPr>
                        <a:t>SER = PRESENT</a:t>
                      </a:r>
                      <a:endParaRPr lang="en-US" sz="32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30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SOY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SOMOS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130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ERES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130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ES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SON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600689"/>
              </p:ext>
            </p:extLst>
          </p:nvPr>
        </p:nvGraphicFramePr>
        <p:xfrm>
          <a:off x="431800" y="4152900"/>
          <a:ext cx="5562600" cy="21336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781300"/>
                <a:gridCol w="2781300"/>
              </a:tblGrid>
              <a:tr h="460586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lgerian" panose="04020705040A02060702" pitchFamily="82" charset="0"/>
                        </a:rPr>
                        <a:t>SER = IMPERFECT</a:t>
                      </a:r>
                      <a:endParaRPr lang="en-US" sz="32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30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ERA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ÉRAMOS 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130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ERAS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130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ERA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ERAN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853462"/>
              </p:ext>
            </p:extLst>
          </p:nvPr>
        </p:nvGraphicFramePr>
        <p:xfrm>
          <a:off x="6172200" y="2821126"/>
          <a:ext cx="5562600" cy="21336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781300"/>
                <a:gridCol w="2781300"/>
              </a:tblGrid>
              <a:tr h="460586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lgerian" panose="04020705040A02060702" pitchFamily="82" charset="0"/>
                        </a:rPr>
                        <a:t>SER = Preterit</a:t>
                      </a:r>
                      <a:endParaRPr lang="en-US" sz="3200" dirty="0">
                        <a:latin typeface="Algerian" panose="04020705040A02060702" pitchFamily="82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130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FUI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FUIMOS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130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FUISTE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1302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FUE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FUERON</a:t>
                      </a:r>
                      <a:endParaRPr lang="en-US" sz="28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015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 vocabulary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They (boys) are nice.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Ellos son simpáticos.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7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 vocabulary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She was strong.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Ella era fuerte.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2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 vocabulary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We are young.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Nosotros somos </a:t>
            </a:r>
            <a:r>
              <a:rPr lang="es-MX" sz="8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jovenes</a:t>
            </a:r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197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 vocabulary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 (female) was short.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Yo era baja.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46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Adjective vocabulary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He is lazy.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Él es perezoso.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548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Demonstrative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43348" y="2161540"/>
            <a:ext cx="988424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This/these</a:t>
            </a:r>
            <a:endParaRPr lang="en-US" sz="6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30822" y="2669371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este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30822" y="3404527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esta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30822" y="4202256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estos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30822" y="4969649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estas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56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ANTIPÁTICO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mean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534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Demonstrative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43348" y="2161540"/>
            <a:ext cx="988424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THAT/THOSE</a:t>
            </a:r>
            <a:endParaRPr lang="en-US" sz="6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30822" y="2669371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ese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30822" y="3404527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esa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30822" y="4202256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esos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30822" y="4969649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esas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81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9" grpId="0"/>
      <p:bldP spid="10" grpId="0"/>
      <p:bldP spid="11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Demonstrative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308073" y="1839405"/>
            <a:ext cx="988424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THAT/THOSE</a:t>
            </a:r>
          </a:p>
          <a:p>
            <a:pPr algn="ctr"/>
            <a:r>
              <a:rPr lang="en-US" sz="4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(OVER THERE)</a:t>
            </a:r>
            <a:endParaRPr lang="en-US" sz="4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130822" y="2669371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aquel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30822" y="3404527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aquella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30822" y="4202256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aquellos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30822" y="4969649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aquellas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82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9" grpId="0"/>
      <p:bldP spid="10" grpId="0"/>
      <p:bldP spid="11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57252" y="174030"/>
            <a:ext cx="26971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Rules: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19507"/>
            <a:ext cx="9934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Like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adjectives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,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they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must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agree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in</a:t>
            </a:r>
            <a:endParaRPr lang="es-MX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02902" y="2019175"/>
            <a:ext cx="954227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gender</a:t>
            </a:r>
            <a:endParaRPr lang="en-U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900186"/>
            <a:ext cx="9542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and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202903" y="3915849"/>
            <a:ext cx="954227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NUMBER</a:t>
            </a:r>
            <a:endParaRPr lang="en-U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202903" y="4889193"/>
            <a:ext cx="9934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w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ith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noun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they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are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referring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to!</a:t>
            </a:r>
            <a:endParaRPr lang="es-MX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126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10" grpId="0"/>
      <p:bldP spid="11" grpId="0"/>
      <p:bldP spid="1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Demonstrative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This book…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Este libro...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68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Demonstrative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These books…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Estos libros...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562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Demonstrative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That pen…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Esa pluma...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1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Demonstrative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Those pens…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Esas plumas...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224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Demonstrative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8" y="1754326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That notebook </a:t>
            </a:r>
          </a:p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(over there)…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Aquel cuaderno...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281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Demonstrative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8" y="1754326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Those notebooks</a:t>
            </a:r>
          </a:p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(over there)…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Aquellos cuadernos...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847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Possessive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083864"/>
              </p:ext>
            </p:extLst>
          </p:nvPr>
        </p:nvGraphicFramePr>
        <p:xfrm>
          <a:off x="850900" y="2002366"/>
          <a:ext cx="8128000" cy="231648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4064000"/>
                <a:gridCol w="40640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oper Black" panose="0208090404030B020404" pitchFamily="18" charset="0"/>
                        </a:rPr>
                        <a:t>Possessive Adjectives</a:t>
                      </a:r>
                      <a:endParaRPr lang="en-US" sz="32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oper Black" panose="0208090404030B0204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MI</a:t>
                      </a:r>
                      <a:r>
                        <a:rPr lang="en-US" sz="32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(S)</a:t>
                      </a:r>
                      <a:endParaRPr lang="en-US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NUESTRO/A (S)</a:t>
                      </a:r>
                      <a:endParaRPr lang="en-US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</a:t>
                      </a:r>
                      <a:r>
                        <a:rPr lang="en-US" sz="32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(S)</a:t>
                      </a:r>
                      <a:endParaRPr lang="en-US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VUESTRO</a:t>
                      </a:r>
                      <a:r>
                        <a:rPr lang="en-US" sz="32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/A (S)</a:t>
                      </a:r>
                      <a:endParaRPr lang="en-US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</a:t>
                      </a:r>
                      <a:r>
                        <a:rPr lang="en-US" sz="32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(S)</a:t>
                      </a:r>
                      <a:endParaRPr lang="en-US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SU</a:t>
                      </a:r>
                      <a:r>
                        <a:rPr lang="en-US" sz="32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(S)</a:t>
                      </a:r>
                      <a:endParaRPr lang="en-US" sz="32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14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ATLÉTICO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athletic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24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57252" y="174030"/>
            <a:ext cx="26971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Rules: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119507"/>
            <a:ext cx="9934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Like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adjectives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,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they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must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agree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in</a:t>
            </a:r>
            <a:endParaRPr lang="es-MX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02902" y="2019175"/>
            <a:ext cx="954227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gender</a:t>
            </a:r>
            <a:endParaRPr lang="en-U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900186"/>
            <a:ext cx="9542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and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202903" y="3915849"/>
            <a:ext cx="9542273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NUMBER</a:t>
            </a:r>
            <a:endParaRPr lang="en-U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202903" y="4889193"/>
            <a:ext cx="9934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w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ith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noun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they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are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referring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to!</a:t>
            </a:r>
            <a:endParaRPr lang="es-MX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860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10" grpId="0"/>
      <p:bldP spid="11" grpId="0"/>
      <p:bldP spid="12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Possessive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My friends (girls)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Mis amigas...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74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Possessive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Our school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Nuestra escuela...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661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Possessive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Their car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Su carro...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79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Possessive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His books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Sus libros...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435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Possessive Adjective Review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9" y="2365737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Your (informal) house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9" y="3177203"/>
            <a:ext cx="95297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Tu casa...</a:t>
            </a:r>
            <a:endParaRPr lang="es-MX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605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6032" y="174030"/>
            <a:ext cx="52995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845" y="1652566"/>
            <a:ext cx="915396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 comparative is used to compare or contrast people, things, activities, or ideas to one another.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2440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5254" y="174030"/>
            <a:ext cx="6561155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 of 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Equality</a:t>
            </a:r>
          </a:p>
          <a:p>
            <a:pPr algn="ctr"/>
            <a:r>
              <a:rPr lang="en-US" sz="2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Copperplate Gothic Bold" panose="020E0705020206020404" pitchFamily="34" charset="0"/>
                <a:hlinkClick r:id="rId2"/>
              </a:rPr>
              <a:t>Video Clip</a:t>
            </a:r>
            <a:endParaRPr lang="en-US" sz="2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19996" y="2545834"/>
            <a:ext cx="32904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TAN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9202" y="2361168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0503" y="2545833"/>
            <a:ext cx="67646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adjective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09202" y="3561495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2982252" y="3746161"/>
            <a:ext cx="4142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COMO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3414" y="5212080"/>
            <a:ext cx="8260080" cy="923330"/>
          </a:xfrm>
          <a:prstGeom prst="rect">
            <a:avLst/>
          </a:prstGeom>
          <a:noFill/>
        </p:spPr>
        <p:txBody>
          <a:bodyPr wrap="square" rtlCol="0">
            <a:prstTxWarp prst="textTriangleInverted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(AS BIG AS…)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83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2407" y="174030"/>
            <a:ext cx="3726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Example: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21836" y="2484278"/>
            <a:ext cx="32904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TAN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03362" y="2118927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1000977" y="2480902"/>
            <a:ext cx="6764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adjective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9261" y="2159187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6197892" y="2480902"/>
            <a:ext cx="4142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COMO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1160840"/>
            <a:ext cx="957072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She is as smart as her sister.</a:t>
            </a:r>
            <a:endParaRPr lang="en-US" sz="48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66" y="3387392"/>
            <a:ext cx="23398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Ella es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18160" y="1157464"/>
            <a:ext cx="2050503" cy="9486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2568663" y="2009754"/>
            <a:ext cx="314633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803900" y="1158567"/>
            <a:ext cx="3176814" cy="9486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064977" y="3427652"/>
            <a:ext cx="58380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tan inteligente como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63210" y="4294082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su hermana.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06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 animBg="1"/>
      <p:bldP spid="15" grpId="0" animBg="1"/>
      <p:bldP spid="16" grpId="0"/>
      <p:bldP spid="17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5254" y="174030"/>
            <a:ext cx="656115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 of 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Equality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19996" y="2545834"/>
            <a:ext cx="4336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TANto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15958" y="2372838"/>
            <a:ext cx="4327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(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a,os,as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) +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63452" y="2544180"/>
            <a:ext cx="67646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noun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25554" y="3255773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3308676" y="3461804"/>
            <a:ext cx="4142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COMO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3414" y="5212080"/>
            <a:ext cx="8260080" cy="923330"/>
          </a:xfrm>
          <a:prstGeom prst="rect">
            <a:avLst/>
          </a:prstGeom>
          <a:noFill/>
        </p:spPr>
        <p:txBody>
          <a:bodyPr wrap="square" rtlCol="0">
            <a:prstTxWarp prst="textTriangleInverted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(as many as)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130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ATRACTIVO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attractive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2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2407" y="174030"/>
            <a:ext cx="3726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Example: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2558" y="2480901"/>
            <a:ext cx="32904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TANto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50007" y="2134348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1432049" y="2480901"/>
            <a:ext cx="6764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noun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24842" y="2132699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5563210" y="2480901"/>
            <a:ext cx="4142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COMO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2700" y="1159498"/>
            <a:ext cx="957072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He reads as many books as his sister.</a:t>
            </a:r>
            <a:endParaRPr lang="en-US" sz="40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0189" y="3423836"/>
            <a:ext cx="23398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Él lee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93836" y="1070645"/>
            <a:ext cx="2476427" cy="9486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670263" y="1951223"/>
            <a:ext cx="4100598" cy="52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770861" y="1070646"/>
            <a:ext cx="2601739" cy="9486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529884" y="3423836"/>
            <a:ext cx="58380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tantos libros como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63210" y="4294082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su hermana.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728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 animBg="1"/>
      <p:bldP spid="15" grpId="0" animBg="1"/>
      <p:bldP spid="16" grpId="0"/>
      <p:bldP spid="17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2700"/>
            <a:ext cx="9945494" cy="29546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 of 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Inequality</a:t>
            </a:r>
          </a:p>
          <a:p>
            <a:pPr algn="ctr"/>
            <a:r>
              <a:rPr lang="en-US" sz="2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Copperplate Gothic Bold" panose="020E0705020206020404" pitchFamily="34" charset="0"/>
                <a:hlinkClick r:id="rId2"/>
              </a:rPr>
              <a:t>Video Clip</a:t>
            </a:r>
            <a:endParaRPr lang="en-US" sz="2400" b="1" dirty="0" smtClean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Copperplate Gothic Bold" panose="020E0705020206020404" pitchFamily="34" charset="0"/>
            </a:endParaRPr>
          </a:p>
          <a:p>
            <a:pPr algn="ctr"/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137149"/>
            <a:ext cx="74859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Más</a:t>
            </a:r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/</a:t>
            </a:r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menos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22400" y="1948332"/>
            <a:ext cx="4953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2068452" y="3013202"/>
            <a:ext cx="67646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adjective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82251" y="4000535"/>
            <a:ext cx="4142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que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3414" y="5212080"/>
            <a:ext cx="8260080" cy="923330"/>
          </a:xfrm>
          <a:prstGeom prst="rect">
            <a:avLst/>
          </a:prstGeom>
          <a:noFill/>
        </p:spPr>
        <p:txBody>
          <a:bodyPr wrap="square" rtlCol="0">
            <a:prstTxWarp prst="textTriangleInverted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(More/less than others)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69948" y="3815869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05525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2407" y="174030"/>
            <a:ext cx="3726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Example: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7999" y="2282080"/>
            <a:ext cx="4773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Más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/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Menos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27643" y="1917221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1976412" y="2890832"/>
            <a:ext cx="6764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Adjective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18301" y="2580641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6758375" y="2859104"/>
            <a:ext cx="4142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Que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1160840"/>
            <a:ext cx="957072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She is taller than her friends</a:t>
            </a:r>
            <a:endParaRPr lang="en-US" sz="48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66" y="3387392"/>
            <a:ext cx="23398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Ella es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18160" y="1157464"/>
            <a:ext cx="1898713" cy="9486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2416873" y="1991837"/>
            <a:ext cx="3146337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563210" y="1097361"/>
            <a:ext cx="3417504" cy="1009884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064977" y="3427652"/>
            <a:ext cx="41072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más alta que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64810" y="3427652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sus amigos.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 animBg="1"/>
      <p:bldP spid="15" grpId="0" animBg="1"/>
      <p:bldP spid="16" grpId="0"/>
      <p:bldP spid="17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16264" y="174030"/>
            <a:ext cx="85791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Irregular Adjectives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141146" y="1787214"/>
            <a:ext cx="74859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bueno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780449" y="2694159"/>
            <a:ext cx="67646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malo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6264" y="3613077"/>
            <a:ext cx="4142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Viejo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6263" y="4531995"/>
            <a:ext cx="4142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joven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4783054" y="2096863"/>
            <a:ext cx="655164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783054" y="2989007"/>
            <a:ext cx="655164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4783054" y="3934699"/>
            <a:ext cx="655164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4783054" y="4826843"/>
            <a:ext cx="655164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614010" y="1602548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mejor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14010" y="2433438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peor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62603" y="3440674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mayor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62603" y="4347329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menor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62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11" grpId="0"/>
      <p:bldP spid="3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2407" y="174030"/>
            <a:ext cx="3726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Example: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7999" y="2282080"/>
            <a:ext cx="4773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Más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/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Menos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27643" y="1917221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1976412" y="2890832"/>
            <a:ext cx="6764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Adjective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18301" y="2580641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6758375" y="2859104"/>
            <a:ext cx="4142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Que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1160840"/>
            <a:ext cx="957072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My cousin is younger than I.</a:t>
            </a:r>
            <a:endParaRPr lang="en-US" sz="48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5205" y="3451630"/>
            <a:ext cx="42442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Mi primo es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80179" y="1157464"/>
            <a:ext cx="3167921" cy="9486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3848100" y="2002474"/>
            <a:ext cx="4393563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8244740" y="1042911"/>
            <a:ext cx="590006" cy="1009884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647680" y="3419902"/>
            <a:ext cx="410722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menor que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64810" y="3427652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yo.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52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 animBg="1"/>
      <p:bldP spid="15" grpId="0" animBg="1"/>
      <p:bldP spid="16" grpId="0"/>
      <p:bldP spid="17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50976" y="174030"/>
            <a:ext cx="55097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Superlatives 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845" y="1652566"/>
            <a:ext cx="915396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 superlative is used to distinguish one as the most notable among many.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884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63235" y="174030"/>
            <a:ext cx="7085209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Superlatives are 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expressed with</a:t>
            </a:r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:</a:t>
            </a:r>
          </a:p>
          <a:p>
            <a:pPr algn="ctr"/>
            <a:r>
              <a:rPr lang="en-US" sz="2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Copperplate Gothic Bold" panose="020E0705020206020404" pitchFamily="34" charset="0"/>
                <a:hlinkClick r:id="rId2"/>
              </a:rPr>
              <a:t>Video Clip</a:t>
            </a:r>
            <a:endParaRPr lang="en-US" sz="2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18624" y="2529887"/>
            <a:ext cx="105441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El/la/</a:t>
            </a:r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los</a:t>
            </a:r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/las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50364" y="3155539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649782" y="3334254"/>
            <a:ext cx="88073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Más</a:t>
            </a:r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 (</a:t>
            </a:r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menos</a:t>
            </a:r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)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364" y="3965857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427990" y="4181518"/>
            <a:ext cx="79780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Adjective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23414" y="5212080"/>
            <a:ext cx="8260080" cy="923330"/>
          </a:xfrm>
          <a:prstGeom prst="rect">
            <a:avLst/>
          </a:prstGeom>
          <a:noFill/>
        </p:spPr>
        <p:txBody>
          <a:bodyPr wrap="square" rtlCol="0">
            <a:prstTxWarp prst="textTriangleInverted">
              <a:avLst/>
            </a:prstTxWarp>
            <a:spAutoFit/>
          </a:bodyPr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(the most/least of…)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ootlight MT Light" panose="0204060206030A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18229" y="3969698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891279" y="4217093"/>
            <a:ext cx="19341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de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054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2407" y="174030"/>
            <a:ext cx="3726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Example: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7999" y="2282080"/>
            <a:ext cx="4773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Más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/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Menos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27643" y="1917221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1976412" y="2890832"/>
            <a:ext cx="6764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Adjective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18301" y="2580641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6490913" y="2901029"/>
            <a:ext cx="4142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de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5205" y="1173912"/>
            <a:ext cx="944711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He is the least intelligent in the class.</a:t>
            </a:r>
            <a:endParaRPr lang="en-US" sz="40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5205" y="3496002"/>
            <a:ext cx="27443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Él es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4107" y="1097360"/>
            <a:ext cx="1653254" cy="9486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708958" y="1923124"/>
            <a:ext cx="4813762" cy="1903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6522720" y="1042911"/>
            <a:ext cx="3149600" cy="1009884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161682" y="3496002"/>
            <a:ext cx="69061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menos inteligente de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82048" y="4124150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la clase.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67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 animBg="1"/>
      <p:bldP spid="15" grpId="0" animBg="1"/>
      <p:bldP spid="16" grpId="0"/>
      <p:bldP spid="17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2407" y="174030"/>
            <a:ext cx="3726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Example: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7999" y="2282080"/>
            <a:ext cx="47731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Más</a:t>
            </a:r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/</a:t>
            </a:r>
            <a:r>
              <a:rPr lang="en-US" sz="32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Menos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27643" y="1917221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1976412" y="2890832"/>
            <a:ext cx="6764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Adjective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18301" y="2580641"/>
            <a:ext cx="546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+</a:t>
            </a:r>
          </a:p>
        </p:txBody>
      </p:sp>
      <p:sp>
        <p:nvSpPr>
          <p:cNvPr id="8" name="Rectangle 7"/>
          <p:cNvSpPr/>
          <p:nvPr/>
        </p:nvSpPr>
        <p:spPr>
          <a:xfrm>
            <a:off x="6490913" y="2901029"/>
            <a:ext cx="4142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de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5205" y="1173912"/>
            <a:ext cx="944711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She is the shortest in the class.</a:t>
            </a:r>
            <a:endParaRPr lang="en-US" sz="4000" b="1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55640" y="3454024"/>
            <a:ext cx="27443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Ella es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84233" y="1073514"/>
            <a:ext cx="1653254" cy="948677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750909" y="1957789"/>
            <a:ext cx="2979331" cy="1605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5671600" y="1042911"/>
            <a:ext cx="3132693" cy="1009884"/>
          </a:xfrm>
          <a:prstGeom prst="ellipse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980172" y="3495621"/>
            <a:ext cx="58241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la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más baja de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82048" y="4124150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la clase.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69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 animBg="1"/>
      <p:bldP spid="15" grpId="0" animBg="1"/>
      <p:bldP spid="16" grpId="0"/>
      <p:bldP spid="17" grpId="0"/>
    </p:bld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992" y="174030"/>
            <a:ext cx="89396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Absolute Superlative 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52566"/>
            <a:ext cx="993647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 absolute superlative stresses the adjective in it’s maximum degree.  It is formed by the suffix:</a:t>
            </a:r>
          </a:p>
          <a:p>
            <a:pPr algn="ctr"/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ísimo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… </a:t>
            </a:r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ísima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… </a:t>
            </a:r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ísimos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… </a:t>
            </a:r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ísimas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…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59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BAJO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short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86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2559" y="174030"/>
            <a:ext cx="876656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Absolute Superlative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141146" y="1787214"/>
            <a:ext cx="74859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alto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780449" y="2694159"/>
            <a:ext cx="67646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grande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6264" y="3613077"/>
            <a:ext cx="4142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fácil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5110636" y="2081877"/>
            <a:ext cx="655164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5110636" y="2989007"/>
            <a:ext cx="655164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5110636" y="3948505"/>
            <a:ext cx="655164" cy="241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614010" y="1602548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altísimo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14010" y="2433438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grandísimo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62603" y="3440674"/>
            <a:ext cx="400751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facilísimo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149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8" grpId="0"/>
      <p:bldP spid="3" grpId="0" animBg="1"/>
      <p:bldP spid="12" grpId="0" animBg="1"/>
      <p:bldP spid="13" grpId="0" animBg="1"/>
      <p:bldP spid="15" grpId="0"/>
      <p:bldP spid="16" grpId="0"/>
      <p:bldP spid="17" grpId="0"/>
    </p:bld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42400" y="174030"/>
            <a:ext cx="37268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Example: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188720" y="1049780"/>
            <a:ext cx="9934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She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is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tallest</a:t>
            </a:r>
            <a:r>
              <a:rPr lang="es-MX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:</a:t>
            </a:r>
            <a:endParaRPr lang="es-MX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796180" y="1970309"/>
            <a:ext cx="954227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Ella es la altísima</a:t>
            </a:r>
            <a:endParaRPr lang="es-MX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78340" y="3768494"/>
            <a:ext cx="9542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test 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is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the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easiest</a:t>
            </a:r>
            <a:r>
              <a:rPr lang="es-MX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:</a:t>
            </a:r>
            <a:endParaRPr lang="es-MX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411480" y="4787607"/>
            <a:ext cx="11963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Goudy Stout" panose="0202090407030B020401" pitchFamily="18" charset="0"/>
              </a:rPr>
              <a:t>Este examen es el facilísimo</a:t>
            </a:r>
            <a:endParaRPr lang="es-MX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84313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10" grpId="0"/>
      <p:bldP spid="11" grpId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 Review: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“Equality”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8" y="1883137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She is </a:t>
            </a:r>
            <a:r>
              <a:rPr lang="en-US" sz="5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as nice as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your sister.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8" y="3507403"/>
            <a:ext cx="95297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Ella es </a:t>
            </a:r>
            <a:r>
              <a:rPr lang="es-MX" sz="7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tan simpática como</a:t>
            </a:r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tu hermana.</a:t>
            </a:r>
            <a:endParaRPr lang="es-MX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88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 Review: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“Equality”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7" y="1753702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We are </a:t>
            </a:r>
            <a:r>
              <a:rPr lang="en-US" sz="5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as nice as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your sisters.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7" y="3278803"/>
            <a:ext cx="95297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Nosotras somos             </a:t>
            </a:r>
            <a:r>
              <a:rPr lang="es-MX" sz="7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tan simpáticas como</a:t>
            </a:r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tus hermanas.</a:t>
            </a:r>
            <a:endParaRPr lang="es-MX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7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 Review: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“Inequality”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8" y="1883137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He is </a:t>
            </a:r>
            <a:r>
              <a:rPr lang="en-US" sz="5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weaker than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your friend.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8" y="3507403"/>
            <a:ext cx="95297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Él es </a:t>
            </a:r>
            <a:r>
              <a:rPr lang="es-MX" sz="7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más débil que</a:t>
            </a:r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tu amigo.</a:t>
            </a:r>
            <a:endParaRPr lang="es-MX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39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 Review: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“Inequality”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8" y="1883137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They are </a:t>
            </a:r>
            <a:r>
              <a:rPr lang="en-US" sz="5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weaker than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your friends.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8" y="3507403"/>
            <a:ext cx="95297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Ellos son </a:t>
            </a:r>
            <a:r>
              <a:rPr lang="es-MX" sz="7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más débiles que</a:t>
            </a:r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tus amigos.</a:t>
            </a:r>
            <a:endParaRPr lang="es-MX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910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 Review: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“Inequality”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8" y="1883137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I am </a:t>
            </a:r>
            <a:r>
              <a:rPr lang="en-US" sz="5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younger than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your brother.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8" y="3507403"/>
            <a:ext cx="95297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Yo soy </a:t>
            </a:r>
            <a:r>
              <a:rPr lang="es-MX" sz="7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menor que</a:t>
            </a:r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tu hermano.</a:t>
            </a:r>
            <a:endParaRPr lang="es-MX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2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Comparisons Review:</a:t>
            </a:r>
          </a:p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“Inequality”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9698" y="1883137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They are </a:t>
            </a:r>
            <a:r>
              <a:rPr lang="en-US" sz="5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older than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your parents.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8" y="3507403"/>
            <a:ext cx="95297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Ellos son </a:t>
            </a:r>
            <a:r>
              <a:rPr lang="es-MX" sz="7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mayores que</a:t>
            </a:r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tus padres.</a:t>
            </a:r>
            <a:endParaRPr lang="es-MX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51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Superlatives Review:</a:t>
            </a:r>
          </a:p>
        </p:txBody>
      </p:sp>
      <p:sp>
        <p:nvSpPr>
          <p:cNvPr id="7" name="Rectangle 6"/>
          <p:cNvSpPr/>
          <p:nvPr/>
        </p:nvSpPr>
        <p:spPr>
          <a:xfrm>
            <a:off x="139698" y="1883137"/>
            <a:ext cx="952974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She is </a:t>
            </a:r>
            <a:r>
              <a:rPr lang="en-US" sz="5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tallest in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the class.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8" y="3507403"/>
            <a:ext cx="95297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Ella es </a:t>
            </a:r>
            <a:r>
              <a:rPr lang="es-MX" sz="7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la más alta de</a:t>
            </a:r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     la clase.</a:t>
            </a:r>
            <a:endParaRPr lang="es-MX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04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" y="0"/>
            <a:ext cx="95297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Superlatives Review:</a:t>
            </a:r>
          </a:p>
        </p:txBody>
      </p:sp>
      <p:sp>
        <p:nvSpPr>
          <p:cNvPr id="7" name="Rectangle 6"/>
          <p:cNvSpPr/>
          <p:nvPr/>
        </p:nvSpPr>
        <p:spPr>
          <a:xfrm>
            <a:off x="-2" y="1845037"/>
            <a:ext cx="989330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We are </a:t>
            </a:r>
            <a:r>
              <a:rPr lang="en-US" sz="5400" b="1" u="sng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strongest on</a:t>
            </a:r>
            <a:r>
              <a:rPr lang="en-US" sz="5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the team.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698" y="3507403"/>
            <a:ext cx="95297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Nosotros somos </a:t>
            </a:r>
            <a:r>
              <a:rPr lang="es-MX" sz="7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los más fuertes del</a:t>
            </a:r>
            <a:r>
              <a:rPr lang="es-MX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 </a:t>
            </a:r>
            <a:r>
              <a:rPr lang="es-MX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equipo.</a:t>
            </a:r>
            <a:endParaRPr lang="es-MX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206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1476737"/>
            <a:ext cx="9529747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BELLO</a:t>
            </a:r>
            <a:endParaRPr lang="en-US" sz="88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2630466"/>
            <a:ext cx="95297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formal Roman" panose="030604020304060B0204" pitchFamily="66" charset="0"/>
              </a:rPr>
              <a:t>beautiful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nformal Roman" panose="030604020304060B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59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1785</TotalTime>
  <Words>931</Words>
  <Application>Microsoft Office PowerPoint</Application>
  <PresentationFormat>Widescreen</PresentationFormat>
  <Paragraphs>361</Paragraphs>
  <Slides>89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103" baseType="lpstr">
      <vt:lpstr>Arial Unicode MS</vt:lpstr>
      <vt:lpstr>Algerian</vt:lpstr>
      <vt:lpstr>Arial</vt:lpstr>
      <vt:lpstr>Brush Script MT</vt:lpstr>
      <vt:lpstr>Calibri</vt:lpstr>
      <vt:lpstr>Century Gothic</vt:lpstr>
      <vt:lpstr>Cooper Black</vt:lpstr>
      <vt:lpstr>Copperplate Gothic Bold</vt:lpstr>
      <vt:lpstr>Footlight MT Light</vt:lpstr>
      <vt:lpstr>Goudy Stout</vt:lpstr>
      <vt:lpstr>Informal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Holland Patent CSD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Morgan</dc:creator>
  <cp:lastModifiedBy>Tiffany Morgan</cp:lastModifiedBy>
  <cp:revision>61</cp:revision>
  <cp:lastPrinted>2017-11-03T15:47:51Z</cp:lastPrinted>
  <dcterms:created xsi:type="dcterms:W3CDTF">2015-10-26T11:55:57Z</dcterms:created>
  <dcterms:modified xsi:type="dcterms:W3CDTF">2017-11-07T13:07:18Z</dcterms:modified>
</cp:coreProperties>
</file>