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BDCDE427-90F1-43E1-9375-2EEC6D066A83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7DD9759-B20C-47A7-BF3A-E34414AB5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790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76EB9D5-7E1A-4433-8B21-2237CC26FA2C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EC2AB55-62C0-407E-B706-C907B44B0BFC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C423185-9573-406A-8068-0AB4F2335019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281763"/>
            <a:ext cx="9068586" cy="2590800"/>
          </a:xfrm>
        </p:spPr>
        <p:txBody>
          <a:bodyPr/>
          <a:lstStyle/>
          <a:p>
            <a:r>
              <a:rPr lang="en-US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Light" panose="020E0507020206020404" pitchFamily="34" charset="0"/>
              </a:rPr>
              <a:t>Future &amp; Conditional</a:t>
            </a:r>
            <a:endParaRPr lang="en-US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Light" panose="020E0507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029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51110" y="376535"/>
            <a:ext cx="103405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Uses of the Future Tense:</a:t>
            </a:r>
            <a:endParaRPr lang="en-US" sz="7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701800"/>
            <a:ext cx="1144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gi" panose="04040504061007020D02" pitchFamily="82" charset="0"/>
              </a:rPr>
              <a:t>To indicate an event that will take place in the future.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gi" panose="04040504061007020D02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7500" y="2211455"/>
            <a:ext cx="4787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latin typeface="Footlight MT Light" panose="0204060206030A020304" pitchFamily="18" charset="0"/>
              </a:rPr>
              <a:t>Nosotros saldremos de viaje en dos meses.</a:t>
            </a:r>
            <a:endParaRPr lang="es-MX" sz="2800" dirty="0">
              <a:latin typeface="Footlight MT Light" panose="0204060206030A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89654" y="2426900"/>
            <a:ext cx="5734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Footlight MT Light" panose="0204060206030A020304" pitchFamily="18" charset="0"/>
              </a:rPr>
              <a:t>We will leave on a trip in two months.</a:t>
            </a:r>
            <a:endParaRPr lang="en-US" sz="2800" dirty="0">
              <a:latin typeface="Footlight MT Light" panose="0204060206030A020304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5241923" y="2557704"/>
            <a:ext cx="565154" cy="261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6877" y="3182188"/>
            <a:ext cx="1144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gi" panose="04040504061007020D02" pitchFamily="82" charset="0"/>
              </a:rPr>
              <a:t>To express speculation, assumption or probability.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gi" panose="04040504061007020D02" pitchFamily="8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9900" y="3890781"/>
            <a:ext cx="4787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latin typeface="Footlight MT Light" panose="0204060206030A020304" pitchFamily="18" charset="0"/>
              </a:rPr>
              <a:t>Serán las tres de la tarde.</a:t>
            </a:r>
            <a:endParaRPr lang="es-MX" sz="2800" dirty="0">
              <a:latin typeface="Footlight MT Light" panose="0204060206030A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05531" y="3907288"/>
            <a:ext cx="5734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Footlight MT Light" panose="0204060206030A020304" pitchFamily="18" charset="0"/>
              </a:rPr>
              <a:t>It will be 3:00 in the afternoon.</a:t>
            </a:r>
            <a:endParaRPr lang="en-US" sz="2800" dirty="0">
              <a:latin typeface="Footlight MT Light" panose="0204060206030A020304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5257800" y="4038092"/>
            <a:ext cx="565154" cy="261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96877" y="4747804"/>
            <a:ext cx="1144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gi" panose="04040504061007020D02" pitchFamily="82" charset="0"/>
              </a:rPr>
              <a:t>To express the result of possibilities regarding the future.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gi" panose="04040504061007020D02" pitchFamily="8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3377" y="5257459"/>
            <a:ext cx="4787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latin typeface="Footlight MT Light" panose="0204060206030A020304" pitchFamily="18" charset="0"/>
              </a:rPr>
              <a:t>Si practicas mucho, ganarás </a:t>
            </a:r>
          </a:p>
          <a:p>
            <a:pPr algn="ctr"/>
            <a:r>
              <a:rPr lang="es-MX" sz="2800" dirty="0" smtClean="0">
                <a:latin typeface="Footlight MT Light" panose="0204060206030A020304" pitchFamily="18" charset="0"/>
              </a:rPr>
              <a:t>el concurso.</a:t>
            </a:r>
            <a:endParaRPr lang="es-MX" sz="2800" dirty="0">
              <a:latin typeface="Footlight MT Light" panose="0204060206030A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05531" y="5472904"/>
            <a:ext cx="57340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Footlight MT Light" panose="0204060206030A020304" pitchFamily="18" charset="0"/>
              </a:rPr>
              <a:t>If you practice a lot, you will win the contest.</a:t>
            </a:r>
            <a:endParaRPr lang="en-US" sz="2800" dirty="0">
              <a:latin typeface="Footlight MT Light" panose="0204060206030A020304" pitchFamily="18" charset="0"/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5257800" y="5603708"/>
            <a:ext cx="565154" cy="261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 animBg="1"/>
      <p:bldP spid="7" grpId="0"/>
      <p:bldP spid="8" grpId="0"/>
      <p:bldP spid="9" grpId="0"/>
      <p:bldP spid="10" grpId="0" animBg="1"/>
      <p:bldP spid="12" grpId="0"/>
      <p:bldP spid="13" grpId="0"/>
      <p:bldP spid="14" grpId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6481" y="376535"/>
            <a:ext cx="1162985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Endings in the Future Tense:</a:t>
            </a:r>
            <a:endParaRPr lang="en-US" sz="7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41537"/>
              </p:ext>
            </p:extLst>
          </p:nvPr>
        </p:nvGraphicFramePr>
        <p:xfrm>
          <a:off x="1866906" y="1700431"/>
          <a:ext cx="81280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igi" panose="04040504061007020D02" pitchFamily="82" charset="0"/>
                        </a:rPr>
                        <a:t>AR / ER / IR Endings: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866906" y="2249408"/>
            <a:ext cx="4076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é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66906" y="3120826"/>
            <a:ext cx="4076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ás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66906" y="4118848"/>
            <a:ext cx="4076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á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32506" y="2274808"/>
            <a:ext cx="4076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emos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05518" y="3169910"/>
            <a:ext cx="4076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éis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24559" y="4090411"/>
            <a:ext cx="4076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án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5349240"/>
            <a:ext cx="11262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Remember, Future Tense Endings attach directly onto the </a:t>
            </a:r>
            <a:r>
              <a:rPr lang="en-US" sz="36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INFINITIVE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!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9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6330" y="376535"/>
            <a:ext cx="1131014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Uses of the Conditional Tense:</a:t>
            </a:r>
            <a:endParaRPr lang="en-US" sz="6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701800"/>
            <a:ext cx="1144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gi" panose="04040504061007020D02" pitchFamily="82" charset="0"/>
              </a:rPr>
              <a:t>What would happen if certain conditions were met.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gi" panose="04040504061007020D02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7500" y="2211455"/>
            <a:ext cx="4787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latin typeface="Footlight MT Light" panose="0204060206030A020304" pitchFamily="18" charset="0"/>
              </a:rPr>
              <a:t>¿Qué harías tú en una situación similar?</a:t>
            </a:r>
            <a:endParaRPr lang="es-MX" sz="2800" dirty="0">
              <a:latin typeface="Footlight MT Light" panose="0204060206030A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2301411"/>
            <a:ext cx="57340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Footlight MT Light" panose="0204060206030A020304" pitchFamily="18" charset="0"/>
              </a:rPr>
              <a:t>What would you do in a similar situation?</a:t>
            </a:r>
            <a:endParaRPr lang="en-US" sz="2800" dirty="0">
              <a:latin typeface="Footlight MT Light" panose="0204060206030A020304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5241923" y="2557704"/>
            <a:ext cx="565154" cy="261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6877" y="3182188"/>
            <a:ext cx="1144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gi" panose="04040504061007020D02" pitchFamily="82" charset="0"/>
              </a:rPr>
              <a:t>Wonder, supposition, or probability.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gi" panose="04040504061007020D02" pitchFamily="8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9900" y="3890781"/>
            <a:ext cx="4787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latin typeface="Footlight MT Light" panose="0204060206030A020304" pitchFamily="18" charset="0"/>
              </a:rPr>
              <a:t>Serían las tres de la tarde.</a:t>
            </a:r>
            <a:endParaRPr lang="es-MX" sz="2800" dirty="0">
              <a:latin typeface="Footlight MT Light" panose="0204060206030A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05531" y="3907288"/>
            <a:ext cx="5734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Footlight MT Light" panose="0204060206030A020304" pitchFamily="18" charset="0"/>
              </a:rPr>
              <a:t>It would be 3:00 in the afternoon.</a:t>
            </a:r>
            <a:endParaRPr lang="en-US" sz="2800" dirty="0">
              <a:latin typeface="Footlight MT Light" panose="0204060206030A020304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5257800" y="4038092"/>
            <a:ext cx="565154" cy="261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96877" y="4747804"/>
            <a:ext cx="1144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gi" panose="04040504061007020D02" pitchFamily="82" charset="0"/>
              </a:rPr>
              <a:t>Polite requests with verbs like (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gi" panose="04040504061007020D02" pitchFamily="82" charset="0"/>
              </a:rPr>
              <a:t>deber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gi" panose="04040504061007020D02" pitchFamily="82" charset="0"/>
              </a:rPr>
              <a:t>,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gi" panose="04040504061007020D02" pitchFamily="82" charset="0"/>
              </a:rPr>
              <a:t>gustar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gi" panose="04040504061007020D02" pitchFamily="82" charset="0"/>
              </a:rPr>
              <a:t>, and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gi" panose="04040504061007020D02" pitchFamily="82" charset="0"/>
              </a:rPr>
              <a:t>poder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gi" panose="04040504061007020D02" pitchFamily="82" charset="0"/>
              </a:rPr>
              <a:t>).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gi" panose="04040504061007020D02" pitchFamily="8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3377" y="5257459"/>
            <a:ext cx="4787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latin typeface="Footlight MT Light" panose="0204060206030A020304" pitchFamily="18" charset="0"/>
              </a:rPr>
              <a:t>Deberías ayudar a </a:t>
            </a:r>
          </a:p>
          <a:p>
            <a:pPr algn="ctr"/>
            <a:r>
              <a:rPr lang="es-MX" sz="2800" dirty="0" smtClean="0">
                <a:latin typeface="Footlight MT Light" panose="0204060206030A020304" pitchFamily="18" charset="0"/>
              </a:rPr>
              <a:t>tu hermana.</a:t>
            </a:r>
            <a:endParaRPr lang="es-MX" sz="2800" dirty="0">
              <a:latin typeface="Footlight MT Light" panose="0204060206030A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05531" y="5472904"/>
            <a:ext cx="5734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Footlight MT Light" panose="0204060206030A020304" pitchFamily="18" charset="0"/>
              </a:rPr>
              <a:t>You should help your sister.</a:t>
            </a:r>
            <a:endParaRPr lang="en-US" sz="2800" dirty="0">
              <a:latin typeface="Footlight MT Light" panose="0204060206030A020304" pitchFamily="18" charset="0"/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5257800" y="5603708"/>
            <a:ext cx="565154" cy="261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315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 animBg="1"/>
      <p:bldP spid="7" grpId="0"/>
      <p:bldP spid="8" grpId="0"/>
      <p:bldP spid="9" grpId="0"/>
      <p:bldP spid="10" grpId="0" animBg="1"/>
      <p:bldP spid="12" grpId="0"/>
      <p:bldP spid="13" grpId="0"/>
      <p:bldP spid="14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8478" y="376535"/>
            <a:ext cx="1136586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Endings in the Conditional Tense:</a:t>
            </a:r>
            <a:endParaRPr 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866906" y="1700431"/>
          <a:ext cx="81280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igi" panose="04040504061007020D02" pitchFamily="82" charset="0"/>
                        </a:rPr>
                        <a:t>AR / ER / IR Endings: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866906" y="2249408"/>
            <a:ext cx="4076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ía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66906" y="3120826"/>
            <a:ext cx="4076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ías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66906" y="4118848"/>
            <a:ext cx="4076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ía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32506" y="2274808"/>
            <a:ext cx="4076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íamos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05518" y="3169910"/>
            <a:ext cx="4076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íais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24559" y="4090411"/>
            <a:ext cx="4076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ían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5349240"/>
            <a:ext cx="11262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Remember, Future Tense Endings attach directly onto the </a:t>
            </a:r>
            <a:r>
              <a:rPr lang="en-US" sz="36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INFINITIVE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!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723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flipH="1">
            <a:off x="1012830" y="935980"/>
            <a:ext cx="451286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Dirty</a:t>
            </a:r>
            <a:endParaRPr 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572128"/>
              </p:ext>
            </p:extLst>
          </p:nvPr>
        </p:nvGraphicFramePr>
        <p:xfrm>
          <a:off x="1981199" y="52159"/>
          <a:ext cx="8473440" cy="6593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4480"/>
                <a:gridCol w="2824480"/>
                <a:gridCol w="282448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igi" panose="04040504061007020D02" pitchFamily="82" charset="0"/>
                        </a:rPr>
                        <a:t>Verb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igi" panose="04040504061007020D02" pitchFamily="82" charset="0"/>
                        </a:rPr>
                        <a:t>Meaning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igi" panose="04040504061007020D02" pitchFamily="82" charset="0"/>
                        </a:rPr>
                        <a:t>Root</a:t>
                      </a:r>
                    </a:p>
                  </a:txBody>
                  <a:tcPr/>
                </a:tc>
              </a:tr>
              <a:tr h="924282">
                <a:tc>
                  <a:txBody>
                    <a:bodyPr/>
                    <a:lstStyle/>
                    <a:p>
                      <a:pPr algn="ctr"/>
                      <a:endParaRPr lang="en-US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  <a:p>
                      <a:pPr algn="ctr"/>
                      <a:r>
                        <a:rPr lang="en-U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Light" panose="020E0507020206020404" pitchFamily="34" charset="0"/>
                        </a:rPr>
                        <a:t>CABER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  <a:p>
                      <a:pPr algn="ctr"/>
                      <a:r>
                        <a:rPr lang="en-U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Light" panose="020E0507020206020404" pitchFamily="34" charset="0"/>
                        </a:rPr>
                        <a:t>DECIR</a:t>
                      </a:r>
                    </a:p>
                    <a:p>
                      <a:pPr algn="ctr"/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  <a:p>
                      <a:pPr algn="ctr"/>
                      <a:r>
                        <a:rPr lang="en-U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Light" panose="020E0507020206020404" pitchFamily="34" charset="0"/>
                        </a:rPr>
                        <a:t>HABER</a:t>
                      </a:r>
                    </a:p>
                    <a:p>
                      <a:pPr algn="ctr"/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  <a:p>
                      <a:pPr algn="ctr"/>
                      <a:r>
                        <a:rPr lang="en-U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Light" panose="020E0507020206020404" pitchFamily="34" charset="0"/>
                        </a:rPr>
                        <a:t>HACER</a:t>
                      </a:r>
                    </a:p>
                    <a:p>
                      <a:pPr algn="ctr"/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  <a:p>
                      <a:pPr algn="ctr"/>
                      <a:r>
                        <a:rPr lang="en-U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Light" panose="020E0507020206020404" pitchFamily="34" charset="0"/>
                        </a:rPr>
                        <a:t>PODER</a:t>
                      </a:r>
                    </a:p>
                    <a:p>
                      <a:pPr algn="ctr"/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  <a:p>
                      <a:pPr algn="ctr"/>
                      <a:r>
                        <a:rPr lang="en-U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Light" panose="020E0507020206020404" pitchFamily="34" charset="0"/>
                        </a:rPr>
                        <a:t>PONER</a:t>
                      </a:r>
                    </a:p>
                    <a:p>
                      <a:pPr algn="ctr"/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907271" y="796038"/>
            <a:ext cx="2712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fit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07271" y="1734017"/>
            <a:ext cx="2712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say/tell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31933" y="2537316"/>
            <a:ext cx="27127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h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elping verb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65145" y="3791271"/>
            <a:ext cx="2712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make/do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07270" y="4751296"/>
            <a:ext cx="2712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can/able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86206" y="5694829"/>
            <a:ext cx="2712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put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10839233" y="935980"/>
            <a:ext cx="451286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Dozen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80955" y="870132"/>
            <a:ext cx="2712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</a:rPr>
              <a:t>cabr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4654" y="1836245"/>
            <a:ext cx="2712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</a:rPr>
              <a:t>dir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59891" y="2836333"/>
            <a:ext cx="2712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</a:rPr>
              <a:t>habr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59892" y="3836421"/>
            <a:ext cx="2712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</a:rPr>
              <a:t>har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80956" y="4836509"/>
            <a:ext cx="2712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</a:rPr>
              <a:t>podr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98075" y="5806029"/>
            <a:ext cx="3078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</a:rPr>
              <a:t>pondr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</a:endParaRPr>
          </a:p>
        </p:txBody>
      </p:sp>
      <p:sp>
        <p:nvSpPr>
          <p:cNvPr id="5" name="SMARTInkShape-3"/>
          <p:cNvSpPr/>
          <p:nvPr/>
        </p:nvSpPr>
        <p:spPr>
          <a:xfrm>
            <a:off x="2487064" y="1572070"/>
            <a:ext cx="1780087" cy="894906"/>
          </a:xfrm>
          <a:custGeom>
            <a:avLst/>
            <a:gdLst/>
            <a:ahLst/>
            <a:cxnLst/>
            <a:rect l="0" t="0" r="0" b="0"/>
            <a:pathLst>
              <a:path w="1780087" h="894906">
                <a:moveTo>
                  <a:pt x="198986" y="713930"/>
                </a:moveTo>
                <a:lnTo>
                  <a:pt x="185729" y="713930"/>
                </a:lnTo>
                <a:lnTo>
                  <a:pt x="185914" y="717105"/>
                </a:lnTo>
                <a:lnTo>
                  <a:pt x="198599" y="739369"/>
                </a:lnTo>
                <a:lnTo>
                  <a:pt x="207280" y="748520"/>
                </a:lnTo>
                <a:lnTo>
                  <a:pt x="252760" y="777804"/>
                </a:lnTo>
                <a:lnTo>
                  <a:pt x="295686" y="796358"/>
                </a:lnTo>
                <a:lnTo>
                  <a:pt x="337822" y="814318"/>
                </a:lnTo>
                <a:lnTo>
                  <a:pt x="368288" y="830514"/>
                </a:lnTo>
                <a:lnTo>
                  <a:pt x="405112" y="842651"/>
                </a:lnTo>
                <a:lnTo>
                  <a:pt x="441939" y="851572"/>
                </a:lnTo>
                <a:lnTo>
                  <a:pt x="481580" y="862545"/>
                </a:lnTo>
                <a:lnTo>
                  <a:pt x="519667" y="871441"/>
                </a:lnTo>
                <a:lnTo>
                  <a:pt x="557763" y="875606"/>
                </a:lnTo>
                <a:lnTo>
                  <a:pt x="595861" y="882013"/>
                </a:lnTo>
                <a:lnTo>
                  <a:pt x="635019" y="884382"/>
                </a:lnTo>
                <a:lnTo>
                  <a:pt x="678607" y="886143"/>
                </a:lnTo>
                <a:lnTo>
                  <a:pt x="719862" y="891838"/>
                </a:lnTo>
                <a:lnTo>
                  <a:pt x="765129" y="892938"/>
                </a:lnTo>
                <a:lnTo>
                  <a:pt x="812055" y="888090"/>
                </a:lnTo>
                <a:lnTo>
                  <a:pt x="859473" y="886183"/>
                </a:lnTo>
                <a:lnTo>
                  <a:pt x="907037" y="885618"/>
                </a:lnTo>
                <a:lnTo>
                  <a:pt x="954644" y="885451"/>
                </a:lnTo>
                <a:lnTo>
                  <a:pt x="1002263" y="884342"/>
                </a:lnTo>
                <a:lnTo>
                  <a:pt x="1049887" y="878840"/>
                </a:lnTo>
                <a:lnTo>
                  <a:pt x="1081636" y="877182"/>
                </a:lnTo>
                <a:lnTo>
                  <a:pt x="1116208" y="873622"/>
                </a:lnTo>
                <a:lnTo>
                  <a:pt x="1151682" y="868513"/>
                </a:lnTo>
                <a:lnTo>
                  <a:pt x="1185087" y="862714"/>
                </a:lnTo>
                <a:lnTo>
                  <a:pt x="1217573" y="856609"/>
                </a:lnTo>
                <a:lnTo>
                  <a:pt x="1249649" y="851426"/>
                </a:lnTo>
                <a:lnTo>
                  <a:pt x="1281545" y="849123"/>
                </a:lnTo>
                <a:lnTo>
                  <a:pt x="1313359" y="842454"/>
                </a:lnTo>
                <a:lnTo>
                  <a:pt x="1358198" y="829622"/>
                </a:lnTo>
                <a:lnTo>
                  <a:pt x="1398295" y="819118"/>
                </a:lnTo>
                <a:lnTo>
                  <a:pt x="1436987" y="809302"/>
                </a:lnTo>
                <a:lnTo>
                  <a:pt x="1475262" y="796869"/>
                </a:lnTo>
                <a:lnTo>
                  <a:pt x="1513414" y="779779"/>
                </a:lnTo>
                <a:lnTo>
                  <a:pt x="1551530" y="764133"/>
                </a:lnTo>
                <a:lnTo>
                  <a:pt x="1575875" y="754234"/>
                </a:lnTo>
                <a:lnTo>
                  <a:pt x="1617374" y="727653"/>
                </a:lnTo>
                <a:lnTo>
                  <a:pt x="1635831" y="716854"/>
                </a:lnTo>
                <a:lnTo>
                  <a:pt x="1676636" y="680017"/>
                </a:lnTo>
                <a:lnTo>
                  <a:pt x="1712793" y="644566"/>
                </a:lnTo>
                <a:lnTo>
                  <a:pt x="1748680" y="597408"/>
                </a:lnTo>
                <a:lnTo>
                  <a:pt x="1770358" y="549824"/>
                </a:lnTo>
                <a:lnTo>
                  <a:pt x="1777239" y="522784"/>
                </a:lnTo>
                <a:lnTo>
                  <a:pt x="1779755" y="475720"/>
                </a:lnTo>
                <a:lnTo>
                  <a:pt x="1780086" y="428169"/>
                </a:lnTo>
                <a:lnTo>
                  <a:pt x="1774469" y="411947"/>
                </a:lnTo>
                <a:lnTo>
                  <a:pt x="1755244" y="370147"/>
                </a:lnTo>
                <a:lnTo>
                  <a:pt x="1733871" y="323289"/>
                </a:lnTo>
                <a:lnTo>
                  <a:pt x="1700875" y="275765"/>
                </a:lnTo>
                <a:lnTo>
                  <a:pt x="1655908" y="234699"/>
                </a:lnTo>
                <a:lnTo>
                  <a:pt x="1615309" y="201813"/>
                </a:lnTo>
                <a:lnTo>
                  <a:pt x="1579251" y="178370"/>
                </a:lnTo>
                <a:lnTo>
                  <a:pt x="1541756" y="154137"/>
                </a:lnTo>
                <a:lnTo>
                  <a:pt x="1503836" y="133551"/>
                </a:lnTo>
                <a:lnTo>
                  <a:pt x="1462966" y="114046"/>
                </a:lnTo>
                <a:lnTo>
                  <a:pt x="1417343" y="94862"/>
                </a:lnTo>
                <a:lnTo>
                  <a:pt x="1370311" y="75772"/>
                </a:lnTo>
                <a:lnTo>
                  <a:pt x="1322862" y="59532"/>
                </a:lnTo>
                <a:lnTo>
                  <a:pt x="1290095" y="50553"/>
                </a:lnTo>
                <a:lnTo>
                  <a:pt x="1254365" y="39507"/>
                </a:lnTo>
                <a:lnTo>
                  <a:pt x="1217318" y="30364"/>
                </a:lnTo>
                <a:lnTo>
                  <a:pt x="1179686" y="22773"/>
                </a:lnTo>
                <a:lnTo>
                  <a:pt x="1141794" y="15871"/>
                </a:lnTo>
                <a:lnTo>
                  <a:pt x="1106609" y="12098"/>
                </a:lnTo>
                <a:lnTo>
                  <a:pt x="1071216" y="9363"/>
                </a:lnTo>
                <a:lnTo>
                  <a:pt x="1030791" y="4620"/>
                </a:lnTo>
                <a:lnTo>
                  <a:pt x="993774" y="1806"/>
                </a:lnTo>
                <a:lnTo>
                  <a:pt x="958625" y="555"/>
                </a:lnTo>
                <a:lnTo>
                  <a:pt x="921837" y="0"/>
                </a:lnTo>
                <a:lnTo>
                  <a:pt x="884320" y="2575"/>
                </a:lnTo>
                <a:lnTo>
                  <a:pt x="845420" y="7247"/>
                </a:lnTo>
                <a:lnTo>
                  <a:pt x="803437" y="12852"/>
                </a:lnTo>
                <a:lnTo>
                  <a:pt x="765729" y="18870"/>
                </a:lnTo>
                <a:lnTo>
                  <a:pt x="730272" y="25073"/>
                </a:lnTo>
                <a:lnTo>
                  <a:pt x="693346" y="31357"/>
                </a:lnTo>
                <a:lnTo>
                  <a:pt x="655768" y="40501"/>
                </a:lnTo>
                <a:lnTo>
                  <a:pt x="617900" y="51620"/>
                </a:lnTo>
                <a:lnTo>
                  <a:pt x="579903" y="63617"/>
                </a:lnTo>
                <a:lnTo>
                  <a:pt x="544671" y="78827"/>
                </a:lnTo>
                <a:lnTo>
                  <a:pt x="510316" y="95112"/>
                </a:lnTo>
                <a:lnTo>
                  <a:pt x="473880" y="109405"/>
                </a:lnTo>
                <a:lnTo>
                  <a:pt x="439342" y="125636"/>
                </a:lnTo>
                <a:lnTo>
                  <a:pt x="406352" y="143433"/>
                </a:lnTo>
                <a:lnTo>
                  <a:pt x="374052" y="161926"/>
                </a:lnTo>
                <a:lnTo>
                  <a:pt x="342057" y="183550"/>
                </a:lnTo>
                <a:lnTo>
                  <a:pt x="297116" y="216703"/>
                </a:lnTo>
                <a:lnTo>
                  <a:pt x="256989" y="249456"/>
                </a:lnTo>
                <a:lnTo>
                  <a:pt x="218289" y="285972"/>
                </a:lnTo>
                <a:lnTo>
                  <a:pt x="180011" y="323603"/>
                </a:lnTo>
                <a:lnTo>
                  <a:pt x="144681" y="364386"/>
                </a:lnTo>
                <a:lnTo>
                  <a:pt x="114104" y="407161"/>
                </a:lnTo>
                <a:lnTo>
                  <a:pt x="84936" y="446647"/>
                </a:lnTo>
                <a:lnTo>
                  <a:pt x="59007" y="485157"/>
                </a:lnTo>
                <a:lnTo>
                  <a:pt x="40741" y="523379"/>
                </a:lnTo>
                <a:lnTo>
                  <a:pt x="20031" y="569163"/>
                </a:lnTo>
                <a:lnTo>
                  <a:pt x="4221" y="615327"/>
                </a:lnTo>
                <a:lnTo>
                  <a:pt x="0" y="658940"/>
                </a:lnTo>
                <a:lnTo>
                  <a:pt x="2091" y="692698"/>
                </a:lnTo>
                <a:lnTo>
                  <a:pt x="12279" y="727492"/>
                </a:lnTo>
                <a:lnTo>
                  <a:pt x="35156" y="768789"/>
                </a:lnTo>
                <a:lnTo>
                  <a:pt x="44681" y="782762"/>
                </a:lnTo>
                <a:lnTo>
                  <a:pt x="67894" y="801470"/>
                </a:lnTo>
                <a:lnTo>
                  <a:pt x="113558" y="821283"/>
                </a:lnTo>
                <a:lnTo>
                  <a:pt x="159024" y="834462"/>
                </a:lnTo>
                <a:lnTo>
                  <a:pt x="196200" y="844070"/>
                </a:lnTo>
                <a:lnTo>
                  <a:pt x="235085" y="852561"/>
                </a:lnTo>
                <a:lnTo>
                  <a:pt x="280708" y="856606"/>
                </a:lnTo>
                <a:lnTo>
                  <a:pt x="315740" y="861303"/>
                </a:lnTo>
                <a:lnTo>
                  <a:pt x="352477" y="864096"/>
                </a:lnTo>
                <a:lnTo>
                  <a:pt x="389971" y="866395"/>
                </a:lnTo>
                <a:lnTo>
                  <a:pt x="427801" y="870945"/>
                </a:lnTo>
                <a:lnTo>
                  <a:pt x="465782" y="873673"/>
                </a:lnTo>
                <a:lnTo>
                  <a:pt x="508062" y="877002"/>
                </a:lnTo>
                <a:lnTo>
                  <a:pt x="534153" y="880853"/>
                </a:lnTo>
                <a:lnTo>
                  <a:pt x="580783" y="888660"/>
                </a:lnTo>
                <a:lnTo>
                  <a:pt x="618086" y="894905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11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7" grpId="0"/>
      <p:bldP spid="18" grpId="0"/>
      <p:bldP spid="19" grpId="0"/>
      <p:bldP spid="20" grpId="0"/>
      <p:bldP spid="21" grpId="0"/>
      <p:bldP spid="12" grpId="0"/>
      <p:bldP spid="13" grpId="0"/>
      <p:bldP spid="14" grpId="0"/>
      <p:bldP spid="15" grpId="0"/>
      <p:bldP spid="23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flipH="1">
            <a:off x="1012830" y="935980"/>
            <a:ext cx="451286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Dirty</a:t>
            </a:r>
            <a:endParaRPr 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7314"/>
              </p:ext>
            </p:extLst>
          </p:nvPr>
        </p:nvGraphicFramePr>
        <p:xfrm>
          <a:off x="1981199" y="52159"/>
          <a:ext cx="8473440" cy="6593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4480"/>
                <a:gridCol w="2616201"/>
                <a:gridCol w="3032759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igi" panose="04040504061007020D02" pitchFamily="82" charset="0"/>
                        </a:rPr>
                        <a:t>Verb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igi" panose="04040504061007020D02" pitchFamily="82" charset="0"/>
                        </a:rPr>
                        <a:t>Meaning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igi" panose="04040504061007020D02" pitchFamily="82" charset="0"/>
                        </a:rPr>
                        <a:t>Root</a:t>
                      </a:r>
                    </a:p>
                  </a:txBody>
                  <a:tcPr/>
                </a:tc>
              </a:tr>
              <a:tr h="924282">
                <a:tc>
                  <a:txBody>
                    <a:bodyPr/>
                    <a:lstStyle/>
                    <a:p>
                      <a:pPr algn="ctr"/>
                      <a:endParaRPr lang="en-US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  <a:p>
                      <a:pPr algn="ctr"/>
                      <a:r>
                        <a:rPr lang="en-U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Light" panose="020E0507020206020404" pitchFamily="34" charset="0"/>
                        </a:rPr>
                        <a:t>QUERER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  <a:p>
                      <a:pPr algn="ctr"/>
                      <a:r>
                        <a:rPr lang="en-U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Light" panose="020E0507020206020404" pitchFamily="34" charset="0"/>
                        </a:rPr>
                        <a:t>SABER</a:t>
                      </a:r>
                    </a:p>
                    <a:p>
                      <a:pPr algn="ctr"/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  <a:p>
                      <a:pPr algn="ctr"/>
                      <a:r>
                        <a:rPr lang="en-U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Light" panose="020E0507020206020404" pitchFamily="34" charset="0"/>
                        </a:rPr>
                        <a:t>SALIR</a:t>
                      </a:r>
                    </a:p>
                    <a:p>
                      <a:pPr algn="ctr"/>
                      <a:endParaRPr lang="en-US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  <a:p>
                      <a:pPr algn="ctr"/>
                      <a:r>
                        <a:rPr lang="en-U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Light" panose="020E0507020206020404" pitchFamily="34" charset="0"/>
                        </a:rPr>
                        <a:t>SATISFACER</a:t>
                      </a:r>
                    </a:p>
                    <a:p>
                      <a:pPr algn="ctr"/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  <a:p>
                      <a:pPr algn="ctr"/>
                      <a:r>
                        <a:rPr lang="en-U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Light" panose="020E0507020206020404" pitchFamily="34" charset="0"/>
                        </a:rPr>
                        <a:t>TENER</a:t>
                      </a:r>
                    </a:p>
                    <a:p>
                      <a:pPr algn="ctr"/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  <a:p>
                      <a:pPr algn="ctr"/>
                      <a:r>
                        <a:rPr lang="en-U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Light" panose="020E0507020206020404" pitchFamily="34" charset="0"/>
                        </a:rPr>
                        <a:t>VALER</a:t>
                      </a:r>
                    </a:p>
                    <a:p>
                      <a:pPr algn="ctr"/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861558" y="808327"/>
            <a:ext cx="2712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want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07271" y="1747817"/>
            <a:ext cx="2712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know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65145" y="2766175"/>
            <a:ext cx="2712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leave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65145" y="3791271"/>
            <a:ext cx="2712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satisfy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46313" y="4748090"/>
            <a:ext cx="2712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have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46313" y="5738472"/>
            <a:ext cx="2712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be worth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10839233" y="935980"/>
            <a:ext cx="451286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Dozen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437114" y="868490"/>
            <a:ext cx="3078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</a:rPr>
              <a:t>querr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19995" y="1822627"/>
            <a:ext cx="2712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</a:rPr>
              <a:t>sabr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416049" y="2834791"/>
            <a:ext cx="29565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</a:rPr>
              <a:t>saldr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59892" y="3959531"/>
            <a:ext cx="2712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</a:rPr>
              <a:t>satisfar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416049" y="4849702"/>
            <a:ext cx="3093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</a:rPr>
              <a:t>tendr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03718" y="5835443"/>
            <a:ext cx="3078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</a:rPr>
              <a:t>valdr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299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7" grpId="0"/>
      <p:bldP spid="18" grpId="0"/>
      <p:bldP spid="19" grpId="0"/>
      <p:bldP spid="20" grpId="0"/>
      <p:bldP spid="21" grpId="0"/>
      <p:bldP spid="12" grpId="0"/>
      <p:bldP spid="13" grpId="0"/>
      <p:bldP spid="14" grpId="0"/>
      <p:bldP spid="15" grpId="0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flipH="1">
            <a:off x="1012830" y="935980"/>
            <a:ext cx="451286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Dirty</a:t>
            </a:r>
            <a:endParaRPr 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808325"/>
              </p:ext>
            </p:extLst>
          </p:nvPr>
        </p:nvGraphicFramePr>
        <p:xfrm>
          <a:off x="1981198" y="2200999"/>
          <a:ext cx="8473440" cy="1564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4480"/>
                <a:gridCol w="2616201"/>
                <a:gridCol w="3032759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igi" panose="04040504061007020D02" pitchFamily="82" charset="0"/>
                        </a:rPr>
                        <a:t>Verb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igi" panose="04040504061007020D02" pitchFamily="82" charset="0"/>
                        </a:rPr>
                        <a:t>Meaning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igi" panose="04040504061007020D02" pitchFamily="82" charset="0"/>
                        </a:rPr>
                        <a:t>Root</a:t>
                      </a:r>
                    </a:p>
                  </a:txBody>
                  <a:tcPr/>
                </a:tc>
              </a:tr>
              <a:tr h="924282">
                <a:tc>
                  <a:txBody>
                    <a:bodyPr/>
                    <a:lstStyle/>
                    <a:p>
                      <a:pPr algn="ctr"/>
                      <a:endParaRPr lang="en-US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Light" panose="020E0507020206020404" pitchFamily="34" charset="0"/>
                      </a:endParaRPr>
                    </a:p>
                    <a:p>
                      <a:pPr algn="ctr"/>
                      <a:r>
                        <a:rPr lang="en-U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Light" panose="020E0507020206020404" pitchFamily="34" charset="0"/>
                        </a:rPr>
                        <a:t>VENIR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724393" y="2967304"/>
            <a:ext cx="2712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come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10839233" y="935980"/>
            <a:ext cx="451286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Dozen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437114" y="3043167"/>
            <a:ext cx="3078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</a:rPr>
              <a:t>VENDR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656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2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578</TotalTime>
  <Words>288</Words>
  <Application>Microsoft Office PowerPoint</Application>
  <PresentationFormat>Widescreen</PresentationFormat>
  <Paragraphs>114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Algerian</vt:lpstr>
      <vt:lpstr>Bookman Old Style</vt:lpstr>
      <vt:lpstr>Calibri</vt:lpstr>
      <vt:lpstr>Copperplate Gothic Light</vt:lpstr>
      <vt:lpstr>Footlight MT Light</vt:lpstr>
      <vt:lpstr>Garamond</vt:lpstr>
      <vt:lpstr>Gigi</vt:lpstr>
      <vt:lpstr>Goudy Stout</vt:lpstr>
      <vt:lpstr>Savon</vt:lpstr>
      <vt:lpstr>Future &amp; Conditional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Holland Patent CSD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&amp; Conditional</dc:title>
  <dc:creator>Tiffany Morgan</dc:creator>
  <cp:lastModifiedBy>Tiffany Morgan</cp:lastModifiedBy>
  <cp:revision>18</cp:revision>
  <cp:lastPrinted>2015-11-30T15:31:56Z</cp:lastPrinted>
  <dcterms:created xsi:type="dcterms:W3CDTF">2015-11-16T20:19:28Z</dcterms:created>
  <dcterms:modified xsi:type="dcterms:W3CDTF">2016-12-07T20:08:48Z</dcterms:modified>
</cp:coreProperties>
</file>