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3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3" r:id="rId28"/>
    <p:sldId id="282" r:id="rId29"/>
  </p:sldIdLst>
  <p:sldSz cx="12192000" cy="6858000"/>
  <p:notesSz cx="6954838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DD6D35AE-2523-4548-AE6A-4B446C7ACDB6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DBFD9D4D-30AA-4B08-9603-C8F1488EA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053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12/7/2015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2" y="1856484"/>
            <a:ext cx="10318418" cy="2102012"/>
          </a:xfrm>
        </p:spPr>
        <p:txBody>
          <a:bodyPr/>
          <a:lstStyle/>
          <a:p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Present </a:t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</a:b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Tense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MVCC SPA 191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31081" y="4089400"/>
            <a:ext cx="4813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Regulars &amp; Irregulars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8529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3701" y="96596"/>
            <a:ext cx="681597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I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U</a:t>
            </a:r>
            <a:endParaRPr lang="en-US" sz="4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Gigi" panose="04040504061007020D02" pitchFamily="82" charset="0"/>
            </a:endParaRP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L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343757"/>
              </p:ext>
            </p:extLst>
          </p:nvPr>
        </p:nvGraphicFramePr>
        <p:xfrm>
          <a:off x="4229100" y="442430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IR = TO GO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428223"/>
              </p:ext>
            </p:extLst>
          </p:nvPr>
        </p:nvGraphicFramePr>
        <p:xfrm>
          <a:off x="4229100" y="3668230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OÍR 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= TO HEAR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4229100" y="95965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VOY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229096" y="1632427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VAS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29096" y="227524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VA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905620" y="97250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VAMOS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05616" y="1629311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VAIS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05618" y="227524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VAN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229092" y="419933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OIGO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229091" y="484477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OYES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29091" y="551058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OYE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905618" y="4205090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OÍMOS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905617" y="4838869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OÍS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905617" y="551754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OYEN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5158740" y="1526908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158740" y="2200701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158740" y="2849838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873038" y="2849838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364480" y="4767858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102533" y="5406608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158740" y="6055833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957474" y="6055833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873038" y="2214086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488536" y="4767858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873038" y="1526908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94743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3701" y="96596"/>
            <a:ext cx="681597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I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U</a:t>
            </a:r>
            <a:endParaRPr lang="en-US" sz="4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Gigi" panose="04040504061007020D02" pitchFamily="82" charset="0"/>
            </a:endParaRP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L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502731"/>
              </p:ext>
            </p:extLst>
          </p:nvPr>
        </p:nvGraphicFramePr>
        <p:xfrm>
          <a:off x="4229100" y="442430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SER = TO BE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518100"/>
              </p:ext>
            </p:extLst>
          </p:nvPr>
        </p:nvGraphicFramePr>
        <p:xfrm>
          <a:off x="4229100" y="3668230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TENER 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= TO HAVE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4229100" y="95965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SOY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229096" y="1632427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ERES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29096" y="227524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905620" y="97250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SOMOS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05616" y="1629311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SOIS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05618" y="227524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SON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229092" y="419933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TENGO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229091" y="484477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TIENES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29091" y="551058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TIENE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905618" y="4205090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TENEMOS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905617" y="4838869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TENÉIS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905617" y="551754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TIENEN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5158740" y="1526908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158740" y="2200701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158740" y="2849838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873038" y="2849838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521633" y="4760407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739640" y="5423644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907280" y="6011532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453938" y="6046146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873038" y="2214086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873038" y="1526908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7621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3701" y="96596"/>
            <a:ext cx="681597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I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U</a:t>
            </a:r>
            <a:endParaRPr lang="en-US" sz="4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Gigi" panose="04040504061007020D02" pitchFamily="82" charset="0"/>
            </a:endParaRP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L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</p:txBody>
      </p: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7413402"/>
              </p:ext>
            </p:extLst>
          </p:nvPr>
        </p:nvGraphicFramePr>
        <p:xfrm>
          <a:off x="4229100" y="377803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VENIR 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= TO COME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1" name="Rectangle 40"/>
          <p:cNvSpPr/>
          <p:nvPr/>
        </p:nvSpPr>
        <p:spPr>
          <a:xfrm>
            <a:off x="4229092" y="908908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VENGO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229091" y="155434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VIENES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229091" y="222015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VIENE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905618" y="914663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VENIMOS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905617" y="154844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VENÍS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905617" y="2227118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VIENEN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>
            <a:off x="5521633" y="1469980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739640" y="2133217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907280" y="2721105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7453938" y="2755719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164028" y="3574189"/>
            <a:ext cx="814357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Gigi" panose="04040504061007020D02" pitchFamily="82" charset="0"/>
              </a:rPr>
              <a:t>Most of these irregular verbs </a:t>
            </a:r>
          </a:p>
          <a:p>
            <a:pPr algn="ctr"/>
            <a:r>
              <a:rPr lang="en-US" sz="5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Gigi" panose="04040504061007020D02" pitchFamily="82" charset="0"/>
              </a:rPr>
              <a:t>are also irregular in the </a:t>
            </a:r>
          </a:p>
          <a:p>
            <a:pPr algn="ctr"/>
            <a:r>
              <a:rPr lang="en-US" sz="5400" b="1" u="sng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Gigi" panose="04040504061007020D02" pitchFamily="82" charset="0"/>
              </a:rPr>
              <a:t>PAST</a:t>
            </a:r>
            <a:r>
              <a:rPr lang="en-US" sz="5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Gigi" panose="04040504061007020D02" pitchFamily="82" charset="0"/>
              </a:rPr>
              <a:t> Tense as well!</a:t>
            </a:r>
            <a:endParaRPr lang="en-US" sz="54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Gigi" panose="04040504061007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0180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1" grpId="0"/>
      <p:bldP spid="43" grpId="0"/>
      <p:bldP spid="44" grpId="0"/>
      <p:bldP spid="45" grpId="0"/>
      <p:bldP spid="46" grpId="0"/>
      <p:bldP spid="47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899" y="96596"/>
            <a:ext cx="683199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T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M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-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C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H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N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796504" y="117693"/>
            <a:ext cx="9102172" cy="67403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Gigi" panose="04040504061007020D02" pitchFamily="82" charset="0"/>
              </a:rPr>
              <a:t>The following verbs have</a:t>
            </a:r>
          </a:p>
          <a:p>
            <a:pPr algn="ctr"/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Gigi" panose="04040504061007020D02" pitchFamily="82" charset="0"/>
              </a:rPr>
              <a:t>Stem-Changes in the Present.</a:t>
            </a:r>
          </a:p>
          <a:p>
            <a:pPr algn="ctr"/>
            <a:endParaRPr lang="en-US" sz="4800" b="1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Gigi" panose="04040504061007020D02" pitchFamily="82" charset="0"/>
            </a:endParaRPr>
          </a:p>
          <a:p>
            <a:pPr algn="ctr"/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Gigi" panose="04040504061007020D02" pitchFamily="82" charset="0"/>
              </a:rPr>
              <a:t>With all Stem-Changing Verbs, the</a:t>
            </a:r>
          </a:p>
          <a:p>
            <a:pPr algn="ctr"/>
            <a:r>
              <a:rPr lang="en-US" sz="4800" b="1" u="dotted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uFill>
                  <a:solidFill>
                    <a:schemeClr val="tx1"/>
                  </a:solidFill>
                </a:uFill>
                <a:latin typeface="Gigi" panose="04040504061007020D02" pitchFamily="82" charset="0"/>
              </a:rPr>
              <a:t>Nosotros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Gigi" panose="04040504061007020D02" pitchFamily="82" charset="0"/>
              </a:rPr>
              <a:t> &amp; </a:t>
            </a:r>
            <a:r>
              <a:rPr lang="en-US" sz="4800" b="1" u="dotted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Gigi" panose="04040504061007020D02" pitchFamily="82" charset="0"/>
              </a:rPr>
              <a:t>Vosotros</a:t>
            </a:r>
            <a:r>
              <a:rPr 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Gigi" panose="04040504061007020D02" pitchFamily="82" charset="0"/>
              </a:rPr>
              <a:t> 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Gigi" panose="04040504061007020D02" pitchFamily="82" charset="0"/>
              </a:rPr>
              <a:t>forms</a:t>
            </a:r>
          </a:p>
          <a:p>
            <a:pPr algn="ctr"/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Gigi" panose="04040504061007020D02" pitchFamily="82" charset="0"/>
              </a:rPr>
              <a:t>do </a:t>
            </a:r>
            <a:r>
              <a:rPr lang="en-US" sz="4800" b="1" u="dotted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Gigi" panose="04040504061007020D02" pitchFamily="82" charset="0"/>
              </a:rPr>
              <a:t>NOT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Gigi" panose="04040504061007020D02" pitchFamily="82" charset="0"/>
              </a:rPr>
              <a:t> change!</a:t>
            </a:r>
          </a:p>
          <a:p>
            <a:pPr algn="ctr"/>
            <a:endParaRPr lang="en-US" sz="48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Gigi" panose="04040504061007020D02" pitchFamily="82" charset="0"/>
            </a:endParaRPr>
          </a:p>
          <a:p>
            <a:pPr algn="ctr"/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Gigi" panose="04040504061007020D02" pitchFamily="82" charset="0"/>
              </a:rPr>
              <a:t>Stem-Changing Verbs are also called</a:t>
            </a:r>
          </a:p>
          <a:p>
            <a:pPr algn="ctr"/>
            <a:r>
              <a:rPr lang="en-US" sz="4800" b="1" u="dotted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Gigi" panose="04040504061007020D02" pitchFamily="82" charset="0"/>
              </a:rPr>
              <a:t>BOOT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Gigi" panose="04040504061007020D02" pitchFamily="82" charset="0"/>
              </a:rPr>
              <a:t> Verbs!</a:t>
            </a:r>
            <a:endParaRPr lang="en-US" sz="48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Gigi" panose="04040504061007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7803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900" y="96596"/>
            <a:ext cx="683199" cy="75405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T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M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-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C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H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N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endParaRPr lang="en-US" sz="4400" b="1" dirty="0" smtClean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Gigi" panose="04040504061007020D02" pitchFamily="82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1570769"/>
              </p:ext>
            </p:extLst>
          </p:nvPr>
        </p:nvGraphicFramePr>
        <p:xfrm>
          <a:off x="4229100" y="854408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P</a:t>
                      </a:r>
                      <a:r>
                        <a:rPr lang="en-US" sz="2800" u="sng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E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NSAR = TO THINK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570910"/>
              </p:ext>
            </p:extLst>
          </p:nvPr>
        </p:nvGraphicFramePr>
        <p:xfrm>
          <a:off x="4229100" y="3668230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QU</a:t>
                      </a:r>
                      <a:r>
                        <a:rPr lang="en-US" sz="2800" u="sng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E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RER 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= TO WANT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4229100" y="137163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PIENSO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229096" y="204440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PIENSAS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29096" y="268722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PIENSA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905620" y="138448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PENSAMOS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05616" y="2041289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PENSÁIS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05618" y="268722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PIENSAN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229092" y="419933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QUIERO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229091" y="484477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QUIERES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29091" y="551058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QUIERE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905618" y="4205090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QUEREMOS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905617" y="4838869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QUERÉIS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905617" y="551754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QUIEREN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4831080" y="1938886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831080" y="2626064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831080" y="3261816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326938" y="3261816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158740" y="4756617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158740" y="5447826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158740" y="6085192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745076" y="6095357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669280" y="-28586"/>
            <a:ext cx="23952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E </a:t>
            </a:r>
            <a:r>
              <a:rPr lang="en-US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sym typeface="Wingdings" panose="05000000000000000000" pitchFamily="2" charset="2"/>
              </a:rPr>
              <a:t> IE</a:t>
            </a:r>
            <a:endParaRPr lang="en-US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64865" y="166974"/>
            <a:ext cx="4739639" cy="379681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17629" y="3004174"/>
            <a:ext cx="4739639" cy="379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4333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900" y="96596"/>
            <a:ext cx="683199" cy="75405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T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M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-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C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H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N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endParaRPr lang="en-US" sz="4400" b="1" dirty="0" smtClean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Gigi" panose="04040504061007020D02" pitchFamily="82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592715"/>
              </p:ext>
            </p:extLst>
          </p:nvPr>
        </p:nvGraphicFramePr>
        <p:xfrm>
          <a:off x="4229100" y="854408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PREF</a:t>
                      </a:r>
                      <a:r>
                        <a:rPr lang="en-US" sz="2800" u="sng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E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RIR = TO 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PREFER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397433"/>
              </p:ext>
            </p:extLst>
          </p:nvPr>
        </p:nvGraphicFramePr>
        <p:xfrm>
          <a:off x="4229100" y="3668230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H</a:t>
                      </a:r>
                      <a:r>
                        <a:rPr lang="en-US" sz="2800" u="sng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E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RVIR 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= TO BOIL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4229100" y="137163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PREFIERO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229096" y="204440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PREFIERES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29096" y="268722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PREFIERE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804648" y="1399789"/>
            <a:ext cx="2878460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PREFERIMOS</a:t>
            </a:r>
            <a:endParaRPr lang="es-MX" sz="3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05616" y="2041289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PREFERÍS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05618" y="268722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PREFIEREN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229092" y="419933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HIERVO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229091" y="484477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HIERVES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29091" y="551058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HIERVE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905618" y="4205090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HERVIMOS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905617" y="4838869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HERVÍS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905617" y="551754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HIERVEN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5394960" y="1953787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394960" y="2620590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394960" y="3271997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949854" y="3263404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923130" y="4732676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923130" y="5423644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923130" y="6095357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465330" y="6075333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669280" y="-28586"/>
            <a:ext cx="23952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E </a:t>
            </a:r>
            <a:r>
              <a:rPr lang="en-US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sym typeface="Wingdings" panose="05000000000000000000" pitchFamily="2" charset="2"/>
              </a:rPr>
              <a:t> IE</a:t>
            </a:r>
            <a:endParaRPr lang="en-US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63340" y="190352"/>
            <a:ext cx="4739639" cy="379681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48418" y="2979609"/>
            <a:ext cx="4739639" cy="379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9438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899" y="96596"/>
            <a:ext cx="683199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T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M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-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C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H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N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955668" y="356524"/>
            <a:ext cx="3632725" cy="56323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ADV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RTIR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C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RRAR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COM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NZAR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CONF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SAR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CONV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RTIR</a:t>
            </a:r>
            <a:endParaRPr lang="en-US" sz="48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025496" y="483215"/>
            <a:ext cx="42979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warn/advise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62451" y="1580495"/>
            <a:ext cx="24240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close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944019" y="2604974"/>
            <a:ext cx="24609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begin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55906" y="3702254"/>
            <a:ext cx="30505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confess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06470" y="4799534"/>
            <a:ext cx="31493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convert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30541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0" grpId="0"/>
      <p:bldP spid="2" grpId="0"/>
      <p:bldP spid="5" grpId="0"/>
      <p:bldP spid="6" grpId="0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899" y="96596"/>
            <a:ext cx="683199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T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M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-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C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H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N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776132" y="356524"/>
            <a:ext cx="3991798" cy="56323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DESP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RTARSE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DIV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RTIRSE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EMP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ZAR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ENT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NDER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H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RVIR</a:t>
            </a:r>
            <a:endParaRPr lang="en-US" sz="48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19126" y="483215"/>
            <a:ext cx="33107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wake up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31918" y="1580495"/>
            <a:ext cx="32851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have fun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024458" y="2604974"/>
            <a:ext cx="23000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start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15536" y="3702254"/>
            <a:ext cx="41312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understand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270311" y="4799534"/>
            <a:ext cx="20217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boil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317484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0" grpId="0"/>
      <p:bldP spid="2" grpId="0"/>
      <p:bldP spid="5" grpId="0"/>
      <p:bldP spid="6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899" y="96596"/>
            <a:ext cx="683199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T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M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-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C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H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N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275467" y="356524"/>
            <a:ext cx="2993127" cy="56323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M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NTIR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N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VAR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P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RDER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S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NTARSE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S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NTIRSE</a:t>
            </a:r>
            <a:endParaRPr lang="en-US" sz="48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61600" y="483215"/>
            <a:ext cx="16257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lie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36965" y="1580495"/>
            <a:ext cx="24750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snow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13939" y="2604974"/>
            <a:ext cx="21210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lose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61870" y="3702254"/>
            <a:ext cx="16385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sit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295318" y="4799534"/>
            <a:ext cx="19716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feel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28850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0" grpId="0"/>
      <p:bldP spid="2" grpId="0"/>
      <p:bldP spid="5" grpId="0"/>
      <p:bldP spid="6" grpId="0"/>
      <p:bldP spid="7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900" y="96596"/>
            <a:ext cx="683199" cy="75405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T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M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-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C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H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N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endParaRPr lang="en-US" sz="4400" b="1" dirty="0" smtClean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Gigi" panose="04040504061007020D02" pitchFamily="82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2426376"/>
              </p:ext>
            </p:extLst>
          </p:nvPr>
        </p:nvGraphicFramePr>
        <p:xfrm>
          <a:off x="4229100" y="854408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S</a:t>
                      </a:r>
                      <a:r>
                        <a:rPr lang="en-US" sz="2800" u="sng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E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RVIR = TO SERVE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538196"/>
              </p:ext>
            </p:extLst>
          </p:nvPr>
        </p:nvGraphicFramePr>
        <p:xfrm>
          <a:off x="4229100" y="3668230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M</a:t>
                      </a:r>
                      <a:r>
                        <a:rPr lang="en-US" sz="2800" u="sng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E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DIR 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= TO MEASURE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4229100" y="137163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SIRVO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229096" y="204440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SIRVES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29096" y="268722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SIRVE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905620" y="138448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SERVIMOS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05616" y="2041289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SERVÍS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05618" y="268722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SIRVEN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229092" y="419933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MIDO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229091" y="484477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MIDES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29091" y="551058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MIDE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905618" y="4205090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MEDIMOS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905617" y="4838869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MEDÍS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905617" y="551754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MIDEN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4831080" y="1938886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831080" y="2626064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831080" y="3261816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326938" y="3261816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937760" y="4784110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937760" y="5415550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937760" y="6080408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422570" y="6080408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892097" y="-28586"/>
            <a:ext cx="19495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E </a:t>
            </a:r>
            <a:r>
              <a:rPr lang="en-US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sym typeface="Wingdings" panose="05000000000000000000" pitchFamily="2" charset="2"/>
              </a:rPr>
              <a:t> I</a:t>
            </a:r>
            <a:endParaRPr lang="en-US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17627" y="166974"/>
            <a:ext cx="4739639" cy="379681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101773" y="3037941"/>
            <a:ext cx="4739639" cy="379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0245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9200" y="137110"/>
            <a:ext cx="9588500" cy="951135"/>
          </a:xfrm>
        </p:spPr>
        <p:txBody>
          <a:bodyPr>
            <a:normAutofit/>
          </a:bodyPr>
          <a:lstStyle/>
          <a:p>
            <a:pPr algn="ctr"/>
            <a:r>
              <a:rPr lang="en-US" sz="2800" cap="none" dirty="0" smtClean="0">
                <a:latin typeface="Segoe Script" panose="020B0504020000000003" pitchFamily="34" charset="0"/>
              </a:rPr>
              <a:t>Express a timeless or habitual action in the Present.</a:t>
            </a:r>
            <a:endParaRPr lang="en-US" sz="2800" cap="none" dirty="0">
              <a:latin typeface="Segoe Script" panose="020B0504020000000003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1770" y="1073888"/>
            <a:ext cx="821059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U</a:t>
            </a:r>
          </a:p>
          <a:p>
            <a:pPr algn="ctr"/>
            <a:r>
              <a:rPr lang="en-US" sz="7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  <a:p>
            <a:pPr algn="ctr"/>
            <a:r>
              <a:rPr lang="en-US" sz="7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7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  <a:endParaRPr lang="en-US" sz="72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Gigi" panose="04040504061007020D02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03500" y="1061188"/>
            <a:ext cx="4203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arrington" panose="04040505050A02020702" pitchFamily="82" charset="0"/>
              </a:rPr>
              <a:t>Los gatos son animales muy independientes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arrington" panose="04040505050A02020702" pitchFamily="82" charset="0"/>
              </a:rPr>
              <a:t>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arrington" panose="04040505050A02020702" pitchFamily="82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6997700" y="1398541"/>
            <a:ext cx="596900" cy="279400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594600" y="1051686"/>
            <a:ext cx="4203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arrington" panose="04040505050A02020702" pitchFamily="82" charset="0"/>
              </a:rPr>
              <a:t>Cats are very independent animals.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arrington" panose="04040505050A02020702" pitchFamily="82" charset="0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2603500" y="2285001"/>
            <a:ext cx="9588500" cy="951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cap="none" dirty="0" smtClean="0">
                <a:latin typeface="Segoe Script" panose="020B0504020000000003" pitchFamily="34" charset="0"/>
              </a:rPr>
              <a:t>Describe events that last up to the Present.</a:t>
            </a:r>
            <a:endParaRPr lang="en-US" sz="2800" cap="none" dirty="0">
              <a:latin typeface="Segoe Script" panose="020B05040200000000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03500" y="3204066"/>
            <a:ext cx="4203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arrington" panose="04040505050A02020702" pitchFamily="82" charset="0"/>
              </a:rPr>
              <a:t>Nieva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arrington" panose="04040505050A02020702" pitchFamily="82" charset="0"/>
              </a:rPr>
              <a:t>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arrington" panose="04040505050A02020702" pitchFamily="82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7004050" y="3387902"/>
            <a:ext cx="596900" cy="279400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696200" y="3234337"/>
            <a:ext cx="4203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arrington" panose="04040505050A02020702" pitchFamily="82" charset="0"/>
              </a:rPr>
              <a:t>It’s snowing.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arrington" panose="04040505050A02020702" pitchFamily="82" charset="0"/>
            </a:endParaRPr>
          </a:p>
        </p:txBody>
      </p:sp>
      <p:sp>
        <p:nvSpPr>
          <p:cNvPr id="12" name="Text Placeholder 2"/>
          <p:cNvSpPr txBox="1">
            <a:spLocks/>
          </p:cNvSpPr>
          <p:nvPr/>
        </p:nvSpPr>
        <p:spPr>
          <a:xfrm>
            <a:off x="2489200" y="4031742"/>
            <a:ext cx="9588500" cy="9511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cap="none" dirty="0" smtClean="0">
                <a:latin typeface="Segoe Script" panose="020B0504020000000003" pitchFamily="34" charset="0"/>
              </a:rPr>
              <a:t>Describe actions that have been going on since a specific point in the Present.</a:t>
            </a:r>
            <a:endParaRPr lang="en-US" sz="2800" cap="none" dirty="0">
              <a:latin typeface="Segoe Script" panose="020B05040200000000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62715" y="4982877"/>
            <a:ext cx="4203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arrington" panose="04040505050A02020702" pitchFamily="82" charset="0"/>
              </a:rPr>
              <a:t>Estudio matemáticas desde esta mañana.</a:t>
            </a:r>
            <a:endParaRPr lang="es-MX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arrington" panose="04040505050A02020702" pitchFamily="82" charset="0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6985000" y="5452753"/>
            <a:ext cx="596900" cy="279400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874000" y="4982877"/>
            <a:ext cx="42037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arrington" panose="04040505050A02020702" pitchFamily="82" charset="0"/>
              </a:rPr>
              <a:t>I have been studying Mathematics since this morning.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arrington" panose="04040505050A0202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7264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 animBg="1"/>
      <p:bldP spid="7" grpId="0"/>
      <p:bldP spid="8" grpId="0" build="p"/>
      <p:bldP spid="9" grpId="0"/>
      <p:bldP spid="10" grpId="0" animBg="1"/>
      <p:bldP spid="11" grpId="0"/>
      <p:bldP spid="12" grpId="0" build="p"/>
      <p:bldP spid="13" grpId="0"/>
      <p:bldP spid="14" grpId="0" animBg="1"/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899" y="96596"/>
            <a:ext cx="683199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T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M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-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C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H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N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010170" y="356524"/>
            <a:ext cx="3523722" cy="56323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DESP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DIR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DESP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DIRSE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IMP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DIR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P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DIR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R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ÍRSE</a:t>
            </a:r>
            <a:endParaRPr lang="en-US" sz="48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95266" y="483215"/>
            <a:ext cx="29584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release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983278" y="1580495"/>
            <a:ext cx="43824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 say goodbye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880510" y="2604974"/>
            <a:ext cx="25879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block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32852" y="3702254"/>
            <a:ext cx="28966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ask for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069136" y="4799534"/>
            <a:ext cx="24240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laugh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09530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0" grpId="0"/>
      <p:bldP spid="2" grpId="0"/>
      <p:bldP spid="5" grpId="0"/>
      <p:bldP spid="6" grpId="0"/>
      <p:bldP spid="7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899" y="96596"/>
            <a:ext cx="683199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T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M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-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C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H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N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108755" y="356524"/>
            <a:ext cx="3326552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REP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TIR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SONR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IRSE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V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STIRSE</a:t>
            </a:r>
          </a:p>
        </p:txBody>
      </p:sp>
      <p:sp>
        <p:nvSpPr>
          <p:cNvPr id="2" name="Rectangle 1"/>
          <p:cNvSpPr/>
          <p:nvPr/>
        </p:nvSpPr>
        <p:spPr>
          <a:xfrm>
            <a:off x="7781829" y="483215"/>
            <a:ext cx="27853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repeat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61655" y="1580495"/>
            <a:ext cx="24256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 smile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74105" y="2604974"/>
            <a:ext cx="42007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get dressed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387043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0" grpId="0"/>
      <p:bldP spid="2" grpId="0"/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900" y="96596"/>
            <a:ext cx="683199" cy="75405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T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M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-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C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H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N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endParaRPr lang="en-US" sz="4400" b="1" dirty="0" smtClean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Gigi" panose="04040504061007020D02" pitchFamily="82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429850"/>
              </p:ext>
            </p:extLst>
          </p:nvPr>
        </p:nvGraphicFramePr>
        <p:xfrm>
          <a:off x="4229100" y="854408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R</a:t>
                      </a:r>
                      <a:r>
                        <a:rPr lang="en-US" sz="2800" u="sng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E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ÍR = TO LAUGH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4229100" y="137163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R</a:t>
            </a:r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Í</a:t>
            </a:r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229096" y="204440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R</a:t>
            </a:r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Í</a:t>
            </a:r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29096" y="268722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R</a:t>
            </a:r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Í</a:t>
            </a:r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905620" y="138448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RE</a:t>
            </a:r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Í</a:t>
            </a:r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05616" y="2041289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REÍS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05618" y="268722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R</a:t>
            </a:r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Í</a:t>
            </a:r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5148258" y="1939493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148258" y="2626064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148258" y="3259732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824778" y="3259732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892097" y="-28586"/>
            <a:ext cx="19495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E </a:t>
            </a:r>
            <a:r>
              <a:rPr lang="en-US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sym typeface="Wingdings" panose="05000000000000000000" pitchFamily="2" charset="2"/>
              </a:rPr>
              <a:t> I</a:t>
            </a:r>
            <a:endParaRPr lang="en-US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23339" y="190352"/>
            <a:ext cx="4739639" cy="3796817"/>
          </a:xfrm>
          <a:prstGeom prst="rect">
            <a:avLst/>
          </a:prstGeom>
        </p:spPr>
      </p:pic>
      <p:cxnSp>
        <p:nvCxnSpPr>
          <p:cNvPr id="39" name="Straight Connector 38"/>
          <p:cNvCxnSpPr/>
          <p:nvPr/>
        </p:nvCxnSpPr>
        <p:spPr>
          <a:xfrm>
            <a:off x="7657138" y="1928923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57287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1" grpId="0"/>
      <p:bldP spid="22" grpId="0"/>
      <p:bldP spid="23" grpId="0"/>
      <p:bldP spid="24" grpId="0"/>
      <p:bldP spid="25" grpId="0"/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900" y="96596"/>
            <a:ext cx="683199" cy="75405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T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M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-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C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H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N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endParaRPr lang="en-US" sz="4400" b="1" dirty="0" smtClean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Gigi" panose="04040504061007020D02" pitchFamily="82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1433708"/>
              </p:ext>
            </p:extLst>
          </p:nvPr>
        </p:nvGraphicFramePr>
        <p:xfrm>
          <a:off x="4229100" y="854408"/>
          <a:ext cx="5353050" cy="2422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ALM</a:t>
                      </a:r>
                      <a:r>
                        <a:rPr lang="en-US" sz="2300" u="sng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O</a:t>
                      </a:r>
                      <a:r>
                        <a:rPr lang="en-US" sz="23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RZAR = TO HAVE LUNCH</a:t>
                      </a:r>
                      <a:endParaRPr lang="en-US" sz="23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951419"/>
              </p:ext>
            </p:extLst>
          </p:nvPr>
        </p:nvGraphicFramePr>
        <p:xfrm>
          <a:off x="4229100" y="3668230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V</a:t>
                      </a:r>
                      <a:r>
                        <a:rPr lang="en-US" sz="2800" u="sng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O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LVER 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= TO RETURN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4229100" y="137163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ALMUERZO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229096" y="2044405"/>
            <a:ext cx="267652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ALMUERZAS</a:t>
            </a:r>
            <a:endParaRPr lang="es-MX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29096" y="268722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ALMUERZA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905620" y="1384482"/>
            <a:ext cx="2676525" cy="4770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5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ALMORZAMOS</a:t>
            </a:r>
            <a:endParaRPr lang="es-MX" sz="25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05616" y="2041289"/>
            <a:ext cx="2676525" cy="5693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1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ALMORZÁIS</a:t>
            </a:r>
            <a:endParaRPr lang="en-US" sz="31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05618" y="2687222"/>
            <a:ext cx="2676525" cy="53860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9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ALMUERZAN</a:t>
            </a:r>
            <a:endParaRPr lang="es-MX" sz="29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229092" y="419933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VUELVO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229091" y="484477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VUELVES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29091" y="551058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VUELVE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905618" y="4205090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VOLVEMOS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905617" y="4838869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VOLVÉIS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905617" y="551754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VUELVEN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5148253" y="1914093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148253" y="2541929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148253" y="3211493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706976" y="3196709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996906" y="4784110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996906" y="5423644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996906" y="6080056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623846" y="6080056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416006" y="-28586"/>
            <a:ext cx="29017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O</a:t>
            </a:r>
            <a:r>
              <a:rPr lang="en-US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sym typeface="Wingdings" panose="05000000000000000000" pitchFamily="2" charset="2"/>
              </a:rPr>
              <a:t> </a:t>
            </a:r>
            <a:r>
              <a:rPr lang="en-US" sz="5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sym typeface="Wingdings" panose="05000000000000000000" pitchFamily="2" charset="2"/>
              </a:rPr>
              <a:t>UE</a:t>
            </a:r>
            <a:endParaRPr lang="en-US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66862" y="158767"/>
            <a:ext cx="4739639" cy="379681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76215" y="2979609"/>
            <a:ext cx="4739639" cy="379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0513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899" y="96596"/>
            <a:ext cx="683199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T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M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-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C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H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N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851473" y="356524"/>
            <a:ext cx="3841116" cy="56323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AC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O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STARSE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C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O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STAR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DEM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O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STRAR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D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O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RMIRSE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ENC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O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NTRAR</a:t>
            </a:r>
            <a:endParaRPr lang="en-US" sz="48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436251" y="483215"/>
            <a:ext cx="34764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lay down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089089" y="1580495"/>
            <a:ext cx="21707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cost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92451" y="2604974"/>
            <a:ext cx="45640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demonstrate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72339" y="3702254"/>
            <a:ext cx="24176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sleep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463200" y="4799534"/>
            <a:ext cx="36359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find/meet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104976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0" grpId="0"/>
      <p:bldP spid="2" grpId="0"/>
      <p:bldP spid="5" grpId="0"/>
      <p:bldP spid="6" grpId="0"/>
      <p:bldP spid="7" grpId="0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899" y="96596"/>
            <a:ext cx="683199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T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M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-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C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H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N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269055" y="356524"/>
            <a:ext cx="3005951" cy="56323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J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U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GAR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LL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O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VER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M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O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RIRSE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M</a:t>
            </a: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O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STRAR</a:t>
            </a:r>
          </a:p>
          <a:p>
            <a:pPr algn="ctr">
              <a:lnSpc>
                <a:spcPct val="150000"/>
              </a:lnSpc>
            </a:pPr>
            <a:r>
              <a:rPr lang="en-US" sz="4800" b="1" u="sng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O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LER</a:t>
            </a:r>
            <a:endParaRPr lang="en-US" sz="48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145420" y="483215"/>
            <a:ext cx="20581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play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145995" y="1580495"/>
            <a:ext cx="20569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rain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261415" y="2604974"/>
            <a:ext cx="18261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die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43647" y="3702254"/>
            <a:ext cx="24750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show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068334" y="4799534"/>
            <a:ext cx="24256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smell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026703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0" grpId="0"/>
      <p:bldP spid="2" grpId="0"/>
      <p:bldP spid="5" grpId="0"/>
      <p:bldP spid="6" grpId="0"/>
      <p:bldP spid="7" grpId="0"/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899" y="96596"/>
            <a:ext cx="683199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T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M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-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C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H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N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041429" y="356524"/>
            <a:ext cx="3461204" cy="56323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PODER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RECORDAR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RESOLVER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Century Gothic" panose="020B0502020202020204" pitchFamily="34" charset="0"/>
              </a:rPr>
              <a:t>SOÑAR</a:t>
            </a:r>
          </a:p>
          <a:p>
            <a:pPr algn="ctr">
              <a:lnSpc>
                <a:spcPct val="150000"/>
              </a:lnSpc>
            </a:pPr>
            <a:endParaRPr lang="en-US" sz="48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12864" y="483215"/>
            <a:ext cx="41232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can/be able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207951" y="1580495"/>
            <a:ext cx="39330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remember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969380" y="2604974"/>
            <a:ext cx="24102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solve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99728" y="3702254"/>
            <a:ext cx="27628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dream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911568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0" grpId="0"/>
      <p:bldP spid="2" grpId="0"/>
      <p:bldP spid="5" grpId="0"/>
      <p:bldP spid="6" grpId="0"/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900" y="96596"/>
            <a:ext cx="683199" cy="75405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T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M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-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C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H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N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endParaRPr lang="en-US" sz="4400" b="1" dirty="0" smtClean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Gigi" panose="04040504061007020D02" pitchFamily="82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731554"/>
              </p:ext>
            </p:extLst>
          </p:nvPr>
        </p:nvGraphicFramePr>
        <p:xfrm>
          <a:off x="4229100" y="854408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u="sng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O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LER = TO SMELL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4229100" y="137163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HUE</a:t>
            </a:r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LO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229096" y="204440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HUE</a:t>
            </a:r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LES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29096" y="268722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HUE</a:t>
            </a:r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LE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905620" y="138448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OLEMOS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05616" y="2041289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OLÉIS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05618" y="268722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HUE</a:t>
            </a:r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LEN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4901556" y="1928923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901556" y="2626064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921554" y="3242864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496156" y="3242864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416006" y="-28586"/>
            <a:ext cx="29017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O</a:t>
            </a:r>
            <a:r>
              <a:rPr lang="en-US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5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sym typeface="Wingdings" panose="05000000000000000000" pitchFamily="2" charset="2"/>
              </a:rPr>
              <a:t> UE</a:t>
            </a:r>
            <a:endParaRPr lang="en-US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62865" y="190352"/>
            <a:ext cx="4739639" cy="379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5760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1" grpId="0"/>
      <p:bldP spid="22" grpId="0"/>
      <p:bldP spid="23" grpId="0"/>
      <p:bldP spid="24" grpId="0"/>
      <p:bldP spid="25" grpId="0"/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899" y="96596"/>
            <a:ext cx="683199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T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M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-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C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H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N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336562" y="2048164"/>
            <a:ext cx="7595348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Gigi" panose="04040504061007020D02" pitchFamily="82" charset="0"/>
              </a:rPr>
              <a:t>Remember, the stem-change for</a:t>
            </a:r>
          </a:p>
          <a:p>
            <a:pPr algn="ctr"/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Gigi" panose="04040504061007020D02" pitchFamily="82" charset="0"/>
              </a:rPr>
              <a:t>JUGAR</a:t>
            </a:r>
          </a:p>
          <a:p>
            <a:pPr algn="ctr"/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Gigi" panose="04040504061007020D02" pitchFamily="82" charset="0"/>
              </a:rPr>
              <a:t>is U </a:t>
            </a:r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Gigi" panose="04040504061007020D02" pitchFamily="82" charset="0"/>
                <a:sym typeface="Wingdings" panose="05000000000000000000" pitchFamily="2" charset="2"/>
              </a:rPr>
              <a:t> UE</a:t>
            </a:r>
            <a:endParaRPr lang="en-US" sz="48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Gigi" panose="04040504061007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0970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2993" y="160096"/>
            <a:ext cx="797013" cy="65556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6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N</a:t>
            </a:r>
          </a:p>
          <a:p>
            <a:pPr algn="ctr"/>
            <a:r>
              <a:rPr lang="en-US" sz="6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D</a:t>
            </a:r>
          </a:p>
          <a:p>
            <a:pPr algn="ctr"/>
            <a:r>
              <a:rPr lang="en-US" sz="6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I</a:t>
            </a:r>
          </a:p>
          <a:p>
            <a:pPr algn="ctr"/>
            <a:r>
              <a:rPr lang="en-US" sz="6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N</a:t>
            </a:r>
          </a:p>
          <a:p>
            <a:pPr algn="ctr"/>
            <a:r>
              <a:rPr lang="en-US" sz="60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6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5143898"/>
              </p:ext>
            </p:extLst>
          </p:nvPr>
        </p:nvGraphicFramePr>
        <p:xfrm>
          <a:off x="4229100" y="442430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AR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 Endings: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471117"/>
              </p:ext>
            </p:extLst>
          </p:nvPr>
        </p:nvGraphicFramePr>
        <p:xfrm>
          <a:off x="4229100" y="3668230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ER/IR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 Endings: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4229100" y="845786"/>
            <a:ext cx="267652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229100" y="1491623"/>
            <a:ext cx="267652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AS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29100" y="2159406"/>
            <a:ext cx="267652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905625" y="845785"/>
            <a:ext cx="267652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AMOS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05624" y="1543471"/>
            <a:ext cx="267652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ÁIS 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05623" y="2145092"/>
            <a:ext cx="267652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AN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229100" y="4058886"/>
            <a:ext cx="267652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229100" y="4704723"/>
            <a:ext cx="267652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</a:t>
            </a:r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29100" y="5372506"/>
            <a:ext cx="267652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905621" y="4217292"/>
            <a:ext cx="2676525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EMOS / IMOS</a:t>
            </a:r>
            <a:endParaRPr lang="en-US" sz="3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905621" y="4863937"/>
            <a:ext cx="2676525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ÉIS / ÍS </a:t>
            </a:r>
            <a:endParaRPr lang="en-US" sz="3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905623" y="5358192"/>
            <a:ext cx="267652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</a:t>
            </a:r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237524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3701" y="96596"/>
            <a:ext cx="681597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I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U</a:t>
            </a:r>
            <a:endParaRPr lang="en-US" sz="4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Gigi" panose="04040504061007020D02" pitchFamily="82" charset="0"/>
            </a:endParaRP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L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06493"/>
              </p:ext>
            </p:extLst>
          </p:nvPr>
        </p:nvGraphicFramePr>
        <p:xfrm>
          <a:off x="4229100" y="442430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CABER = TO FIT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8126421"/>
              </p:ext>
            </p:extLst>
          </p:nvPr>
        </p:nvGraphicFramePr>
        <p:xfrm>
          <a:off x="4229100" y="3668230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CAER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 = TO FALL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4229100" y="95965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QUEPO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229096" y="1632427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CABES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29096" y="227524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CABE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905620" y="97250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CABEMOS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05619" y="1429539"/>
            <a:ext cx="267652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CABÉIS</a:t>
            </a:r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05618" y="227524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CABEN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229092" y="419933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CAIGO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229091" y="484477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CAES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29091" y="551058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CAE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905618" y="4205090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CAEMOS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905617" y="4838869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CAÉIS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905617" y="551754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CAEN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3916665" y="965186"/>
            <a:ext cx="624840" cy="606579"/>
          </a:xfrm>
          <a:prstGeom prst="star5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5-Point Star 18"/>
          <p:cNvSpPr/>
          <p:nvPr/>
        </p:nvSpPr>
        <p:spPr>
          <a:xfrm>
            <a:off x="3916665" y="4210857"/>
            <a:ext cx="624840" cy="606579"/>
          </a:xfrm>
          <a:prstGeom prst="star5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7495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3701" y="96596"/>
            <a:ext cx="681597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I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U</a:t>
            </a:r>
            <a:endParaRPr lang="en-US" sz="4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Gigi" panose="04040504061007020D02" pitchFamily="82" charset="0"/>
            </a:endParaRP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L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129193"/>
              </p:ext>
            </p:extLst>
          </p:nvPr>
        </p:nvGraphicFramePr>
        <p:xfrm>
          <a:off x="4229100" y="442430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DAR = TO GIVE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593631"/>
              </p:ext>
            </p:extLst>
          </p:nvPr>
        </p:nvGraphicFramePr>
        <p:xfrm>
          <a:off x="4229100" y="3668230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HACER 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= TO MAKE/DO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4229100" y="95965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DOY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229096" y="1632427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DAS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29096" y="227524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DA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905620" y="97250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DAMOS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05619" y="1429539"/>
            <a:ext cx="267652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</a:t>
            </a:r>
            <a:r>
              <a:rPr lang="es-MX" sz="3200" b="1" u="sng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uFill>
                  <a:solidFill>
                    <a:schemeClr val="accent1"/>
                  </a:solidFill>
                </a:uFill>
              </a:rPr>
              <a:t>A</a:t>
            </a:r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IS</a:t>
            </a:r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05618" y="227524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DAN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229092" y="419933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HAGO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229091" y="484477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HACES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29091" y="551058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HACE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905618" y="4205090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HACEMOS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905617" y="4838869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HACÉIS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905617" y="551754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HACEN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3916665" y="965186"/>
            <a:ext cx="624840" cy="606579"/>
          </a:xfrm>
          <a:prstGeom prst="star5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5-Point Star 18"/>
          <p:cNvSpPr/>
          <p:nvPr/>
        </p:nvSpPr>
        <p:spPr>
          <a:xfrm>
            <a:off x="3916665" y="4210857"/>
            <a:ext cx="624840" cy="606579"/>
          </a:xfrm>
          <a:prstGeom prst="star5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2288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3701" y="96596"/>
            <a:ext cx="681597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I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U</a:t>
            </a:r>
            <a:endParaRPr lang="en-US" sz="4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Gigi" panose="04040504061007020D02" pitchFamily="82" charset="0"/>
            </a:endParaRP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L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862444"/>
              </p:ext>
            </p:extLst>
          </p:nvPr>
        </p:nvGraphicFramePr>
        <p:xfrm>
          <a:off x="4229100" y="442430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PONER = TO PUT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015430"/>
              </p:ext>
            </p:extLst>
          </p:nvPr>
        </p:nvGraphicFramePr>
        <p:xfrm>
          <a:off x="4229100" y="3668230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SABER 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= TO KNOW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4229100" y="95965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PONGO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229096" y="1632427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PONES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29096" y="227524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PONE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905620" y="97250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PONEMOS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05619" y="1429539"/>
            <a:ext cx="267652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PONÉIS</a:t>
            </a:r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05618" y="227524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PONEN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229092" y="419933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SÉ 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229091" y="484477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SABES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29091" y="551058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SABE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905618" y="4205090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SABEMOS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905617" y="4838869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SABÉIS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905617" y="551754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SABEN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3916665" y="965186"/>
            <a:ext cx="624840" cy="606579"/>
          </a:xfrm>
          <a:prstGeom prst="star5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5-Point Star 18"/>
          <p:cNvSpPr/>
          <p:nvPr/>
        </p:nvSpPr>
        <p:spPr>
          <a:xfrm>
            <a:off x="3916665" y="4210857"/>
            <a:ext cx="624840" cy="606579"/>
          </a:xfrm>
          <a:prstGeom prst="star5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5013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3701" y="96596"/>
            <a:ext cx="681597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I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U</a:t>
            </a:r>
            <a:endParaRPr lang="en-US" sz="4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Gigi" panose="04040504061007020D02" pitchFamily="82" charset="0"/>
            </a:endParaRP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L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543249"/>
              </p:ext>
            </p:extLst>
          </p:nvPr>
        </p:nvGraphicFramePr>
        <p:xfrm>
          <a:off x="4229100" y="442430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SALIR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 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= TO LEAVE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62239"/>
              </p:ext>
            </p:extLst>
          </p:nvPr>
        </p:nvGraphicFramePr>
        <p:xfrm>
          <a:off x="4229100" y="3668230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TRAER 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= TO BRING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4229100" y="95965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SALGO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229096" y="1632427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SALES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29096" y="227524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SALE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905620" y="97250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SALIMOS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05617" y="161102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SALÍS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05618" y="227524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SALEN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229092" y="419933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TRAIGO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229091" y="484477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TRAES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29091" y="551058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TRAE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905618" y="4205090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TRAEMOS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905617" y="4838869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TRAÉIS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905617" y="551754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TRAEN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3916665" y="965186"/>
            <a:ext cx="624840" cy="606579"/>
          </a:xfrm>
          <a:prstGeom prst="star5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5-Point Star 18"/>
          <p:cNvSpPr/>
          <p:nvPr/>
        </p:nvSpPr>
        <p:spPr>
          <a:xfrm>
            <a:off x="3916665" y="4210857"/>
            <a:ext cx="624840" cy="606579"/>
          </a:xfrm>
          <a:prstGeom prst="star5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1751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3701" y="96596"/>
            <a:ext cx="681597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I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U</a:t>
            </a:r>
            <a:endParaRPr lang="en-US" sz="4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Gigi" panose="04040504061007020D02" pitchFamily="82" charset="0"/>
            </a:endParaRP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L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0921511"/>
              </p:ext>
            </p:extLst>
          </p:nvPr>
        </p:nvGraphicFramePr>
        <p:xfrm>
          <a:off x="4229100" y="442430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VALER = TO BE WORTH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0276417"/>
              </p:ext>
            </p:extLst>
          </p:nvPr>
        </p:nvGraphicFramePr>
        <p:xfrm>
          <a:off x="4229100" y="3668230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VER 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= TO SEE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4229100" y="95965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VALGO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229096" y="1632427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VALES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29096" y="227524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VALE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905620" y="97250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VALEMOS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05619" y="1429539"/>
            <a:ext cx="267652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VALÉIS</a:t>
            </a:r>
            <a:r>
              <a:rPr 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05618" y="227524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VALEN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229092" y="419933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VEO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229091" y="484477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29091" y="551058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VE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905618" y="4205090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VEMOS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905617" y="4838869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</a:t>
            </a:r>
            <a:r>
              <a:rPr lang="es-MX" sz="3200" b="1" u="sng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</a:t>
            </a:r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905617" y="551754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VEN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3916665" y="965186"/>
            <a:ext cx="624840" cy="606579"/>
          </a:xfrm>
          <a:prstGeom prst="star5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5-Point Star 18"/>
          <p:cNvSpPr/>
          <p:nvPr/>
        </p:nvSpPr>
        <p:spPr>
          <a:xfrm>
            <a:off x="3916665" y="4210857"/>
            <a:ext cx="624840" cy="606579"/>
          </a:xfrm>
          <a:prstGeom prst="star5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094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3701" y="96596"/>
            <a:ext cx="681597" cy="68634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I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E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G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U</a:t>
            </a:r>
            <a:endParaRPr lang="en-US" sz="4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Gigi" panose="04040504061007020D02" pitchFamily="82" charset="0"/>
            </a:endParaRP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L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A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R</a:t>
            </a:r>
          </a:p>
          <a:p>
            <a:pPr algn="ctr"/>
            <a:r>
              <a:rPr lang="en-US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Gigi" panose="04040504061007020D02" pitchFamily="82" charset="0"/>
              </a:rPr>
              <a:t>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926695"/>
              </p:ext>
            </p:extLst>
          </p:nvPr>
        </p:nvGraphicFramePr>
        <p:xfrm>
          <a:off x="4229100" y="442430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DECIR = TO SAY/TELL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4742397"/>
              </p:ext>
            </p:extLst>
          </p:nvPr>
        </p:nvGraphicFramePr>
        <p:xfrm>
          <a:off x="4229100" y="3668230"/>
          <a:ext cx="5353050" cy="2468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6525"/>
                <a:gridCol w="2676525"/>
              </a:tblGrid>
              <a:tr h="4719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ESTAR 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egoe Script" panose="020B0504020000000003" pitchFamily="34" charset="0"/>
                        </a:rPr>
                        <a:t>= TO BE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501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4229100" y="95965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DIGO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229096" y="1632427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DICES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29096" y="227524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DICE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905620" y="97250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DECIMOS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05616" y="1629311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DECÍS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05618" y="2275244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DICEN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229092" y="419933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ESTOY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229091" y="484477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ESTÁS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29091" y="5510582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ESTÁ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905618" y="4205090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ESTAMOS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905617" y="4838869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ESTÁIS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905617" y="5517545"/>
            <a:ext cx="26765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ESTÁN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5273040" y="1544429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968240" y="2158315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029200" y="2789008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543800" y="2789008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364480" y="4767858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448300" y="5423644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448300" y="6092771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65138" y="6092771"/>
            <a:ext cx="838200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31693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457</TotalTime>
  <Words>837</Words>
  <Application>Microsoft Office PowerPoint</Application>
  <PresentationFormat>Widescreen</PresentationFormat>
  <Paragraphs>587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40" baseType="lpstr">
      <vt:lpstr>Algerian</vt:lpstr>
      <vt:lpstr>Arial</vt:lpstr>
      <vt:lpstr>Brush Script MT</vt:lpstr>
      <vt:lpstr>Calibri</vt:lpstr>
      <vt:lpstr>Century Gothic</vt:lpstr>
      <vt:lpstr>Gigi</vt:lpstr>
      <vt:lpstr>Gill Sans MT</vt:lpstr>
      <vt:lpstr>Harrington</vt:lpstr>
      <vt:lpstr>Impact</vt:lpstr>
      <vt:lpstr>Segoe Script</vt:lpstr>
      <vt:lpstr>Wingdings</vt:lpstr>
      <vt:lpstr>Badge</vt:lpstr>
      <vt:lpstr>Present  Tense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Holland Patent CSD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 Tense</dc:title>
  <dc:creator>Tiffany Morgan</dc:creator>
  <cp:lastModifiedBy>Tiffany Morgan</cp:lastModifiedBy>
  <cp:revision>57</cp:revision>
  <cp:lastPrinted>2015-12-07T17:32:58Z</cp:lastPrinted>
  <dcterms:created xsi:type="dcterms:W3CDTF">2015-11-30T13:05:15Z</dcterms:created>
  <dcterms:modified xsi:type="dcterms:W3CDTF">2015-12-07T19:07:31Z</dcterms:modified>
</cp:coreProperties>
</file>