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ink/ink1.xml" ContentType="application/inkml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4" r:id="rId3"/>
    <p:sldId id="265" r:id="rId4"/>
    <p:sldId id="266" r:id="rId5"/>
    <p:sldId id="267" r:id="rId6"/>
    <p:sldId id="259" r:id="rId7"/>
  </p:sldIdLst>
  <p:sldSz cx="9144000" cy="6858000" type="screen4x3"/>
  <p:notesSz cx="6954838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33CC33"/>
    <a:srgbClr val="0000FF"/>
    <a:srgbClr val="660066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3F6ECB87-A41D-44CC-A105-9B32601CE920}" type="datetimeFigureOut">
              <a:rPr lang="en-US" smtClean="0"/>
              <a:t>1/20/2017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FAD65997-3F14-4823-BB78-1920A379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9275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28.31858" units="1/cm"/>
          <inkml:channelProperty channel="Y" name="resolution" value="28.36565" units="1/cm"/>
          <inkml:channelProperty channel="T" name="resolution" value="1" units="1/dev"/>
        </inkml:channelProperties>
      </inkml:inkSource>
      <inkml:timestamp xml:id="ts0" timeString="2017-01-20T16:40:29.344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0 0 0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98836F3-B999-4940-B836-DDEAD74E5228}" type="datetimeFigureOut">
              <a:rPr lang="en-US"/>
              <a:pPr>
                <a:defRPr/>
              </a:pPr>
              <a:t>1/20/2017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21823"/>
            <a:ext cx="5563870" cy="4189095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C89D693-64ED-48F5-A389-105CE3AF9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208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C16698-41D3-4337-BE58-62C53B1500A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640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38185F-27DD-492C-B25B-69813EB5747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536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38185F-27DD-492C-B25B-69813EB5747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2994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884302-B97F-402D-8B30-FCB5A029043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882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884302-B97F-402D-8B30-FCB5A029043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1871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884302-B97F-402D-8B30-FCB5A029043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64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92D050"/>
                </a:solidFill>
                <a:effectLst/>
                <a:latin typeface="Jokerman" pitchFamily="8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CAB21-AED8-4EE6-9FAF-60574D11C5C3}" type="datetimeFigureOut">
              <a:rPr lang="en-US"/>
              <a:pPr>
                <a:defRPr/>
              </a:pPr>
              <a:t>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8B428-3060-404A-A241-4E3CB993B4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69F42-F9A5-4B27-9846-4EBDEEA1FF2B}" type="datetimeFigureOut">
              <a:rPr lang="en-US"/>
              <a:pPr>
                <a:defRPr/>
              </a:pPr>
              <a:t>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0DBCB-655D-4E57-ACDA-8AD09BA026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FFF62-E7B5-4342-9C2E-4C404602A817}" type="datetimeFigureOut">
              <a:rPr lang="en-US"/>
              <a:pPr>
                <a:defRPr/>
              </a:pPr>
              <a:t>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DCD85-926D-4166-85FA-8A57E01303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D7DD0-BD4D-4B6A-AE8A-DDE3F59817C6}" type="datetimeFigureOut">
              <a:rPr lang="en-US"/>
              <a:pPr>
                <a:defRPr/>
              </a:pPr>
              <a:t>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18816-11E4-4243-AE63-9A0F77DFA8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92D05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CA3F2-1E6D-4678-BFD0-3934F41AAF67}" type="datetimeFigureOut">
              <a:rPr lang="en-US"/>
              <a:pPr>
                <a:defRPr/>
              </a:pPr>
              <a:t>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322F0-F5EF-4507-9185-459031A216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5B147-658F-4C34-AF24-86D30183D76C}" type="datetimeFigureOut">
              <a:rPr lang="en-US"/>
              <a:pPr>
                <a:defRPr/>
              </a:pPr>
              <a:t>1/20/2017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16F98-1860-43C4-A75A-4714E39A7B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8D63A-1FC5-4784-9157-E4A670421687}" type="datetimeFigureOut">
              <a:rPr lang="en-US"/>
              <a:pPr>
                <a:defRPr/>
              </a:pPr>
              <a:t>1/20/2017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67AD-A714-49D8-9D76-2B36684397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46A7A-3073-41AB-9066-8CC1C48B03C6}" type="datetimeFigureOut">
              <a:rPr lang="en-US"/>
              <a:pPr>
                <a:defRPr/>
              </a:pPr>
              <a:t>1/20/2017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4632F-1756-4644-AEBA-EFE7ACB6E8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E447-7E3A-4CAF-8B86-269439B3F772}" type="datetimeFigureOut">
              <a:rPr lang="en-US"/>
              <a:pPr>
                <a:defRPr/>
              </a:pPr>
              <a:t>1/20/2017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AC03A-1FDC-4CD9-A40E-ACF2BDC0C6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3008313" cy="825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09600"/>
            <a:ext cx="5111750" cy="5516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C7A79-8EB0-44F1-B18A-93AF256C1D78}" type="datetimeFigureOut">
              <a:rPr lang="en-US"/>
              <a:pPr>
                <a:defRPr/>
              </a:pPr>
              <a:t>1/20/2017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815E3-2BCD-4F91-AA39-6A73EC5E93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FE84F-9904-445A-A776-971459ACCC71}" type="datetimeFigureOut">
              <a:rPr lang="en-US"/>
              <a:pPr>
                <a:defRPr/>
              </a:pPr>
              <a:t>1/20/2017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B6DC0-9167-48FC-8192-90F9C7F70D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C:\Documents and Settings\walterl\Local Settings\Temporary Internet Files\Content.IE5\7Y8QTJDY\MP900442228[1].jpg"/>
          <p:cNvPicPr>
            <a:picLocks noChangeAspect="1" noChangeArrowheads="1"/>
          </p:cNvPicPr>
          <p:nvPr/>
        </p:nvPicPr>
        <p:blipFill>
          <a:blip r:embed="rId13"/>
          <a:srcRect l="8411" t="1283" r="7570" b="2567"/>
          <a:stretch>
            <a:fillRect/>
          </a:stretch>
        </p:blipFill>
        <p:spPr bwMode="auto">
          <a:xfrm>
            <a:off x="0" y="0"/>
            <a:ext cx="9134475" cy="685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7" name="Group 7"/>
          <p:cNvGrpSpPr>
            <a:grpSpLocks/>
          </p:cNvGrpSpPr>
          <p:nvPr/>
        </p:nvGrpSpPr>
        <p:grpSpPr bwMode="auto">
          <a:xfrm>
            <a:off x="244475" y="284163"/>
            <a:ext cx="8643938" cy="6281737"/>
            <a:chOff x="381000" y="533400"/>
            <a:chExt cx="8229600" cy="6019800"/>
          </a:xfrm>
        </p:grpSpPr>
        <p:pic>
          <p:nvPicPr>
            <p:cNvPr id="1033" name="Picture 2" descr="C:\Documents and Settings\walterl\Local Settings\Temporary Internet Files\Content.IE5\07RVT6XZ\MP900448522[1].jpg"/>
            <p:cNvPicPr>
              <a:picLocks noChangeAspect="1" noChangeArrowheads="1"/>
            </p:cNvPicPr>
            <p:nvPr/>
          </p:nvPicPr>
          <p:blipFill>
            <a:blip r:embed="rId14"/>
            <a:srcRect l="9041" t="11826" r="9863" b="14847"/>
            <a:stretch>
              <a:fillRect/>
            </a:stretch>
          </p:blipFill>
          <p:spPr bwMode="auto">
            <a:xfrm>
              <a:off x="381000" y="533400"/>
              <a:ext cx="8229600" cy="6019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4" name="Picture 2" descr="C:\Documents and Settings\walterl\Local Settings\Temporary Internet Files\Content.IE5\07RVT6XZ\MP900448522[1].jpg"/>
            <p:cNvPicPr>
              <a:picLocks noChangeAspect="1" noChangeArrowheads="1"/>
            </p:cNvPicPr>
            <p:nvPr/>
          </p:nvPicPr>
          <p:blipFill>
            <a:blip r:embed="rId14"/>
            <a:srcRect l="12329" t="27591" r="72330" b="22336"/>
            <a:stretch>
              <a:fillRect/>
            </a:stretch>
          </p:blipFill>
          <p:spPr bwMode="auto">
            <a:xfrm rot="5400000">
              <a:off x="2650172" y="931228"/>
              <a:ext cx="3364084" cy="5311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153400" cy="808038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153400" cy="4525963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53200"/>
            <a:ext cx="2133600" cy="365125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okerman" pitchFamily="82" charset="0"/>
              </a:defRPr>
            </a:lvl1pPr>
          </a:lstStyle>
          <a:p>
            <a:pPr>
              <a:defRPr/>
            </a:pPr>
            <a:fld id="{6EACAB3C-F266-4ABC-BF1D-5EB83A2A7586}" type="datetimeFigureOut">
              <a:rPr lang="en-US"/>
              <a:pPr>
                <a:defRPr/>
              </a:pPr>
              <a:t>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365125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okerman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2133600" cy="365125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okerman" pitchFamily="82" charset="0"/>
              </a:defRPr>
            </a:lvl1pPr>
          </a:lstStyle>
          <a:p>
            <a:pPr>
              <a:defRPr/>
            </a:pPr>
            <a:fld id="{34B5976F-166F-422A-89E8-56ED92B590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u="sng" kern="1200">
          <a:solidFill>
            <a:schemeClr val="bg1"/>
          </a:solidFill>
          <a:latin typeface="Jokerman" pitchFamily="82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Jokerman" pitchFamily="82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Jokerman" pitchFamily="82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Jokerman" pitchFamily="82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Jokerman" pitchFamily="82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Jokerman" pitchFamily="8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600" u="none" dirty="0" smtClean="0">
                <a:solidFill>
                  <a:srgbClr val="FF0000"/>
                </a:solidFill>
                <a:latin typeface="Monotype Corsiva" pitchFamily="66" charset="0"/>
              </a:rPr>
              <a:t>Conjugate the </a:t>
            </a:r>
            <a:r>
              <a:rPr lang="en-US" sz="6600" dirty="0" smtClean="0">
                <a:solidFill>
                  <a:srgbClr val="FF0000"/>
                </a:solidFill>
                <a:latin typeface="Monotype Corsiva" pitchFamily="66" charset="0"/>
              </a:rPr>
              <a:t>2 Verbs </a:t>
            </a:r>
            <a:r>
              <a:rPr lang="en-US" sz="6600" u="none" dirty="0" smtClean="0">
                <a:solidFill>
                  <a:srgbClr val="FF0000"/>
                </a:solidFill>
                <a:latin typeface="Monotype Corsiva" pitchFamily="66" charset="0"/>
              </a:rPr>
              <a:t>in all Tenses!</a:t>
            </a:r>
            <a:endParaRPr lang="en-US" sz="6600" u="none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305800" cy="1752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Use your Unit Notes!</a:t>
            </a:r>
            <a:endParaRPr lang="en-US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533400"/>
            <a:ext cx="82296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JUGAR = 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TO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PLAY</a:t>
            </a: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457200" y="1397000"/>
          <a:ext cx="8180515" cy="436517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219200"/>
                <a:gridCol w="1371600"/>
                <a:gridCol w="1246315"/>
                <a:gridCol w="1268285"/>
                <a:gridCol w="1524000"/>
                <a:gridCol w="1551115"/>
              </a:tblGrid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PRESENT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IMPERFECT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PRETERITE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FUTURE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CONDITIONAL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SUBJUNCTIVE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57200" y="20852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JUEGO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7200" y="26948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JUEGAS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57200" y="33806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JUEGA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57200" y="39902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JUGAMOS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57200" y="46760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JUGÁIS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57200" y="52856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JUEGAN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676400" y="2085201"/>
            <a:ext cx="1371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JUGABA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676400" y="26948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JUGABAS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676400" y="33806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JUGABA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600200" y="3990201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JUGÁBAMOS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676400" y="46760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JUGABAIS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676400" y="52856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JUGABAN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895600" y="2085201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JUGUÉ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895600" y="2694801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JUGASTE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895600" y="3380601"/>
            <a:ext cx="160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JUGÓ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819400" y="39902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JUGAMOS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819400" y="46760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JUGASTEIS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819400" y="52856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JUGARON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267200" y="20852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JUGARÉ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267200" y="26948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JUGARÁS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267200" y="33806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JUGARÁ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4114800" y="3990201"/>
            <a:ext cx="160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JUGAREMOS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267200" y="46760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JUGARÉIS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4267200" y="52856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JUGARÁN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562600" y="20574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JUGARÍA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562600" y="26670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JUGARÍAS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562600" y="33528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JUGARÍA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5562600" y="39902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JUGARÍAMOS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562600" y="46482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JUGARÍAIS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562600" y="52856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JUGARÍAN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7086600" y="20574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JUEGUE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7086600" y="26670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JUEGUES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7086600" y="33528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JUEGUE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7086600" y="39902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JUGUEMOS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7086600" y="46482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JUGUÉIS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7086600" y="52856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JUEGUEN</a:t>
            </a:r>
            <a:endParaRPr lang="en-US" sz="12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17466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533400"/>
            <a:ext cx="82296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TRAER = 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TO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BRING</a:t>
            </a: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457200" y="1397000"/>
          <a:ext cx="8180515" cy="436517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219200"/>
                <a:gridCol w="1371600"/>
                <a:gridCol w="1246315"/>
                <a:gridCol w="1268285"/>
                <a:gridCol w="1524000"/>
                <a:gridCol w="1551115"/>
              </a:tblGrid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PRESENT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IMPERFECT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PRETERITE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FUTURE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CONDITIONAL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SUBJUNCTIVE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57200" y="20852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TRAIGO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7200" y="26948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TRAES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57200" y="33806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TRAE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57200" y="39902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TRAEMOS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57200" y="46760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TRAÉIS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57200" y="52856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TRAEN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676400" y="2085201"/>
            <a:ext cx="1371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TRAÍA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676400" y="26948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TRAÍAS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676400" y="33806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TRAÍA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600200" y="3990201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TRAÍAMOS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676400" y="46760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TRAÍAIS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676400" y="52856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TRAÍAN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895600" y="2085201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TRAJE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895600" y="2694801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TRAJISTE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895600" y="3380601"/>
            <a:ext cx="160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TRAJO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819400" y="39902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TRAJIMOS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819400" y="46760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TRAJISTEIS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819400" y="52856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TRAJERON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267200" y="20852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TRAERÉ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267200" y="26948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TRAERÁS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267200" y="33806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TRAERÁ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4114800" y="3990201"/>
            <a:ext cx="160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TRAEREMOS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267200" y="46760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TRAERÉIS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4267200" y="52856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TRAERÁN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562600" y="20574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TRAERÍA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562600" y="26670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TRAERÍAS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562600" y="33528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TRAERÍA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5562600" y="39902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TRAERÍAMOS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562600" y="46482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TRAERÍAIS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562600" y="52856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TRAERÍAN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7086600" y="20574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TRAIGA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7086600" y="26670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TRAIGAS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7086600" y="33528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TRAIGA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7086600" y="39902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TRAIGAMOS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7086600" y="46482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TRAIGÁIS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7086600" y="52856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TRAIGAN</a:t>
            </a:r>
            <a:endParaRPr lang="en-US" sz="12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79463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762000"/>
            <a:ext cx="8153400" cy="701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Philip is 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as tall as his sister.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2543175"/>
            <a:ext cx="8229600" cy="641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New York is 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as good as Chicago.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4114800"/>
            <a:ext cx="8305800" cy="701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Marisol is as smart as Roberto.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7200" y="1524000"/>
            <a:ext cx="822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 dirty="0">
                <a:solidFill>
                  <a:srgbClr val="FFFF00"/>
                </a:solidFill>
                <a:latin typeface="Impact" pitchFamily="34" charset="0"/>
              </a:rPr>
              <a:t>Philip </a:t>
            </a:r>
            <a:r>
              <a:rPr lang="es-MX" sz="3600" u="sng" dirty="0">
                <a:solidFill>
                  <a:srgbClr val="FFFF00"/>
                </a:solidFill>
                <a:latin typeface="Impact" pitchFamily="34" charset="0"/>
              </a:rPr>
              <a:t>es </a:t>
            </a:r>
            <a:r>
              <a:rPr lang="es-MX" sz="3600" u="sng" dirty="0" smtClean="0">
                <a:solidFill>
                  <a:srgbClr val="FFFF00"/>
                </a:solidFill>
                <a:latin typeface="Impact" pitchFamily="34" charset="0"/>
              </a:rPr>
              <a:t>tan alto como </a:t>
            </a:r>
            <a:r>
              <a:rPr lang="es-MX" sz="3600" dirty="0" smtClean="0">
                <a:solidFill>
                  <a:srgbClr val="FFFF00"/>
                </a:solidFill>
                <a:latin typeface="Impact" pitchFamily="34" charset="0"/>
              </a:rPr>
              <a:t>su </a:t>
            </a:r>
            <a:r>
              <a:rPr lang="es-MX" sz="3600" dirty="0">
                <a:solidFill>
                  <a:srgbClr val="FFFF00"/>
                </a:solidFill>
                <a:latin typeface="Impact" pitchFamily="34" charset="0"/>
              </a:rPr>
              <a:t>hermana.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57200" y="3076575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 dirty="0">
                <a:solidFill>
                  <a:srgbClr val="FFFF00"/>
                </a:solidFill>
                <a:latin typeface="Impact" pitchFamily="34" charset="0"/>
              </a:rPr>
              <a:t>Nueva York </a:t>
            </a:r>
            <a:r>
              <a:rPr lang="es-MX" sz="3600" u="sng" dirty="0">
                <a:solidFill>
                  <a:srgbClr val="FFFF00"/>
                </a:solidFill>
                <a:latin typeface="Impact" pitchFamily="34" charset="0"/>
              </a:rPr>
              <a:t>es </a:t>
            </a:r>
            <a:r>
              <a:rPr lang="es-MX" sz="3600" u="sng" dirty="0" smtClean="0">
                <a:solidFill>
                  <a:srgbClr val="FFFF00"/>
                </a:solidFill>
                <a:latin typeface="Impact" pitchFamily="34" charset="0"/>
              </a:rPr>
              <a:t>tan buena como</a:t>
            </a:r>
            <a:r>
              <a:rPr lang="es-MX" sz="3600" dirty="0" smtClean="0">
                <a:solidFill>
                  <a:srgbClr val="FFFF00"/>
                </a:solidFill>
                <a:latin typeface="Impact" pitchFamily="34" charset="0"/>
              </a:rPr>
              <a:t> Chicago.</a:t>
            </a:r>
            <a:endParaRPr lang="es-MX" sz="3600" dirty="0">
              <a:solidFill>
                <a:srgbClr val="FFFF00"/>
              </a:solidFill>
              <a:latin typeface="Impact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57200" y="4648200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 dirty="0">
                <a:solidFill>
                  <a:srgbClr val="FFFF00"/>
                </a:solidFill>
                <a:latin typeface="Impact" pitchFamily="34" charset="0"/>
              </a:rPr>
              <a:t>Marisol </a:t>
            </a:r>
            <a:r>
              <a:rPr lang="es-MX" sz="3600" u="sng" dirty="0">
                <a:solidFill>
                  <a:srgbClr val="FFFF00"/>
                </a:solidFill>
                <a:latin typeface="Impact" pitchFamily="34" charset="0"/>
              </a:rPr>
              <a:t>es </a:t>
            </a:r>
            <a:r>
              <a:rPr lang="es-MX" sz="3600" u="sng" dirty="0" smtClean="0">
                <a:solidFill>
                  <a:srgbClr val="FFFF00"/>
                </a:solidFill>
                <a:latin typeface="Impact" pitchFamily="34" charset="0"/>
              </a:rPr>
              <a:t>tan inteligente como</a:t>
            </a:r>
            <a:r>
              <a:rPr lang="es-MX" sz="3600" dirty="0" smtClean="0">
                <a:solidFill>
                  <a:srgbClr val="FFFF00"/>
                </a:solidFill>
                <a:latin typeface="Impact" pitchFamily="34" charset="0"/>
              </a:rPr>
              <a:t> Roberto.</a:t>
            </a:r>
            <a:endParaRPr lang="es-MX" sz="3600" dirty="0">
              <a:solidFill>
                <a:srgbClr val="FFFF00"/>
              </a:solidFill>
              <a:latin typeface="I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89126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762000"/>
            <a:ext cx="8153400" cy="701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He reads as many books as his friends.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2543175"/>
            <a:ext cx="8229600" cy="641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They need as much food as their parents..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4114800"/>
            <a:ext cx="8305800" cy="701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We have as much homework as you.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7200" y="1524000"/>
            <a:ext cx="822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 dirty="0" smtClean="0">
                <a:solidFill>
                  <a:srgbClr val="FFFF00"/>
                </a:solidFill>
                <a:latin typeface="Impact" pitchFamily="34" charset="0"/>
              </a:rPr>
              <a:t>Él lee </a:t>
            </a:r>
            <a:r>
              <a:rPr lang="es-MX" sz="3600" u="sng" dirty="0" smtClean="0">
                <a:solidFill>
                  <a:srgbClr val="FFFF00"/>
                </a:solidFill>
                <a:latin typeface="Impact" pitchFamily="34" charset="0"/>
              </a:rPr>
              <a:t>tantos libros como</a:t>
            </a:r>
            <a:r>
              <a:rPr lang="es-MX" sz="3600" dirty="0" smtClean="0">
                <a:solidFill>
                  <a:srgbClr val="FFFF00"/>
                </a:solidFill>
                <a:latin typeface="Impact" pitchFamily="34" charset="0"/>
              </a:rPr>
              <a:t> sus amigos.</a:t>
            </a:r>
            <a:endParaRPr lang="es-MX" sz="3600" dirty="0">
              <a:solidFill>
                <a:srgbClr val="FFFF00"/>
              </a:solidFill>
              <a:latin typeface="Impact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1000" y="3049498"/>
            <a:ext cx="8382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MX" sz="3600" dirty="0" smtClean="0">
                <a:solidFill>
                  <a:srgbClr val="FFFF00"/>
                </a:solidFill>
                <a:latin typeface="Impact" pitchFamily="34" charset="0"/>
              </a:rPr>
              <a:t>Ellos necesitan </a:t>
            </a:r>
            <a:r>
              <a:rPr lang="es-MX" sz="3600" u="sng" dirty="0" smtClean="0">
                <a:solidFill>
                  <a:srgbClr val="FFFF00"/>
                </a:solidFill>
                <a:latin typeface="Impact" pitchFamily="34" charset="0"/>
              </a:rPr>
              <a:t>tanta comida como</a:t>
            </a:r>
            <a:r>
              <a:rPr lang="es-MX" sz="3600" dirty="0" smtClean="0">
                <a:solidFill>
                  <a:srgbClr val="FFFF00"/>
                </a:solidFill>
                <a:latin typeface="Impact" pitchFamily="34" charset="0"/>
              </a:rPr>
              <a:t> sus padres.</a:t>
            </a:r>
            <a:endParaRPr lang="es-MX" sz="3600" dirty="0">
              <a:solidFill>
                <a:srgbClr val="FFFF00"/>
              </a:solidFill>
              <a:latin typeface="Impact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57200" y="4648200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 dirty="0" smtClean="0">
                <a:solidFill>
                  <a:srgbClr val="FFFF00"/>
                </a:solidFill>
                <a:latin typeface="Impact" pitchFamily="34" charset="0"/>
              </a:rPr>
              <a:t>Nosotros tenemos </a:t>
            </a:r>
            <a:r>
              <a:rPr lang="es-MX" sz="3600" u="sng" dirty="0" smtClean="0">
                <a:solidFill>
                  <a:srgbClr val="FFFF00"/>
                </a:solidFill>
                <a:latin typeface="Impact" pitchFamily="34" charset="0"/>
              </a:rPr>
              <a:t>tanta tarea como</a:t>
            </a:r>
            <a:r>
              <a:rPr lang="es-MX" sz="3600" dirty="0" smtClean="0">
                <a:solidFill>
                  <a:srgbClr val="FFFF00"/>
                </a:solidFill>
                <a:latin typeface="Impact" pitchFamily="34" charset="0"/>
              </a:rPr>
              <a:t> tú.</a:t>
            </a:r>
            <a:endParaRPr lang="es-MX" sz="3600" dirty="0">
              <a:solidFill>
                <a:srgbClr val="FFFF00"/>
              </a:solidFill>
              <a:latin typeface="Impact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8" name="Ink 7"/>
              <p14:cNvContentPartPr/>
              <p14:nvPr/>
            </p14:nvContentPartPr>
            <p14:xfrm>
              <a:off x="7781826" y="2883049"/>
              <a:ext cx="360" cy="360"/>
            </p14:xfrm>
          </p:contentPart>
        </mc:Choice>
        <mc:Fallback>
          <p:pic>
            <p:nvPicPr>
              <p:cNvPr id="8" name="Ink 7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769946" y="2871169"/>
                <a:ext cx="24120" cy="24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6665048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762000"/>
            <a:ext cx="8153400" cy="701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Philip is taller than his sister.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2543175"/>
            <a:ext cx="8229600" cy="641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New York is the best city in the world.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4114800"/>
            <a:ext cx="8305800" cy="701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Marisol is the smartest in Spanish Class.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7200" y="1524000"/>
            <a:ext cx="822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FFFF00"/>
                </a:solidFill>
                <a:latin typeface="Impact" pitchFamily="34" charset="0"/>
              </a:rPr>
              <a:t>Philip </a:t>
            </a:r>
            <a:r>
              <a:rPr lang="es-MX" sz="3600" u="sng">
                <a:solidFill>
                  <a:srgbClr val="FFFF00"/>
                </a:solidFill>
                <a:latin typeface="Impact" pitchFamily="34" charset="0"/>
              </a:rPr>
              <a:t>es más alto que</a:t>
            </a:r>
            <a:r>
              <a:rPr lang="es-MX" sz="3600">
                <a:solidFill>
                  <a:srgbClr val="FFFF00"/>
                </a:solidFill>
                <a:latin typeface="Impact" pitchFamily="34" charset="0"/>
              </a:rPr>
              <a:t> su hermana.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57200" y="3076575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 dirty="0">
                <a:solidFill>
                  <a:srgbClr val="FFFF00"/>
                </a:solidFill>
                <a:latin typeface="Impact" pitchFamily="34" charset="0"/>
              </a:rPr>
              <a:t>Nueva York </a:t>
            </a:r>
            <a:r>
              <a:rPr lang="es-MX" sz="3600" u="sng" dirty="0">
                <a:solidFill>
                  <a:srgbClr val="FFFF00"/>
                </a:solidFill>
                <a:latin typeface="Impact" pitchFamily="34" charset="0"/>
              </a:rPr>
              <a:t>es la mejor ciudad</a:t>
            </a:r>
            <a:r>
              <a:rPr lang="es-MX" sz="3600" dirty="0">
                <a:solidFill>
                  <a:srgbClr val="FFFF00"/>
                </a:solidFill>
                <a:latin typeface="Impact" pitchFamily="34" charset="0"/>
              </a:rPr>
              <a:t> </a:t>
            </a:r>
            <a:r>
              <a:rPr lang="es-MX" sz="3600" dirty="0" smtClean="0">
                <a:solidFill>
                  <a:srgbClr val="FFFF00"/>
                </a:solidFill>
                <a:latin typeface="Impact" pitchFamily="34" charset="0"/>
              </a:rPr>
              <a:t>del mundo</a:t>
            </a:r>
            <a:r>
              <a:rPr lang="es-MX" sz="3600" dirty="0">
                <a:solidFill>
                  <a:srgbClr val="FFFF00"/>
                </a:solidFill>
                <a:latin typeface="Impact" pitchFamily="34" charset="0"/>
              </a:rPr>
              <a:t>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57200" y="4648200"/>
            <a:ext cx="82296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 dirty="0">
                <a:solidFill>
                  <a:srgbClr val="FFFF00"/>
                </a:solidFill>
                <a:latin typeface="Impact" pitchFamily="34" charset="0"/>
              </a:rPr>
              <a:t>Marisol </a:t>
            </a:r>
            <a:r>
              <a:rPr lang="es-MX" sz="3600" u="sng" dirty="0">
                <a:solidFill>
                  <a:srgbClr val="FFFF00"/>
                </a:solidFill>
                <a:latin typeface="Impact" pitchFamily="34" charset="0"/>
              </a:rPr>
              <a:t>es la más inteligente</a:t>
            </a:r>
            <a:r>
              <a:rPr lang="es-MX" sz="3600" dirty="0">
                <a:solidFill>
                  <a:srgbClr val="FFFF00"/>
                </a:solidFill>
                <a:latin typeface="Impact" pitchFamily="34" charset="0"/>
              </a:rPr>
              <a:t> </a:t>
            </a:r>
            <a:r>
              <a:rPr lang="es-MX" sz="3600" dirty="0" smtClean="0">
                <a:solidFill>
                  <a:srgbClr val="FFFF00"/>
                </a:solidFill>
                <a:latin typeface="Impact" pitchFamily="34" charset="0"/>
              </a:rPr>
              <a:t>de </a:t>
            </a:r>
            <a:r>
              <a:rPr lang="es-MX" sz="3600" dirty="0">
                <a:solidFill>
                  <a:srgbClr val="FFFF00"/>
                </a:solidFill>
                <a:latin typeface="Impact" pitchFamily="34" charset="0"/>
              </a:rPr>
              <a:t>la clase de </a:t>
            </a:r>
            <a:r>
              <a:rPr lang="es-MX" sz="3600" dirty="0" smtClean="0">
                <a:solidFill>
                  <a:srgbClr val="FFFF00"/>
                </a:solidFill>
                <a:latin typeface="Impact" pitchFamily="34" charset="0"/>
              </a:rPr>
              <a:t>Español.</a:t>
            </a:r>
            <a:endParaRPr lang="es-MX" sz="3600" dirty="0">
              <a:solidFill>
                <a:srgbClr val="FFFF00"/>
              </a:solidFill>
              <a:latin typeface="Impact" pitchFamily="34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TS10189359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TS101893590</Template>
  <TotalTime>747</TotalTime>
  <Words>259</Words>
  <Application>Microsoft Office PowerPoint</Application>
  <PresentationFormat>On-screen Show (4:3)</PresentationFormat>
  <Paragraphs>112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Impact</vt:lpstr>
      <vt:lpstr>Jokerman</vt:lpstr>
      <vt:lpstr>Monotype Corsiva</vt:lpstr>
      <vt:lpstr>TS101893590</vt:lpstr>
      <vt:lpstr>Conjugate the 2 Verbs in all Tenses!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Conjugate the 4 Verbs in all Tenses!</dc:title>
  <dc:creator>Tiffany Marie Hosmer</dc:creator>
  <cp:lastModifiedBy>Tiffany Morgan</cp:lastModifiedBy>
  <cp:revision>37</cp:revision>
  <cp:lastPrinted>2017-01-20T16:37:31Z</cp:lastPrinted>
  <dcterms:created xsi:type="dcterms:W3CDTF">2012-01-16T19:03:07Z</dcterms:created>
  <dcterms:modified xsi:type="dcterms:W3CDTF">2017-01-20T16:55:16Z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TC018935909991</vt:lpwstr>
  </property>
</Properties>
</file>