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1309350"/>
  <p:notesSz cx="9296400" cy="7010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32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50958" y="538472"/>
            <a:ext cx="3402183" cy="384400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776044" y="1524442"/>
            <a:ext cx="2536805" cy="18526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93355" y="655578"/>
            <a:ext cx="9506438" cy="110876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algn="ctr">
              <a:lnSpc>
                <a:spcPct val="103099"/>
              </a:lnSpc>
              <a:spcBef>
                <a:spcPts val="45"/>
              </a:spcBef>
            </a:pPr>
            <a:r>
              <a:rPr sz="2800" b="1" dirty="0">
                <a:latin typeface="Arial"/>
                <a:cs typeface="Arial"/>
              </a:rPr>
              <a:t>Gavin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School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District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37 </a:t>
            </a:r>
            <a:r>
              <a:rPr sz="2800" b="1" dirty="0">
                <a:latin typeface="Arial"/>
                <a:cs typeface="Arial"/>
              </a:rPr>
              <a:t>Organizational</a:t>
            </a:r>
            <a:r>
              <a:rPr sz="2800" b="1" spc="9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Chart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1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 dirty="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093171" y="3114730"/>
            <a:ext cx="3382645" cy="2613660"/>
            <a:chOff x="12093171" y="3114730"/>
            <a:chExt cx="3382645" cy="26136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093171" y="3114730"/>
              <a:ext cx="3382095" cy="26135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516899" y="3864741"/>
              <a:ext cx="2530757" cy="109728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2354959" y="3998479"/>
            <a:ext cx="2591684" cy="796372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indent="302260" algn="ctr">
              <a:lnSpc>
                <a:spcPct val="103099"/>
              </a:lnSpc>
              <a:spcBef>
                <a:spcPts val="45"/>
              </a:spcBef>
            </a:pPr>
            <a:r>
              <a:rPr lang="en-US" sz="1700" dirty="0">
                <a:latin typeface="Arial"/>
                <a:cs typeface="Arial"/>
              </a:rPr>
              <a:t>Executive </a:t>
            </a:r>
            <a:r>
              <a:rPr sz="1700" dirty="0">
                <a:latin typeface="Arial"/>
                <a:cs typeface="Arial"/>
              </a:rPr>
              <a:t>Director</a:t>
            </a:r>
            <a:endParaRPr lang="en-US" sz="1700" spc="350" dirty="0">
              <a:latin typeface="Arial"/>
              <a:cs typeface="Arial"/>
            </a:endParaRPr>
          </a:p>
          <a:p>
            <a:pPr marL="12700" marR="5080" indent="302260" algn="ctr">
              <a:lnSpc>
                <a:spcPct val="103099"/>
              </a:lnSpc>
              <a:spcBef>
                <a:spcPts val="45"/>
              </a:spcBef>
            </a:pPr>
            <a:r>
              <a:rPr sz="1700" spc="30" dirty="0">
                <a:latin typeface="Arial"/>
                <a:cs typeface="Arial"/>
              </a:rPr>
              <a:t>for </a:t>
            </a:r>
            <a:endParaRPr lang="en-US" sz="1700" spc="30" dirty="0">
              <a:latin typeface="Arial"/>
              <a:cs typeface="Arial"/>
            </a:endParaRPr>
          </a:p>
          <a:p>
            <a:pPr marL="12700" marR="5080" indent="302260" algn="ctr">
              <a:lnSpc>
                <a:spcPct val="103099"/>
              </a:lnSpc>
              <a:spcBef>
                <a:spcPts val="45"/>
              </a:spcBef>
            </a:pPr>
            <a:r>
              <a:rPr sz="1700" spc="50" dirty="0">
                <a:latin typeface="Arial"/>
                <a:cs typeface="Arial"/>
              </a:rPr>
              <a:t>Student</a:t>
            </a:r>
            <a:r>
              <a:rPr sz="1700" spc="2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Services</a:t>
            </a:r>
            <a:endParaRPr sz="17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664931" y="3114730"/>
            <a:ext cx="3382645" cy="2613660"/>
            <a:chOff x="4664931" y="3114730"/>
            <a:chExt cx="3382645" cy="261366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64931" y="3114730"/>
              <a:ext cx="3382095" cy="261353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88657" y="3864741"/>
              <a:ext cx="2530753" cy="109728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4762276" y="4015053"/>
            <a:ext cx="2596091" cy="796372"/>
          </a:xfrm>
          <a:prstGeom prst="rect">
            <a:avLst/>
          </a:prstGeom>
        </p:spPr>
        <p:txBody>
          <a:bodyPr vert="horz" wrap="square" lIns="0" tIns="5715" rIns="0" bIns="0" rtlCol="0" anchor="ctr">
            <a:spAutoFit/>
          </a:bodyPr>
          <a:lstStyle/>
          <a:p>
            <a:pPr marL="12700" marR="5080" lvl="1" indent="607695" algn="ctr">
              <a:lnSpc>
                <a:spcPct val="103099"/>
              </a:lnSpc>
              <a:spcBef>
                <a:spcPts val="45"/>
              </a:spcBef>
            </a:pPr>
            <a:r>
              <a:rPr lang="en-US" sz="1700" spc="-10" dirty="0">
                <a:latin typeface="Arial"/>
                <a:cs typeface="Arial"/>
              </a:rPr>
              <a:t>Executive Director </a:t>
            </a:r>
          </a:p>
          <a:p>
            <a:pPr marL="12700" marR="5080" lvl="1" indent="607695" algn="ctr">
              <a:lnSpc>
                <a:spcPct val="103099"/>
              </a:lnSpc>
              <a:spcBef>
                <a:spcPts val="45"/>
              </a:spcBef>
            </a:pPr>
            <a:r>
              <a:rPr lang="en-US" sz="1700" spc="-10" dirty="0">
                <a:latin typeface="Arial"/>
                <a:cs typeface="Arial"/>
              </a:rPr>
              <a:t>for </a:t>
            </a:r>
          </a:p>
          <a:p>
            <a:pPr marL="12700" marR="5080" lvl="1" indent="607695" algn="ctr">
              <a:lnSpc>
                <a:spcPct val="103099"/>
              </a:lnSpc>
              <a:spcBef>
                <a:spcPts val="45"/>
              </a:spcBef>
            </a:pPr>
            <a:r>
              <a:rPr lang="en-US" sz="1700" spc="-10" dirty="0">
                <a:latin typeface="Arial"/>
                <a:cs typeface="Arial"/>
              </a:rPr>
              <a:t>Business Services</a:t>
            </a:r>
            <a:endParaRPr sz="1700" dirty="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769524" y="3343212"/>
            <a:ext cx="4648355" cy="3355975"/>
            <a:chOff x="7724378" y="3334977"/>
            <a:chExt cx="4648355" cy="3355975"/>
          </a:xfrm>
        </p:grpSpPr>
        <p:sp>
          <p:nvSpPr>
            <p:cNvPr id="12" name="object 12"/>
            <p:cNvSpPr/>
            <p:nvPr/>
          </p:nvSpPr>
          <p:spPr>
            <a:xfrm>
              <a:off x="10047100" y="3334977"/>
              <a:ext cx="31115" cy="3355975"/>
            </a:xfrm>
            <a:custGeom>
              <a:avLst/>
              <a:gdLst/>
              <a:ahLst/>
              <a:cxnLst/>
              <a:rect l="l" t="t" r="r" b="b"/>
              <a:pathLst>
                <a:path w="31115" h="3355975">
                  <a:moveTo>
                    <a:pt x="0" y="0"/>
                  </a:moveTo>
                  <a:lnTo>
                    <a:pt x="31071" y="335590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24378" y="4406246"/>
              <a:ext cx="4648355" cy="45719"/>
            </a:xfrm>
            <a:custGeom>
              <a:avLst/>
              <a:gdLst/>
              <a:ahLst/>
              <a:cxnLst/>
              <a:rect l="l" t="t" r="r" b="b"/>
              <a:pathLst>
                <a:path w="2313304">
                  <a:moveTo>
                    <a:pt x="0" y="0"/>
                  </a:moveTo>
                  <a:lnTo>
                    <a:pt x="2312893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10061953" y="3365960"/>
              <a:ext cx="263525" cy="263525"/>
            </a:xfrm>
            <a:custGeom>
              <a:avLst/>
              <a:gdLst/>
              <a:ahLst/>
              <a:cxnLst/>
              <a:rect l="l" t="t" r="r" b="b"/>
              <a:pathLst>
                <a:path w="263525" h="263525">
                  <a:moveTo>
                    <a:pt x="263508" y="263508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310323" y="3623348"/>
              <a:ext cx="290830" cy="0"/>
            </a:xfrm>
            <a:custGeom>
              <a:avLst/>
              <a:gdLst/>
              <a:ahLst/>
              <a:cxnLst/>
              <a:rect l="l" t="t" r="r" b="b"/>
              <a:pathLst>
                <a:path w="290829">
                  <a:moveTo>
                    <a:pt x="290296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0665907" y="3508268"/>
            <a:ext cx="15748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Executive </a:t>
            </a:r>
            <a:r>
              <a:rPr sz="1400" spc="-10" dirty="0">
                <a:latin typeface="Arial"/>
                <a:cs typeface="Arial"/>
              </a:rPr>
              <a:t>Assistant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348634" y="4940128"/>
            <a:ext cx="507608" cy="2557390"/>
            <a:chOff x="6348634" y="4958998"/>
            <a:chExt cx="507608" cy="2568473"/>
          </a:xfrm>
        </p:grpSpPr>
        <p:sp>
          <p:nvSpPr>
            <p:cNvPr id="19" name="object 19"/>
            <p:cNvSpPr/>
            <p:nvPr/>
          </p:nvSpPr>
          <p:spPr>
            <a:xfrm>
              <a:off x="6348634" y="4958998"/>
              <a:ext cx="45719" cy="2568473"/>
            </a:xfrm>
            <a:custGeom>
              <a:avLst/>
              <a:gdLst/>
              <a:ahLst/>
              <a:cxnLst/>
              <a:rect l="l" t="t" r="r" b="b"/>
              <a:pathLst>
                <a:path w="15239" h="2264409">
                  <a:moveTo>
                    <a:pt x="14688" y="2264061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6353259" y="4961736"/>
              <a:ext cx="227329" cy="227329"/>
            </a:xfrm>
            <a:custGeom>
              <a:avLst/>
              <a:gdLst/>
              <a:ahLst/>
              <a:cxnLst/>
              <a:rect l="l" t="t" r="r" b="b"/>
              <a:pathLst>
                <a:path w="227329" h="227329">
                  <a:moveTo>
                    <a:pt x="227172" y="227172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565412" y="5181782"/>
              <a:ext cx="290830" cy="0"/>
            </a:xfrm>
            <a:custGeom>
              <a:avLst/>
              <a:gdLst/>
              <a:ahLst/>
              <a:cxnLst/>
              <a:rect l="l" t="t" r="r" b="b"/>
              <a:pathLst>
                <a:path w="290829">
                  <a:moveTo>
                    <a:pt x="290296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4055991" y="5879955"/>
            <a:ext cx="1983739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Director</a:t>
            </a:r>
            <a:r>
              <a:rPr sz="1450" spc="1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for</a:t>
            </a:r>
            <a:r>
              <a:rPr sz="1450" spc="114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Technology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79850" y="7249493"/>
            <a:ext cx="2172335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spc="-10" dirty="0">
                <a:latin typeface="Arial"/>
                <a:cs typeface="Arial"/>
              </a:rPr>
              <a:t>Transportation</a:t>
            </a:r>
            <a:r>
              <a:rPr lang="en-US" sz="1450" spc="-10" dirty="0">
                <a:latin typeface="Arial"/>
                <a:cs typeface="Arial"/>
              </a:rPr>
              <a:t> Supervisor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47941" y="6340475"/>
            <a:ext cx="1694180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Director</a:t>
            </a:r>
            <a:r>
              <a:rPr sz="1450" spc="10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of</a:t>
            </a:r>
            <a:r>
              <a:rPr sz="1450" spc="10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Facilities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67408" y="6797675"/>
            <a:ext cx="2074545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Director</a:t>
            </a:r>
            <a:r>
              <a:rPr sz="1450" spc="10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of</a:t>
            </a:r>
            <a:r>
              <a:rPr sz="1450" spc="10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Food</a:t>
            </a:r>
            <a:r>
              <a:rPr sz="1450" spc="10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Service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893493" y="6723325"/>
            <a:ext cx="2559814" cy="212814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Principals</a:t>
            </a:r>
            <a:r>
              <a:rPr sz="1450" spc="190" dirty="0">
                <a:latin typeface="Arial"/>
                <a:cs typeface="Arial"/>
              </a:rPr>
              <a:t> </a:t>
            </a:r>
            <a:r>
              <a:rPr sz="1450" spc="-45" dirty="0">
                <a:latin typeface="Arial"/>
                <a:cs typeface="Arial"/>
              </a:rPr>
              <a:t>(2)</a:t>
            </a:r>
            <a:endParaRPr lang="en-US" sz="1450" spc="-45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45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45" dirty="0">
                <a:latin typeface="Arial"/>
                <a:cs typeface="Arial"/>
              </a:rPr>
              <a:t>Director of English Learners (EL)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45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45" dirty="0">
                <a:latin typeface="Arial"/>
                <a:cs typeface="Arial"/>
              </a:rPr>
              <a:t>Assistant Principal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45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45" dirty="0">
                <a:latin typeface="Arial"/>
                <a:cs typeface="Arial"/>
              </a:rPr>
              <a:t>Dean of Students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45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45" dirty="0">
                <a:latin typeface="Arial"/>
                <a:cs typeface="Arial"/>
              </a:rPr>
              <a:t>Central/South Faculty and Staff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2588046" y="5685038"/>
            <a:ext cx="2395856" cy="330795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Special</a:t>
            </a:r>
            <a:r>
              <a:rPr sz="1450" spc="100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Education</a:t>
            </a:r>
            <a:endParaRPr lang="en-US" sz="1450" spc="-1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1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10" dirty="0">
                <a:latin typeface="Arial"/>
                <a:cs typeface="Arial"/>
              </a:rPr>
              <a:t>IEP/504 Plans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1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10" dirty="0">
                <a:latin typeface="Arial"/>
                <a:cs typeface="Arial"/>
              </a:rPr>
              <a:t>Health Assistants (2)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1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10" dirty="0">
                <a:latin typeface="Arial"/>
                <a:cs typeface="Arial"/>
              </a:rPr>
              <a:t>Preschool/Early Childhood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1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10" dirty="0">
                <a:latin typeface="Arial"/>
                <a:cs typeface="Arial"/>
              </a:rPr>
              <a:t>Related Services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10" dirty="0">
                <a:latin typeface="Arial"/>
                <a:cs typeface="Arial"/>
              </a:rPr>
              <a:t>(OT, PT, SLP, SW, Psych)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1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10" dirty="0">
                <a:latin typeface="Arial"/>
                <a:cs typeface="Arial"/>
              </a:rPr>
              <a:t>Homeless Liaison </a:t>
            </a: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endParaRPr lang="en-US" sz="1450" spc="-1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US" sz="1450" spc="-10" dirty="0">
                <a:latin typeface="Arial"/>
                <a:cs typeface="Arial"/>
              </a:rPr>
              <a:t>IDEA Grants</a:t>
            </a:r>
            <a:endParaRPr sz="1450" dirty="0">
              <a:latin typeface="Arial"/>
              <a:cs typeface="Arial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6149530" y="3363839"/>
            <a:ext cx="7686149" cy="4038708"/>
            <a:chOff x="6107667" y="3368567"/>
            <a:chExt cx="7686149" cy="4038708"/>
          </a:xfrm>
        </p:grpSpPr>
        <p:sp>
          <p:nvSpPr>
            <p:cNvPr id="41" name="object 41"/>
            <p:cNvSpPr/>
            <p:nvPr/>
          </p:nvSpPr>
          <p:spPr>
            <a:xfrm>
              <a:off x="6107667" y="6030353"/>
              <a:ext cx="493395" cy="0"/>
            </a:xfrm>
            <a:custGeom>
              <a:avLst/>
              <a:gdLst/>
              <a:ahLst/>
              <a:cxnLst/>
              <a:rect l="l" t="t" r="r" b="b"/>
              <a:pathLst>
                <a:path w="493395">
                  <a:moveTo>
                    <a:pt x="493178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2" name="object 42"/>
            <p:cNvSpPr/>
            <p:nvPr/>
          </p:nvSpPr>
          <p:spPr>
            <a:xfrm>
              <a:off x="6112902" y="6951791"/>
              <a:ext cx="494665" cy="0"/>
            </a:xfrm>
            <a:custGeom>
              <a:avLst/>
              <a:gdLst/>
              <a:ahLst/>
              <a:cxnLst/>
              <a:rect l="l" t="t" r="r" b="b"/>
              <a:pathLst>
                <a:path w="494665">
                  <a:moveTo>
                    <a:pt x="494225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3" name="object 43"/>
            <p:cNvSpPr/>
            <p:nvPr/>
          </p:nvSpPr>
          <p:spPr>
            <a:xfrm>
              <a:off x="6112902" y="7407275"/>
              <a:ext cx="494665" cy="0"/>
            </a:xfrm>
            <a:custGeom>
              <a:avLst/>
              <a:gdLst/>
              <a:ahLst/>
              <a:cxnLst/>
              <a:rect l="l" t="t" r="r" b="b"/>
              <a:pathLst>
                <a:path w="494665">
                  <a:moveTo>
                    <a:pt x="494225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4" name="object 44"/>
            <p:cNvSpPr/>
            <p:nvPr/>
          </p:nvSpPr>
          <p:spPr>
            <a:xfrm>
              <a:off x="6107667" y="6488978"/>
              <a:ext cx="493395" cy="0"/>
            </a:xfrm>
            <a:custGeom>
              <a:avLst/>
              <a:gdLst/>
              <a:ahLst/>
              <a:cxnLst/>
              <a:rect l="l" t="t" r="r" b="b"/>
              <a:pathLst>
                <a:path w="493395">
                  <a:moveTo>
                    <a:pt x="493178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5" name="object 45"/>
            <p:cNvSpPr/>
            <p:nvPr/>
          </p:nvSpPr>
          <p:spPr>
            <a:xfrm>
              <a:off x="9782192" y="3368567"/>
              <a:ext cx="252006" cy="298089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0" y="279233"/>
                  </a:moveTo>
                  <a:lnTo>
                    <a:pt x="279233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6" name="object 46"/>
            <p:cNvSpPr/>
            <p:nvPr/>
          </p:nvSpPr>
          <p:spPr>
            <a:xfrm>
              <a:off x="9478217" y="3656711"/>
              <a:ext cx="323704" cy="45719"/>
            </a:xfrm>
            <a:custGeom>
              <a:avLst/>
              <a:gdLst/>
              <a:ahLst/>
              <a:cxnLst/>
              <a:rect l="l" t="t" r="r" b="b"/>
              <a:pathLst>
                <a:path w="290829">
                  <a:moveTo>
                    <a:pt x="290296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3514416" y="4944797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0" y="279233"/>
                  </a:moveTo>
                  <a:lnTo>
                    <a:pt x="279233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3239417" y="5222287"/>
              <a:ext cx="290830" cy="0"/>
            </a:xfrm>
            <a:custGeom>
              <a:avLst/>
              <a:gdLst/>
              <a:ahLst/>
              <a:cxnLst/>
              <a:rect l="l" t="t" r="r" b="b"/>
              <a:pathLst>
                <a:path w="290830">
                  <a:moveTo>
                    <a:pt x="290296" y="0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3779109" y="4965831"/>
              <a:ext cx="10795" cy="699135"/>
            </a:xfrm>
            <a:custGeom>
              <a:avLst/>
              <a:gdLst/>
              <a:ahLst/>
              <a:cxnLst/>
              <a:rect l="l" t="t" r="r" b="b"/>
              <a:pathLst>
                <a:path w="10794" h="699135">
                  <a:moveTo>
                    <a:pt x="10225" y="698849"/>
                  </a:moveTo>
                  <a:lnTo>
                    <a:pt x="0" y="0"/>
                  </a:lnTo>
                </a:path>
              </a:pathLst>
            </a:custGeom>
            <a:ln w="41883">
              <a:solidFill>
                <a:srgbClr val="0171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11105296" y="5083035"/>
            <a:ext cx="2047239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Administrative</a:t>
            </a:r>
            <a:r>
              <a:rPr sz="1450" spc="27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Assistant</a:t>
            </a:r>
            <a:endParaRPr sz="145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742527" y="4947418"/>
            <a:ext cx="2331579" cy="713913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5270" marR="5080" indent="33020" algn="l">
              <a:lnSpc>
                <a:spcPct val="104200"/>
              </a:lnSpc>
              <a:spcBef>
                <a:spcPts val="60"/>
              </a:spcBef>
            </a:pPr>
            <a:r>
              <a:rPr sz="1450" dirty="0">
                <a:latin typeface="Arial"/>
                <a:cs typeface="Arial"/>
              </a:rPr>
              <a:t>Benefits</a:t>
            </a:r>
            <a:r>
              <a:rPr lang="en-US" sz="1450" spc="160" dirty="0">
                <a:latin typeface="Arial"/>
                <a:cs typeface="Arial"/>
              </a:rPr>
              <a:t> S</a:t>
            </a:r>
            <a:r>
              <a:rPr sz="1450" spc="-10" dirty="0">
                <a:latin typeface="Arial"/>
                <a:cs typeface="Arial"/>
              </a:rPr>
              <a:t>pecialist/ </a:t>
            </a:r>
            <a:r>
              <a:rPr lang="en-US" sz="1450" spc="-10" dirty="0">
                <a:latin typeface="Arial"/>
                <a:cs typeface="Arial"/>
              </a:rPr>
              <a:t>    </a:t>
            </a:r>
          </a:p>
          <a:p>
            <a:pPr marL="255270" marR="5080" indent="33020" algn="l">
              <a:lnSpc>
                <a:spcPct val="104200"/>
              </a:lnSpc>
              <a:spcBef>
                <a:spcPts val="60"/>
              </a:spcBef>
            </a:pPr>
            <a:r>
              <a:rPr sz="1450" dirty="0">
                <a:latin typeface="Arial"/>
                <a:cs typeface="Arial"/>
              </a:rPr>
              <a:t>Payroll</a:t>
            </a:r>
            <a:r>
              <a:rPr sz="1450" spc="30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Coordinator/</a:t>
            </a:r>
            <a:r>
              <a:rPr lang="en-US" sz="1450" spc="-10" dirty="0">
                <a:latin typeface="Arial"/>
                <a:cs typeface="Arial"/>
              </a:rPr>
              <a:t> </a:t>
            </a:r>
          </a:p>
          <a:p>
            <a:pPr marL="255270" marR="5080" indent="33020" algn="l">
              <a:lnSpc>
                <a:spcPct val="104200"/>
              </a:lnSpc>
              <a:spcBef>
                <a:spcPts val="60"/>
              </a:spcBef>
            </a:pPr>
            <a:r>
              <a:rPr sz="1450" dirty="0">
                <a:latin typeface="Arial"/>
                <a:cs typeface="Arial"/>
              </a:rPr>
              <a:t>Accounts</a:t>
            </a:r>
            <a:r>
              <a:rPr lang="en-US" sz="1450" spc="300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Payable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703137" y="7237848"/>
            <a:ext cx="1250950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Bus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Drivers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spc="-40" dirty="0">
                <a:latin typeface="Arial"/>
                <a:cs typeface="Arial"/>
              </a:rPr>
              <a:t>(8)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687611" y="6315622"/>
            <a:ext cx="1810385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Maintenance</a:t>
            </a:r>
            <a:r>
              <a:rPr sz="1450" spc="14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Staﬀ</a:t>
            </a:r>
            <a:r>
              <a:rPr sz="1450" spc="150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(6)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704212" y="6794709"/>
            <a:ext cx="1837689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dirty="0">
                <a:latin typeface="Arial"/>
                <a:cs typeface="Arial"/>
              </a:rPr>
              <a:t>Food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Service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Staﬀ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(6)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853489" y="3383462"/>
            <a:ext cx="1492885" cy="22743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690245" marR="5080" indent="-678180" algn="ctr">
              <a:lnSpc>
                <a:spcPts val="1650"/>
              </a:lnSpc>
              <a:spcBef>
                <a:spcPts val="180"/>
              </a:spcBef>
            </a:pPr>
            <a:r>
              <a:rPr sz="1400" dirty="0">
                <a:latin typeface="Arial"/>
                <a:cs typeface="Arial"/>
              </a:rPr>
              <a:t>Human </a:t>
            </a:r>
            <a:r>
              <a:rPr sz="1400" spc="-10" dirty="0">
                <a:latin typeface="Arial"/>
                <a:cs typeface="Arial"/>
              </a:rPr>
              <a:t>Resources</a:t>
            </a:r>
            <a:r>
              <a:rPr lang="en-US" sz="1400" spc="-10" dirty="0">
                <a:latin typeface="Arial"/>
                <a:cs typeface="Arial"/>
              </a:rPr>
              <a:t>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269799" y="3650718"/>
            <a:ext cx="2530753" cy="22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Arial"/>
                <a:cs typeface="Arial"/>
              </a:rPr>
              <a:t>Teaching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and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Learning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8" name="object 17">
            <a:extLst>
              <a:ext uri="{FF2B5EF4-FFF2-40B4-BE49-F238E27FC236}">
                <a16:creationId xmlns:a16="http://schemas.microsoft.com/office/drawing/2014/main" id="{E468BA93-4388-4675-2C2B-B942F97CD979}"/>
              </a:ext>
            </a:extLst>
          </p:cNvPr>
          <p:cNvSpPr txBox="1"/>
          <p:nvPr/>
        </p:nvSpPr>
        <p:spPr>
          <a:xfrm>
            <a:off x="6681565" y="5747793"/>
            <a:ext cx="266954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lang="en-US" sz="1400" spc="-10" dirty="0">
                <a:latin typeface="Arial"/>
                <a:cs typeface="Arial"/>
              </a:rPr>
              <a:t>Technician</a:t>
            </a:r>
          </a:p>
          <a:p>
            <a:pPr marL="12700">
              <a:spcBef>
                <a:spcPts val="580"/>
              </a:spcBef>
            </a:pPr>
            <a:r>
              <a:rPr lang="en-US" sz="1400" dirty="0">
                <a:latin typeface="Arial"/>
                <a:cs typeface="Arial"/>
              </a:rPr>
              <a:t>Database</a:t>
            </a:r>
            <a:r>
              <a:rPr lang="en-US" sz="1400" spc="-5" dirty="0">
                <a:latin typeface="Arial"/>
                <a:cs typeface="Arial"/>
              </a:rPr>
              <a:t> </a:t>
            </a:r>
            <a:r>
              <a:rPr lang="en-US" sz="1400" dirty="0">
                <a:latin typeface="Arial"/>
                <a:cs typeface="Arial"/>
              </a:rPr>
              <a:t>and Software </a:t>
            </a:r>
            <a:r>
              <a:rPr lang="en-US" sz="1400" spc="-10" dirty="0">
                <a:latin typeface="Arial"/>
                <a:cs typeface="Arial"/>
              </a:rPr>
              <a:t>Assistant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9" name="object 57">
            <a:extLst>
              <a:ext uri="{FF2B5EF4-FFF2-40B4-BE49-F238E27FC236}">
                <a16:creationId xmlns:a16="http://schemas.microsoft.com/office/drawing/2014/main" id="{FF7C526C-6A1E-8EA1-D784-D5FC888AEECA}"/>
              </a:ext>
            </a:extLst>
          </p:cNvPr>
          <p:cNvSpPr txBox="1"/>
          <p:nvPr/>
        </p:nvSpPr>
        <p:spPr>
          <a:xfrm>
            <a:off x="7708816" y="3895657"/>
            <a:ext cx="182562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400" spc="-20" dirty="0">
                <a:latin typeface="Arial"/>
                <a:cs typeface="Arial"/>
              </a:rPr>
              <a:t>Communications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77" name="Picture 76" descr="A logo with a flower and a yellow circle&#10;&#10;Description automatically generated">
            <a:extLst>
              <a:ext uri="{FF2B5EF4-FFF2-40B4-BE49-F238E27FC236}">
                <a16:creationId xmlns:a16="http://schemas.microsoft.com/office/drawing/2014/main" id="{4515D2EA-4E34-5E98-F354-8572804658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556" y="360149"/>
            <a:ext cx="2216485" cy="2232532"/>
          </a:xfrm>
          <a:prstGeom prst="rect">
            <a:avLst/>
          </a:prstGeom>
        </p:spPr>
      </p:pic>
      <p:sp>
        <p:nvSpPr>
          <p:cNvPr id="78" name="object 6">
            <a:extLst>
              <a:ext uri="{FF2B5EF4-FFF2-40B4-BE49-F238E27FC236}">
                <a16:creationId xmlns:a16="http://schemas.microsoft.com/office/drawing/2014/main" id="{AE6E1910-A551-4003-DE0B-8382F95EA630}"/>
              </a:ext>
            </a:extLst>
          </p:cNvPr>
          <p:cNvSpPr txBox="1"/>
          <p:nvPr/>
        </p:nvSpPr>
        <p:spPr>
          <a:xfrm>
            <a:off x="8503767" y="2661846"/>
            <a:ext cx="2806214" cy="526939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indent="302260" algn="ctr">
              <a:lnSpc>
                <a:spcPct val="103099"/>
              </a:lnSpc>
              <a:spcBef>
                <a:spcPts val="45"/>
              </a:spcBef>
            </a:pPr>
            <a:r>
              <a:rPr lang="en-US" sz="1700" dirty="0">
                <a:latin typeface="Arial"/>
                <a:cs typeface="Arial"/>
              </a:rPr>
              <a:t>Superintendent of </a:t>
            </a:r>
          </a:p>
          <a:p>
            <a:pPr marL="12700" marR="5080" indent="302260" algn="ctr">
              <a:lnSpc>
                <a:spcPct val="103099"/>
              </a:lnSpc>
              <a:spcBef>
                <a:spcPts val="45"/>
              </a:spcBef>
            </a:pPr>
            <a:r>
              <a:rPr lang="en-US" sz="1700" dirty="0">
                <a:latin typeface="Arial"/>
                <a:cs typeface="Arial"/>
              </a:rPr>
              <a:t>Schools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80" name="object 6">
            <a:extLst>
              <a:ext uri="{FF2B5EF4-FFF2-40B4-BE49-F238E27FC236}">
                <a16:creationId xmlns:a16="http://schemas.microsoft.com/office/drawing/2014/main" id="{9D356FA6-987F-21C2-7800-2FCF150EF82B}"/>
              </a:ext>
            </a:extLst>
          </p:cNvPr>
          <p:cNvSpPr txBox="1"/>
          <p:nvPr/>
        </p:nvSpPr>
        <p:spPr>
          <a:xfrm>
            <a:off x="8653384" y="1873755"/>
            <a:ext cx="2591684" cy="257506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indent="302260" algn="ctr">
              <a:lnSpc>
                <a:spcPct val="103099"/>
              </a:lnSpc>
              <a:spcBef>
                <a:spcPts val="45"/>
              </a:spcBef>
            </a:pPr>
            <a:r>
              <a:rPr lang="en-US" sz="1700" dirty="0">
                <a:latin typeface="Arial"/>
                <a:cs typeface="Arial"/>
              </a:rPr>
              <a:t>Board of Education</a:t>
            </a:r>
            <a:endParaRPr sz="17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128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D37 Org Chart v5</dc:title>
  <cp:lastModifiedBy>Scott Schwartz</cp:lastModifiedBy>
  <cp:revision>10</cp:revision>
  <cp:lastPrinted>2024-06-18T13:51:28Z</cp:lastPrinted>
  <dcterms:created xsi:type="dcterms:W3CDTF">2023-06-20T20:48:12Z</dcterms:created>
  <dcterms:modified xsi:type="dcterms:W3CDTF">2024-06-18T14:32:32Z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2022-06-02T00:00:00Z</vt:filetime>
  </property>
  <property fmtid="{D5CDD505-2E9C-101B-9397-08002B2CF9AE}" pid="3" name="Creator">
    <vt:lpwstr>Keynote</vt:lpwstr>
  </property>
  <property fmtid="{D5CDD505-2E9C-101B-9397-08002B2CF9AE}" pid="4" name="LastSaved">
    <vt:filetime>2023-06-20T00:00:00Z</vt:filetime>
  </property>
  <property fmtid="{D5CDD505-2E9C-101B-9397-08002B2CF9AE}" pid="5" name="Producer">
    <vt:lpwstr>macOS Version 12.3 (Build 21E230) Quartz PDFContext</vt:lpwstr>
  </property>
</Properties>
</file>