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96" r:id="rId6"/>
    <p:sldId id="261" r:id="rId7"/>
    <p:sldId id="262" r:id="rId8"/>
    <p:sldId id="264" r:id="rId9"/>
    <p:sldId id="266" r:id="rId10"/>
    <p:sldId id="268" r:id="rId11"/>
    <p:sldId id="273" r:id="rId12"/>
    <p:sldId id="274" r:id="rId13"/>
    <p:sldId id="275" r:id="rId14"/>
    <p:sldId id="276" r:id="rId15"/>
    <p:sldId id="277" r:id="rId16"/>
    <p:sldId id="278" r:id="rId17"/>
    <p:sldId id="263" r:id="rId18"/>
    <p:sldId id="265" r:id="rId19"/>
    <p:sldId id="269" r:id="rId20"/>
    <p:sldId id="305" r:id="rId21"/>
    <p:sldId id="279" r:id="rId22"/>
    <p:sldId id="280" r:id="rId23"/>
    <p:sldId id="281" r:id="rId24"/>
    <p:sldId id="282" r:id="rId25"/>
    <p:sldId id="283" r:id="rId26"/>
    <p:sldId id="284" r:id="rId27"/>
    <p:sldId id="285" r:id="rId28"/>
    <p:sldId id="294" r:id="rId29"/>
    <p:sldId id="288" r:id="rId30"/>
    <p:sldId id="289" r:id="rId31"/>
    <p:sldId id="295" r:id="rId32"/>
    <p:sldId id="292" r:id="rId33"/>
    <p:sldId id="293" r:id="rId34"/>
    <p:sldId id="302" r:id="rId35"/>
    <p:sldId id="303" r:id="rId36"/>
    <p:sldId id="304" r:id="rId37"/>
    <p:sldId id="272" r:id="rId38"/>
    <p:sldId id="299" r:id="rId39"/>
    <p:sldId id="298" r:id="rId40"/>
    <p:sldId id="286" r:id="rId41"/>
    <p:sldId id="300" r:id="rId42"/>
    <p:sldId id="301" r:id="rId43"/>
    <p:sldId id="307"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72"/>
    <p:restoredTop sz="95934"/>
  </p:normalViewPr>
  <p:slideViewPr>
    <p:cSldViewPr snapToGrid="0">
      <p:cViewPr varScale="1">
        <p:scale>
          <a:sx n="115" d="100"/>
          <a:sy n="115" d="100"/>
        </p:scale>
        <p:origin x="752" y="200"/>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State</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lang="en-US" sz="2000" b="0" i="0" u="none" strike="noStrike" kern="1200" baseline="0" noProof="0">
                    <a:solidFill>
                      <a:schemeClr val="tx1">
                        <a:lumMod val="75000"/>
                        <a:lumOff val="25000"/>
                      </a:schemeClr>
                    </a:solidFill>
                    <a:latin typeface="Century Gothic" panose="020B0502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Grade 3</c:v>
                </c:pt>
                <c:pt idx="1">
                  <c:v>Grade 4</c:v>
                </c:pt>
                <c:pt idx="2">
                  <c:v>Grade 5</c:v>
                </c:pt>
                <c:pt idx="3">
                  <c:v>Grade 6 </c:v>
                </c:pt>
                <c:pt idx="4">
                  <c:v>Grade 7</c:v>
                </c:pt>
                <c:pt idx="5">
                  <c:v>Grade 8 </c:v>
                </c:pt>
              </c:strCache>
            </c:strRef>
          </c:cat>
          <c:val>
            <c:numRef>
              <c:f>Sheet1!$B$2:$B$7</c:f>
              <c:numCache>
                <c:formatCode>General</c:formatCode>
                <c:ptCount val="6"/>
                <c:pt idx="0">
                  <c:v>740</c:v>
                </c:pt>
                <c:pt idx="1">
                  <c:v>746</c:v>
                </c:pt>
                <c:pt idx="2">
                  <c:v>748</c:v>
                </c:pt>
                <c:pt idx="3">
                  <c:v>746</c:v>
                </c:pt>
                <c:pt idx="4">
                  <c:v>751</c:v>
                </c:pt>
                <c:pt idx="5">
                  <c:v>750</c:v>
                </c:pt>
              </c:numCache>
            </c:numRef>
          </c:val>
          <c:extLst>
            <c:ext xmlns:c16="http://schemas.microsoft.com/office/drawing/2014/chart" uri="{C3380CC4-5D6E-409C-BE32-E72D297353CC}">
              <c16:uniqueId val="{00000000-5631-7E4C-89F7-E67517C663EC}"/>
            </c:ext>
          </c:extLst>
        </c:ser>
        <c:ser>
          <c:idx val="1"/>
          <c:order val="1"/>
          <c:tx>
            <c:strRef>
              <c:f>Sheet1!$C$1</c:f>
              <c:strCache>
                <c:ptCount val="1"/>
                <c:pt idx="0">
                  <c:v>District </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lang="en-US" sz="2000" b="0" i="0" u="none" strike="noStrike" kern="1200" baseline="0" noProof="0">
                    <a:solidFill>
                      <a:schemeClr val="tx1">
                        <a:lumMod val="75000"/>
                        <a:lumOff val="25000"/>
                      </a:schemeClr>
                    </a:solidFill>
                    <a:latin typeface="Century Gothic" panose="020B0502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Grade 3</c:v>
                </c:pt>
                <c:pt idx="1">
                  <c:v>Grade 4</c:v>
                </c:pt>
                <c:pt idx="2">
                  <c:v>Grade 5</c:v>
                </c:pt>
                <c:pt idx="3">
                  <c:v>Grade 6 </c:v>
                </c:pt>
                <c:pt idx="4">
                  <c:v>Grade 7</c:v>
                </c:pt>
                <c:pt idx="5">
                  <c:v>Grade 8 </c:v>
                </c:pt>
              </c:strCache>
            </c:strRef>
          </c:cat>
          <c:val>
            <c:numRef>
              <c:f>Sheet1!$C$2:$C$7</c:f>
              <c:numCache>
                <c:formatCode>General</c:formatCode>
                <c:ptCount val="6"/>
                <c:pt idx="0">
                  <c:v>749</c:v>
                </c:pt>
                <c:pt idx="1">
                  <c:v>758</c:v>
                </c:pt>
                <c:pt idx="2">
                  <c:v>757</c:v>
                </c:pt>
                <c:pt idx="3">
                  <c:v>766</c:v>
                </c:pt>
                <c:pt idx="4">
                  <c:v>772</c:v>
                </c:pt>
                <c:pt idx="5">
                  <c:v>764</c:v>
                </c:pt>
              </c:numCache>
            </c:numRef>
          </c:val>
          <c:extLst>
            <c:ext xmlns:c16="http://schemas.microsoft.com/office/drawing/2014/chart" uri="{C3380CC4-5D6E-409C-BE32-E72D297353CC}">
              <c16:uniqueId val="{00000001-5631-7E4C-89F7-E67517C663EC}"/>
            </c:ext>
          </c:extLst>
        </c:ser>
        <c:dLbls>
          <c:dLblPos val="outEnd"/>
          <c:showLegendKey val="0"/>
          <c:showVal val="1"/>
          <c:showCatName val="0"/>
          <c:showSerName val="0"/>
          <c:showPercent val="0"/>
          <c:showBubbleSize val="0"/>
        </c:dLbls>
        <c:gapWidth val="219"/>
        <c:overlap val="-27"/>
        <c:axId val="1959568079"/>
        <c:axId val="2032290479"/>
      </c:barChart>
      <c:catAx>
        <c:axId val="1959568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2000" b="0" i="0" u="none" strike="noStrike" kern="1200" baseline="0" noProof="0">
                <a:solidFill>
                  <a:schemeClr val="tx1">
                    <a:lumMod val="65000"/>
                    <a:lumOff val="35000"/>
                  </a:schemeClr>
                </a:solidFill>
                <a:latin typeface="Century Gothic" panose="020B0502020202020204" pitchFamily="34" charset="0"/>
                <a:ea typeface="+mn-ea"/>
                <a:cs typeface="+mn-cs"/>
              </a:defRPr>
            </a:pPr>
            <a:endParaRPr lang="en-US"/>
          </a:p>
        </c:txPr>
        <c:crossAx val="2032290479"/>
        <c:crosses val="autoZero"/>
        <c:auto val="1"/>
        <c:lblAlgn val="ctr"/>
        <c:lblOffset val="100"/>
        <c:noMultiLvlLbl val="0"/>
      </c:catAx>
      <c:valAx>
        <c:axId val="20322904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2000" b="0" i="0" u="none" strike="noStrike" kern="1200" baseline="0" noProof="0">
                <a:solidFill>
                  <a:schemeClr val="tx1">
                    <a:lumMod val="65000"/>
                    <a:lumOff val="35000"/>
                  </a:schemeClr>
                </a:solidFill>
                <a:latin typeface="Century Gothic" panose="020B0502020202020204" pitchFamily="34" charset="0"/>
                <a:ea typeface="+mn-ea"/>
                <a:cs typeface="+mn-cs"/>
              </a:defRPr>
            </a:pPr>
            <a:endParaRPr lang="en-US"/>
          </a:p>
        </c:txPr>
        <c:crossAx val="19595680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en-US" sz="2000" b="0" i="0" u="none" strike="noStrike" kern="1200" baseline="0" noProof="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2000" noProof="0">
          <a:latin typeface="Century Gothic" panose="020B0502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State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Grade 3</c:v>
                </c:pt>
                <c:pt idx="1">
                  <c:v>Grade 4</c:v>
                </c:pt>
                <c:pt idx="2">
                  <c:v>Grade 5</c:v>
                </c:pt>
                <c:pt idx="3">
                  <c:v>Grade 6 </c:v>
                </c:pt>
                <c:pt idx="4">
                  <c:v>Grade 7</c:v>
                </c:pt>
                <c:pt idx="5">
                  <c:v>Grade 8 </c:v>
                </c:pt>
                <c:pt idx="6">
                  <c:v>Algebra 1</c:v>
                </c:pt>
              </c:strCache>
            </c:strRef>
          </c:cat>
          <c:val>
            <c:numRef>
              <c:f>Sheet1!$B$2:$B$8</c:f>
              <c:numCache>
                <c:formatCode>General</c:formatCode>
                <c:ptCount val="7"/>
                <c:pt idx="0">
                  <c:v>745</c:v>
                </c:pt>
                <c:pt idx="1">
                  <c:v>740</c:v>
                </c:pt>
                <c:pt idx="2">
                  <c:v>736</c:v>
                </c:pt>
                <c:pt idx="3">
                  <c:v>733</c:v>
                </c:pt>
                <c:pt idx="4">
                  <c:v>737</c:v>
                </c:pt>
                <c:pt idx="5">
                  <c:v>716</c:v>
                </c:pt>
                <c:pt idx="6">
                  <c:v>735</c:v>
                </c:pt>
              </c:numCache>
            </c:numRef>
          </c:val>
          <c:extLst>
            <c:ext xmlns:c16="http://schemas.microsoft.com/office/drawing/2014/chart" uri="{C3380CC4-5D6E-409C-BE32-E72D297353CC}">
              <c16:uniqueId val="{00000000-625D-0D45-AF9F-CE1362C533A3}"/>
            </c:ext>
          </c:extLst>
        </c:ser>
        <c:ser>
          <c:idx val="1"/>
          <c:order val="1"/>
          <c:tx>
            <c:strRef>
              <c:f>Sheet1!$C$1</c:f>
              <c:strCache>
                <c:ptCount val="1"/>
                <c:pt idx="0">
                  <c:v>District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Grade 3</c:v>
                </c:pt>
                <c:pt idx="1">
                  <c:v>Grade 4</c:v>
                </c:pt>
                <c:pt idx="2">
                  <c:v>Grade 5</c:v>
                </c:pt>
                <c:pt idx="3">
                  <c:v>Grade 6 </c:v>
                </c:pt>
                <c:pt idx="4">
                  <c:v>Grade 7</c:v>
                </c:pt>
                <c:pt idx="5">
                  <c:v>Grade 8 </c:v>
                </c:pt>
                <c:pt idx="6">
                  <c:v>Algebra 1</c:v>
                </c:pt>
              </c:strCache>
            </c:strRef>
          </c:cat>
          <c:val>
            <c:numRef>
              <c:f>Sheet1!$C$2:$C$8</c:f>
              <c:numCache>
                <c:formatCode>General</c:formatCode>
                <c:ptCount val="7"/>
                <c:pt idx="0">
                  <c:v>751</c:v>
                </c:pt>
                <c:pt idx="1">
                  <c:v>758</c:v>
                </c:pt>
                <c:pt idx="2">
                  <c:v>748</c:v>
                </c:pt>
                <c:pt idx="3">
                  <c:v>743</c:v>
                </c:pt>
                <c:pt idx="4">
                  <c:v>750</c:v>
                </c:pt>
                <c:pt idx="5">
                  <c:v>707</c:v>
                </c:pt>
                <c:pt idx="6">
                  <c:v>770</c:v>
                </c:pt>
              </c:numCache>
            </c:numRef>
          </c:val>
          <c:extLst>
            <c:ext xmlns:c16="http://schemas.microsoft.com/office/drawing/2014/chart" uri="{C3380CC4-5D6E-409C-BE32-E72D297353CC}">
              <c16:uniqueId val="{00000001-625D-0D45-AF9F-CE1362C533A3}"/>
            </c:ext>
          </c:extLst>
        </c:ser>
        <c:dLbls>
          <c:dLblPos val="outEnd"/>
          <c:showLegendKey val="0"/>
          <c:showVal val="1"/>
          <c:showCatName val="0"/>
          <c:showSerName val="0"/>
          <c:showPercent val="0"/>
          <c:showBubbleSize val="0"/>
        </c:dLbls>
        <c:gapWidth val="219"/>
        <c:overlap val="-27"/>
        <c:axId val="1957271423"/>
        <c:axId val="1962028175"/>
      </c:barChart>
      <c:catAx>
        <c:axId val="19572714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962028175"/>
        <c:crosses val="autoZero"/>
        <c:auto val="1"/>
        <c:lblAlgn val="ctr"/>
        <c:lblOffset val="100"/>
        <c:noMultiLvlLbl val="0"/>
      </c:catAx>
      <c:valAx>
        <c:axId val="196202817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9572714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latin typeface="Century Gothic" panose="020B0502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State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Grade 5</c:v>
                </c:pt>
                <c:pt idx="1">
                  <c:v>Grade 8 </c:v>
                </c:pt>
              </c:strCache>
            </c:strRef>
          </c:cat>
          <c:val>
            <c:numRef>
              <c:f>Sheet1!$B$2:$B$3</c:f>
              <c:numCache>
                <c:formatCode>General</c:formatCode>
                <c:ptCount val="2"/>
                <c:pt idx="0">
                  <c:v>163</c:v>
                </c:pt>
                <c:pt idx="1">
                  <c:v>161</c:v>
                </c:pt>
              </c:numCache>
            </c:numRef>
          </c:val>
          <c:extLst>
            <c:ext xmlns:c16="http://schemas.microsoft.com/office/drawing/2014/chart" uri="{C3380CC4-5D6E-409C-BE32-E72D297353CC}">
              <c16:uniqueId val="{00000000-625D-0D45-AF9F-CE1362C533A3}"/>
            </c:ext>
          </c:extLst>
        </c:ser>
        <c:ser>
          <c:idx val="1"/>
          <c:order val="1"/>
          <c:tx>
            <c:strRef>
              <c:f>Sheet1!$C$1</c:f>
              <c:strCache>
                <c:ptCount val="1"/>
                <c:pt idx="0">
                  <c:v>District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Century Gothic" panose="020B0502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Grade 5</c:v>
                </c:pt>
                <c:pt idx="1">
                  <c:v>Grade 8 </c:v>
                </c:pt>
              </c:strCache>
            </c:strRef>
          </c:cat>
          <c:val>
            <c:numRef>
              <c:f>Sheet1!$C$2:$C$3</c:f>
              <c:numCache>
                <c:formatCode>General</c:formatCode>
                <c:ptCount val="2"/>
                <c:pt idx="0">
                  <c:v>172</c:v>
                </c:pt>
                <c:pt idx="1">
                  <c:v>168</c:v>
                </c:pt>
              </c:numCache>
            </c:numRef>
          </c:val>
          <c:extLst>
            <c:ext xmlns:c16="http://schemas.microsoft.com/office/drawing/2014/chart" uri="{C3380CC4-5D6E-409C-BE32-E72D297353CC}">
              <c16:uniqueId val="{00000001-625D-0D45-AF9F-CE1362C533A3}"/>
            </c:ext>
          </c:extLst>
        </c:ser>
        <c:dLbls>
          <c:showLegendKey val="0"/>
          <c:showVal val="0"/>
          <c:showCatName val="0"/>
          <c:showSerName val="0"/>
          <c:showPercent val="0"/>
          <c:showBubbleSize val="0"/>
        </c:dLbls>
        <c:gapWidth val="219"/>
        <c:overlap val="-27"/>
        <c:axId val="1957271423"/>
        <c:axId val="1962028175"/>
      </c:barChart>
      <c:catAx>
        <c:axId val="19572714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962028175"/>
        <c:crosses val="autoZero"/>
        <c:auto val="1"/>
        <c:lblAlgn val="ctr"/>
        <c:lblOffset val="100"/>
        <c:noMultiLvlLbl val="0"/>
      </c:catAx>
      <c:valAx>
        <c:axId val="196202817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crossAx val="19572714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Century Gothic" panose="020B0502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latin typeface="Century Gothic" panose="020B0502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1</c:v>
                </c:pt>
              </c:strCache>
            </c:strRef>
          </c:tx>
          <c:spPr>
            <a:solidFill>
              <a:schemeClr val="accent1"/>
            </a:solidFill>
            <a:ln>
              <a:noFill/>
            </a:ln>
            <a:effectLst/>
          </c:spPr>
          <c:invertIfNegative val="0"/>
          <c:cat>
            <c:strRef>
              <c:f>Sheet1!$A$2:$A$7</c:f>
              <c:strCache>
                <c:ptCount val="6"/>
                <c:pt idx="0">
                  <c:v>Level 1 </c:v>
                </c:pt>
                <c:pt idx="1">
                  <c:v>Level 2 </c:v>
                </c:pt>
                <c:pt idx="2">
                  <c:v>Level 3</c:v>
                </c:pt>
                <c:pt idx="3">
                  <c:v>Level 4 </c:v>
                </c:pt>
                <c:pt idx="4">
                  <c:v>Level 5</c:v>
                </c:pt>
                <c:pt idx="5">
                  <c:v>Level 6 </c:v>
                </c:pt>
              </c:strCache>
            </c:strRef>
          </c:cat>
          <c:val>
            <c:numRef>
              <c:f>Sheet1!$B$2:$B$7</c:f>
              <c:numCache>
                <c:formatCode>General</c:formatCode>
                <c:ptCount val="6"/>
              </c:numCache>
            </c:numRef>
          </c:val>
          <c:extLst>
            <c:ext xmlns:c16="http://schemas.microsoft.com/office/drawing/2014/chart" uri="{C3380CC4-5D6E-409C-BE32-E72D297353CC}">
              <c16:uniqueId val="{00000000-33FF-4340-901D-34D25F21B0C0}"/>
            </c:ext>
          </c:extLst>
        </c:ser>
        <c:ser>
          <c:idx val="1"/>
          <c:order val="1"/>
          <c:tx>
            <c:strRef>
              <c:f>Sheet1!$C$1</c:f>
              <c:strCache>
                <c:ptCount val="1"/>
                <c:pt idx="0">
                  <c:v>2</c:v>
                </c:pt>
              </c:strCache>
            </c:strRef>
          </c:tx>
          <c:spPr>
            <a:solidFill>
              <a:schemeClr val="accent2"/>
            </a:solidFill>
            <a:ln>
              <a:noFill/>
            </a:ln>
            <a:effectLst/>
          </c:spPr>
          <c:invertIfNegative val="0"/>
          <c:cat>
            <c:strRef>
              <c:f>Sheet1!$A$2:$A$7</c:f>
              <c:strCache>
                <c:ptCount val="6"/>
                <c:pt idx="0">
                  <c:v>Level 1 </c:v>
                </c:pt>
                <c:pt idx="1">
                  <c:v>Level 2 </c:v>
                </c:pt>
                <c:pt idx="2">
                  <c:v>Level 3</c:v>
                </c:pt>
                <c:pt idx="3">
                  <c:v>Level 4 </c:v>
                </c:pt>
                <c:pt idx="4">
                  <c:v>Level 5</c:v>
                </c:pt>
                <c:pt idx="5">
                  <c:v>Level 6 </c:v>
                </c:pt>
              </c:strCache>
            </c:strRef>
          </c:cat>
          <c:val>
            <c:numRef>
              <c:f>Sheet1!$C$2:$C$7</c:f>
              <c:numCache>
                <c:formatCode>General</c:formatCode>
                <c:ptCount val="6"/>
                <c:pt idx="3">
                  <c:v>2</c:v>
                </c:pt>
              </c:numCache>
            </c:numRef>
          </c:val>
          <c:extLst>
            <c:ext xmlns:c16="http://schemas.microsoft.com/office/drawing/2014/chart" uri="{C3380CC4-5D6E-409C-BE32-E72D297353CC}">
              <c16:uniqueId val="{00000001-33FF-4340-901D-34D25F21B0C0}"/>
            </c:ext>
          </c:extLst>
        </c:ser>
        <c:ser>
          <c:idx val="2"/>
          <c:order val="2"/>
          <c:tx>
            <c:strRef>
              <c:f>Sheet1!$D$1</c:f>
              <c:strCache>
                <c:ptCount val="1"/>
                <c:pt idx="0">
                  <c:v>3</c:v>
                </c:pt>
              </c:strCache>
            </c:strRef>
          </c:tx>
          <c:spPr>
            <a:solidFill>
              <a:schemeClr val="accent3"/>
            </a:solidFill>
            <a:ln>
              <a:noFill/>
            </a:ln>
            <a:effectLst/>
          </c:spPr>
          <c:invertIfNegative val="0"/>
          <c:cat>
            <c:strRef>
              <c:f>Sheet1!$A$2:$A$7</c:f>
              <c:strCache>
                <c:ptCount val="6"/>
                <c:pt idx="0">
                  <c:v>Level 1 </c:v>
                </c:pt>
                <c:pt idx="1">
                  <c:v>Level 2 </c:v>
                </c:pt>
                <c:pt idx="2">
                  <c:v>Level 3</c:v>
                </c:pt>
                <c:pt idx="3">
                  <c:v>Level 4 </c:v>
                </c:pt>
                <c:pt idx="4">
                  <c:v>Level 5</c:v>
                </c:pt>
                <c:pt idx="5">
                  <c:v>Level 6 </c:v>
                </c:pt>
              </c:strCache>
            </c:strRef>
          </c:cat>
          <c:val>
            <c:numRef>
              <c:f>Sheet1!$D$2:$D$7</c:f>
              <c:numCache>
                <c:formatCode>General</c:formatCode>
                <c:ptCount val="6"/>
                <c:pt idx="2">
                  <c:v>3</c:v>
                </c:pt>
              </c:numCache>
            </c:numRef>
          </c:val>
          <c:extLst>
            <c:ext xmlns:c16="http://schemas.microsoft.com/office/drawing/2014/chart" uri="{C3380CC4-5D6E-409C-BE32-E72D297353CC}">
              <c16:uniqueId val="{00000002-33FF-4340-901D-34D25F21B0C0}"/>
            </c:ext>
          </c:extLst>
        </c:ser>
        <c:ser>
          <c:idx val="3"/>
          <c:order val="3"/>
          <c:tx>
            <c:strRef>
              <c:f>Sheet1!$E$1</c:f>
              <c:strCache>
                <c:ptCount val="1"/>
                <c:pt idx="0">
                  <c:v>4</c:v>
                </c:pt>
              </c:strCache>
            </c:strRef>
          </c:tx>
          <c:spPr>
            <a:solidFill>
              <a:schemeClr val="accent4"/>
            </a:solidFill>
            <a:ln>
              <a:noFill/>
            </a:ln>
            <a:effectLst/>
          </c:spPr>
          <c:invertIfNegative val="0"/>
          <c:cat>
            <c:strRef>
              <c:f>Sheet1!$A$2:$A$7</c:f>
              <c:strCache>
                <c:ptCount val="6"/>
                <c:pt idx="0">
                  <c:v>Level 1 </c:v>
                </c:pt>
                <c:pt idx="1">
                  <c:v>Level 2 </c:v>
                </c:pt>
                <c:pt idx="2">
                  <c:v>Level 3</c:v>
                </c:pt>
                <c:pt idx="3">
                  <c:v>Level 4 </c:v>
                </c:pt>
                <c:pt idx="4">
                  <c:v>Level 5</c:v>
                </c:pt>
                <c:pt idx="5">
                  <c:v>Level 6 </c:v>
                </c:pt>
              </c:strCache>
            </c:strRef>
          </c:cat>
          <c:val>
            <c:numRef>
              <c:f>Sheet1!$E$2:$E$7</c:f>
              <c:numCache>
                <c:formatCode>General</c:formatCode>
                <c:ptCount val="6"/>
                <c:pt idx="0">
                  <c:v>4</c:v>
                </c:pt>
              </c:numCache>
            </c:numRef>
          </c:val>
          <c:extLst>
            <c:ext xmlns:c16="http://schemas.microsoft.com/office/drawing/2014/chart" uri="{C3380CC4-5D6E-409C-BE32-E72D297353CC}">
              <c16:uniqueId val="{00000003-33FF-4340-901D-34D25F21B0C0}"/>
            </c:ext>
          </c:extLst>
        </c:ser>
        <c:ser>
          <c:idx val="4"/>
          <c:order val="4"/>
          <c:tx>
            <c:strRef>
              <c:f>Sheet1!$F$1</c:f>
              <c:strCache>
                <c:ptCount val="1"/>
                <c:pt idx="0">
                  <c:v>5</c:v>
                </c:pt>
              </c:strCache>
            </c:strRef>
          </c:tx>
          <c:spPr>
            <a:solidFill>
              <a:schemeClr val="accent5"/>
            </a:solidFill>
            <a:ln>
              <a:noFill/>
            </a:ln>
            <a:effectLst/>
          </c:spPr>
          <c:invertIfNegative val="0"/>
          <c:cat>
            <c:strRef>
              <c:f>Sheet1!$A$2:$A$7</c:f>
              <c:strCache>
                <c:ptCount val="6"/>
                <c:pt idx="0">
                  <c:v>Level 1 </c:v>
                </c:pt>
                <c:pt idx="1">
                  <c:v>Level 2 </c:v>
                </c:pt>
                <c:pt idx="2">
                  <c:v>Level 3</c:v>
                </c:pt>
                <c:pt idx="3">
                  <c:v>Level 4 </c:v>
                </c:pt>
                <c:pt idx="4">
                  <c:v>Level 5</c:v>
                </c:pt>
                <c:pt idx="5">
                  <c:v>Level 6 </c:v>
                </c:pt>
              </c:strCache>
            </c:strRef>
          </c:cat>
          <c:val>
            <c:numRef>
              <c:f>Sheet1!$F$2:$F$7</c:f>
              <c:numCache>
                <c:formatCode>General</c:formatCode>
                <c:ptCount val="6"/>
              </c:numCache>
            </c:numRef>
          </c:val>
          <c:extLst>
            <c:ext xmlns:c16="http://schemas.microsoft.com/office/drawing/2014/chart" uri="{C3380CC4-5D6E-409C-BE32-E72D297353CC}">
              <c16:uniqueId val="{00000004-33FF-4340-901D-34D25F21B0C0}"/>
            </c:ext>
          </c:extLst>
        </c:ser>
        <c:ser>
          <c:idx val="5"/>
          <c:order val="5"/>
          <c:tx>
            <c:strRef>
              <c:f>Sheet1!$G$1</c:f>
              <c:strCache>
                <c:ptCount val="1"/>
                <c:pt idx="0">
                  <c:v>6</c:v>
                </c:pt>
              </c:strCache>
            </c:strRef>
          </c:tx>
          <c:spPr>
            <a:solidFill>
              <a:schemeClr val="accent6"/>
            </a:solidFill>
            <a:ln>
              <a:noFill/>
            </a:ln>
            <a:effectLst/>
          </c:spPr>
          <c:invertIfNegative val="0"/>
          <c:cat>
            <c:strRef>
              <c:f>Sheet1!$A$2:$A$7</c:f>
              <c:strCache>
                <c:ptCount val="6"/>
                <c:pt idx="0">
                  <c:v>Level 1 </c:v>
                </c:pt>
                <c:pt idx="1">
                  <c:v>Level 2 </c:v>
                </c:pt>
                <c:pt idx="2">
                  <c:v>Level 3</c:v>
                </c:pt>
                <c:pt idx="3">
                  <c:v>Level 4 </c:v>
                </c:pt>
                <c:pt idx="4">
                  <c:v>Level 5</c:v>
                </c:pt>
                <c:pt idx="5">
                  <c:v>Level 6 </c:v>
                </c:pt>
              </c:strCache>
            </c:strRef>
          </c:cat>
          <c:val>
            <c:numRef>
              <c:f>Sheet1!$G$2:$G$7</c:f>
              <c:numCache>
                <c:formatCode>General</c:formatCode>
                <c:ptCount val="6"/>
              </c:numCache>
            </c:numRef>
          </c:val>
          <c:extLst>
            <c:ext xmlns:c16="http://schemas.microsoft.com/office/drawing/2014/chart" uri="{C3380CC4-5D6E-409C-BE32-E72D297353CC}">
              <c16:uniqueId val="{00000005-33FF-4340-901D-34D25F21B0C0}"/>
            </c:ext>
          </c:extLst>
        </c:ser>
        <c:ser>
          <c:idx val="6"/>
          <c:order val="6"/>
          <c:tx>
            <c:strRef>
              <c:f>Sheet1!$H$1</c:f>
              <c:strCache>
                <c:ptCount val="1"/>
                <c:pt idx="0">
                  <c:v>7</c:v>
                </c:pt>
              </c:strCache>
            </c:strRef>
          </c:tx>
          <c:spPr>
            <a:solidFill>
              <a:schemeClr val="accent1">
                <a:lumMod val="60000"/>
              </a:schemeClr>
            </a:solidFill>
            <a:ln>
              <a:noFill/>
            </a:ln>
            <a:effectLst/>
          </c:spPr>
          <c:invertIfNegative val="0"/>
          <c:cat>
            <c:strRef>
              <c:f>Sheet1!$A$2:$A$7</c:f>
              <c:strCache>
                <c:ptCount val="6"/>
                <c:pt idx="0">
                  <c:v>Level 1 </c:v>
                </c:pt>
                <c:pt idx="1">
                  <c:v>Level 2 </c:v>
                </c:pt>
                <c:pt idx="2">
                  <c:v>Level 3</c:v>
                </c:pt>
                <c:pt idx="3">
                  <c:v>Level 4 </c:v>
                </c:pt>
                <c:pt idx="4">
                  <c:v>Level 5</c:v>
                </c:pt>
                <c:pt idx="5">
                  <c:v>Level 6 </c:v>
                </c:pt>
              </c:strCache>
            </c:strRef>
          </c:cat>
          <c:val>
            <c:numRef>
              <c:f>Sheet1!$H$2:$H$7</c:f>
              <c:numCache>
                <c:formatCode>General</c:formatCode>
                <c:ptCount val="6"/>
              </c:numCache>
            </c:numRef>
          </c:val>
          <c:extLst>
            <c:ext xmlns:c16="http://schemas.microsoft.com/office/drawing/2014/chart" uri="{C3380CC4-5D6E-409C-BE32-E72D297353CC}">
              <c16:uniqueId val="{00000006-33FF-4340-901D-34D25F21B0C0}"/>
            </c:ext>
          </c:extLst>
        </c:ser>
        <c:ser>
          <c:idx val="7"/>
          <c:order val="7"/>
          <c:tx>
            <c:strRef>
              <c:f>Sheet1!$I$1</c:f>
              <c:strCache>
                <c:ptCount val="1"/>
                <c:pt idx="0">
                  <c:v>8</c:v>
                </c:pt>
              </c:strCache>
            </c:strRef>
          </c:tx>
          <c:spPr>
            <a:solidFill>
              <a:schemeClr val="accent2">
                <a:lumMod val="60000"/>
              </a:schemeClr>
            </a:solidFill>
            <a:ln>
              <a:noFill/>
            </a:ln>
            <a:effectLst/>
          </c:spPr>
          <c:invertIfNegative val="0"/>
          <c:cat>
            <c:strRef>
              <c:f>Sheet1!$A$2:$A$7</c:f>
              <c:strCache>
                <c:ptCount val="6"/>
                <c:pt idx="0">
                  <c:v>Level 1 </c:v>
                </c:pt>
                <c:pt idx="1">
                  <c:v>Level 2 </c:v>
                </c:pt>
                <c:pt idx="2">
                  <c:v>Level 3</c:v>
                </c:pt>
                <c:pt idx="3">
                  <c:v>Level 4 </c:v>
                </c:pt>
                <c:pt idx="4">
                  <c:v>Level 5</c:v>
                </c:pt>
                <c:pt idx="5">
                  <c:v>Level 6 </c:v>
                </c:pt>
              </c:strCache>
            </c:strRef>
          </c:cat>
          <c:val>
            <c:numRef>
              <c:f>Sheet1!$I$2:$I$7</c:f>
              <c:numCache>
                <c:formatCode>General</c:formatCode>
                <c:ptCount val="6"/>
                <c:pt idx="1">
                  <c:v>8</c:v>
                </c:pt>
              </c:numCache>
            </c:numRef>
          </c:val>
          <c:extLst>
            <c:ext xmlns:c16="http://schemas.microsoft.com/office/drawing/2014/chart" uri="{C3380CC4-5D6E-409C-BE32-E72D297353CC}">
              <c16:uniqueId val="{00000007-33FF-4340-901D-34D25F21B0C0}"/>
            </c:ext>
          </c:extLst>
        </c:ser>
        <c:dLbls>
          <c:showLegendKey val="0"/>
          <c:showVal val="0"/>
          <c:showCatName val="0"/>
          <c:showSerName val="0"/>
          <c:showPercent val="0"/>
          <c:showBubbleSize val="0"/>
        </c:dLbls>
        <c:gapWidth val="219"/>
        <c:overlap val="100"/>
        <c:axId val="288350639"/>
        <c:axId val="287839343"/>
      </c:barChart>
      <c:catAx>
        <c:axId val="2883506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7839343"/>
        <c:crosses val="autoZero"/>
        <c:auto val="1"/>
        <c:lblAlgn val="ctr"/>
        <c:lblOffset val="100"/>
        <c:noMultiLvlLbl val="0"/>
      </c:catAx>
      <c:valAx>
        <c:axId val="28783934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83506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E206A1-77C0-4FD6-ABB0-34F1A04771FE}" type="doc">
      <dgm:prSet loTypeId="urn:microsoft.com/office/officeart/2008/layout/LinedList" loCatId="list" qsTypeId="urn:microsoft.com/office/officeart/2005/8/quickstyle/simple1" qsCatId="simple" csTypeId="urn:microsoft.com/office/officeart/2005/8/colors/accent1_2" csCatId="accent1" phldr="1"/>
      <dgm:spPr/>
    </dgm:pt>
    <dgm:pt modelId="{D2A9D2BB-FE08-4D81-ADA0-0675F021EA5C}">
      <dgm:prSet phldrT="[Text]" custT="1"/>
      <dgm:spPr/>
      <dgm:t>
        <a:bodyPr/>
        <a:lstStyle/>
        <a:p>
          <a:r>
            <a:rPr lang="en-US" sz="2400" b="1" u="sng" dirty="0">
              <a:solidFill>
                <a:srgbClr val="FFFFFF"/>
              </a:solidFill>
              <a:latin typeface="Century Gothic" panose="020B0502020202020204" pitchFamily="34" charset="0"/>
            </a:rPr>
            <a:t>School-Level Data</a:t>
          </a:r>
          <a:endParaRPr lang="en-US" sz="2400" dirty="0">
            <a:solidFill>
              <a:srgbClr val="FFFFFF"/>
            </a:solidFill>
            <a:latin typeface="Century Gothic" panose="020B0502020202020204" pitchFamily="34" charset="0"/>
          </a:endParaRPr>
        </a:p>
        <a:p>
          <a:r>
            <a:rPr lang="en-US" sz="2400" dirty="0">
              <a:solidFill>
                <a:srgbClr val="FFFFFF"/>
              </a:solidFill>
              <a:latin typeface="Century Gothic" panose="020B0502020202020204" pitchFamily="34" charset="0"/>
            </a:rPr>
            <a:t>- Mathematics by grade level</a:t>
          </a:r>
        </a:p>
        <a:p>
          <a:r>
            <a:rPr lang="en-US" sz="2400" dirty="0">
              <a:solidFill>
                <a:srgbClr val="FFFFFF"/>
              </a:solidFill>
              <a:latin typeface="Century Gothic" panose="020B0502020202020204" pitchFamily="34" charset="0"/>
            </a:rPr>
            <a:t>- English Language Arts by grade level</a:t>
          </a:r>
        </a:p>
        <a:p>
          <a:r>
            <a:rPr lang="en-US" sz="2400" dirty="0">
              <a:solidFill>
                <a:srgbClr val="FFFFFF"/>
              </a:solidFill>
              <a:latin typeface="Century Gothic" panose="020B0502020202020204" pitchFamily="34" charset="0"/>
            </a:rPr>
            <a:t>- Science by grade level</a:t>
          </a:r>
        </a:p>
      </dgm:t>
    </dgm:pt>
    <dgm:pt modelId="{B0BB0FC2-54A2-4431-94B8-68CC3F247BE5}" type="parTrans" cxnId="{85182037-A513-4CFB-A010-BF0435FDC2C9}">
      <dgm:prSet/>
      <dgm:spPr/>
      <dgm:t>
        <a:bodyPr/>
        <a:lstStyle/>
        <a:p>
          <a:endParaRPr lang="en-US"/>
        </a:p>
      </dgm:t>
    </dgm:pt>
    <dgm:pt modelId="{481F3AAC-ACF5-47A6-8DCA-FC93FD359F5E}" type="sibTrans" cxnId="{85182037-A513-4CFB-A010-BF0435FDC2C9}">
      <dgm:prSet/>
      <dgm:spPr/>
      <dgm:t>
        <a:bodyPr/>
        <a:lstStyle/>
        <a:p>
          <a:endParaRPr lang="en-US"/>
        </a:p>
      </dgm:t>
    </dgm:pt>
    <dgm:pt modelId="{B18DC28A-6A9A-4021-B26E-2010BB888E22}">
      <dgm:prSet phldrT="[Text]" custT="1"/>
      <dgm:spPr/>
      <dgm:t>
        <a:bodyPr/>
        <a:lstStyle/>
        <a:p>
          <a:r>
            <a:rPr lang="en-US" sz="2400" b="1" u="sng" dirty="0">
              <a:solidFill>
                <a:srgbClr val="FFFFFF"/>
              </a:solidFill>
              <a:latin typeface="Century Gothic" panose="020B0502020202020204" pitchFamily="34" charset="0"/>
            </a:rPr>
            <a:t>Item Analysis</a:t>
          </a:r>
        </a:p>
        <a:p>
          <a:r>
            <a:rPr lang="en-US" sz="2400" b="0" u="none" dirty="0">
              <a:solidFill>
                <a:srgbClr val="FFFFFF"/>
              </a:solidFill>
              <a:latin typeface="Century Gothic" panose="020B0502020202020204" pitchFamily="34" charset="0"/>
            </a:rPr>
            <a:t>- Standards</a:t>
          </a:r>
        </a:p>
        <a:p>
          <a:r>
            <a:rPr lang="en-US" sz="2400" b="0" u="none" dirty="0">
              <a:solidFill>
                <a:srgbClr val="FFFFFF"/>
              </a:solidFill>
              <a:latin typeface="Century Gothic" panose="020B0502020202020204" pitchFamily="34" charset="0"/>
            </a:rPr>
            <a:t>- Subclaims (Goals will be set for each grade level)</a:t>
          </a:r>
        </a:p>
      </dgm:t>
    </dgm:pt>
    <dgm:pt modelId="{4D8C5867-4A22-4104-AB27-4F676083AE8D}" type="parTrans" cxnId="{CF678E85-783A-4C23-8FEF-EF95F33BE498}">
      <dgm:prSet/>
      <dgm:spPr/>
      <dgm:t>
        <a:bodyPr/>
        <a:lstStyle/>
        <a:p>
          <a:endParaRPr lang="en-US"/>
        </a:p>
      </dgm:t>
    </dgm:pt>
    <dgm:pt modelId="{9EAC0C7F-E2D8-41EF-B7CD-B87E114DD606}" type="sibTrans" cxnId="{CF678E85-783A-4C23-8FEF-EF95F33BE498}">
      <dgm:prSet/>
      <dgm:spPr/>
      <dgm:t>
        <a:bodyPr/>
        <a:lstStyle/>
        <a:p>
          <a:endParaRPr lang="en-US"/>
        </a:p>
      </dgm:t>
    </dgm:pt>
    <dgm:pt modelId="{C20102B0-B4CB-4894-93AB-5092F86DC750}">
      <dgm:prSet phldrT="[Text]" custT="1"/>
      <dgm:spPr/>
      <dgm:t>
        <a:bodyPr anchor="ctr"/>
        <a:lstStyle/>
        <a:p>
          <a:pPr>
            <a:lnSpc>
              <a:spcPct val="50000"/>
            </a:lnSpc>
          </a:pPr>
          <a:r>
            <a:rPr lang="en-US" sz="2200" b="1" u="sng" dirty="0">
              <a:solidFill>
                <a:srgbClr val="FFFFFF"/>
              </a:solidFill>
              <a:latin typeface="Century Gothic" panose="020B0502020202020204" pitchFamily="34" charset="0"/>
            </a:rPr>
            <a:t>Individual Student Analysis</a:t>
          </a:r>
        </a:p>
      </dgm:t>
    </dgm:pt>
    <dgm:pt modelId="{71D372F5-DAD8-49ED-AAF4-77532DD967EC}" type="parTrans" cxnId="{BCD5DD33-4DD4-49C7-BB86-9230B9819AB1}">
      <dgm:prSet/>
      <dgm:spPr/>
      <dgm:t>
        <a:bodyPr/>
        <a:lstStyle/>
        <a:p>
          <a:endParaRPr lang="en-US"/>
        </a:p>
      </dgm:t>
    </dgm:pt>
    <dgm:pt modelId="{219B50E2-B34E-4016-9086-0399D00B4C46}" type="sibTrans" cxnId="{BCD5DD33-4DD4-49C7-BB86-9230B9819AB1}">
      <dgm:prSet/>
      <dgm:spPr/>
      <dgm:t>
        <a:bodyPr/>
        <a:lstStyle/>
        <a:p>
          <a:endParaRPr lang="en-US"/>
        </a:p>
      </dgm:t>
    </dgm:pt>
    <dgm:pt modelId="{566520E9-3549-CA46-AA58-72344113C28F}" type="pres">
      <dgm:prSet presAssocID="{43E206A1-77C0-4FD6-ABB0-34F1A04771FE}" presName="vert0" presStyleCnt="0">
        <dgm:presLayoutVars>
          <dgm:dir/>
          <dgm:animOne val="branch"/>
          <dgm:animLvl val="lvl"/>
        </dgm:presLayoutVars>
      </dgm:prSet>
      <dgm:spPr/>
    </dgm:pt>
    <dgm:pt modelId="{083DA1F3-ECE6-5A4F-A630-4406A48B6F59}" type="pres">
      <dgm:prSet presAssocID="{D2A9D2BB-FE08-4D81-ADA0-0675F021EA5C}" presName="thickLine" presStyleLbl="alignNode1" presStyleIdx="0" presStyleCnt="3"/>
      <dgm:spPr/>
    </dgm:pt>
    <dgm:pt modelId="{6F1E953B-B765-5041-A6FC-78A6A14F2077}" type="pres">
      <dgm:prSet presAssocID="{D2A9D2BB-FE08-4D81-ADA0-0675F021EA5C}" presName="horz1" presStyleCnt="0"/>
      <dgm:spPr/>
    </dgm:pt>
    <dgm:pt modelId="{C7FEE893-262C-5C41-B70E-37BD2AD061DD}" type="pres">
      <dgm:prSet presAssocID="{D2A9D2BB-FE08-4D81-ADA0-0675F021EA5C}" presName="tx1" presStyleLbl="revTx" presStyleIdx="0" presStyleCnt="3" custScaleY="144370"/>
      <dgm:spPr/>
    </dgm:pt>
    <dgm:pt modelId="{747E6FCC-9260-CD42-8936-25FF63A1CD07}" type="pres">
      <dgm:prSet presAssocID="{D2A9D2BB-FE08-4D81-ADA0-0675F021EA5C}" presName="vert1" presStyleCnt="0"/>
      <dgm:spPr/>
    </dgm:pt>
    <dgm:pt modelId="{220FD91A-4CCD-7547-AE12-8ED59B85C91D}" type="pres">
      <dgm:prSet presAssocID="{B18DC28A-6A9A-4021-B26E-2010BB888E22}" presName="thickLine" presStyleLbl="alignNode1" presStyleIdx="1" presStyleCnt="3"/>
      <dgm:spPr/>
    </dgm:pt>
    <dgm:pt modelId="{A7704E9B-E2D4-6248-BDF0-793B54C3DF31}" type="pres">
      <dgm:prSet presAssocID="{B18DC28A-6A9A-4021-B26E-2010BB888E22}" presName="horz1" presStyleCnt="0"/>
      <dgm:spPr/>
    </dgm:pt>
    <dgm:pt modelId="{997E5A4C-3D04-BF41-88E6-40A9CF775910}" type="pres">
      <dgm:prSet presAssocID="{B18DC28A-6A9A-4021-B26E-2010BB888E22}" presName="tx1" presStyleLbl="revTx" presStyleIdx="1" presStyleCnt="3"/>
      <dgm:spPr/>
    </dgm:pt>
    <dgm:pt modelId="{5D403FA8-4811-B64C-91EB-E3D507E13407}" type="pres">
      <dgm:prSet presAssocID="{B18DC28A-6A9A-4021-B26E-2010BB888E22}" presName="vert1" presStyleCnt="0"/>
      <dgm:spPr/>
    </dgm:pt>
    <dgm:pt modelId="{D64E9133-41E3-6044-B830-6D4F6E589D5B}" type="pres">
      <dgm:prSet presAssocID="{C20102B0-B4CB-4894-93AB-5092F86DC750}" presName="thickLine" presStyleLbl="alignNode1" presStyleIdx="2" presStyleCnt="3"/>
      <dgm:spPr/>
    </dgm:pt>
    <dgm:pt modelId="{EA0EE4A7-2940-DD40-BA43-2AC2C8D0BFA2}" type="pres">
      <dgm:prSet presAssocID="{C20102B0-B4CB-4894-93AB-5092F86DC750}" presName="horz1" presStyleCnt="0"/>
      <dgm:spPr/>
    </dgm:pt>
    <dgm:pt modelId="{1FADC3B5-A5D1-994C-9378-9EEC325361C5}" type="pres">
      <dgm:prSet presAssocID="{C20102B0-B4CB-4894-93AB-5092F86DC750}" presName="tx1" presStyleLbl="revTx" presStyleIdx="2" presStyleCnt="3"/>
      <dgm:spPr/>
    </dgm:pt>
    <dgm:pt modelId="{3E572FD2-ACC7-4248-9218-6F89E9FC1C41}" type="pres">
      <dgm:prSet presAssocID="{C20102B0-B4CB-4894-93AB-5092F86DC750}" presName="vert1" presStyleCnt="0"/>
      <dgm:spPr/>
    </dgm:pt>
  </dgm:ptLst>
  <dgm:cxnLst>
    <dgm:cxn modelId="{DE31FC11-3204-C14F-95B9-FE2B135DAD4E}" type="presOf" srcId="{C20102B0-B4CB-4894-93AB-5092F86DC750}" destId="{1FADC3B5-A5D1-994C-9378-9EEC325361C5}" srcOrd="0" destOrd="0" presId="urn:microsoft.com/office/officeart/2008/layout/LinedList"/>
    <dgm:cxn modelId="{BD304C2E-2D83-AD42-8654-587CC76774B1}" type="presOf" srcId="{B18DC28A-6A9A-4021-B26E-2010BB888E22}" destId="{997E5A4C-3D04-BF41-88E6-40A9CF775910}" srcOrd="0" destOrd="0" presId="urn:microsoft.com/office/officeart/2008/layout/LinedList"/>
    <dgm:cxn modelId="{BCD5DD33-4DD4-49C7-BB86-9230B9819AB1}" srcId="{43E206A1-77C0-4FD6-ABB0-34F1A04771FE}" destId="{C20102B0-B4CB-4894-93AB-5092F86DC750}" srcOrd="2" destOrd="0" parTransId="{71D372F5-DAD8-49ED-AAF4-77532DD967EC}" sibTransId="{219B50E2-B34E-4016-9086-0399D00B4C46}"/>
    <dgm:cxn modelId="{85182037-A513-4CFB-A010-BF0435FDC2C9}" srcId="{43E206A1-77C0-4FD6-ABB0-34F1A04771FE}" destId="{D2A9D2BB-FE08-4D81-ADA0-0675F021EA5C}" srcOrd="0" destOrd="0" parTransId="{B0BB0FC2-54A2-4431-94B8-68CC3F247BE5}" sibTransId="{481F3AAC-ACF5-47A6-8DCA-FC93FD359F5E}"/>
    <dgm:cxn modelId="{AFA68144-74C7-EB40-9479-A6AF9774877A}" type="presOf" srcId="{43E206A1-77C0-4FD6-ABB0-34F1A04771FE}" destId="{566520E9-3549-CA46-AA58-72344113C28F}" srcOrd="0" destOrd="0" presId="urn:microsoft.com/office/officeart/2008/layout/LinedList"/>
    <dgm:cxn modelId="{AAF28B6C-CBC1-CA4C-AF27-256CA988F45B}" type="presOf" srcId="{D2A9D2BB-FE08-4D81-ADA0-0675F021EA5C}" destId="{C7FEE893-262C-5C41-B70E-37BD2AD061DD}" srcOrd="0" destOrd="0" presId="urn:microsoft.com/office/officeart/2008/layout/LinedList"/>
    <dgm:cxn modelId="{CF678E85-783A-4C23-8FEF-EF95F33BE498}" srcId="{43E206A1-77C0-4FD6-ABB0-34F1A04771FE}" destId="{B18DC28A-6A9A-4021-B26E-2010BB888E22}" srcOrd="1" destOrd="0" parTransId="{4D8C5867-4A22-4104-AB27-4F676083AE8D}" sibTransId="{9EAC0C7F-E2D8-41EF-B7CD-B87E114DD606}"/>
    <dgm:cxn modelId="{B5113065-0732-A543-BDFE-B91ECDCB39D3}" type="presParOf" srcId="{566520E9-3549-CA46-AA58-72344113C28F}" destId="{083DA1F3-ECE6-5A4F-A630-4406A48B6F59}" srcOrd="0" destOrd="0" presId="urn:microsoft.com/office/officeart/2008/layout/LinedList"/>
    <dgm:cxn modelId="{88F4A676-383D-8E4A-8846-8CEFCC432C65}" type="presParOf" srcId="{566520E9-3549-CA46-AA58-72344113C28F}" destId="{6F1E953B-B765-5041-A6FC-78A6A14F2077}" srcOrd="1" destOrd="0" presId="urn:microsoft.com/office/officeart/2008/layout/LinedList"/>
    <dgm:cxn modelId="{44368F01-0A51-6044-B3E0-B506A6712FFA}" type="presParOf" srcId="{6F1E953B-B765-5041-A6FC-78A6A14F2077}" destId="{C7FEE893-262C-5C41-B70E-37BD2AD061DD}" srcOrd="0" destOrd="0" presId="urn:microsoft.com/office/officeart/2008/layout/LinedList"/>
    <dgm:cxn modelId="{CC514CD4-254E-824E-94EE-F366AB65F2D5}" type="presParOf" srcId="{6F1E953B-B765-5041-A6FC-78A6A14F2077}" destId="{747E6FCC-9260-CD42-8936-25FF63A1CD07}" srcOrd="1" destOrd="0" presId="urn:microsoft.com/office/officeart/2008/layout/LinedList"/>
    <dgm:cxn modelId="{A96F15B1-07C8-B64E-8FD9-0E7B15105816}" type="presParOf" srcId="{566520E9-3549-CA46-AA58-72344113C28F}" destId="{220FD91A-4CCD-7547-AE12-8ED59B85C91D}" srcOrd="2" destOrd="0" presId="urn:microsoft.com/office/officeart/2008/layout/LinedList"/>
    <dgm:cxn modelId="{EB767947-62BC-8546-901D-37272ADF24F6}" type="presParOf" srcId="{566520E9-3549-CA46-AA58-72344113C28F}" destId="{A7704E9B-E2D4-6248-BDF0-793B54C3DF31}" srcOrd="3" destOrd="0" presId="urn:microsoft.com/office/officeart/2008/layout/LinedList"/>
    <dgm:cxn modelId="{126B3A70-FBA7-D94F-85AE-763B949EA1C4}" type="presParOf" srcId="{A7704E9B-E2D4-6248-BDF0-793B54C3DF31}" destId="{997E5A4C-3D04-BF41-88E6-40A9CF775910}" srcOrd="0" destOrd="0" presId="urn:microsoft.com/office/officeart/2008/layout/LinedList"/>
    <dgm:cxn modelId="{72160286-1363-4142-90CD-4E501BAE1ABE}" type="presParOf" srcId="{A7704E9B-E2D4-6248-BDF0-793B54C3DF31}" destId="{5D403FA8-4811-B64C-91EB-E3D507E13407}" srcOrd="1" destOrd="0" presId="urn:microsoft.com/office/officeart/2008/layout/LinedList"/>
    <dgm:cxn modelId="{575F8E49-611C-8243-AF72-9EB3B2C17B47}" type="presParOf" srcId="{566520E9-3549-CA46-AA58-72344113C28F}" destId="{D64E9133-41E3-6044-B830-6D4F6E589D5B}" srcOrd="4" destOrd="0" presId="urn:microsoft.com/office/officeart/2008/layout/LinedList"/>
    <dgm:cxn modelId="{C877D779-7967-B447-A952-8E26038E1529}" type="presParOf" srcId="{566520E9-3549-CA46-AA58-72344113C28F}" destId="{EA0EE4A7-2940-DD40-BA43-2AC2C8D0BFA2}" srcOrd="5" destOrd="0" presId="urn:microsoft.com/office/officeart/2008/layout/LinedList"/>
    <dgm:cxn modelId="{32D933F9-63CA-2E4A-9084-C2CEAEB18D6E}" type="presParOf" srcId="{EA0EE4A7-2940-DD40-BA43-2AC2C8D0BFA2}" destId="{1FADC3B5-A5D1-994C-9378-9EEC325361C5}" srcOrd="0" destOrd="0" presId="urn:microsoft.com/office/officeart/2008/layout/LinedList"/>
    <dgm:cxn modelId="{98929DB3-C624-2348-B5F5-CBCECE98285C}" type="presParOf" srcId="{EA0EE4A7-2940-DD40-BA43-2AC2C8D0BFA2}" destId="{3E572FD2-ACC7-4248-9218-6F89E9FC1C4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2D50DC-E260-4DF3-809C-4E6A3753DE14}"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C7AD360-2291-4312-814B-47A887C3F2B2}">
      <dgm:prSet/>
      <dgm:spPr/>
      <dgm:t>
        <a:bodyPr/>
        <a:lstStyle/>
        <a:p>
          <a:pPr>
            <a:lnSpc>
              <a:spcPct val="100000"/>
            </a:lnSpc>
            <a:defRPr b="1"/>
          </a:pPr>
          <a:r>
            <a:rPr lang="en-US" dirty="0">
              <a:latin typeface="Century Gothic" panose="020B0502020202020204" pitchFamily="34" charset="0"/>
            </a:rPr>
            <a:t>Data Meetings 3x a year</a:t>
          </a:r>
        </a:p>
      </dgm:t>
    </dgm:pt>
    <dgm:pt modelId="{06F816C5-1F80-4A30-A2E0-CBB55A17FDE8}" type="parTrans" cxnId="{87ADE952-10FE-48A8-B0C9-BBD015C7A7F3}">
      <dgm:prSet/>
      <dgm:spPr/>
      <dgm:t>
        <a:bodyPr/>
        <a:lstStyle/>
        <a:p>
          <a:endParaRPr lang="en-US"/>
        </a:p>
      </dgm:t>
    </dgm:pt>
    <dgm:pt modelId="{7AB21A97-1614-4683-BA5F-BEC15F343C3D}" type="sibTrans" cxnId="{87ADE952-10FE-48A8-B0C9-BBD015C7A7F3}">
      <dgm:prSet phldrT="1" phldr="0"/>
      <dgm:spPr/>
      <dgm:t>
        <a:bodyPr/>
        <a:lstStyle/>
        <a:p>
          <a:endParaRPr lang="en-US"/>
        </a:p>
      </dgm:t>
    </dgm:pt>
    <dgm:pt modelId="{DC8599FB-E0C9-49A4-B45D-82A9FE54035D}">
      <dgm:prSet/>
      <dgm:spPr/>
      <dgm:t>
        <a:bodyPr/>
        <a:lstStyle/>
        <a:p>
          <a:pPr>
            <a:lnSpc>
              <a:spcPct val="100000"/>
            </a:lnSpc>
          </a:pPr>
          <a:r>
            <a:rPr lang="en-US" dirty="0">
              <a:latin typeface="Century Gothic" panose="020B0502020202020204" pitchFamily="34" charset="0"/>
            </a:rPr>
            <a:t> STAR (Benchmark Assessment)</a:t>
          </a:r>
        </a:p>
      </dgm:t>
    </dgm:pt>
    <dgm:pt modelId="{0B1A0B6A-7961-41C8-80A1-902FD23D5CDC}" type="parTrans" cxnId="{6FFCBDC3-44AE-4CCA-B026-F3D20BDC6B9F}">
      <dgm:prSet/>
      <dgm:spPr/>
      <dgm:t>
        <a:bodyPr/>
        <a:lstStyle/>
        <a:p>
          <a:endParaRPr lang="en-US"/>
        </a:p>
      </dgm:t>
    </dgm:pt>
    <dgm:pt modelId="{19702D13-8D25-40D1-89DD-AB2288C70D37}" type="sibTrans" cxnId="{6FFCBDC3-44AE-4CCA-B026-F3D20BDC6B9F}">
      <dgm:prSet/>
      <dgm:spPr/>
      <dgm:t>
        <a:bodyPr/>
        <a:lstStyle/>
        <a:p>
          <a:endParaRPr lang="en-US"/>
        </a:p>
      </dgm:t>
    </dgm:pt>
    <dgm:pt modelId="{1F2AA1F9-4914-4FF1-8C55-272A30C040B4}">
      <dgm:prSet/>
      <dgm:spPr/>
      <dgm:t>
        <a:bodyPr/>
        <a:lstStyle/>
        <a:p>
          <a:pPr>
            <a:lnSpc>
              <a:spcPct val="100000"/>
            </a:lnSpc>
            <a:defRPr b="1"/>
          </a:pPr>
          <a:r>
            <a:rPr lang="en-US" dirty="0">
              <a:latin typeface="Century Gothic" panose="020B0502020202020204" pitchFamily="34" charset="0"/>
            </a:rPr>
            <a:t>Determine Interventions </a:t>
          </a:r>
        </a:p>
      </dgm:t>
    </dgm:pt>
    <dgm:pt modelId="{7D29A26C-6C4A-4EBB-9C68-A337EFB0A6CF}" type="parTrans" cxnId="{116E517E-3F9A-456B-ACCD-924BEFCDA9CE}">
      <dgm:prSet/>
      <dgm:spPr/>
      <dgm:t>
        <a:bodyPr/>
        <a:lstStyle/>
        <a:p>
          <a:endParaRPr lang="en-US"/>
        </a:p>
      </dgm:t>
    </dgm:pt>
    <dgm:pt modelId="{7016A869-4668-4D01-B5BB-4B0BA878F34D}" type="sibTrans" cxnId="{116E517E-3F9A-456B-ACCD-924BEFCDA9CE}">
      <dgm:prSet phldrT="2" phldr="0"/>
      <dgm:spPr/>
      <dgm:t>
        <a:bodyPr/>
        <a:lstStyle/>
        <a:p>
          <a:endParaRPr lang="en-US"/>
        </a:p>
      </dgm:t>
    </dgm:pt>
    <dgm:pt modelId="{E177BB75-DA09-4FEA-AD39-7CAC506AF3C7}">
      <dgm:prSet/>
      <dgm:spPr/>
      <dgm:t>
        <a:bodyPr/>
        <a:lstStyle/>
        <a:p>
          <a:pPr>
            <a:lnSpc>
              <a:spcPct val="100000"/>
            </a:lnSpc>
          </a:pPr>
          <a:r>
            <a:rPr lang="en-US" dirty="0">
              <a:latin typeface="Century Gothic" panose="020B0502020202020204" pitchFamily="34" charset="0"/>
            </a:rPr>
            <a:t>Morning Tutoring (4x a week)</a:t>
          </a:r>
        </a:p>
      </dgm:t>
    </dgm:pt>
    <dgm:pt modelId="{85187672-CAB5-41E6-9A06-50B99A8E485F}" type="parTrans" cxnId="{82C9A88A-06D7-4B2F-BFB4-8D0F310E5B16}">
      <dgm:prSet/>
      <dgm:spPr/>
      <dgm:t>
        <a:bodyPr/>
        <a:lstStyle/>
        <a:p>
          <a:endParaRPr lang="en-US"/>
        </a:p>
      </dgm:t>
    </dgm:pt>
    <dgm:pt modelId="{57D63021-A727-46D6-A549-995B0F164C56}" type="sibTrans" cxnId="{82C9A88A-06D7-4B2F-BFB4-8D0F310E5B16}">
      <dgm:prSet/>
      <dgm:spPr/>
      <dgm:t>
        <a:bodyPr/>
        <a:lstStyle/>
        <a:p>
          <a:endParaRPr lang="en-US"/>
        </a:p>
      </dgm:t>
    </dgm:pt>
    <dgm:pt modelId="{DE699430-8505-4610-AC98-2A162B779D01}">
      <dgm:prSet/>
      <dgm:spPr/>
      <dgm:t>
        <a:bodyPr/>
        <a:lstStyle/>
        <a:p>
          <a:pPr>
            <a:lnSpc>
              <a:spcPct val="100000"/>
            </a:lnSpc>
          </a:pPr>
          <a:r>
            <a:rPr lang="en-US" dirty="0">
              <a:latin typeface="Century Gothic" panose="020B0502020202020204" pitchFamily="34" charset="0"/>
            </a:rPr>
            <a:t>After School Academy (3x a week for 1 hour)</a:t>
          </a:r>
        </a:p>
      </dgm:t>
    </dgm:pt>
    <dgm:pt modelId="{69FE3D61-2610-40E2-B766-529EFFD0E65C}" type="parTrans" cxnId="{4514A006-27E3-495C-A451-328270DE45C4}">
      <dgm:prSet/>
      <dgm:spPr/>
      <dgm:t>
        <a:bodyPr/>
        <a:lstStyle/>
        <a:p>
          <a:endParaRPr lang="en-US"/>
        </a:p>
      </dgm:t>
    </dgm:pt>
    <dgm:pt modelId="{6A09A808-C422-46C0-9B43-21006DEFEE23}" type="sibTrans" cxnId="{4514A006-27E3-495C-A451-328270DE45C4}">
      <dgm:prSet/>
      <dgm:spPr/>
      <dgm:t>
        <a:bodyPr/>
        <a:lstStyle/>
        <a:p>
          <a:endParaRPr lang="en-US"/>
        </a:p>
      </dgm:t>
    </dgm:pt>
    <dgm:pt modelId="{E2D56CFA-411C-4505-A8E6-144D92A4F871}">
      <dgm:prSet/>
      <dgm:spPr/>
      <dgm:t>
        <a:bodyPr/>
        <a:lstStyle/>
        <a:p>
          <a:pPr>
            <a:lnSpc>
              <a:spcPct val="100000"/>
            </a:lnSpc>
          </a:pPr>
          <a:r>
            <a:rPr lang="en-US" dirty="0">
              <a:latin typeface="Century Gothic" panose="020B0502020202020204" pitchFamily="34" charset="0"/>
            </a:rPr>
            <a:t>Saturday School (1hr Math and 1hr ELA)</a:t>
          </a:r>
        </a:p>
      </dgm:t>
    </dgm:pt>
    <dgm:pt modelId="{FD591F26-3D02-4ABC-83E3-EF549827F56D}" type="parTrans" cxnId="{4A30CEBE-2021-40CA-8654-C74F3595FD12}">
      <dgm:prSet/>
      <dgm:spPr/>
      <dgm:t>
        <a:bodyPr/>
        <a:lstStyle/>
        <a:p>
          <a:endParaRPr lang="en-US"/>
        </a:p>
      </dgm:t>
    </dgm:pt>
    <dgm:pt modelId="{AAED781F-52B3-4FBA-AF79-EEE1B2AA6F19}" type="sibTrans" cxnId="{4A30CEBE-2021-40CA-8654-C74F3595FD12}">
      <dgm:prSet/>
      <dgm:spPr/>
      <dgm:t>
        <a:bodyPr/>
        <a:lstStyle/>
        <a:p>
          <a:endParaRPr lang="en-US"/>
        </a:p>
      </dgm:t>
    </dgm:pt>
    <dgm:pt modelId="{73DF3541-2E3B-4AF7-9365-5A009FB1FF21}">
      <dgm:prSet/>
      <dgm:spPr/>
      <dgm:t>
        <a:bodyPr/>
        <a:lstStyle/>
        <a:p>
          <a:pPr>
            <a:lnSpc>
              <a:spcPct val="100000"/>
            </a:lnSpc>
          </a:pPr>
          <a:r>
            <a:rPr lang="en-US" dirty="0">
              <a:latin typeface="Century Gothic" panose="020B0502020202020204" pitchFamily="34" charset="0"/>
            </a:rPr>
            <a:t>Interventions  (3-4x a week for 40 min)</a:t>
          </a:r>
        </a:p>
      </dgm:t>
    </dgm:pt>
    <dgm:pt modelId="{0AC214F1-C7A0-44DE-B8A4-EDD85D2EA228}" type="parTrans" cxnId="{FA3F3E84-09D0-4E3E-A334-E35F345C0AA9}">
      <dgm:prSet/>
      <dgm:spPr/>
      <dgm:t>
        <a:bodyPr/>
        <a:lstStyle/>
        <a:p>
          <a:endParaRPr lang="en-US"/>
        </a:p>
      </dgm:t>
    </dgm:pt>
    <dgm:pt modelId="{C3EE2CA1-E7FC-4480-9BD7-0083CCFF6DDD}" type="sibTrans" cxnId="{FA3F3E84-09D0-4E3E-A334-E35F345C0AA9}">
      <dgm:prSet/>
      <dgm:spPr/>
      <dgm:t>
        <a:bodyPr/>
        <a:lstStyle/>
        <a:p>
          <a:endParaRPr lang="en-US"/>
        </a:p>
      </dgm:t>
    </dgm:pt>
    <dgm:pt modelId="{9CA9BF33-4DEF-9849-98E8-32EA3268EA76}">
      <dgm:prSet/>
      <dgm:spPr/>
      <dgm:t>
        <a:bodyPr/>
        <a:lstStyle/>
        <a:p>
          <a:pPr>
            <a:lnSpc>
              <a:spcPct val="100000"/>
            </a:lnSpc>
          </a:pPr>
          <a:r>
            <a:rPr lang="en-US" dirty="0">
              <a:latin typeface="Century Gothic" panose="020B0502020202020204" pitchFamily="34" charset="0"/>
            </a:rPr>
            <a:t> NJSLA Scores</a:t>
          </a:r>
        </a:p>
      </dgm:t>
    </dgm:pt>
    <dgm:pt modelId="{6F0E13FB-7D9D-EB4B-8090-6552410C6816}" type="parTrans" cxnId="{F575C6CB-6B53-024D-8C25-0D31E6DD71F6}">
      <dgm:prSet/>
      <dgm:spPr/>
      <dgm:t>
        <a:bodyPr/>
        <a:lstStyle/>
        <a:p>
          <a:endParaRPr lang="en-US"/>
        </a:p>
      </dgm:t>
    </dgm:pt>
    <dgm:pt modelId="{8933EF62-6AFE-114F-9BA7-8E8981907099}" type="sibTrans" cxnId="{F575C6CB-6B53-024D-8C25-0D31E6DD71F6}">
      <dgm:prSet/>
      <dgm:spPr/>
      <dgm:t>
        <a:bodyPr/>
        <a:lstStyle/>
        <a:p>
          <a:endParaRPr lang="en-US"/>
        </a:p>
      </dgm:t>
    </dgm:pt>
    <dgm:pt modelId="{D4B5171F-BF69-8A4F-8212-61081A5ED64D}">
      <dgm:prSet/>
      <dgm:spPr/>
      <dgm:t>
        <a:bodyPr/>
        <a:lstStyle/>
        <a:p>
          <a:pPr>
            <a:lnSpc>
              <a:spcPct val="100000"/>
            </a:lnSpc>
          </a:pPr>
          <a:r>
            <a:rPr lang="en-US" dirty="0">
              <a:latin typeface="Century Gothic" panose="020B0502020202020204" pitchFamily="34" charset="0"/>
            </a:rPr>
            <a:t> Start Strong Scores</a:t>
          </a:r>
        </a:p>
      </dgm:t>
    </dgm:pt>
    <dgm:pt modelId="{32BACE15-B9A2-3846-8EC3-4814ABCB7D85}" type="parTrans" cxnId="{6F212F94-F1FC-2A4E-B8E3-2DFAEAEDDF1B}">
      <dgm:prSet/>
      <dgm:spPr/>
      <dgm:t>
        <a:bodyPr/>
        <a:lstStyle/>
        <a:p>
          <a:endParaRPr lang="en-US"/>
        </a:p>
      </dgm:t>
    </dgm:pt>
    <dgm:pt modelId="{76CC5C1D-03C1-C141-871F-A7FEA7DE0F5A}" type="sibTrans" cxnId="{6F212F94-F1FC-2A4E-B8E3-2DFAEAEDDF1B}">
      <dgm:prSet/>
      <dgm:spPr/>
      <dgm:t>
        <a:bodyPr/>
        <a:lstStyle/>
        <a:p>
          <a:endParaRPr lang="en-US"/>
        </a:p>
      </dgm:t>
    </dgm:pt>
    <dgm:pt modelId="{47082103-B56B-4421-8103-CCB6F00CCD7A}" type="pres">
      <dgm:prSet presAssocID="{872D50DC-E260-4DF3-809C-4E6A3753DE14}" presName="root" presStyleCnt="0">
        <dgm:presLayoutVars>
          <dgm:dir/>
          <dgm:resizeHandles val="exact"/>
        </dgm:presLayoutVars>
      </dgm:prSet>
      <dgm:spPr/>
    </dgm:pt>
    <dgm:pt modelId="{A9A08126-30FE-4946-9FD6-90151B2B53D3}" type="pres">
      <dgm:prSet presAssocID="{AC7AD360-2291-4312-814B-47A887C3F2B2}" presName="compNode" presStyleCnt="0"/>
      <dgm:spPr/>
    </dgm:pt>
    <dgm:pt modelId="{B40364C8-A6BC-46DD-B0E9-8149783BD398}" type="pres">
      <dgm:prSet presAssocID="{AC7AD360-2291-4312-814B-47A887C3F2B2}" presName="iconRect" presStyleLbl="node1" presStyleIdx="0" presStyleCnt="2" custLinFactNeighborY="-490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ar"/>
        </a:ext>
      </dgm:extLst>
    </dgm:pt>
    <dgm:pt modelId="{847F7548-AB63-4F93-8C84-12AFB84C65A1}" type="pres">
      <dgm:prSet presAssocID="{AC7AD360-2291-4312-814B-47A887C3F2B2}" presName="iconSpace" presStyleCnt="0"/>
      <dgm:spPr/>
    </dgm:pt>
    <dgm:pt modelId="{C196B973-C809-4EF3-AB47-7D83F32A1AF0}" type="pres">
      <dgm:prSet presAssocID="{AC7AD360-2291-4312-814B-47A887C3F2B2}" presName="parTx" presStyleLbl="revTx" presStyleIdx="0" presStyleCnt="4" custLinFactNeighborY="-13349">
        <dgm:presLayoutVars>
          <dgm:chMax val="0"/>
          <dgm:chPref val="0"/>
        </dgm:presLayoutVars>
      </dgm:prSet>
      <dgm:spPr/>
    </dgm:pt>
    <dgm:pt modelId="{FEC212A2-88A6-4E81-91AF-18F313B25C1B}" type="pres">
      <dgm:prSet presAssocID="{AC7AD360-2291-4312-814B-47A887C3F2B2}" presName="txSpace" presStyleCnt="0"/>
      <dgm:spPr/>
    </dgm:pt>
    <dgm:pt modelId="{C484733B-F928-4006-BA64-75684D456795}" type="pres">
      <dgm:prSet presAssocID="{AC7AD360-2291-4312-814B-47A887C3F2B2}" presName="desTx" presStyleLbl="revTx" presStyleIdx="1" presStyleCnt="4" custLinFactNeighborY="-13320">
        <dgm:presLayoutVars/>
      </dgm:prSet>
      <dgm:spPr/>
    </dgm:pt>
    <dgm:pt modelId="{0BEE8D36-A260-4C2B-9207-ECF0E564B56A}" type="pres">
      <dgm:prSet presAssocID="{7AB21A97-1614-4683-BA5F-BEC15F343C3D}" presName="sibTrans" presStyleCnt="0"/>
      <dgm:spPr/>
    </dgm:pt>
    <dgm:pt modelId="{B24D9906-6EA0-41D2-B5A4-976A92FA69B5}" type="pres">
      <dgm:prSet presAssocID="{1F2AA1F9-4914-4FF1-8C55-272A30C040B4}" presName="compNode" presStyleCnt="0"/>
      <dgm:spPr/>
    </dgm:pt>
    <dgm:pt modelId="{41EF919A-9036-486B-8426-930C4D067C1D}" type="pres">
      <dgm:prSet presAssocID="{1F2AA1F9-4914-4FF1-8C55-272A30C040B4}"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7F48B8AE-3EC0-4289-8EFA-9B6ABB3A360E}" type="pres">
      <dgm:prSet presAssocID="{1F2AA1F9-4914-4FF1-8C55-272A30C040B4}" presName="iconSpace" presStyleCnt="0"/>
      <dgm:spPr/>
    </dgm:pt>
    <dgm:pt modelId="{3058E5B2-D3A1-400F-B8D3-4329145FAE41}" type="pres">
      <dgm:prSet presAssocID="{1F2AA1F9-4914-4FF1-8C55-272A30C040B4}" presName="parTx" presStyleLbl="revTx" presStyleIdx="2" presStyleCnt="4" custScaleX="140419" custLinFactNeighborX="-3906">
        <dgm:presLayoutVars>
          <dgm:chMax val="0"/>
          <dgm:chPref val="0"/>
        </dgm:presLayoutVars>
      </dgm:prSet>
      <dgm:spPr/>
    </dgm:pt>
    <dgm:pt modelId="{7C058D3A-D867-446A-A87B-2CA3B40C5EAC}" type="pres">
      <dgm:prSet presAssocID="{1F2AA1F9-4914-4FF1-8C55-272A30C040B4}" presName="txSpace" presStyleCnt="0"/>
      <dgm:spPr/>
    </dgm:pt>
    <dgm:pt modelId="{534C19C0-19DD-44D5-9E9C-26F09A09C06F}" type="pres">
      <dgm:prSet presAssocID="{1F2AA1F9-4914-4FF1-8C55-272A30C040B4}" presName="desTx" presStyleLbl="revTx" presStyleIdx="3" presStyleCnt="4" custScaleX="147436">
        <dgm:presLayoutVars/>
      </dgm:prSet>
      <dgm:spPr/>
    </dgm:pt>
  </dgm:ptLst>
  <dgm:cxnLst>
    <dgm:cxn modelId="{4514A006-27E3-495C-A451-328270DE45C4}" srcId="{1F2AA1F9-4914-4FF1-8C55-272A30C040B4}" destId="{DE699430-8505-4610-AC98-2A162B779D01}" srcOrd="1" destOrd="0" parTransId="{69FE3D61-2610-40E2-B766-529EFFD0E65C}" sibTransId="{6A09A808-C422-46C0-9B43-21006DEFEE23}"/>
    <dgm:cxn modelId="{48BB4712-4D61-EF4E-8E4A-82150A977A9D}" type="presOf" srcId="{E177BB75-DA09-4FEA-AD39-7CAC506AF3C7}" destId="{534C19C0-19DD-44D5-9E9C-26F09A09C06F}" srcOrd="0" destOrd="0" presId="urn:microsoft.com/office/officeart/2018/2/layout/IconLabelDescriptionList"/>
    <dgm:cxn modelId="{C225D84E-145C-6E40-82B4-F324CD21EBEE}" type="presOf" srcId="{1F2AA1F9-4914-4FF1-8C55-272A30C040B4}" destId="{3058E5B2-D3A1-400F-B8D3-4329145FAE41}" srcOrd="0" destOrd="0" presId="urn:microsoft.com/office/officeart/2018/2/layout/IconLabelDescriptionList"/>
    <dgm:cxn modelId="{87ADE952-10FE-48A8-B0C9-BBD015C7A7F3}" srcId="{872D50DC-E260-4DF3-809C-4E6A3753DE14}" destId="{AC7AD360-2291-4312-814B-47A887C3F2B2}" srcOrd="0" destOrd="0" parTransId="{06F816C5-1F80-4A30-A2E0-CBB55A17FDE8}" sibTransId="{7AB21A97-1614-4683-BA5F-BEC15F343C3D}"/>
    <dgm:cxn modelId="{AD797256-0A28-8F40-A53C-8F832559C46E}" type="presOf" srcId="{872D50DC-E260-4DF3-809C-4E6A3753DE14}" destId="{47082103-B56B-4421-8103-CCB6F00CCD7A}" srcOrd="0" destOrd="0" presId="urn:microsoft.com/office/officeart/2018/2/layout/IconLabelDescriptionList"/>
    <dgm:cxn modelId="{D570797A-28E2-8640-BD8B-107C017B488C}" type="presOf" srcId="{E2D56CFA-411C-4505-A8E6-144D92A4F871}" destId="{534C19C0-19DD-44D5-9E9C-26F09A09C06F}" srcOrd="0" destOrd="2" presId="urn:microsoft.com/office/officeart/2018/2/layout/IconLabelDescriptionList"/>
    <dgm:cxn modelId="{116E517E-3F9A-456B-ACCD-924BEFCDA9CE}" srcId="{872D50DC-E260-4DF3-809C-4E6A3753DE14}" destId="{1F2AA1F9-4914-4FF1-8C55-272A30C040B4}" srcOrd="1" destOrd="0" parTransId="{7D29A26C-6C4A-4EBB-9C68-A337EFB0A6CF}" sibTransId="{7016A869-4668-4D01-B5BB-4B0BA878F34D}"/>
    <dgm:cxn modelId="{FA3F3E84-09D0-4E3E-A334-E35F345C0AA9}" srcId="{1F2AA1F9-4914-4FF1-8C55-272A30C040B4}" destId="{73DF3541-2E3B-4AF7-9365-5A009FB1FF21}" srcOrd="3" destOrd="0" parTransId="{0AC214F1-C7A0-44DE-B8A4-EDD85D2EA228}" sibTransId="{C3EE2CA1-E7FC-4480-9BD7-0083CCFF6DDD}"/>
    <dgm:cxn modelId="{58E0EE88-0CDB-0840-A26E-4EEBA3112E21}" type="presOf" srcId="{9CA9BF33-4DEF-9849-98E8-32EA3268EA76}" destId="{C484733B-F928-4006-BA64-75684D456795}" srcOrd="0" destOrd="1" presId="urn:microsoft.com/office/officeart/2018/2/layout/IconLabelDescriptionList"/>
    <dgm:cxn modelId="{82C9A88A-06D7-4B2F-BFB4-8D0F310E5B16}" srcId="{1F2AA1F9-4914-4FF1-8C55-272A30C040B4}" destId="{E177BB75-DA09-4FEA-AD39-7CAC506AF3C7}" srcOrd="0" destOrd="0" parTransId="{85187672-CAB5-41E6-9A06-50B99A8E485F}" sibTransId="{57D63021-A727-46D6-A549-995B0F164C56}"/>
    <dgm:cxn modelId="{6F212F94-F1FC-2A4E-B8E3-2DFAEAEDDF1B}" srcId="{AC7AD360-2291-4312-814B-47A887C3F2B2}" destId="{D4B5171F-BF69-8A4F-8212-61081A5ED64D}" srcOrd="2" destOrd="0" parTransId="{32BACE15-B9A2-3846-8EC3-4814ABCB7D85}" sibTransId="{76CC5C1D-03C1-C141-871F-A7FEA7DE0F5A}"/>
    <dgm:cxn modelId="{EDCFDCA1-2FED-5248-9537-81EEB297C264}" type="presOf" srcId="{AC7AD360-2291-4312-814B-47A887C3F2B2}" destId="{C196B973-C809-4EF3-AB47-7D83F32A1AF0}" srcOrd="0" destOrd="0" presId="urn:microsoft.com/office/officeart/2018/2/layout/IconLabelDescriptionList"/>
    <dgm:cxn modelId="{FB8837B9-C06B-9447-9C7A-706EBE24D41D}" type="presOf" srcId="{DC8599FB-E0C9-49A4-B45D-82A9FE54035D}" destId="{C484733B-F928-4006-BA64-75684D456795}" srcOrd="0" destOrd="0" presId="urn:microsoft.com/office/officeart/2018/2/layout/IconLabelDescriptionList"/>
    <dgm:cxn modelId="{4A30CEBE-2021-40CA-8654-C74F3595FD12}" srcId="{1F2AA1F9-4914-4FF1-8C55-272A30C040B4}" destId="{E2D56CFA-411C-4505-A8E6-144D92A4F871}" srcOrd="2" destOrd="0" parTransId="{FD591F26-3D02-4ABC-83E3-EF549827F56D}" sibTransId="{AAED781F-52B3-4FBA-AF79-EEE1B2AA6F19}"/>
    <dgm:cxn modelId="{14E824BF-BBF5-3D47-96F6-8CAE47AEFF6E}" type="presOf" srcId="{D4B5171F-BF69-8A4F-8212-61081A5ED64D}" destId="{C484733B-F928-4006-BA64-75684D456795}" srcOrd="0" destOrd="2" presId="urn:microsoft.com/office/officeart/2018/2/layout/IconLabelDescriptionList"/>
    <dgm:cxn modelId="{6FFCBDC3-44AE-4CCA-B026-F3D20BDC6B9F}" srcId="{AC7AD360-2291-4312-814B-47A887C3F2B2}" destId="{DC8599FB-E0C9-49A4-B45D-82A9FE54035D}" srcOrd="0" destOrd="0" parTransId="{0B1A0B6A-7961-41C8-80A1-902FD23D5CDC}" sibTransId="{19702D13-8D25-40D1-89DD-AB2288C70D37}"/>
    <dgm:cxn modelId="{F575C6CB-6B53-024D-8C25-0D31E6DD71F6}" srcId="{AC7AD360-2291-4312-814B-47A887C3F2B2}" destId="{9CA9BF33-4DEF-9849-98E8-32EA3268EA76}" srcOrd="1" destOrd="0" parTransId="{6F0E13FB-7D9D-EB4B-8090-6552410C6816}" sibTransId="{8933EF62-6AFE-114F-9BA7-8E8981907099}"/>
    <dgm:cxn modelId="{292590E0-31D0-314C-807B-0B5D0E9B72DD}" type="presOf" srcId="{73DF3541-2E3B-4AF7-9365-5A009FB1FF21}" destId="{534C19C0-19DD-44D5-9E9C-26F09A09C06F}" srcOrd="0" destOrd="3" presId="urn:microsoft.com/office/officeart/2018/2/layout/IconLabelDescriptionList"/>
    <dgm:cxn modelId="{4FC6B8E3-1ADB-BD4E-B3A4-B96C836E78E4}" type="presOf" srcId="{DE699430-8505-4610-AC98-2A162B779D01}" destId="{534C19C0-19DD-44D5-9E9C-26F09A09C06F}" srcOrd="0" destOrd="1" presId="urn:microsoft.com/office/officeart/2018/2/layout/IconLabelDescriptionList"/>
    <dgm:cxn modelId="{D113BCD0-A041-294D-93CE-6AA1131310BC}" type="presParOf" srcId="{47082103-B56B-4421-8103-CCB6F00CCD7A}" destId="{A9A08126-30FE-4946-9FD6-90151B2B53D3}" srcOrd="0" destOrd="0" presId="urn:microsoft.com/office/officeart/2018/2/layout/IconLabelDescriptionList"/>
    <dgm:cxn modelId="{5B752909-BAE5-004A-A229-E6604312D30A}" type="presParOf" srcId="{A9A08126-30FE-4946-9FD6-90151B2B53D3}" destId="{B40364C8-A6BC-46DD-B0E9-8149783BD398}" srcOrd="0" destOrd="0" presId="urn:microsoft.com/office/officeart/2018/2/layout/IconLabelDescriptionList"/>
    <dgm:cxn modelId="{CEAC3894-CFB9-964B-93B3-674C53BD78D3}" type="presParOf" srcId="{A9A08126-30FE-4946-9FD6-90151B2B53D3}" destId="{847F7548-AB63-4F93-8C84-12AFB84C65A1}" srcOrd="1" destOrd="0" presId="urn:microsoft.com/office/officeart/2018/2/layout/IconLabelDescriptionList"/>
    <dgm:cxn modelId="{962F267A-E87E-794A-B014-53FE781ECCF4}" type="presParOf" srcId="{A9A08126-30FE-4946-9FD6-90151B2B53D3}" destId="{C196B973-C809-4EF3-AB47-7D83F32A1AF0}" srcOrd="2" destOrd="0" presId="urn:microsoft.com/office/officeart/2018/2/layout/IconLabelDescriptionList"/>
    <dgm:cxn modelId="{5F13E0C6-B15A-534D-84F7-6C5918FDFE1D}" type="presParOf" srcId="{A9A08126-30FE-4946-9FD6-90151B2B53D3}" destId="{FEC212A2-88A6-4E81-91AF-18F313B25C1B}" srcOrd="3" destOrd="0" presId="urn:microsoft.com/office/officeart/2018/2/layout/IconLabelDescriptionList"/>
    <dgm:cxn modelId="{9C6C4FCD-9606-6A4D-8A02-1A2F1AA95671}" type="presParOf" srcId="{A9A08126-30FE-4946-9FD6-90151B2B53D3}" destId="{C484733B-F928-4006-BA64-75684D456795}" srcOrd="4" destOrd="0" presId="urn:microsoft.com/office/officeart/2018/2/layout/IconLabelDescriptionList"/>
    <dgm:cxn modelId="{A06FE4C1-45A4-2043-B66B-6A0A37238134}" type="presParOf" srcId="{47082103-B56B-4421-8103-CCB6F00CCD7A}" destId="{0BEE8D36-A260-4C2B-9207-ECF0E564B56A}" srcOrd="1" destOrd="0" presId="urn:microsoft.com/office/officeart/2018/2/layout/IconLabelDescriptionList"/>
    <dgm:cxn modelId="{396AE71E-7813-3347-B1EF-7E1C24A902CE}" type="presParOf" srcId="{47082103-B56B-4421-8103-CCB6F00CCD7A}" destId="{B24D9906-6EA0-41D2-B5A4-976A92FA69B5}" srcOrd="2" destOrd="0" presId="urn:microsoft.com/office/officeart/2018/2/layout/IconLabelDescriptionList"/>
    <dgm:cxn modelId="{C759CA21-63AB-BD49-BCEB-0E76E9A0624A}" type="presParOf" srcId="{B24D9906-6EA0-41D2-B5A4-976A92FA69B5}" destId="{41EF919A-9036-486B-8426-930C4D067C1D}" srcOrd="0" destOrd="0" presId="urn:microsoft.com/office/officeart/2018/2/layout/IconLabelDescriptionList"/>
    <dgm:cxn modelId="{C4FF6DE8-9E38-CD4A-8866-23E5EF8E5A73}" type="presParOf" srcId="{B24D9906-6EA0-41D2-B5A4-976A92FA69B5}" destId="{7F48B8AE-3EC0-4289-8EFA-9B6ABB3A360E}" srcOrd="1" destOrd="0" presId="urn:microsoft.com/office/officeart/2018/2/layout/IconLabelDescriptionList"/>
    <dgm:cxn modelId="{1220A9C7-2491-394B-83BF-18E337734129}" type="presParOf" srcId="{B24D9906-6EA0-41D2-B5A4-976A92FA69B5}" destId="{3058E5B2-D3A1-400F-B8D3-4329145FAE41}" srcOrd="2" destOrd="0" presId="urn:microsoft.com/office/officeart/2018/2/layout/IconLabelDescriptionList"/>
    <dgm:cxn modelId="{28FA6027-7202-414D-813E-144FEEABE03D}" type="presParOf" srcId="{B24D9906-6EA0-41D2-B5A4-976A92FA69B5}" destId="{7C058D3A-D867-446A-A87B-2CA3B40C5EAC}" srcOrd="3" destOrd="0" presId="urn:microsoft.com/office/officeart/2018/2/layout/IconLabelDescriptionList"/>
    <dgm:cxn modelId="{99CFBE98-8507-E246-AD35-4384A28DD951}" type="presParOf" srcId="{B24D9906-6EA0-41D2-B5A4-976A92FA69B5}" destId="{534C19C0-19DD-44D5-9E9C-26F09A09C06F}"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111924-705B-48FC-90C8-80CA672C8E37}" type="doc">
      <dgm:prSet loTypeId="urn:microsoft.com/office/officeart/2005/8/layout/vList5" loCatId="list" qsTypeId="urn:microsoft.com/office/officeart/2005/8/quickstyle/simple1" qsCatId="simple" csTypeId="urn:microsoft.com/office/officeart/2005/8/colors/colorful1" csCatId="colorful"/>
      <dgm:spPr/>
      <dgm:t>
        <a:bodyPr/>
        <a:lstStyle/>
        <a:p>
          <a:endParaRPr lang="en-US"/>
        </a:p>
      </dgm:t>
    </dgm:pt>
    <dgm:pt modelId="{B1F265E0-3683-4AE7-A005-D3EAFC5E9811}">
      <dgm:prSet custT="1"/>
      <dgm:spPr/>
      <dgm:t>
        <a:bodyPr/>
        <a:lstStyle/>
        <a:p>
          <a:r>
            <a:rPr lang="en-US" sz="4800" dirty="0">
              <a:latin typeface="Century Gothic" panose="020B0502020202020204" pitchFamily="34" charset="0"/>
            </a:rPr>
            <a:t>Utilize</a:t>
          </a:r>
        </a:p>
      </dgm:t>
    </dgm:pt>
    <dgm:pt modelId="{DE0C6292-E94D-47A5-BBD1-4C47FD4FA2BA}" type="parTrans" cxnId="{64857473-2182-4890-A943-3A29F9CA9712}">
      <dgm:prSet/>
      <dgm:spPr/>
      <dgm:t>
        <a:bodyPr/>
        <a:lstStyle/>
        <a:p>
          <a:endParaRPr lang="en-US" sz="2400">
            <a:latin typeface="Century Gothic" panose="020B0502020202020204" pitchFamily="34" charset="0"/>
          </a:endParaRPr>
        </a:p>
      </dgm:t>
    </dgm:pt>
    <dgm:pt modelId="{335A5059-A6F9-4714-9CDF-791DF00A12C2}" type="sibTrans" cxnId="{64857473-2182-4890-A943-3A29F9CA9712}">
      <dgm:prSet/>
      <dgm:spPr/>
      <dgm:t>
        <a:bodyPr/>
        <a:lstStyle/>
        <a:p>
          <a:endParaRPr lang="en-US" sz="2400">
            <a:latin typeface="Century Gothic" panose="020B0502020202020204" pitchFamily="34" charset="0"/>
          </a:endParaRPr>
        </a:p>
      </dgm:t>
    </dgm:pt>
    <dgm:pt modelId="{BB9152D0-FDE5-459A-9C84-B9A94B88FC05}">
      <dgm:prSet custT="1"/>
      <dgm:spPr/>
      <dgm:t>
        <a:bodyPr/>
        <a:lstStyle/>
        <a:p>
          <a:r>
            <a:rPr lang="en-US" sz="1800" dirty="0">
              <a:latin typeface="Century Gothic" panose="020B0502020202020204" pitchFamily="34" charset="0"/>
            </a:rPr>
            <a:t>Utilize Common Planning Time to review Student Work and set goals for support/growth </a:t>
          </a:r>
        </a:p>
      </dgm:t>
    </dgm:pt>
    <dgm:pt modelId="{849C1AEE-0C5D-47E6-992B-FF533317D8A0}" type="parTrans" cxnId="{2C53998F-9AD4-4CB8-8831-EF4227B80B97}">
      <dgm:prSet/>
      <dgm:spPr/>
      <dgm:t>
        <a:bodyPr/>
        <a:lstStyle/>
        <a:p>
          <a:endParaRPr lang="en-US" sz="2400">
            <a:latin typeface="Century Gothic" panose="020B0502020202020204" pitchFamily="34" charset="0"/>
          </a:endParaRPr>
        </a:p>
      </dgm:t>
    </dgm:pt>
    <dgm:pt modelId="{D78E5900-34CD-4FD4-9168-40142E20EC22}" type="sibTrans" cxnId="{2C53998F-9AD4-4CB8-8831-EF4227B80B97}">
      <dgm:prSet/>
      <dgm:spPr/>
      <dgm:t>
        <a:bodyPr/>
        <a:lstStyle/>
        <a:p>
          <a:endParaRPr lang="en-US" sz="2400">
            <a:latin typeface="Century Gothic" panose="020B0502020202020204" pitchFamily="34" charset="0"/>
          </a:endParaRPr>
        </a:p>
      </dgm:t>
    </dgm:pt>
    <dgm:pt modelId="{E47E369B-C808-47FA-B59B-B01C983AFEE8}">
      <dgm:prSet custT="1"/>
      <dgm:spPr/>
      <dgm:t>
        <a:bodyPr/>
        <a:lstStyle/>
        <a:p>
          <a:r>
            <a:rPr lang="en-US" sz="4800" dirty="0">
              <a:latin typeface="Century Gothic" panose="020B0502020202020204" pitchFamily="34" charset="0"/>
            </a:rPr>
            <a:t>Work</a:t>
          </a:r>
        </a:p>
      </dgm:t>
    </dgm:pt>
    <dgm:pt modelId="{93E68806-F835-4203-9274-59E495745B30}" type="parTrans" cxnId="{CCA87FAE-0D4A-4214-B512-1EE62D7CDC1C}">
      <dgm:prSet/>
      <dgm:spPr/>
      <dgm:t>
        <a:bodyPr/>
        <a:lstStyle/>
        <a:p>
          <a:endParaRPr lang="en-US" sz="2400">
            <a:latin typeface="Century Gothic" panose="020B0502020202020204" pitchFamily="34" charset="0"/>
          </a:endParaRPr>
        </a:p>
      </dgm:t>
    </dgm:pt>
    <dgm:pt modelId="{9FEC4FAD-0D6F-4B4A-B257-1C5B29876482}" type="sibTrans" cxnId="{CCA87FAE-0D4A-4214-B512-1EE62D7CDC1C}">
      <dgm:prSet/>
      <dgm:spPr/>
      <dgm:t>
        <a:bodyPr/>
        <a:lstStyle/>
        <a:p>
          <a:endParaRPr lang="en-US" sz="2400">
            <a:latin typeface="Century Gothic" panose="020B0502020202020204" pitchFamily="34" charset="0"/>
          </a:endParaRPr>
        </a:p>
      </dgm:t>
    </dgm:pt>
    <dgm:pt modelId="{84179A37-98EF-47B3-AAE1-697D62F8900E}">
      <dgm:prSet custT="1"/>
      <dgm:spPr/>
      <dgm:t>
        <a:bodyPr/>
        <a:lstStyle/>
        <a:p>
          <a:r>
            <a:rPr lang="en-US" sz="1800" dirty="0">
              <a:latin typeface="Century Gothic" panose="020B0502020202020204" pitchFamily="34" charset="0"/>
            </a:rPr>
            <a:t>Work with our consultants in ELA, Math, Science and Special Education to identify next steps in supporting students </a:t>
          </a:r>
        </a:p>
      </dgm:t>
    </dgm:pt>
    <dgm:pt modelId="{13173646-7B30-4342-BCAD-E518459E570D}" type="parTrans" cxnId="{394CCEE7-89FD-4DC8-B6E8-9A01537291CB}">
      <dgm:prSet/>
      <dgm:spPr/>
      <dgm:t>
        <a:bodyPr/>
        <a:lstStyle/>
        <a:p>
          <a:endParaRPr lang="en-US" sz="2400">
            <a:latin typeface="Century Gothic" panose="020B0502020202020204" pitchFamily="34" charset="0"/>
          </a:endParaRPr>
        </a:p>
      </dgm:t>
    </dgm:pt>
    <dgm:pt modelId="{1ABE59D8-1429-4A0A-A54B-9DC1021C545D}" type="sibTrans" cxnId="{394CCEE7-89FD-4DC8-B6E8-9A01537291CB}">
      <dgm:prSet/>
      <dgm:spPr/>
      <dgm:t>
        <a:bodyPr/>
        <a:lstStyle/>
        <a:p>
          <a:endParaRPr lang="en-US" sz="2400">
            <a:latin typeface="Century Gothic" panose="020B0502020202020204" pitchFamily="34" charset="0"/>
          </a:endParaRPr>
        </a:p>
      </dgm:t>
    </dgm:pt>
    <dgm:pt modelId="{EE2D78E5-2A4C-4F84-9BB3-BEADB1D2941D}">
      <dgm:prSet custT="1"/>
      <dgm:spPr/>
      <dgm:t>
        <a:bodyPr/>
        <a:lstStyle/>
        <a:p>
          <a:r>
            <a:rPr lang="en-US" sz="4800" dirty="0">
              <a:latin typeface="Century Gothic" panose="020B0502020202020204" pitchFamily="34" charset="0"/>
            </a:rPr>
            <a:t>Meet</a:t>
          </a:r>
        </a:p>
      </dgm:t>
    </dgm:pt>
    <dgm:pt modelId="{CD1442D6-B6A2-4E7A-8DD1-BE68752A1AFA}" type="parTrans" cxnId="{7330A774-465B-484D-9650-86826CE7380F}">
      <dgm:prSet/>
      <dgm:spPr/>
      <dgm:t>
        <a:bodyPr/>
        <a:lstStyle/>
        <a:p>
          <a:endParaRPr lang="en-US" sz="2400">
            <a:latin typeface="Century Gothic" panose="020B0502020202020204" pitchFamily="34" charset="0"/>
          </a:endParaRPr>
        </a:p>
      </dgm:t>
    </dgm:pt>
    <dgm:pt modelId="{D3608D53-770A-43AC-B1F6-F5E532A8978A}" type="sibTrans" cxnId="{7330A774-465B-484D-9650-86826CE7380F}">
      <dgm:prSet/>
      <dgm:spPr/>
      <dgm:t>
        <a:bodyPr/>
        <a:lstStyle/>
        <a:p>
          <a:endParaRPr lang="en-US" sz="2400">
            <a:latin typeface="Century Gothic" panose="020B0502020202020204" pitchFamily="34" charset="0"/>
          </a:endParaRPr>
        </a:p>
      </dgm:t>
    </dgm:pt>
    <dgm:pt modelId="{90D24646-48B3-4663-8ADD-5E66CCD23C74}">
      <dgm:prSet custT="1"/>
      <dgm:spPr/>
      <dgm:t>
        <a:bodyPr/>
        <a:lstStyle/>
        <a:p>
          <a:r>
            <a:rPr lang="en-US" sz="1800" dirty="0">
              <a:latin typeface="Century Gothic" panose="020B0502020202020204" pitchFamily="34" charset="0"/>
            </a:rPr>
            <a:t>Meet with parents to provide resources and strategies </a:t>
          </a:r>
        </a:p>
      </dgm:t>
    </dgm:pt>
    <dgm:pt modelId="{36D4996B-34F4-40EB-BBC5-E9A347758652}" type="parTrans" cxnId="{C5D414A7-8EA7-4526-BCA4-0A1C52F529B7}">
      <dgm:prSet/>
      <dgm:spPr/>
      <dgm:t>
        <a:bodyPr/>
        <a:lstStyle/>
        <a:p>
          <a:endParaRPr lang="en-US" sz="2400">
            <a:latin typeface="Century Gothic" panose="020B0502020202020204" pitchFamily="34" charset="0"/>
          </a:endParaRPr>
        </a:p>
      </dgm:t>
    </dgm:pt>
    <dgm:pt modelId="{B38C572E-E79E-4D48-9614-3794FEAD112B}" type="sibTrans" cxnId="{C5D414A7-8EA7-4526-BCA4-0A1C52F529B7}">
      <dgm:prSet/>
      <dgm:spPr/>
      <dgm:t>
        <a:bodyPr/>
        <a:lstStyle/>
        <a:p>
          <a:endParaRPr lang="en-US" sz="2400">
            <a:latin typeface="Century Gothic" panose="020B0502020202020204" pitchFamily="34" charset="0"/>
          </a:endParaRPr>
        </a:p>
      </dgm:t>
    </dgm:pt>
    <dgm:pt modelId="{4A20A4F4-10B4-434A-BAD8-547F128CDF68}">
      <dgm:prSet custT="1"/>
      <dgm:spPr/>
      <dgm:t>
        <a:bodyPr/>
        <a:lstStyle/>
        <a:p>
          <a:r>
            <a:rPr lang="en-US" sz="4800" dirty="0">
              <a:latin typeface="Century Gothic" panose="020B0502020202020204" pitchFamily="34" charset="0"/>
            </a:rPr>
            <a:t>Align</a:t>
          </a:r>
        </a:p>
      </dgm:t>
    </dgm:pt>
    <dgm:pt modelId="{224191E1-CAF1-4190-8328-A08EBFDDC9F9}" type="parTrans" cxnId="{EC132FCD-1015-46F0-B8EE-EF8E7916CA58}">
      <dgm:prSet/>
      <dgm:spPr/>
      <dgm:t>
        <a:bodyPr/>
        <a:lstStyle/>
        <a:p>
          <a:endParaRPr lang="en-US" sz="2400">
            <a:latin typeface="Century Gothic" panose="020B0502020202020204" pitchFamily="34" charset="0"/>
          </a:endParaRPr>
        </a:p>
      </dgm:t>
    </dgm:pt>
    <dgm:pt modelId="{D2E91DD1-1FD1-4990-91E9-D56E61418517}" type="sibTrans" cxnId="{EC132FCD-1015-46F0-B8EE-EF8E7916CA58}">
      <dgm:prSet/>
      <dgm:spPr/>
      <dgm:t>
        <a:bodyPr/>
        <a:lstStyle/>
        <a:p>
          <a:endParaRPr lang="en-US" sz="2400">
            <a:latin typeface="Century Gothic" panose="020B0502020202020204" pitchFamily="34" charset="0"/>
          </a:endParaRPr>
        </a:p>
      </dgm:t>
    </dgm:pt>
    <dgm:pt modelId="{C3A17D84-44AA-49A2-B778-5EA423C59200}">
      <dgm:prSet custT="1"/>
      <dgm:spPr/>
      <dgm:t>
        <a:bodyPr/>
        <a:lstStyle/>
        <a:p>
          <a:r>
            <a:rPr lang="en-US" sz="1800" dirty="0">
              <a:latin typeface="Century Gothic" panose="020B0502020202020204" pitchFamily="34" charset="0"/>
            </a:rPr>
            <a:t>Align our best practices with State standards to fill in any learning gaps </a:t>
          </a:r>
        </a:p>
      </dgm:t>
    </dgm:pt>
    <dgm:pt modelId="{44FCDF6D-55CB-487B-9F25-252D24B1D5D8}" type="parTrans" cxnId="{75ABCD10-D42D-4A6F-B978-E9490751FD78}">
      <dgm:prSet/>
      <dgm:spPr/>
      <dgm:t>
        <a:bodyPr/>
        <a:lstStyle/>
        <a:p>
          <a:endParaRPr lang="en-US" sz="2400">
            <a:latin typeface="Century Gothic" panose="020B0502020202020204" pitchFamily="34" charset="0"/>
          </a:endParaRPr>
        </a:p>
      </dgm:t>
    </dgm:pt>
    <dgm:pt modelId="{DBA11944-5219-49D4-9428-22CBE3C6CE34}" type="sibTrans" cxnId="{75ABCD10-D42D-4A6F-B978-E9490751FD78}">
      <dgm:prSet/>
      <dgm:spPr/>
      <dgm:t>
        <a:bodyPr/>
        <a:lstStyle/>
        <a:p>
          <a:endParaRPr lang="en-US" sz="2400">
            <a:latin typeface="Century Gothic" panose="020B0502020202020204" pitchFamily="34" charset="0"/>
          </a:endParaRPr>
        </a:p>
      </dgm:t>
    </dgm:pt>
    <dgm:pt modelId="{5A1FB1E3-6031-F046-A49F-DED9D4D25181}" type="pres">
      <dgm:prSet presAssocID="{92111924-705B-48FC-90C8-80CA672C8E37}" presName="Name0" presStyleCnt="0">
        <dgm:presLayoutVars>
          <dgm:dir/>
          <dgm:animLvl val="lvl"/>
          <dgm:resizeHandles val="exact"/>
        </dgm:presLayoutVars>
      </dgm:prSet>
      <dgm:spPr/>
    </dgm:pt>
    <dgm:pt modelId="{09362575-3AA6-9F4C-B22F-A392B35E1A97}" type="pres">
      <dgm:prSet presAssocID="{B1F265E0-3683-4AE7-A005-D3EAFC5E9811}" presName="linNode" presStyleCnt="0"/>
      <dgm:spPr/>
    </dgm:pt>
    <dgm:pt modelId="{8C52CDDE-0953-1D4B-A94C-BBAACFFDF2E8}" type="pres">
      <dgm:prSet presAssocID="{B1F265E0-3683-4AE7-A005-D3EAFC5E9811}" presName="parentText" presStyleLbl="node1" presStyleIdx="0" presStyleCnt="4">
        <dgm:presLayoutVars>
          <dgm:chMax val="1"/>
          <dgm:bulletEnabled val="1"/>
        </dgm:presLayoutVars>
      </dgm:prSet>
      <dgm:spPr/>
    </dgm:pt>
    <dgm:pt modelId="{39079718-7863-4F4D-93A1-D3E21AF1968A}" type="pres">
      <dgm:prSet presAssocID="{B1F265E0-3683-4AE7-A005-D3EAFC5E9811}" presName="descendantText" presStyleLbl="alignAccFollowNode1" presStyleIdx="0" presStyleCnt="4">
        <dgm:presLayoutVars>
          <dgm:bulletEnabled val="1"/>
        </dgm:presLayoutVars>
      </dgm:prSet>
      <dgm:spPr/>
    </dgm:pt>
    <dgm:pt modelId="{67B01B0D-69DA-E740-932C-C695B23E7923}" type="pres">
      <dgm:prSet presAssocID="{335A5059-A6F9-4714-9CDF-791DF00A12C2}" presName="sp" presStyleCnt="0"/>
      <dgm:spPr/>
    </dgm:pt>
    <dgm:pt modelId="{8F84C708-E046-EA43-9E7E-CB0FFB3774E8}" type="pres">
      <dgm:prSet presAssocID="{E47E369B-C808-47FA-B59B-B01C983AFEE8}" presName="linNode" presStyleCnt="0"/>
      <dgm:spPr/>
    </dgm:pt>
    <dgm:pt modelId="{961C191D-EFD1-6146-801C-F20C877CECEE}" type="pres">
      <dgm:prSet presAssocID="{E47E369B-C808-47FA-B59B-B01C983AFEE8}" presName="parentText" presStyleLbl="node1" presStyleIdx="1" presStyleCnt="4">
        <dgm:presLayoutVars>
          <dgm:chMax val="1"/>
          <dgm:bulletEnabled val="1"/>
        </dgm:presLayoutVars>
      </dgm:prSet>
      <dgm:spPr/>
    </dgm:pt>
    <dgm:pt modelId="{449360A5-2D1A-F448-BB8A-F4F03E526066}" type="pres">
      <dgm:prSet presAssocID="{E47E369B-C808-47FA-B59B-B01C983AFEE8}" presName="descendantText" presStyleLbl="alignAccFollowNode1" presStyleIdx="1" presStyleCnt="4">
        <dgm:presLayoutVars>
          <dgm:bulletEnabled val="1"/>
        </dgm:presLayoutVars>
      </dgm:prSet>
      <dgm:spPr/>
    </dgm:pt>
    <dgm:pt modelId="{F8E3E8D6-BF3E-A646-8AD7-16EE52ED312C}" type="pres">
      <dgm:prSet presAssocID="{9FEC4FAD-0D6F-4B4A-B257-1C5B29876482}" presName="sp" presStyleCnt="0"/>
      <dgm:spPr/>
    </dgm:pt>
    <dgm:pt modelId="{B58D1B08-8AB1-274A-896B-E8336B17E5F4}" type="pres">
      <dgm:prSet presAssocID="{EE2D78E5-2A4C-4F84-9BB3-BEADB1D2941D}" presName="linNode" presStyleCnt="0"/>
      <dgm:spPr/>
    </dgm:pt>
    <dgm:pt modelId="{EB96C608-8558-2742-9A23-2CDEDDBB3A70}" type="pres">
      <dgm:prSet presAssocID="{EE2D78E5-2A4C-4F84-9BB3-BEADB1D2941D}" presName="parentText" presStyleLbl="node1" presStyleIdx="2" presStyleCnt="4">
        <dgm:presLayoutVars>
          <dgm:chMax val="1"/>
          <dgm:bulletEnabled val="1"/>
        </dgm:presLayoutVars>
      </dgm:prSet>
      <dgm:spPr/>
    </dgm:pt>
    <dgm:pt modelId="{12C2E572-6333-714D-B92D-4D8CAC14335B}" type="pres">
      <dgm:prSet presAssocID="{EE2D78E5-2A4C-4F84-9BB3-BEADB1D2941D}" presName="descendantText" presStyleLbl="alignAccFollowNode1" presStyleIdx="2" presStyleCnt="4">
        <dgm:presLayoutVars>
          <dgm:bulletEnabled val="1"/>
        </dgm:presLayoutVars>
      </dgm:prSet>
      <dgm:spPr/>
    </dgm:pt>
    <dgm:pt modelId="{51A39C00-07EF-FE48-8D44-94FDBEBDB96A}" type="pres">
      <dgm:prSet presAssocID="{D3608D53-770A-43AC-B1F6-F5E532A8978A}" presName="sp" presStyleCnt="0"/>
      <dgm:spPr/>
    </dgm:pt>
    <dgm:pt modelId="{62F6B9B4-FF5F-CA40-869D-E99074A19C23}" type="pres">
      <dgm:prSet presAssocID="{4A20A4F4-10B4-434A-BAD8-547F128CDF68}" presName="linNode" presStyleCnt="0"/>
      <dgm:spPr/>
    </dgm:pt>
    <dgm:pt modelId="{1974AD7B-D512-5B40-88C6-A9F8485957F1}" type="pres">
      <dgm:prSet presAssocID="{4A20A4F4-10B4-434A-BAD8-547F128CDF68}" presName="parentText" presStyleLbl="node1" presStyleIdx="3" presStyleCnt="4">
        <dgm:presLayoutVars>
          <dgm:chMax val="1"/>
          <dgm:bulletEnabled val="1"/>
        </dgm:presLayoutVars>
      </dgm:prSet>
      <dgm:spPr/>
    </dgm:pt>
    <dgm:pt modelId="{A424AE42-C8D5-7E4D-9B5F-C2D9C362B685}" type="pres">
      <dgm:prSet presAssocID="{4A20A4F4-10B4-434A-BAD8-547F128CDF68}" presName="descendantText" presStyleLbl="alignAccFollowNode1" presStyleIdx="3" presStyleCnt="4">
        <dgm:presLayoutVars>
          <dgm:bulletEnabled val="1"/>
        </dgm:presLayoutVars>
      </dgm:prSet>
      <dgm:spPr/>
    </dgm:pt>
  </dgm:ptLst>
  <dgm:cxnLst>
    <dgm:cxn modelId="{24288702-7112-CB4B-972E-5CE63A30C49A}" type="presOf" srcId="{EE2D78E5-2A4C-4F84-9BB3-BEADB1D2941D}" destId="{EB96C608-8558-2742-9A23-2CDEDDBB3A70}" srcOrd="0" destOrd="0" presId="urn:microsoft.com/office/officeart/2005/8/layout/vList5"/>
    <dgm:cxn modelId="{75ABCD10-D42D-4A6F-B978-E9490751FD78}" srcId="{4A20A4F4-10B4-434A-BAD8-547F128CDF68}" destId="{C3A17D84-44AA-49A2-B778-5EA423C59200}" srcOrd="0" destOrd="0" parTransId="{44FCDF6D-55CB-487B-9F25-252D24B1D5D8}" sibTransId="{DBA11944-5219-49D4-9428-22CBE3C6CE34}"/>
    <dgm:cxn modelId="{3B447F3A-DDBF-AA40-BA60-DFC8105C6E43}" type="presOf" srcId="{C3A17D84-44AA-49A2-B778-5EA423C59200}" destId="{A424AE42-C8D5-7E4D-9B5F-C2D9C362B685}" srcOrd="0" destOrd="0" presId="urn:microsoft.com/office/officeart/2005/8/layout/vList5"/>
    <dgm:cxn modelId="{1297506A-0563-1141-AD64-D58F68F5173B}" type="presOf" srcId="{B1F265E0-3683-4AE7-A005-D3EAFC5E9811}" destId="{8C52CDDE-0953-1D4B-A94C-BBAACFFDF2E8}" srcOrd="0" destOrd="0" presId="urn:microsoft.com/office/officeart/2005/8/layout/vList5"/>
    <dgm:cxn modelId="{51375A6B-ED07-834D-82E5-10FEE19557E0}" type="presOf" srcId="{90D24646-48B3-4663-8ADD-5E66CCD23C74}" destId="{12C2E572-6333-714D-B92D-4D8CAC14335B}" srcOrd="0" destOrd="0" presId="urn:microsoft.com/office/officeart/2005/8/layout/vList5"/>
    <dgm:cxn modelId="{8B7C2272-ED1D-A944-9E6C-91D950BE2EE9}" type="presOf" srcId="{84179A37-98EF-47B3-AAE1-697D62F8900E}" destId="{449360A5-2D1A-F448-BB8A-F4F03E526066}" srcOrd="0" destOrd="0" presId="urn:microsoft.com/office/officeart/2005/8/layout/vList5"/>
    <dgm:cxn modelId="{64857473-2182-4890-A943-3A29F9CA9712}" srcId="{92111924-705B-48FC-90C8-80CA672C8E37}" destId="{B1F265E0-3683-4AE7-A005-D3EAFC5E9811}" srcOrd="0" destOrd="0" parTransId="{DE0C6292-E94D-47A5-BBD1-4C47FD4FA2BA}" sibTransId="{335A5059-A6F9-4714-9CDF-791DF00A12C2}"/>
    <dgm:cxn modelId="{7330A774-465B-484D-9650-86826CE7380F}" srcId="{92111924-705B-48FC-90C8-80CA672C8E37}" destId="{EE2D78E5-2A4C-4F84-9BB3-BEADB1D2941D}" srcOrd="2" destOrd="0" parTransId="{CD1442D6-B6A2-4E7A-8DD1-BE68752A1AFA}" sibTransId="{D3608D53-770A-43AC-B1F6-F5E532A8978A}"/>
    <dgm:cxn modelId="{5997F588-0245-BA4A-A1F2-7916042678B8}" type="presOf" srcId="{E47E369B-C808-47FA-B59B-B01C983AFEE8}" destId="{961C191D-EFD1-6146-801C-F20C877CECEE}" srcOrd="0" destOrd="0" presId="urn:microsoft.com/office/officeart/2005/8/layout/vList5"/>
    <dgm:cxn modelId="{2C53998F-9AD4-4CB8-8831-EF4227B80B97}" srcId="{B1F265E0-3683-4AE7-A005-D3EAFC5E9811}" destId="{BB9152D0-FDE5-459A-9C84-B9A94B88FC05}" srcOrd="0" destOrd="0" parTransId="{849C1AEE-0C5D-47E6-992B-FF533317D8A0}" sibTransId="{D78E5900-34CD-4FD4-9168-40142E20EC22}"/>
    <dgm:cxn modelId="{FD661A92-9FD3-3841-B23C-E8ADFDE97DFE}" type="presOf" srcId="{4A20A4F4-10B4-434A-BAD8-547F128CDF68}" destId="{1974AD7B-D512-5B40-88C6-A9F8485957F1}" srcOrd="0" destOrd="0" presId="urn:microsoft.com/office/officeart/2005/8/layout/vList5"/>
    <dgm:cxn modelId="{C5D414A7-8EA7-4526-BCA4-0A1C52F529B7}" srcId="{EE2D78E5-2A4C-4F84-9BB3-BEADB1D2941D}" destId="{90D24646-48B3-4663-8ADD-5E66CCD23C74}" srcOrd="0" destOrd="0" parTransId="{36D4996B-34F4-40EB-BBC5-E9A347758652}" sibTransId="{B38C572E-E79E-4D48-9614-3794FEAD112B}"/>
    <dgm:cxn modelId="{CCA87FAE-0D4A-4214-B512-1EE62D7CDC1C}" srcId="{92111924-705B-48FC-90C8-80CA672C8E37}" destId="{E47E369B-C808-47FA-B59B-B01C983AFEE8}" srcOrd="1" destOrd="0" parTransId="{93E68806-F835-4203-9274-59E495745B30}" sibTransId="{9FEC4FAD-0D6F-4B4A-B257-1C5B29876482}"/>
    <dgm:cxn modelId="{CF4949B4-4126-A84B-90C7-ADCB0DBA2655}" type="presOf" srcId="{BB9152D0-FDE5-459A-9C84-B9A94B88FC05}" destId="{39079718-7863-4F4D-93A1-D3E21AF1968A}" srcOrd="0" destOrd="0" presId="urn:microsoft.com/office/officeart/2005/8/layout/vList5"/>
    <dgm:cxn modelId="{EC132FCD-1015-46F0-B8EE-EF8E7916CA58}" srcId="{92111924-705B-48FC-90C8-80CA672C8E37}" destId="{4A20A4F4-10B4-434A-BAD8-547F128CDF68}" srcOrd="3" destOrd="0" parTransId="{224191E1-CAF1-4190-8328-A08EBFDDC9F9}" sibTransId="{D2E91DD1-1FD1-4990-91E9-D56E61418517}"/>
    <dgm:cxn modelId="{394CCEE7-89FD-4DC8-B6E8-9A01537291CB}" srcId="{E47E369B-C808-47FA-B59B-B01C983AFEE8}" destId="{84179A37-98EF-47B3-AAE1-697D62F8900E}" srcOrd="0" destOrd="0" parTransId="{13173646-7B30-4342-BCAD-E518459E570D}" sibTransId="{1ABE59D8-1429-4A0A-A54B-9DC1021C545D}"/>
    <dgm:cxn modelId="{2F40AEF5-F5A4-054A-ABC1-72C28CC2050D}" type="presOf" srcId="{92111924-705B-48FC-90C8-80CA672C8E37}" destId="{5A1FB1E3-6031-F046-A49F-DED9D4D25181}" srcOrd="0" destOrd="0" presId="urn:microsoft.com/office/officeart/2005/8/layout/vList5"/>
    <dgm:cxn modelId="{A418C7C3-47D3-EF4A-B812-46ABF4E06842}" type="presParOf" srcId="{5A1FB1E3-6031-F046-A49F-DED9D4D25181}" destId="{09362575-3AA6-9F4C-B22F-A392B35E1A97}" srcOrd="0" destOrd="0" presId="urn:microsoft.com/office/officeart/2005/8/layout/vList5"/>
    <dgm:cxn modelId="{23DFA270-E0BE-1049-946D-8C2B44E14561}" type="presParOf" srcId="{09362575-3AA6-9F4C-B22F-A392B35E1A97}" destId="{8C52CDDE-0953-1D4B-A94C-BBAACFFDF2E8}" srcOrd="0" destOrd="0" presId="urn:microsoft.com/office/officeart/2005/8/layout/vList5"/>
    <dgm:cxn modelId="{8D649E79-B16E-9140-9257-724CCD6FD02A}" type="presParOf" srcId="{09362575-3AA6-9F4C-B22F-A392B35E1A97}" destId="{39079718-7863-4F4D-93A1-D3E21AF1968A}" srcOrd="1" destOrd="0" presId="urn:microsoft.com/office/officeart/2005/8/layout/vList5"/>
    <dgm:cxn modelId="{1A8C5DF5-FF7D-ED45-962C-B0EE6B2B8EAB}" type="presParOf" srcId="{5A1FB1E3-6031-F046-A49F-DED9D4D25181}" destId="{67B01B0D-69DA-E740-932C-C695B23E7923}" srcOrd="1" destOrd="0" presId="urn:microsoft.com/office/officeart/2005/8/layout/vList5"/>
    <dgm:cxn modelId="{FB68E72C-AF82-8741-B28B-3404EDB96CC0}" type="presParOf" srcId="{5A1FB1E3-6031-F046-A49F-DED9D4D25181}" destId="{8F84C708-E046-EA43-9E7E-CB0FFB3774E8}" srcOrd="2" destOrd="0" presId="urn:microsoft.com/office/officeart/2005/8/layout/vList5"/>
    <dgm:cxn modelId="{105074A5-914B-DE44-8258-545EE4695C0E}" type="presParOf" srcId="{8F84C708-E046-EA43-9E7E-CB0FFB3774E8}" destId="{961C191D-EFD1-6146-801C-F20C877CECEE}" srcOrd="0" destOrd="0" presId="urn:microsoft.com/office/officeart/2005/8/layout/vList5"/>
    <dgm:cxn modelId="{C9125B01-2B2C-6142-9758-E04BFEEBA838}" type="presParOf" srcId="{8F84C708-E046-EA43-9E7E-CB0FFB3774E8}" destId="{449360A5-2D1A-F448-BB8A-F4F03E526066}" srcOrd="1" destOrd="0" presId="urn:microsoft.com/office/officeart/2005/8/layout/vList5"/>
    <dgm:cxn modelId="{CB3174FA-AD96-904C-AF71-2EDE5412ED88}" type="presParOf" srcId="{5A1FB1E3-6031-F046-A49F-DED9D4D25181}" destId="{F8E3E8D6-BF3E-A646-8AD7-16EE52ED312C}" srcOrd="3" destOrd="0" presId="urn:microsoft.com/office/officeart/2005/8/layout/vList5"/>
    <dgm:cxn modelId="{5F1F88BD-6CE8-2C43-B555-C7D1EDE499A4}" type="presParOf" srcId="{5A1FB1E3-6031-F046-A49F-DED9D4D25181}" destId="{B58D1B08-8AB1-274A-896B-E8336B17E5F4}" srcOrd="4" destOrd="0" presId="urn:microsoft.com/office/officeart/2005/8/layout/vList5"/>
    <dgm:cxn modelId="{61EBE497-28FC-C149-97F6-E5AA107349A1}" type="presParOf" srcId="{B58D1B08-8AB1-274A-896B-E8336B17E5F4}" destId="{EB96C608-8558-2742-9A23-2CDEDDBB3A70}" srcOrd="0" destOrd="0" presId="urn:microsoft.com/office/officeart/2005/8/layout/vList5"/>
    <dgm:cxn modelId="{56E5DA8E-835C-DD4C-A53A-A0D7EA69EE6B}" type="presParOf" srcId="{B58D1B08-8AB1-274A-896B-E8336B17E5F4}" destId="{12C2E572-6333-714D-B92D-4D8CAC14335B}" srcOrd="1" destOrd="0" presId="urn:microsoft.com/office/officeart/2005/8/layout/vList5"/>
    <dgm:cxn modelId="{8F685F5D-A9C6-954D-BF86-E8C0010B626B}" type="presParOf" srcId="{5A1FB1E3-6031-F046-A49F-DED9D4D25181}" destId="{51A39C00-07EF-FE48-8D44-94FDBEBDB96A}" srcOrd="5" destOrd="0" presId="urn:microsoft.com/office/officeart/2005/8/layout/vList5"/>
    <dgm:cxn modelId="{F885939B-448D-DE4C-80B2-9341C785DF89}" type="presParOf" srcId="{5A1FB1E3-6031-F046-A49F-DED9D4D25181}" destId="{62F6B9B4-FF5F-CA40-869D-E99074A19C23}" srcOrd="6" destOrd="0" presId="urn:microsoft.com/office/officeart/2005/8/layout/vList5"/>
    <dgm:cxn modelId="{6C354248-8676-8E41-B0A6-759E06462C40}" type="presParOf" srcId="{62F6B9B4-FF5F-CA40-869D-E99074A19C23}" destId="{1974AD7B-D512-5B40-88C6-A9F8485957F1}" srcOrd="0" destOrd="0" presId="urn:microsoft.com/office/officeart/2005/8/layout/vList5"/>
    <dgm:cxn modelId="{8BBF80C9-3042-4B4C-B561-A98D0597D7F2}" type="presParOf" srcId="{62F6B9B4-FF5F-CA40-869D-E99074A19C23}" destId="{A424AE42-C8D5-7E4D-9B5F-C2D9C362B68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67C4655-7E09-FC40-B0AE-5C9950B1FC61}" type="doc">
      <dgm:prSet loTypeId="urn:microsoft.com/office/officeart/2005/8/layout/vList2" loCatId="list" qsTypeId="urn:microsoft.com/office/officeart/2005/8/quickstyle/simple1" qsCatId="simple" csTypeId="urn:microsoft.com/office/officeart/2005/8/colors/colorful1" csCatId="colorful" phldr="1"/>
      <dgm:spPr/>
    </dgm:pt>
    <dgm:pt modelId="{51B1204E-A865-1442-9AC2-A40009CC60DC}">
      <dgm:prSet/>
      <dgm:spPr/>
      <dgm:t>
        <a:bodyPr/>
        <a:lstStyle/>
        <a:p>
          <a:r>
            <a:rPr lang="en-US" dirty="0"/>
            <a:t>“Student work protocol meetings have given me the opportunity to ‘fine-tune’ my assessments and better prepare my students for state testing."</a:t>
          </a:r>
        </a:p>
      </dgm:t>
    </dgm:pt>
    <dgm:pt modelId="{6F679288-E6F3-2549-93A6-F138BF7FB3D9}" type="parTrans" cxnId="{3F8E0486-B903-0340-A764-3DF9694EC32B}">
      <dgm:prSet/>
      <dgm:spPr/>
      <dgm:t>
        <a:bodyPr/>
        <a:lstStyle/>
        <a:p>
          <a:endParaRPr lang="en-US"/>
        </a:p>
      </dgm:t>
    </dgm:pt>
    <dgm:pt modelId="{85C4B0B2-C1C3-8B44-89DE-C41F9885803F}" type="sibTrans" cxnId="{3F8E0486-B903-0340-A764-3DF9694EC32B}">
      <dgm:prSet/>
      <dgm:spPr/>
      <dgm:t>
        <a:bodyPr/>
        <a:lstStyle/>
        <a:p>
          <a:endParaRPr lang="en-US"/>
        </a:p>
      </dgm:t>
    </dgm:pt>
    <dgm:pt modelId="{E3B0D5CF-ED24-3A4C-8378-6327980870AA}">
      <dgm:prSet/>
      <dgm:spPr/>
      <dgm:t>
        <a:bodyPr/>
        <a:lstStyle/>
        <a:p>
          <a:r>
            <a:rPr lang="en-US" dirty="0"/>
            <a:t>“Data meetings have helped me put aside my emotions and focus on the facts that the data presents and create next steps.”</a:t>
          </a:r>
        </a:p>
      </dgm:t>
    </dgm:pt>
    <dgm:pt modelId="{257590D6-6D66-FA40-BC71-DD18B02DB4C3}" type="parTrans" cxnId="{F8126723-B644-CC44-B6AB-F65FC73921AD}">
      <dgm:prSet/>
      <dgm:spPr/>
      <dgm:t>
        <a:bodyPr/>
        <a:lstStyle/>
        <a:p>
          <a:endParaRPr lang="en-US"/>
        </a:p>
      </dgm:t>
    </dgm:pt>
    <dgm:pt modelId="{C495B016-F44B-FC41-BDC6-F276DA7D18F6}" type="sibTrans" cxnId="{F8126723-B644-CC44-B6AB-F65FC73921AD}">
      <dgm:prSet/>
      <dgm:spPr/>
      <dgm:t>
        <a:bodyPr/>
        <a:lstStyle/>
        <a:p>
          <a:endParaRPr lang="en-US"/>
        </a:p>
      </dgm:t>
    </dgm:pt>
    <dgm:pt modelId="{13DE8D66-6792-F74F-814A-707ECDBB5660}">
      <dgm:prSet/>
      <dgm:spPr/>
      <dgm:t>
        <a:bodyPr/>
        <a:lstStyle/>
        <a:p>
          <a:r>
            <a:rPr lang="en-US" dirty="0"/>
            <a:t>“Working with the instructional coaches has taught me how to reflect upon my instruction, in order to make adjustments for my students.” </a:t>
          </a:r>
        </a:p>
      </dgm:t>
    </dgm:pt>
    <dgm:pt modelId="{60ADF80D-9E1C-D847-A514-431C32D04C5D}" type="parTrans" cxnId="{8A4E3243-36BA-4A4D-8DB7-834D005559F4}">
      <dgm:prSet/>
      <dgm:spPr/>
      <dgm:t>
        <a:bodyPr/>
        <a:lstStyle/>
        <a:p>
          <a:endParaRPr lang="en-US"/>
        </a:p>
      </dgm:t>
    </dgm:pt>
    <dgm:pt modelId="{15FEA6D5-F280-EB41-91C2-CA542E461E40}" type="sibTrans" cxnId="{8A4E3243-36BA-4A4D-8DB7-834D005559F4}">
      <dgm:prSet/>
      <dgm:spPr/>
      <dgm:t>
        <a:bodyPr/>
        <a:lstStyle/>
        <a:p>
          <a:endParaRPr lang="en-US"/>
        </a:p>
      </dgm:t>
    </dgm:pt>
    <dgm:pt modelId="{7D69F10C-4746-D84A-9745-770C7D6F84E0}" type="pres">
      <dgm:prSet presAssocID="{167C4655-7E09-FC40-B0AE-5C9950B1FC61}" presName="linear" presStyleCnt="0">
        <dgm:presLayoutVars>
          <dgm:animLvl val="lvl"/>
          <dgm:resizeHandles val="exact"/>
        </dgm:presLayoutVars>
      </dgm:prSet>
      <dgm:spPr/>
    </dgm:pt>
    <dgm:pt modelId="{83342FF1-0837-C54C-A163-FFFD40961147}" type="pres">
      <dgm:prSet presAssocID="{51B1204E-A865-1442-9AC2-A40009CC60DC}" presName="parentText" presStyleLbl="node1" presStyleIdx="0" presStyleCnt="3">
        <dgm:presLayoutVars>
          <dgm:chMax val="0"/>
          <dgm:bulletEnabled val="1"/>
        </dgm:presLayoutVars>
      </dgm:prSet>
      <dgm:spPr/>
    </dgm:pt>
    <dgm:pt modelId="{4984E6A7-DC42-6648-A032-04543F78EE60}" type="pres">
      <dgm:prSet presAssocID="{85C4B0B2-C1C3-8B44-89DE-C41F9885803F}" presName="spacer" presStyleCnt="0"/>
      <dgm:spPr/>
    </dgm:pt>
    <dgm:pt modelId="{297E8A66-F274-BF4A-B926-36A652FA019F}" type="pres">
      <dgm:prSet presAssocID="{E3B0D5CF-ED24-3A4C-8378-6327980870AA}" presName="parentText" presStyleLbl="node1" presStyleIdx="1" presStyleCnt="3">
        <dgm:presLayoutVars>
          <dgm:chMax val="0"/>
          <dgm:bulletEnabled val="1"/>
        </dgm:presLayoutVars>
      </dgm:prSet>
      <dgm:spPr/>
    </dgm:pt>
    <dgm:pt modelId="{7A937AE6-6DAE-874A-95FF-17DF59C251A2}" type="pres">
      <dgm:prSet presAssocID="{C495B016-F44B-FC41-BDC6-F276DA7D18F6}" presName="spacer" presStyleCnt="0"/>
      <dgm:spPr/>
    </dgm:pt>
    <dgm:pt modelId="{BD52306A-071C-AF4B-ABD9-138D5AE5AE4F}" type="pres">
      <dgm:prSet presAssocID="{13DE8D66-6792-F74F-814A-707ECDBB5660}" presName="parentText" presStyleLbl="node1" presStyleIdx="2" presStyleCnt="3">
        <dgm:presLayoutVars>
          <dgm:chMax val="0"/>
          <dgm:bulletEnabled val="1"/>
        </dgm:presLayoutVars>
      </dgm:prSet>
      <dgm:spPr/>
    </dgm:pt>
  </dgm:ptLst>
  <dgm:cxnLst>
    <dgm:cxn modelId="{F8126723-B644-CC44-B6AB-F65FC73921AD}" srcId="{167C4655-7E09-FC40-B0AE-5C9950B1FC61}" destId="{E3B0D5CF-ED24-3A4C-8378-6327980870AA}" srcOrd="1" destOrd="0" parTransId="{257590D6-6D66-FA40-BC71-DD18B02DB4C3}" sibTransId="{C495B016-F44B-FC41-BDC6-F276DA7D18F6}"/>
    <dgm:cxn modelId="{14747C27-3F44-F645-9AD3-CA0479430A75}" type="presOf" srcId="{13DE8D66-6792-F74F-814A-707ECDBB5660}" destId="{BD52306A-071C-AF4B-ABD9-138D5AE5AE4F}" srcOrd="0" destOrd="0" presId="urn:microsoft.com/office/officeart/2005/8/layout/vList2"/>
    <dgm:cxn modelId="{AD9AC833-0EE6-9649-95BB-864083202C0D}" type="presOf" srcId="{51B1204E-A865-1442-9AC2-A40009CC60DC}" destId="{83342FF1-0837-C54C-A163-FFFD40961147}" srcOrd="0" destOrd="0" presId="urn:microsoft.com/office/officeart/2005/8/layout/vList2"/>
    <dgm:cxn modelId="{AD1F3541-5E46-3F45-ACEF-A3F9ECECE5F8}" type="presOf" srcId="{167C4655-7E09-FC40-B0AE-5C9950B1FC61}" destId="{7D69F10C-4746-D84A-9745-770C7D6F84E0}" srcOrd="0" destOrd="0" presId="urn:microsoft.com/office/officeart/2005/8/layout/vList2"/>
    <dgm:cxn modelId="{8A4E3243-36BA-4A4D-8DB7-834D005559F4}" srcId="{167C4655-7E09-FC40-B0AE-5C9950B1FC61}" destId="{13DE8D66-6792-F74F-814A-707ECDBB5660}" srcOrd="2" destOrd="0" parTransId="{60ADF80D-9E1C-D847-A514-431C32D04C5D}" sibTransId="{15FEA6D5-F280-EB41-91C2-CA542E461E40}"/>
    <dgm:cxn modelId="{3F8E0486-B903-0340-A764-3DF9694EC32B}" srcId="{167C4655-7E09-FC40-B0AE-5C9950B1FC61}" destId="{51B1204E-A865-1442-9AC2-A40009CC60DC}" srcOrd="0" destOrd="0" parTransId="{6F679288-E6F3-2549-93A6-F138BF7FB3D9}" sibTransId="{85C4B0B2-C1C3-8B44-89DE-C41F9885803F}"/>
    <dgm:cxn modelId="{6E7E3EF1-AD50-6249-96E4-A82491181AB9}" type="presOf" srcId="{E3B0D5CF-ED24-3A4C-8378-6327980870AA}" destId="{297E8A66-F274-BF4A-B926-36A652FA019F}" srcOrd="0" destOrd="0" presId="urn:microsoft.com/office/officeart/2005/8/layout/vList2"/>
    <dgm:cxn modelId="{EBFF708E-D10F-C542-BC31-E88DA45AE2C0}" type="presParOf" srcId="{7D69F10C-4746-D84A-9745-770C7D6F84E0}" destId="{83342FF1-0837-C54C-A163-FFFD40961147}" srcOrd="0" destOrd="0" presId="urn:microsoft.com/office/officeart/2005/8/layout/vList2"/>
    <dgm:cxn modelId="{81A978BA-34B6-8545-BCFA-24019327A465}" type="presParOf" srcId="{7D69F10C-4746-D84A-9745-770C7D6F84E0}" destId="{4984E6A7-DC42-6648-A032-04543F78EE60}" srcOrd="1" destOrd="0" presId="urn:microsoft.com/office/officeart/2005/8/layout/vList2"/>
    <dgm:cxn modelId="{B8247174-0CE3-B641-AB86-EEF149F856B6}" type="presParOf" srcId="{7D69F10C-4746-D84A-9745-770C7D6F84E0}" destId="{297E8A66-F274-BF4A-B926-36A652FA019F}" srcOrd="2" destOrd="0" presId="urn:microsoft.com/office/officeart/2005/8/layout/vList2"/>
    <dgm:cxn modelId="{FFEFF929-87FB-8E4F-883D-4C812C3A2339}" type="presParOf" srcId="{7D69F10C-4746-D84A-9745-770C7D6F84E0}" destId="{7A937AE6-6DAE-874A-95FF-17DF59C251A2}" srcOrd="3" destOrd="0" presId="urn:microsoft.com/office/officeart/2005/8/layout/vList2"/>
    <dgm:cxn modelId="{46C98A6B-C763-9E4F-85DA-F4171A724E60}" type="presParOf" srcId="{7D69F10C-4746-D84A-9745-770C7D6F84E0}" destId="{BD52306A-071C-AF4B-ABD9-138D5AE5AE4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09732E1-E411-C54B-AA1C-A9C51B57C385}"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C3A3AC64-02E5-2E4E-B0AA-553DE0C78534}">
      <dgm:prSet phldrT="[Text]"/>
      <dgm:spPr/>
      <dgm:t>
        <a:bodyPr/>
        <a:lstStyle/>
        <a:p>
          <a:r>
            <a:rPr lang="en-US" dirty="0">
              <a:latin typeface="Century Gothic" panose="020B0502020202020204" pitchFamily="34" charset="0"/>
            </a:rPr>
            <a:t>“The morning tutoring program allows my child to work closely with his teacher, free from other students and distractions.”</a:t>
          </a:r>
        </a:p>
      </dgm:t>
    </dgm:pt>
    <dgm:pt modelId="{420D676F-4101-9749-9481-9B768EDE0C35}" type="parTrans" cxnId="{C5BA3D2F-9519-4E4B-A010-689B2BD1E631}">
      <dgm:prSet/>
      <dgm:spPr/>
      <dgm:t>
        <a:bodyPr/>
        <a:lstStyle/>
        <a:p>
          <a:endParaRPr lang="en-US" sz="6000">
            <a:latin typeface="Century Gothic" panose="020B0502020202020204" pitchFamily="34" charset="0"/>
          </a:endParaRPr>
        </a:p>
      </dgm:t>
    </dgm:pt>
    <dgm:pt modelId="{3F0EA6B6-0530-D144-9830-8B7ABFC0DE76}" type="sibTrans" cxnId="{C5BA3D2F-9519-4E4B-A010-689B2BD1E631}">
      <dgm:prSet/>
      <dgm:spPr/>
      <dgm:t>
        <a:bodyPr/>
        <a:lstStyle/>
        <a:p>
          <a:endParaRPr lang="en-US">
            <a:latin typeface="Century Gothic" panose="020B0502020202020204" pitchFamily="34" charset="0"/>
          </a:endParaRPr>
        </a:p>
      </dgm:t>
    </dgm:pt>
    <dgm:pt modelId="{F1C6F439-BE31-B54F-87E9-05624CC7CE6C}">
      <dgm:prSet phldrT="[Text]"/>
      <dgm:spPr/>
      <dgm:t>
        <a:bodyPr/>
        <a:lstStyle/>
        <a:p>
          <a:r>
            <a:rPr lang="en-US" dirty="0">
              <a:latin typeface="Century Gothic" panose="020B0502020202020204" pitchFamily="34" charset="0"/>
            </a:rPr>
            <a:t>"My daughter loves being pulled out for interventions because she gets support in math and feels more confident in the classroom setting."</a:t>
          </a:r>
        </a:p>
      </dgm:t>
    </dgm:pt>
    <dgm:pt modelId="{34766147-B83A-BF4A-A134-A4BDB7A8FE15}" type="parTrans" cxnId="{BAAC0F87-B8F6-4146-91B6-55A431F0C3B7}">
      <dgm:prSet/>
      <dgm:spPr/>
      <dgm:t>
        <a:bodyPr/>
        <a:lstStyle/>
        <a:p>
          <a:endParaRPr lang="en-US" sz="6000">
            <a:latin typeface="Century Gothic" panose="020B0502020202020204" pitchFamily="34" charset="0"/>
          </a:endParaRPr>
        </a:p>
      </dgm:t>
    </dgm:pt>
    <dgm:pt modelId="{AE1ACAD5-0E73-F549-A8EB-895373A6C2D5}" type="sibTrans" cxnId="{BAAC0F87-B8F6-4146-91B6-55A431F0C3B7}">
      <dgm:prSet/>
      <dgm:spPr/>
      <dgm:t>
        <a:bodyPr/>
        <a:lstStyle/>
        <a:p>
          <a:endParaRPr lang="en-US">
            <a:latin typeface="Century Gothic" panose="020B0502020202020204" pitchFamily="34" charset="0"/>
          </a:endParaRPr>
        </a:p>
      </dgm:t>
    </dgm:pt>
    <dgm:pt modelId="{72F0B689-3878-5E43-8B98-3EC8312032DC}">
      <dgm:prSet/>
      <dgm:spPr/>
      <dgm:t>
        <a:bodyPr/>
        <a:lstStyle/>
        <a:p>
          <a:r>
            <a:rPr lang="en-US" dirty="0">
              <a:latin typeface="Century Gothic" panose="020B0502020202020204" pitchFamily="34" charset="0"/>
            </a:rPr>
            <a:t>“The After School Academy motivates and challenges my child.”</a:t>
          </a:r>
        </a:p>
      </dgm:t>
    </dgm:pt>
    <dgm:pt modelId="{F35D7C13-8309-C14F-B35D-6AB1D7BE20C7}" type="parTrans" cxnId="{54DD7BA3-3859-9949-879B-C874C5D306FC}">
      <dgm:prSet/>
      <dgm:spPr/>
      <dgm:t>
        <a:bodyPr/>
        <a:lstStyle/>
        <a:p>
          <a:endParaRPr lang="en-US" sz="6000">
            <a:latin typeface="Century Gothic" panose="020B0502020202020204" pitchFamily="34" charset="0"/>
          </a:endParaRPr>
        </a:p>
      </dgm:t>
    </dgm:pt>
    <dgm:pt modelId="{D97B88D5-AD98-4841-8193-D44AA5246BEB}" type="sibTrans" cxnId="{54DD7BA3-3859-9949-879B-C874C5D306FC}">
      <dgm:prSet/>
      <dgm:spPr/>
      <dgm:t>
        <a:bodyPr/>
        <a:lstStyle/>
        <a:p>
          <a:endParaRPr lang="en-US">
            <a:latin typeface="Century Gothic" panose="020B0502020202020204" pitchFamily="34" charset="0"/>
          </a:endParaRPr>
        </a:p>
      </dgm:t>
    </dgm:pt>
    <dgm:pt modelId="{8F0E0500-D1B3-634C-86BB-8647BA56E877}" type="pres">
      <dgm:prSet presAssocID="{709732E1-E411-C54B-AA1C-A9C51B57C385}" presName="linear" presStyleCnt="0">
        <dgm:presLayoutVars>
          <dgm:animLvl val="lvl"/>
          <dgm:resizeHandles val="exact"/>
        </dgm:presLayoutVars>
      </dgm:prSet>
      <dgm:spPr/>
    </dgm:pt>
    <dgm:pt modelId="{B961C6E6-3260-0D45-A354-0A2952BC9C46}" type="pres">
      <dgm:prSet presAssocID="{72F0B689-3878-5E43-8B98-3EC8312032DC}" presName="parentText" presStyleLbl="node1" presStyleIdx="0" presStyleCnt="3">
        <dgm:presLayoutVars>
          <dgm:chMax val="0"/>
          <dgm:bulletEnabled val="1"/>
        </dgm:presLayoutVars>
      </dgm:prSet>
      <dgm:spPr/>
    </dgm:pt>
    <dgm:pt modelId="{9537B55F-45A3-A94A-A670-075980CC7570}" type="pres">
      <dgm:prSet presAssocID="{D97B88D5-AD98-4841-8193-D44AA5246BEB}" presName="spacer" presStyleCnt="0"/>
      <dgm:spPr/>
    </dgm:pt>
    <dgm:pt modelId="{682F37ED-1954-304C-BF84-3477285E1160}" type="pres">
      <dgm:prSet presAssocID="{C3A3AC64-02E5-2E4E-B0AA-553DE0C78534}" presName="parentText" presStyleLbl="node1" presStyleIdx="1" presStyleCnt="3">
        <dgm:presLayoutVars>
          <dgm:chMax val="0"/>
          <dgm:bulletEnabled val="1"/>
        </dgm:presLayoutVars>
      </dgm:prSet>
      <dgm:spPr/>
    </dgm:pt>
    <dgm:pt modelId="{EF839A59-4E3F-7E4A-8203-0763C36E372F}" type="pres">
      <dgm:prSet presAssocID="{3F0EA6B6-0530-D144-9830-8B7ABFC0DE76}" presName="spacer" presStyleCnt="0"/>
      <dgm:spPr/>
    </dgm:pt>
    <dgm:pt modelId="{3204EB8B-D799-9F4D-93C8-CC866442A866}" type="pres">
      <dgm:prSet presAssocID="{F1C6F439-BE31-B54F-87E9-05624CC7CE6C}" presName="parentText" presStyleLbl="node1" presStyleIdx="2" presStyleCnt="3">
        <dgm:presLayoutVars>
          <dgm:chMax val="0"/>
          <dgm:bulletEnabled val="1"/>
        </dgm:presLayoutVars>
      </dgm:prSet>
      <dgm:spPr/>
    </dgm:pt>
  </dgm:ptLst>
  <dgm:cxnLst>
    <dgm:cxn modelId="{764F6826-FD55-F949-94E1-7D95C4A2E2EF}" type="presOf" srcId="{709732E1-E411-C54B-AA1C-A9C51B57C385}" destId="{8F0E0500-D1B3-634C-86BB-8647BA56E877}" srcOrd="0" destOrd="0" presId="urn:microsoft.com/office/officeart/2005/8/layout/vList2"/>
    <dgm:cxn modelId="{C5BA3D2F-9519-4E4B-A010-689B2BD1E631}" srcId="{709732E1-E411-C54B-AA1C-A9C51B57C385}" destId="{C3A3AC64-02E5-2E4E-B0AA-553DE0C78534}" srcOrd="1" destOrd="0" parTransId="{420D676F-4101-9749-9481-9B768EDE0C35}" sibTransId="{3F0EA6B6-0530-D144-9830-8B7ABFC0DE76}"/>
    <dgm:cxn modelId="{88A6F837-4D70-8F49-A38A-BA0A08BFF630}" type="presOf" srcId="{F1C6F439-BE31-B54F-87E9-05624CC7CE6C}" destId="{3204EB8B-D799-9F4D-93C8-CC866442A866}" srcOrd="0" destOrd="0" presId="urn:microsoft.com/office/officeart/2005/8/layout/vList2"/>
    <dgm:cxn modelId="{BAAC0F87-B8F6-4146-91B6-55A431F0C3B7}" srcId="{709732E1-E411-C54B-AA1C-A9C51B57C385}" destId="{F1C6F439-BE31-B54F-87E9-05624CC7CE6C}" srcOrd="2" destOrd="0" parTransId="{34766147-B83A-BF4A-A134-A4BDB7A8FE15}" sibTransId="{AE1ACAD5-0E73-F549-A8EB-895373A6C2D5}"/>
    <dgm:cxn modelId="{54DD7BA3-3859-9949-879B-C874C5D306FC}" srcId="{709732E1-E411-C54B-AA1C-A9C51B57C385}" destId="{72F0B689-3878-5E43-8B98-3EC8312032DC}" srcOrd="0" destOrd="0" parTransId="{F35D7C13-8309-C14F-B35D-6AB1D7BE20C7}" sibTransId="{D97B88D5-AD98-4841-8193-D44AA5246BEB}"/>
    <dgm:cxn modelId="{FD7CF4A9-40BD-BD41-8974-CDD5BFFA90DF}" type="presOf" srcId="{72F0B689-3878-5E43-8B98-3EC8312032DC}" destId="{B961C6E6-3260-0D45-A354-0A2952BC9C46}" srcOrd="0" destOrd="0" presId="urn:microsoft.com/office/officeart/2005/8/layout/vList2"/>
    <dgm:cxn modelId="{FF25F1C6-C4D1-9541-88CC-9EF8C0116975}" type="presOf" srcId="{C3A3AC64-02E5-2E4E-B0AA-553DE0C78534}" destId="{682F37ED-1954-304C-BF84-3477285E1160}" srcOrd="0" destOrd="0" presId="urn:microsoft.com/office/officeart/2005/8/layout/vList2"/>
    <dgm:cxn modelId="{2010BCA1-D00A-B344-94CA-0D22E60E68B5}" type="presParOf" srcId="{8F0E0500-D1B3-634C-86BB-8647BA56E877}" destId="{B961C6E6-3260-0D45-A354-0A2952BC9C46}" srcOrd="0" destOrd="0" presId="urn:microsoft.com/office/officeart/2005/8/layout/vList2"/>
    <dgm:cxn modelId="{4AADBC42-1297-524A-9DB6-B96C9E754BE0}" type="presParOf" srcId="{8F0E0500-D1B3-634C-86BB-8647BA56E877}" destId="{9537B55F-45A3-A94A-A670-075980CC7570}" srcOrd="1" destOrd="0" presId="urn:microsoft.com/office/officeart/2005/8/layout/vList2"/>
    <dgm:cxn modelId="{FB5650FE-E6E1-1948-9D14-6BCDFF6552A4}" type="presParOf" srcId="{8F0E0500-D1B3-634C-86BB-8647BA56E877}" destId="{682F37ED-1954-304C-BF84-3477285E1160}" srcOrd="2" destOrd="0" presId="urn:microsoft.com/office/officeart/2005/8/layout/vList2"/>
    <dgm:cxn modelId="{74D9E5DD-7823-5D4E-B919-CF3B5E5720BB}" type="presParOf" srcId="{8F0E0500-D1B3-634C-86BB-8647BA56E877}" destId="{EF839A59-4E3F-7E4A-8203-0763C36E372F}" srcOrd="3" destOrd="0" presId="urn:microsoft.com/office/officeart/2005/8/layout/vList2"/>
    <dgm:cxn modelId="{2DB3F9AE-BAF2-374B-ABFA-3E6517AF6A4F}" type="presParOf" srcId="{8F0E0500-D1B3-634C-86BB-8647BA56E877}" destId="{3204EB8B-D799-9F4D-93C8-CC866442A86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3DA1F3-ECE6-5A4F-A630-4406A48B6F59}">
      <dsp:nvSpPr>
        <dsp:cNvPr id="0" name=""/>
        <dsp:cNvSpPr/>
      </dsp:nvSpPr>
      <dsp:spPr>
        <a:xfrm>
          <a:off x="0" y="2872"/>
          <a:ext cx="9612971" cy="0"/>
        </a:xfrm>
        <a:prstGeom prst="line">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FEE893-262C-5C41-B70E-37BD2AD061DD}">
      <dsp:nvSpPr>
        <dsp:cNvPr id="0" name=""/>
        <dsp:cNvSpPr/>
      </dsp:nvSpPr>
      <dsp:spPr>
        <a:xfrm>
          <a:off x="0" y="2872"/>
          <a:ext cx="9603583" cy="2017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u="sng" kern="1200" dirty="0">
              <a:solidFill>
                <a:srgbClr val="FFFFFF"/>
              </a:solidFill>
              <a:latin typeface="Century Gothic" panose="020B0502020202020204" pitchFamily="34" charset="0"/>
            </a:rPr>
            <a:t>School-Level Data</a:t>
          </a:r>
          <a:endParaRPr lang="en-US" sz="2400" kern="1200" dirty="0">
            <a:solidFill>
              <a:srgbClr val="FFFFFF"/>
            </a:solidFill>
            <a:latin typeface="Century Gothic" panose="020B0502020202020204" pitchFamily="34" charset="0"/>
          </a:endParaRPr>
        </a:p>
        <a:p>
          <a:pPr marL="0" lvl="0" indent="0" algn="l" defTabSz="1066800">
            <a:lnSpc>
              <a:spcPct val="90000"/>
            </a:lnSpc>
            <a:spcBef>
              <a:spcPct val="0"/>
            </a:spcBef>
            <a:spcAft>
              <a:spcPct val="35000"/>
            </a:spcAft>
            <a:buNone/>
          </a:pPr>
          <a:r>
            <a:rPr lang="en-US" sz="2400" kern="1200" dirty="0">
              <a:solidFill>
                <a:srgbClr val="FFFFFF"/>
              </a:solidFill>
              <a:latin typeface="Century Gothic" panose="020B0502020202020204" pitchFamily="34" charset="0"/>
            </a:rPr>
            <a:t>- Mathematics by grade level</a:t>
          </a:r>
        </a:p>
        <a:p>
          <a:pPr marL="0" lvl="0" indent="0" algn="l" defTabSz="1066800">
            <a:lnSpc>
              <a:spcPct val="90000"/>
            </a:lnSpc>
            <a:spcBef>
              <a:spcPct val="0"/>
            </a:spcBef>
            <a:spcAft>
              <a:spcPct val="35000"/>
            </a:spcAft>
            <a:buNone/>
          </a:pPr>
          <a:r>
            <a:rPr lang="en-US" sz="2400" kern="1200" dirty="0">
              <a:solidFill>
                <a:srgbClr val="FFFFFF"/>
              </a:solidFill>
              <a:latin typeface="Century Gothic" panose="020B0502020202020204" pitchFamily="34" charset="0"/>
            </a:rPr>
            <a:t>- English Language Arts by grade level</a:t>
          </a:r>
        </a:p>
        <a:p>
          <a:pPr marL="0" lvl="0" indent="0" algn="l" defTabSz="1066800">
            <a:lnSpc>
              <a:spcPct val="90000"/>
            </a:lnSpc>
            <a:spcBef>
              <a:spcPct val="0"/>
            </a:spcBef>
            <a:spcAft>
              <a:spcPct val="35000"/>
            </a:spcAft>
            <a:buNone/>
          </a:pPr>
          <a:r>
            <a:rPr lang="en-US" sz="2400" kern="1200" dirty="0">
              <a:solidFill>
                <a:srgbClr val="FFFFFF"/>
              </a:solidFill>
              <a:latin typeface="Century Gothic" panose="020B0502020202020204" pitchFamily="34" charset="0"/>
            </a:rPr>
            <a:t>- Science by grade level</a:t>
          </a:r>
        </a:p>
      </dsp:txBody>
      <dsp:txXfrm>
        <a:off x="0" y="2872"/>
        <a:ext cx="9603583" cy="2017079"/>
      </dsp:txXfrm>
    </dsp:sp>
    <dsp:sp modelId="{220FD91A-4CCD-7547-AE12-8ED59B85C91D}">
      <dsp:nvSpPr>
        <dsp:cNvPr id="0" name=""/>
        <dsp:cNvSpPr/>
      </dsp:nvSpPr>
      <dsp:spPr>
        <a:xfrm>
          <a:off x="0" y="2019951"/>
          <a:ext cx="9612971" cy="0"/>
        </a:xfrm>
        <a:prstGeom prst="line">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7E5A4C-3D04-BF41-88E6-40A9CF775910}">
      <dsp:nvSpPr>
        <dsp:cNvPr id="0" name=""/>
        <dsp:cNvSpPr/>
      </dsp:nvSpPr>
      <dsp:spPr>
        <a:xfrm>
          <a:off x="0" y="2019951"/>
          <a:ext cx="9612971" cy="1397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u="sng" kern="1200" dirty="0">
              <a:solidFill>
                <a:srgbClr val="FFFFFF"/>
              </a:solidFill>
              <a:latin typeface="Century Gothic" panose="020B0502020202020204" pitchFamily="34" charset="0"/>
            </a:rPr>
            <a:t>Item Analysis</a:t>
          </a:r>
        </a:p>
        <a:p>
          <a:pPr marL="0" lvl="0" indent="0" algn="l" defTabSz="1066800">
            <a:lnSpc>
              <a:spcPct val="90000"/>
            </a:lnSpc>
            <a:spcBef>
              <a:spcPct val="0"/>
            </a:spcBef>
            <a:spcAft>
              <a:spcPct val="35000"/>
            </a:spcAft>
            <a:buNone/>
          </a:pPr>
          <a:r>
            <a:rPr lang="en-US" sz="2400" b="0" u="none" kern="1200" dirty="0">
              <a:solidFill>
                <a:srgbClr val="FFFFFF"/>
              </a:solidFill>
              <a:latin typeface="Century Gothic" panose="020B0502020202020204" pitchFamily="34" charset="0"/>
            </a:rPr>
            <a:t>- Standards</a:t>
          </a:r>
        </a:p>
        <a:p>
          <a:pPr marL="0" lvl="0" indent="0" algn="l" defTabSz="1066800">
            <a:lnSpc>
              <a:spcPct val="90000"/>
            </a:lnSpc>
            <a:spcBef>
              <a:spcPct val="0"/>
            </a:spcBef>
            <a:spcAft>
              <a:spcPct val="35000"/>
            </a:spcAft>
            <a:buNone/>
          </a:pPr>
          <a:r>
            <a:rPr lang="en-US" sz="2400" b="0" u="none" kern="1200" dirty="0">
              <a:solidFill>
                <a:srgbClr val="FFFFFF"/>
              </a:solidFill>
              <a:latin typeface="Century Gothic" panose="020B0502020202020204" pitchFamily="34" charset="0"/>
            </a:rPr>
            <a:t>- Subclaims (Goals will be set for each grade level)</a:t>
          </a:r>
        </a:p>
      </dsp:txBody>
      <dsp:txXfrm>
        <a:off x="0" y="2019951"/>
        <a:ext cx="9612971" cy="1397159"/>
      </dsp:txXfrm>
    </dsp:sp>
    <dsp:sp modelId="{D64E9133-41E3-6044-B830-6D4F6E589D5B}">
      <dsp:nvSpPr>
        <dsp:cNvPr id="0" name=""/>
        <dsp:cNvSpPr/>
      </dsp:nvSpPr>
      <dsp:spPr>
        <a:xfrm>
          <a:off x="0" y="3417111"/>
          <a:ext cx="9612971" cy="0"/>
        </a:xfrm>
        <a:prstGeom prst="line">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ADC3B5-A5D1-994C-9378-9EEC325361C5}">
      <dsp:nvSpPr>
        <dsp:cNvPr id="0" name=""/>
        <dsp:cNvSpPr/>
      </dsp:nvSpPr>
      <dsp:spPr>
        <a:xfrm>
          <a:off x="0" y="3417111"/>
          <a:ext cx="9612971" cy="1397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l" defTabSz="977900">
            <a:lnSpc>
              <a:spcPct val="50000"/>
            </a:lnSpc>
            <a:spcBef>
              <a:spcPct val="0"/>
            </a:spcBef>
            <a:spcAft>
              <a:spcPct val="35000"/>
            </a:spcAft>
            <a:buNone/>
          </a:pPr>
          <a:r>
            <a:rPr lang="en-US" sz="2200" b="1" u="sng" kern="1200" dirty="0">
              <a:solidFill>
                <a:srgbClr val="FFFFFF"/>
              </a:solidFill>
              <a:latin typeface="Century Gothic" panose="020B0502020202020204" pitchFamily="34" charset="0"/>
            </a:rPr>
            <a:t>Individual Student Analysis</a:t>
          </a:r>
        </a:p>
      </dsp:txBody>
      <dsp:txXfrm>
        <a:off x="0" y="3417111"/>
        <a:ext cx="9612971" cy="13971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0364C8-A6BC-46DD-B0E9-8149783BD398}">
      <dsp:nvSpPr>
        <dsp:cNvPr id="0" name=""/>
        <dsp:cNvSpPr/>
      </dsp:nvSpPr>
      <dsp:spPr>
        <a:xfrm>
          <a:off x="6843" y="551952"/>
          <a:ext cx="1364486" cy="13644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C196B973-C809-4EF3-AB47-7D83F32A1AF0}">
      <dsp:nvSpPr>
        <dsp:cNvPr id="0" name=""/>
        <dsp:cNvSpPr/>
      </dsp:nvSpPr>
      <dsp:spPr>
        <a:xfrm>
          <a:off x="6843" y="2040812"/>
          <a:ext cx="3898532" cy="584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111250">
            <a:lnSpc>
              <a:spcPct val="100000"/>
            </a:lnSpc>
            <a:spcBef>
              <a:spcPct val="0"/>
            </a:spcBef>
            <a:spcAft>
              <a:spcPct val="35000"/>
            </a:spcAft>
            <a:buNone/>
            <a:defRPr b="1"/>
          </a:pPr>
          <a:r>
            <a:rPr lang="en-US" sz="2500" kern="1200" dirty="0">
              <a:latin typeface="Century Gothic" panose="020B0502020202020204" pitchFamily="34" charset="0"/>
            </a:rPr>
            <a:t>Data Meetings 3x a year</a:t>
          </a:r>
        </a:p>
      </dsp:txBody>
      <dsp:txXfrm>
        <a:off x="6843" y="2040812"/>
        <a:ext cx="3898532" cy="584779"/>
      </dsp:txXfrm>
    </dsp:sp>
    <dsp:sp modelId="{C484733B-F928-4006-BA64-75684D456795}">
      <dsp:nvSpPr>
        <dsp:cNvPr id="0" name=""/>
        <dsp:cNvSpPr/>
      </dsp:nvSpPr>
      <dsp:spPr>
        <a:xfrm>
          <a:off x="6843" y="2632910"/>
          <a:ext cx="3898532" cy="10044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dirty="0">
              <a:latin typeface="Century Gothic" panose="020B0502020202020204" pitchFamily="34" charset="0"/>
            </a:rPr>
            <a:t> STAR (Benchmark Assessment)</a:t>
          </a:r>
        </a:p>
        <a:p>
          <a:pPr marL="0" lvl="0" indent="0" algn="l" defTabSz="755650">
            <a:lnSpc>
              <a:spcPct val="100000"/>
            </a:lnSpc>
            <a:spcBef>
              <a:spcPct val="0"/>
            </a:spcBef>
            <a:spcAft>
              <a:spcPct val="35000"/>
            </a:spcAft>
            <a:buNone/>
          </a:pPr>
          <a:r>
            <a:rPr lang="en-US" sz="1700" kern="1200" dirty="0">
              <a:latin typeface="Century Gothic" panose="020B0502020202020204" pitchFamily="34" charset="0"/>
            </a:rPr>
            <a:t> NJSLA Scores</a:t>
          </a:r>
        </a:p>
        <a:p>
          <a:pPr marL="0" lvl="0" indent="0" algn="l" defTabSz="755650">
            <a:lnSpc>
              <a:spcPct val="100000"/>
            </a:lnSpc>
            <a:spcBef>
              <a:spcPct val="0"/>
            </a:spcBef>
            <a:spcAft>
              <a:spcPct val="35000"/>
            </a:spcAft>
            <a:buNone/>
          </a:pPr>
          <a:r>
            <a:rPr lang="en-US" sz="1700" kern="1200" dirty="0">
              <a:latin typeface="Century Gothic" panose="020B0502020202020204" pitchFamily="34" charset="0"/>
            </a:rPr>
            <a:t> Start Strong Scores</a:t>
          </a:r>
        </a:p>
      </dsp:txBody>
      <dsp:txXfrm>
        <a:off x="6843" y="2632910"/>
        <a:ext cx="3898532" cy="1004427"/>
      </dsp:txXfrm>
    </dsp:sp>
    <dsp:sp modelId="{41EF919A-9036-486B-8426-930C4D067C1D}">
      <dsp:nvSpPr>
        <dsp:cNvPr id="0" name=""/>
        <dsp:cNvSpPr/>
      </dsp:nvSpPr>
      <dsp:spPr>
        <a:xfrm>
          <a:off x="5512274" y="571413"/>
          <a:ext cx="1364486" cy="136448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3058E5B2-D3A1-400F-B8D3-4329145FAE41}">
      <dsp:nvSpPr>
        <dsp:cNvPr id="0" name=""/>
        <dsp:cNvSpPr/>
      </dsp:nvSpPr>
      <dsp:spPr>
        <a:xfrm>
          <a:off x="4572123" y="2071448"/>
          <a:ext cx="5474280" cy="584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111250">
            <a:lnSpc>
              <a:spcPct val="100000"/>
            </a:lnSpc>
            <a:spcBef>
              <a:spcPct val="0"/>
            </a:spcBef>
            <a:spcAft>
              <a:spcPct val="35000"/>
            </a:spcAft>
            <a:buNone/>
            <a:defRPr b="1"/>
          </a:pPr>
          <a:r>
            <a:rPr lang="en-US" sz="2500" kern="1200" dirty="0">
              <a:latin typeface="Century Gothic" panose="020B0502020202020204" pitchFamily="34" charset="0"/>
            </a:rPr>
            <a:t>Determine Interventions </a:t>
          </a:r>
        </a:p>
      </dsp:txBody>
      <dsp:txXfrm>
        <a:off x="4572123" y="2071448"/>
        <a:ext cx="5474280" cy="584779"/>
      </dsp:txXfrm>
    </dsp:sp>
    <dsp:sp modelId="{534C19C0-19DD-44D5-9E9C-26F09A09C06F}">
      <dsp:nvSpPr>
        <dsp:cNvPr id="0" name=""/>
        <dsp:cNvSpPr/>
      </dsp:nvSpPr>
      <dsp:spPr>
        <a:xfrm>
          <a:off x="4587620" y="2624421"/>
          <a:ext cx="5747840" cy="1194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dirty="0">
              <a:latin typeface="Century Gothic" panose="020B0502020202020204" pitchFamily="34" charset="0"/>
            </a:rPr>
            <a:t>Morning Tutoring (4x a week)</a:t>
          </a:r>
        </a:p>
        <a:p>
          <a:pPr marL="0" lvl="0" indent="0" algn="l" defTabSz="755650">
            <a:lnSpc>
              <a:spcPct val="100000"/>
            </a:lnSpc>
            <a:spcBef>
              <a:spcPct val="0"/>
            </a:spcBef>
            <a:spcAft>
              <a:spcPct val="35000"/>
            </a:spcAft>
            <a:buNone/>
          </a:pPr>
          <a:r>
            <a:rPr lang="en-US" sz="1700" kern="1200" dirty="0">
              <a:latin typeface="Century Gothic" panose="020B0502020202020204" pitchFamily="34" charset="0"/>
            </a:rPr>
            <a:t>After School Academy (3x a week for 1 hour)</a:t>
          </a:r>
        </a:p>
        <a:p>
          <a:pPr marL="0" lvl="0" indent="0" algn="l" defTabSz="755650">
            <a:lnSpc>
              <a:spcPct val="100000"/>
            </a:lnSpc>
            <a:spcBef>
              <a:spcPct val="0"/>
            </a:spcBef>
            <a:spcAft>
              <a:spcPct val="35000"/>
            </a:spcAft>
            <a:buNone/>
          </a:pPr>
          <a:r>
            <a:rPr lang="en-US" sz="1700" kern="1200" dirty="0">
              <a:latin typeface="Century Gothic" panose="020B0502020202020204" pitchFamily="34" charset="0"/>
            </a:rPr>
            <a:t>Saturday School (1hr Math and 1hr ELA)</a:t>
          </a:r>
        </a:p>
        <a:p>
          <a:pPr marL="0" lvl="0" indent="0" algn="l" defTabSz="755650">
            <a:lnSpc>
              <a:spcPct val="100000"/>
            </a:lnSpc>
            <a:spcBef>
              <a:spcPct val="0"/>
            </a:spcBef>
            <a:spcAft>
              <a:spcPct val="35000"/>
            </a:spcAft>
            <a:buNone/>
          </a:pPr>
          <a:r>
            <a:rPr lang="en-US" sz="1700" kern="1200" dirty="0">
              <a:latin typeface="Century Gothic" panose="020B0502020202020204" pitchFamily="34" charset="0"/>
            </a:rPr>
            <a:t>Interventions  (3-4x a week for 40 min)</a:t>
          </a:r>
        </a:p>
      </dsp:txBody>
      <dsp:txXfrm>
        <a:off x="4587620" y="2624421"/>
        <a:ext cx="5747840" cy="11941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079718-7863-4F4D-93A1-D3E21AF1968A}">
      <dsp:nvSpPr>
        <dsp:cNvPr id="0" name=""/>
        <dsp:cNvSpPr/>
      </dsp:nvSpPr>
      <dsp:spPr>
        <a:xfrm rot="5400000">
          <a:off x="6183966" y="-2639529"/>
          <a:ext cx="689699" cy="6144768"/>
        </a:xfrm>
        <a:prstGeom prst="round2SameRect">
          <a:avLst/>
        </a:prstGeom>
        <a:solidFill>
          <a:schemeClr val="accent2">
            <a:tint val="40000"/>
            <a:alpha val="90000"/>
            <a:hueOff val="0"/>
            <a:satOff val="0"/>
            <a:lumOff val="0"/>
            <a:alphaOff val="0"/>
          </a:schemeClr>
        </a:solidFill>
        <a:ln w="34925" cap="flat" cmpd="sng" algn="in">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latin typeface="Century Gothic" panose="020B0502020202020204" pitchFamily="34" charset="0"/>
            </a:rPr>
            <a:t>Utilize Common Planning Time to review Student Work and set goals for support/growth </a:t>
          </a:r>
        </a:p>
      </dsp:txBody>
      <dsp:txXfrm rot="-5400000">
        <a:off x="3456432" y="121673"/>
        <a:ext cx="6111100" cy="622363"/>
      </dsp:txXfrm>
    </dsp:sp>
    <dsp:sp modelId="{8C52CDDE-0953-1D4B-A94C-BBAACFFDF2E8}">
      <dsp:nvSpPr>
        <dsp:cNvPr id="0" name=""/>
        <dsp:cNvSpPr/>
      </dsp:nvSpPr>
      <dsp:spPr>
        <a:xfrm>
          <a:off x="0" y="1792"/>
          <a:ext cx="3456432" cy="862124"/>
        </a:xfrm>
        <a:prstGeom prst="round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marL="0" lvl="0" indent="0" algn="ctr" defTabSz="2133600">
            <a:lnSpc>
              <a:spcPct val="90000"/>
            </a:lnSpc>
            <a:spcBef>
              <a:spcPct val="0"/>
            </a:spcBef>
            <a:spcAft>
              <a:spcPct val="35000"/>
            </a:spcAft>
            <a:buNone/>
          </a:pPr>
          <a:r>
            <a:rPr lang="en-US" sz="4800" kern="1200" dirty="0">
              <a:latin typeface="Century Gothic" panose="020B0502020202020204" pitchFamily="34" charset="0"/>
            </a:rPr>
            <a:t>Utilize</a:t>
          </a:r>
        </a:p>
      </dsp:txBody>
      <dsp:txXfrm>
        <a:off x="42085" y="43877"/>
        <a:ext cx="3372262" cy="777954"/>
      </dsp:txXfrm>
    </dsp:sp>
    <dsp:sp modelId="{449360A5-2D1A-F448-BB8A-F4F03E526066}">
      <dsp:nvSpPr>
        <dsp:cNvPr id="0" name=""/>
        <dsp:cNvSpPr/>
      </dsp:nvSpPr>
      <dsp:spPr>
        <a:xfrm rot="5400000">
          <a:off x="6183966" y="-1734299"/>
          <a:ext cx="689699" cy="6144768"/>
        </a:xfrm>
        <a:prstGeom prst="round2SameRect">
          <a:avLst/>
        </a:prstGeom>
        <a:solidFill>
          <a:schemeClr val="accent3">
            <a:tint val="40000"/>
            <a:alpha val="90000"/>
            <a:hueOff val="0"/>
            <a:satOff val="0"/>
            <a:lumOff val="0"/>
            <a:alphaOff val="0"/>
          </a:schemeClr>
        </a:solidFill>
        <a:ln w="34925" cap="flat" cmpd="sng" algn="in">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latin typeface="Century Gothic" panose="020B0502020202020204" pitchFamily="34" charset="0"/>
            </a:rPr>
            <a:t>Work with our consultants in ELA, Math, Science and Special Education to identify next steps in supporting students </a:t>
          </a:r>
        </a:p>
      </dsp:txBody>
      <dsp:txXfrm rot="-5400000">
        <a:off x="3456432" y="1026903"/>
        <a:ext cx="6111100" cy="622363"/>
      </dsp:txXfrm>
    </dsp:sp>
    <dsp:sp modelId="{961C191D-EFD1-6146-801C-F20C877CECEE}">
      <dsp:nvSpPr>
        <dsp:cNvPr id="0" name=""/>
        <dsp:cNvSpPr/>
      </dsp:nvSpPr>
      <dsp:spPr>
        <a:xfrm>
          <a:off x="0" y="907022"/>
          <a:ext cx="3456432" cy="862124"/>
        </a:xfrm>
        <a:prstGeom prst="roundRect">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marL="0" lvl="0" indent="0" algn="ctr" defTabSz="2133600">
            <a:lnSpc>
              <a:spcPct val="90000"/>
            </a:lnSpc>
            <a:spcBef>
              <a:spcPct val="0"/>
            </a:spcBef>
            <a:spcAft>
              <a:spcPct val="35000"/>
            </a:spcAft>
            <a:buNone/>
          </a:pPr>
          <a:r>
            <a:rPr lang="en-US" sz="4800" kern="1200" dirty="0">
              <a:latin typeface="Century Gothic" panose="020B0502020202020204" pitchFamily="34" charset="0"/>
            </a:rPr>
            <a:t>Work</a:t>
          </a:r>
        </a:p>
      </dsp:txBody>
      <dsp:txXfrm>
        <a:off x="42085" y="949107"/>
        <a:ext cx="3372262" cy="777954"/>
      </dsp:txXfrm>
    </dsp:sp>
    <dsp:sp modelId="{12C2E572-6333-714D-B92D-4D8CAC14335B}">
      <dsp:nvSpPr>
        <dsp:cNvPr id="0" name=""/>
        <dsp:cNvSpPr/>
      </dsp:nvSpPr>
      <dsp:spPr>
        <a:xfrm rot="5400000">
          <a:off x="6183966" y="-829068"/>
          <a:ext cx="689699" cy="6144768"/>
        </a:xfrm>
        <a:prstGeom prst="round2SameRect">
          <a:avLst/>
        </a:prstGeom>
        <a:solidFill>
          <a:schemeClr val="accent4">
            <a:tint val="40000"/>
            <a:alpha val="90000"/>
            <a:hueOff val="0"/>
            <a:satOff val="0"/>
            <a:lumOff val="0"/>
            <a:alphaOff val="0"/>
          </a:schemeClr>
        </a:solidFill>
        <a:ln w="34925" cap="flat" cmpd="sng" algn="in">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latin typeface="Century Gothic" panose="020B0502020202020204" pitchFamily="34" charset="0"/>
            </a:rPr>
            <a:t>Meet with parents to provide resources and strategies </a:t>
          </a:r>
        </a:p>
      </dsp:txBody>
      <dsp:txXfrm rot="-5400000">
        <a:off x="3456432" y="1932134"/>
        <a:ext cx="6111100" cy="622363"/>
      </dsp:txXfrm>
    </dsp:sp>
    <dsp:sp modelId="{EB96C608-8558-2742-9A23-2CDEDDBB3A70}">
      <dsp:nvSpPr>
        <dsp:cNvPr id="0" name=""/>
        <dsp:cNvSpPr/>
      </dsp:nvSpPr>
      <dsp:spPr>
        <a:xfrm>
          <a:off x="0" y="1812253"/>
          <a:ext cx="3456432" cy="862124"/>
        </a:xfrm>
        <a:prstGeom prst="roundRect">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marL="0" lvl="0" indent="0" algn="ctr" defTabSz="2133600">
            <a:lnSpc>
              <a:spcPct val="90000"/>
            </a:lnSpc>
            <a:spcBef>
              <a:spcPct val="0"/>
            </a:spcBef>
            <a:spcAft>
              <a:spcPct val="35000"/>
            </a:spcAft>
            <a:buNone/>
          </a:pPr>
          <a:r>
            <a:rPr lang="en-US" sz="4800" kern="1200" dirty="0">
              <a:latin typeface="Century Gothic" panose="020B0502020202020204" pitchFamily="34" charset="0"/>
            </a:rPr>
            <a:t>Meet</a:t>
          </a:r>
        </a:p>
      </dsp:txBody>
      <dsp:txXfrm>
        <a:off x="42085" y="1854338"/>
        <a:ext cx="3372262" cy="777954"/>
      </dsp:txXfrm>
    </dsp:sp>
    <dsp:sp modelId="{A424AE42-C8D5-7E4D-9B5F-C2D9C362B685}">
      <dsp:nvSpPr>
        <dsp:cNvPr id="0" name=""/>
        <dsp:cNvSpPr/>
      </dsp:nvSpPr>
      <dsp:spPr>
        <a:xfrm rot="5400000">
          <a:off x="6183966" y="76161"/>
          <a:ext cx="689699" cy="6144768"/>
        </a:xfrm>
        <a:prstGeom prst="round2SameRect">
          <a:avLst/>
        </a:prstGeom>
        <a:solidFill>
          <a:schemeClr val="accent5">
            <a:tint val="40000"/>
            <a:alpha val="90000"/>
            <a:hueOff val="0"/>
            <a:satOff val="0"/>
            <a:lumOff val="0"/>
            <a:alphaOff val="0"/>
          </a:schemeClr>
        </a:solidFill>
        <a:ln w="34925" cap="flat" cmpd="sng" algn="in">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latin typeface="Century Gothic" panose="020B0502020202020204" pitchFamily="34" charset="0"/>
            </a:rPr>
            <a:t>Align our best practices with State standards to fill in any learning gaps </a:t>
          </a:r>
        </a:p>
      </dsp:txBody>
      <dsp:txXfrm rot="-5400000">
        <a:off x="3456432" y="2837363"/>
        <a:ext cx="6111100" cy="622363"/>
      </dsp:txXfrm>
    </dsp:sp>
    <dsp:sp modelId="{1974AD7B-D512-5B40-88C6-A9F8485957F1}">
      <dsp:nvSpPr>
        <dsp:cNvPr id="0" name=""/>
        <dsp:cNvSpPr/>
      </dsp:nvSpPr>
      <dsp:spPr>
        <a:xfrm>
          <a:off x="0" y="2717483"/>
          <a:ext cx="3456432" cy="862124"/>
        </a:xfrm>
        <a:prstGeom prst="roundRect">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marL="0" lvl="0" indent="0" algn="ctr" defTabSz="2133600">
            <a:lnSpc>
              <a:spcPct val="90000"/>
            </a:lnSpc>
            <a:spcBef>
              <a:spcPct val="0"/>
            </a:spcBef>
            <a:spcAft>
              <a:spcPct val="35000"/>
            </a:spcAft>
            <a:buNone/>
          </a:pPr>
          <a:r>
            <a:rPr lang="en-US" sz="4800" kern="1200" dirty="0">
              <a:latin typeface="Century Gothic" panose="020B0502020202020204" pitchFamily="34" charset="0"/>
            </a:rPr>
            <a:t>Align</a:t>
          </a:r>
        </a:p>
      </dsp:txBody>
      <dsp:txXfrm>
        <a:off x="42085" y="2759568"/>
        <a:ext cx="3372262" cy="7779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342FF1-0837-C54C-A163-FFFD40961147}">
      <dsp:nvSpPr>
        <dsp:cNvPr id="0" name=""/>
        <dsp:cNvSpPr/>
      </dsp:nvSpPr>
      <dsp:spPr>
        <a:xfrm>
          <a:off x="0" y="36170"/>
          <a:ext cx="10763362" cy="1474200"/>
        </a:xfrm>
        <a:prstGeom prst="round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“Student work protocol meetings have given me the opportunity to ‘fine-tune’ my assessments and better prepare my students for state testing."</a:t>
          </a:r>
        </a:p>
      </dsp:txBody>
      <dsp:txXfrm>
        <a:off x="71965" y="108135"/>
        <a:ext cx="10619432" cy="1330270"/>
      </dsp:txXfrm>
    </dsp:sp>
    <dsp:sp modelId="{297E8A66-F274-BF4A-B926-36A652FA019F}">
      <dsp:nvSpPr>
        <dsp:cNvPr id="0" name=""/>
        <dsp:cNvSpPr/>
      </dsp:nvSpPr>
      <dsp:spPr>
        <a:xfrm>
          <a:off x="0" y="1591010"/>
          <a:ext cx="10763362" cy="1474200"/>
        </a:xfrm>
        <a:prstGeom prst="roundRect">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“Data meetings have helped me put aside my emotions and focus on the facts that the data presents and create next steps.”</a:t>
          </a:r>
        </a:p>
      </dsp:txBody>
      <dsp:txXfrm>
        <a:off x="71965" y="1662975"/>
        <a:ext cx="10619432" cy="1330270"/>
      </dsp:txXfrm>
    </dsp:sp>
    <dsp:sp modelId="{BD52306A-071C-AF4B-ABD9-138D5AE5AE4F}">
      <dsp:nvSpPr>
        <dsp:cNvPr id="0" name=""/>
        <dsp:cNvSpPr/>
      </dsp:nvSpPr>
      <dsp:spPr>
        <a:xfrm>
          <a:off x="0" y="3145851"/>
          <a:ext cx="10763362" cy="1474200"/>
        </a:xfrm>
        <a:prstGeom prst="roundRect">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“Working with the instructional coaches has taught me how to reflect upon my instruction, in order to make adjustments for my students.” </a:t>
          </a:r>
        </a:p>
      </dsp:txBody>
      <dsp:txXfrm>
        <a:off x="71965" y="3217816"/>
        <a:ext cx="10619432" cy="133027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61C6E6-3260-0D45-A354-0A2952BC9C46}">
      <dsp:nvSpPr>
        <dsp:cNvPr id="0" name=""/>
        <dsp:cNvSpPr/>
      </dsp:nvSpPr>
      <dsp:spPr>
        <a:xfrm>
          <a:off x="0" y="59740"/>
          <a:ext cx="6506304" cy="1771453"/>
        </a:xfrm>
        <a:prstGeom prst="round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latin typeface="Century Gothic" panose="020B0502020202020204" pitchFamily="34" charset="0"/>
            </a:rPr>
            <a:t>“The After School Academy motivates and challenges my child.”</a:t>
          </a:r>
        </a:p>
      </dsp:txBody>
      <dsp:txXfrm>
        <a:off x="86475" y="146215"/>
        <a:ext cx="6333354" cy="1598503"/>
      </dsp:txXfrm>
    </dsp:sp>
    <dsp:sp modelId="{682F37ED-1954-304C-BF84-3477285E1160}">
      <dsp:nvSpPr>
        <dsp:cNvPr id="0" name=""/>
        <dsp:cNvSpPr/>
      </dsp:nvSpPr>
      <dsp:spPr>
        <a:xfrm>
          <a:off x="0" y="1903193"/>
          <a:ext cx="6506304" cy="1771453"/>
        </a:xfrm>
        <a:prstGeom prst="roundRect">
          <a:avLst/>
        </a:prstGeom>
        <a:solidFill>
          <a:schemeClr val="accent2">
            <a:hueOff val="-82827"/>
            <a:satOff val="-27168"/>
            <a:lumOff val="-9901"/>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latin typeface="Century Gothic" panose="020B0502020202020204" pitchFamily="34" charset="0"/>
            </a:rPr>
            <a:t>“The morning tutoring program allows my child to work closely with his teacher, free from other students and distractions.”</a:t>
          </a:r>
        </a:p>
      </dsp:txBody>
      <dsp:txXfrm>
        <a:off x="86475" y="1989668"/>
        <a:ext cx="6333354" cy="1598503"/>
      </dsp:txXfrm>
    </dsp:sp>
    <dsp:sp modelId="{3204EB8B-D799-9F4D-93C8-CC866442A866}">
      <dsp:nvSpPr>
        <dsp:cNvPr id="0" name=""/>
        <dsp:cNvSpPr/>
      </dsp:nvSpPr>
      <dsp:spPr>
        <a:xfrm>
          <a:off x="0" y="3746646"/>
          <a:ext cx="6506304" cy="1771453"/>
        </a:xfrm>
        <a:prstGeom prst="roundRect">
          <a:avLst/>
        </a:prstGeom>
        <a:solidFill>
          <a:schemeClr val="accent2">
            <a:hueOff val="-165654"/>
            <a:satOff val="-54335"/>
            <a:lumOff val="-19803"/>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latin typeface="Century Gothic" panose="020B0502020202020204" pitchFamily="34" charset="0"/>
            </a:rPr>
            <a:t>"My daughter loves being pulled out for interventions because she gets support in math and feels more confident in the classroom setting."</a:t>
          </a:r>
        </a:p>
      </dsp:txBody>
      <dsp:txXfrm>
        <a:off x="86475" y="3833121"/>
        <a:ext cx="6333354" cy="159850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a:pPr/>
              <a:t>10/18/22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a:t>10/18/22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a:t>10/18/22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a:t>10/18/22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a:pPr/>
              <a:t>10/18/22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a:t>10/18/22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a:t>10/18/22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a:t>10/18/22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a:t>10/18/22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a:pPr/>
              <a:t>10/18/22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a:pPr/>
              <a:t>10/18/22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a:pPr/>
              <a:t>10/18/22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diagramLayout" Target="../diagrams/layout4.xml"/><Relationship Id="rId7" Type="http://schemas.openxmlformats.org/officeDocument/2006/relationships/image" Target="../media/image9.png"/><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diagramLayout" Target="../diagrams/layout5.xml"/><Relationship Id="rId7" Type="http://schemas.openxmlformats.org/officeDocument/2006/relationships/image" Target="../media/image11.png"/><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3.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FB2E9-C4F7-1DB1-2EAE-F63988145DBE}"/>
              </a:ext>
            </a:extLst>
          </p:cNvPr>
          <p:cNvSpPr>
            <a:spLocks noGrp="1"/>
          </p:cNvSpPr>
          <p:nvPr>
            <p:ph type="ctrTitle" idx="4294967295"/>
          </p:nvPr>
        </p:nvSpPr>
        <p:spPr>
          <a:xfrm>
            <a:off x="636504" y="2474445"/>
            <a:ext cx="11506200" cy="2097088"/>
          </a:xfrm>
        </p:spPr>
        <p:txBody>
          <a:bodyPr/>
          <a:lstStyle/>
          <a:p>
            <a:pPr algn="ctr"/>
            <a:r>
              <a:rPr lang="en-US" sz="4800" b="1" dirty="0">
                <a:latin typeface="Century Gothic" panose="020B0502020202020204" pitchFamily="34" charset="0"/>
              </a:rPr>
              <a:t>NJSLA, ACCESS for ELLS, </a:t>
            </a:r>
            <a:br>
              <a:rPr lang="en-US" sz="4800" b="1" dirty="0">
                <a:latin typeface="Century Gothic" panose="020B0502020202020204" pitchFamily="34" charset="0"/>
              </a:rPr>
            </a:br>
            <a:r>
              <a:rPr lang="en-US" sz="4800" b="1" dirty="0">
                <a:latin typeface="Century Gothic" panose="020B0502020202020204" pitchFamily="34" charset="0"/>
              </a:rPr>
              <a:t>DLM &amp; NJSLA-S </a:t>
            </a:r>
            <a:br>
              <a:rPr lang="en-US" sz="4800" b="1" dirty="0">
                <a:latin typeface="Century Gothic" panose="020B0502020202020204" pitchFamily="34" charset="0"/>
              </a:rPr>
            </a:br>
            <a:r>
              <a:rPr lang="en-US" sz="4800" b="1" dirty="0">
                <a:latin typeface="Century Gothic" panose="020B0502020202020204" pitchFamily="34" charset="0"/>
              </a:rPr>
              <a:t>Spring 2022 Results</a:t>
            </a:r>
          </a:p>
        </p:txBody>
      </p:sp>
      <p:sp>
        <p:nvSpPr>
          <p:cNvPr id="3" name="Subtitle 2">
            <a:extLst>
              <a:ext uri="{FF2B5EF4-FFF2-40B4-BE49-F238E27FC236}">
                <a16:creationId xmlns:a16="http://schemas.microsoft.com/office/drawing/2014/main" id="{9F97FEA6-1AD9-55E6-A535-5AB284F8C571}"/>
              </a:ext>
            </a:extLst>
          </p:cNvPr>
          <p:cNvSpPr>
            <a:spLocks noGrp="1"/>
          </p:cNvSpPr>
          <p:nvPr>
            <p:ph type="subTitle" idx="4294967295"/>
          </p:nvPr>
        </p:nvSpPr>
        <p:spPr>
          <a:xfrm>
            <a:off x="2201779" y="631043"/>
            <a:ext cx="8375650" cy="1087438"/>
          </a:xfrm>
        </p:spPr>
        <p:txBody>
          <a:bodyPr>
            <a:noAutofit/>
          </a:bodyPr>
          <a:lstStyle/>
          <a:p>
            <a:pPr marL="0" indent="0">
              <a:buNone/>
            </a:pPr>
            <a:r>
              <a:rPr lang="en-US" sz="5000" dirty="0">
                <a:latin typeface="Century Gothic" panose="020B0502020202020204" pitchFamily="34" charset="0"/>
              </a:rPr>
              <a:t>Moonachie School District </a:t>
            </a:r>
          </a:p>
        </p:txBody>
      </p:sp>
      <p:sp>
        <p:nvSpPr>
          <p:cNvPr id="5" name="TextBox 4">
            <a:extLst>
              <a:ext uri="{FF2B5EF4-FFF2-40B4-BE49-F238E27FC236}">
                <a16:creationId xmlns:a16="http://schemas.microsoft.com/office/drawing/2014/main" id="{492A8D0F-E65D-43B5-AFD0-2E2557A29EB2}"/>
              </a:ext>
            </a:extLst>
          </p:cNvPr>
          <p:cNvSpPr txBox="1"/>
          <p:nvPr/>
        </p:nvSpPr>
        <p:spPr>
          <a:xfrm>
            <a:off x="770021" y="5823864"/>
            <a:ext cx="4331635" cy="369332"/>
          </a:xfrm>
          <a:prstGeom prst="rect">
            <a:avLst/>
          </a:prstGeom>
          <a:noFill/>
        </p:spPr>
        <p:txBody>
          <a:bodyPr wrap="none" rtlCol="0">
            <a:spAutoFit/>
          </a:bodyPr>
          <a:lstStyle/>
          <a:p>
            <a:r>
              <a:rPr lang="en-US" dirty="0">
                <a:latin typeface="Century Gothic" panose="020B0502020202020204" pitchFamily="34" charset="0"/>
              </a:rPr>
              <a:t>Dana Genatt - Director of Curriculum</a:t>
            </a:r>
          </a:p>
        </p:txBody>
      </p:sp>
      <p:sp>
        <p:nvSpPr>
          <p:cNvPr id="6" name="TextBox 5">
            <a:extLst>
              <a:ext uri="{FF2B5EF4-FFF2-40B4-BE49-F238E27FC236}">
                <a16:creationId xmlns:a16="http://schemas.microsoft.com/office/drawing/2014/main" id="{1DE5621C-1152-A463-8874-0F0918AF26C9}"/>
              </a:ext>
            </a:extLst>
          </p:cNvPr>
          <p:cNvSpPr txBox="1"/>
          <p:nvPr/>
        </p:nvSpPr>
        <p:spPr>
          <a:xfrm>
            <a:off x="5045071" y="1368078"/>
            <a:ext cx="2101857" cy="369332"/>
          </a:xfrm>
          <a:prstGeom prst="rect">
            <a:avLst/>
          </a:prstGeom>
          <a:noFill/>
        </p:spPr>
        <p:txBody>
          <a:bodyPr wrap="none" rtlCol="0">
            <a:spAutoFit/>
          </a:bodyPr>
          <a:lstStyle/>
          <a:p>
            <a:r>
              <a:rPr lang="en-US" dirty="0">
                <a:latin typeface="Century Gothic" panose="020B0502020202020204" pitchFamily="34" charset="0"/>
              </a:rPr>
              <a:t>October 18, 2022</a:t>
            </a:r>
          </a:p>
        </p:txBody>
      </p:sp>
    </p:spTree>
    <p:extLst>
      <p:ext uri="{BB962C8B-B14F-4D97-AF65-F5344CB8AC3E}">
        <p14:creationId xmlns:p14="http://schemas.microsoft.com/office/powerpoint/2010/main" val="2741660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517A2-F301-1A2B-4225-B82A55BEBFE6}"/>
              </a:ext>
            </a:extLst>
          </p:cNvPr>
          <p:cNvSpPr>
            <a:spLocks noGrp="1"/>
          </p:cNvSpPr>
          <p:nvPr>
            <p:ph type="title"/>
          </p:nvPr>
        </p:nvSpPr>
        <p:spPr>
          <a:xfrm>
            <a:off x="1295400" y="312007"/>
            <a:ext cx="9601200" cy="1485900"/>
          </a:xfrm>
        </p:spPr>
        <p:txBody>
          <a:bodyPr>
            <a:normAutofit fontScale="90000"/>
          </a:bodyPr>
          <a:lstStyle/>
          <a:p>
            <a:r>
              <a:rPr lang="en-US" sz="2800" dirty="0">
                <a:solidFill>
                  <a:schemeClr val="tx1"/>
                </a:solidFill>
                <a:latin typeface="Century Gothic" panose="020B0502020202020204" pitchFamily="34" charset="0"/>
              </a:rPr>
              <a:t>Comparison of Moonachie’s </a:t>
            </a:r>
            <a:br>
              <a:rPr lang="en-US" sz="2800" dirty="0">
                <a:solidFill>
                  <a:schemeClr val="tx1"/>
                </a:solidFill>
                <a:latin typeface="Century Gothic" panose="020B0502020202020204" pitchFamily="34" charset="0"/>
              </a:rPr>
            </a:br>
            <a:r>
              <a:rPr lang="en-US" sz="2800" dirty="0">
                <a:solidFill>
                  <a:schemeClr val="tx1"/>
                </a:solidFill>
                <a:latin typeface="Century Gothic" panose="020B0502020202020204" pitchFamily="34" charset="0"/>
              </a:rPr>
              <a:t>Current 6</a:t>
            </a:r>
            <a:r>
              <a:rPr lang="en-US" sz="2800" baseline="30000" dirty="0">
                <a:solidFill>
                  <a:schemeClr val="tx1"/>
                </a:solidFill>
                <a:latin typeface="Century Gothic" panose="020B0502020202020204" pitchFamily="34" charset="0"/>
              </a:rPr>
              <a:t>th</a:t>
            </a:r>
            <a:r>
              <a:rPr lang="en-US" sz="2800" dirty="0">
                <a:solidFill>
                  <a:schemeClr val="tx1"/>
                </a:solidFill>
                <a:latin typeface="Century Gothic" panose="020B0502020202020204" pitchFamily="34" charset="0"/>
              </a:rPr>
              <a:t>, 7</a:t>
            </a:r>
            <a:r>
              <a:rPr lang="en-US" sz="2800" baseline="30000" dirty="0">
                <a:solidFill>
                  <a:schemeClr val="tx1"/>
                </a:solidFill>
                <a:latin typeface="Century Gothic" panose="020B0502020202020204" pitchFamily="34" charset="0"/>
              </a:rPr>
              <a:t>th</a:t>
            </a:r>
            <a:r>
              <a:rPr lang="en-US" sz="2800" dirty="0">
                <a:solidFill>
                  <a:schemeClr val="tx1"/>
                </a:solidFill>
                <a:latin typeface="Century Gothic" panose="020B0502020202020204" pitchFamily="34" charset="0"/>
              </a:rPr>
              <a:t> and 8</a:t>
            </a:r>
            <a:r>
              <a:rPr lang="en-US" sz="2800" baseline="30000" dirty="0">
                <a:solidFill>
                  <a:schemeClr val="tx1"/>
                </a:solidFill>
                <a:latin typeface="Century Gothic" panose="020B0502020202020204" pitchFamily="34" charset="0"/>
              </a:rPr>
              <a:t>th</a:t>
            </a:r>
            <a:r>
              <a:rPr lang="en-US" sz="2800" dirty="0">
                <a:solidFill>
                  <a:schemeClr val="tx1"/>
                </a:solidFill>
                <a:latin typeface="Century Gothic" panose="020B0502020202020204" pitchFamily="34" charset="0"/>
              </a:rPr>
              <a:t> Grade Scores </a:t>
            </a:r>
            <a:br>
              <a:rPr lang="en-US" sz="2800" dirty="0">
                <a:solidFill>
                  <a:schemeClr val="tx1"/>
                </a:solidFill>
                <a:latin typeface="Century Gothic" panose="020B0502020202020204" pitchFamily="34" charset="0"/>
              </a:rPr>
            </a:br>
            <a:r>
              <a:rPr lang="en-US" sz="2800" dirty="0">
                <a:solidFill>
                  <a:schemeClr val="tx1"/>
                </a:solidFill>
                <a:latin typeface="Century Gothic" panose="020B0502020202020204" pitchFamily="34" charset="0"/>
              </a:rPr>
              <a:t>and their Scores from 2019</a:t>
            </a:r>
            <a:br>
              <a:rPr lang="en-US" sz="2800" dirty="0">
                <a:solidFill>
                  <a:schemeClr val="tx1"/>
                </a:solidFill>
                <a:latin typeface="Century Gothic" panose="020B0502020202020204" pitchFamily="34" charset="0"/>
              </a:rPr>
            </a:br>
            <a:r>
              <a:rPr lang="en-US" sz="2800" b="1" dirty="0">
                <a:solidFill>
                  <a:schemeClr val="tx1"/>
                </a:solidFill>
                <a:latin typeface="Century Gothic" panose="020B0502020202020204" pitchFamily="34" charset="0"/>
              </a:rPr>
              <a:t>English Language Arts</a:t>
            </a:r>
            <a:endParaRPr lang="en-US" sz="2800" dirty="0">
              <a:solidFill>
                <a:schemeClr val="tx1"/>
              </a:solidFill>
              <a:latin typeface="Century Gothic" panose="020B0502020202020204" pitchFamily="34" charset="0"/>
            </a:endParaRPr>
          </a:p>
        </p:txBody>
      </p:sp>
      <p:graphicFrame>
        <p:nvGraphicFramePr>
          <p:cNvPr id="3" name="Content Placeholder 4">
            <a:extLst>
              <a:ext uri="{FF2B5EF4-FFF2-40B4-BE49-F238E27FC236}">
                <a16:creationId xmlns:a16="http://schemas.microsoft.com/office/drawing/2014/main" id="{C3AE5C64-2F60-EC80-7D4F-4AA62ABB67FD}"/>
              </a:ext>
            </a:extLst>
          </p:cNvPr>
          <p:cNvGraphicFramePr>
            <a:graphicFrameLocks/>
          </p:cNvGraphicFramePr>
          <p:nvPr>
            <p:extLst>
              <p:ext uri="{D42A27DB-BD31-4B8C-83A1-F6EECF244321}">
                <p14:modId xmlns:p14="http://schemas.microsoft.com/office/powerpoint/2010/main" val="1864805000"/>
              </p:ext>
            </p:extLst>
          </p:nvPr>
        </p:nvGraphicFramePr>
        <p:xfrm>
          <a:off x="769434" y="1797907"/>
          <a:ext cx="11251581" cy="3085710"/>
        </p:xfrm>
        <a:graphic>
          <a:graphicData uri="http://schemas.openxmlformats.org/drawingml/2006/table">
            <a:tbl>
              <a:tblPr firstRow="1" bandRow="1">
                <a:tableStyleId>{5C22544A-7EE6-4342-B048-85BDC9FD1C3A}</a:tableStyleId>
              </a:tblPr>
              <a:tblGrid>
                <a:gridCol w="1416205">
                  <a:extLst>
                    <a:ext uri="{9D8B030D-6E8A-4147-A177-3AD203B41FA5}">
                      <a16:colId xmlns:a16="http://schemas.microsoft.com/office/drawing/2014/main" val="20000"/>
                    </a:ext>
                  </a:extLst>
                </a:gridCol>
                <a:gridCol w="791737">
                  <a:extLst>
                    <a:ext uri="{9D8B030D-6E8A-4147-A177-3AD203B41FA5}">
                      <a16:colId xmlns:a16="http://schemas.microsoft.com/office/drawing/2014/main" val="20001"/>
                    </a:ext>
                  </a:extLst>
                </a:gridCol>
                <a:gridCol w="936702">
                  <a:extLst>
                    <a:ext uri="{9D8B030D-6E8A-4147-A177-3AD203B41FA5}">
                      <a16:colId xmlns:a16="http://schemas.microsoft.com/office/drawing/2014/main" val="20002"/>
                    </a:ext>
                  </a:extLst>
                </a:gridCol>
                <a:gridCol w="789843">
                  <a:extLst>
                    <a:ext uri="{9D8B030D-6E8A-4147-A177-3AD203B41FA5}">
                      <a16:colId xmlns:a16="http://schemas.microsoft.com/office/drawing/2014/main" val="20004"/>
                    </a:ext>
                  </a:extLst>
                </a:gridCol>
                <a:gridCol w="1128167">
                  <a:extLst>
                    <a:ext uri="{9D8B030D-6E8A-4147-A177-3AD203B41FA5}">
                      <a16:colId xmlns:a16="http://schemas.microsoft.com/office/drawing/2014/main" val="20005"/>
                    </a:ext>
                  </a:extLst>
                </a:gridCol>
                <a:gridCol w="848254">
                  <a:extLst>
                    <a:ext uri="{9D8B030D-6E8A-4147-A177-3AD203B41FA5}">
                      <a16:colId xmlns:a16="http://schemas.microsoft.com/office/drawing/2014/main" val="20007"/>
                    </a:ext>
                  </a:extLst>
                </a:gridCol>
                <a:gridCol w="1270478">
                  <a:extLst>
                    <a:ext uri="{9D8B030D-6E8A-4147-A177-3AD203B41FA5}">
                      <a16:colId xmlns:a16="http://schemas.microsoft.com/office/drawing/2014/main" val="20008"/>
                    </a:ext>
                  </a:extLst>
                </a:gridCol>
                <a:gridCol w="933472">
                  <a:extLst>
                    <a:ext uri="{9D8B030D-6E8A-4147-A177-3AD203B41FA5}">
                      <a16:colId xmlns:a16="http://schemas.microsoft.com/office/drawing/2014/main" val="20010"/>
                    </a:ext>
                  </a:extLst>
                </a:gridCol>
                <a:gridCol w="1143394">
                  <a:extLst>
                    <a:ext uri="{9D8B030D-6E8A-4147-A177-3AD203B41FA5}">
                      <a16:colId xmlns:a16="http://schemas.microsoft.com/office/drawing/2014/main" val="20011"/>
                    </a:ext>
                  </a:extLst>
                </a:gridCol>
                <a:gridCol w="971915">
                  <a:extLst>
                    <a:ext uri="{9D8B030D-6E8A-4147-A177-3AD203B41FA5}">
                      <a16:colId xmlns:a16="http://schemas.microsoft.com/office/drawing/2014/main" val="20013"/>
                    </a:ext>
                  </a:extLst>
                </a:gridCol>
                <a:gridCol w="1021414">
                  <a:extLst>
                    <a:ext uri="{9D8B030D-6E8A-4147-A177-3AD203B41FA5}">
                      <a16:colId xmlns:a16="http://schemas.microsoft.com/office/drawing/2014/main" val="20014"/>
                    </a:ext>
                  </a:extLst>
                </a:gridCol>
              </a:tblGrid>
              <a:tr h="1043991">
                <a:tc>
                  <a:txBody>
                    <a:bodyPr/>
                    <a:lstStyle/>
                    <a:p>
                      <a:endParaRPr lang="en-US" sz="1100" dirty="0"/>
                    </a:p>
                  </a:txBody>
                  <a:tcPr marL="68580" marR="68580" marT="34290" marB="34290"/>
                </a:tc>
                <a:tc gridSpan="2">
                  <a:txBody>
                    <a:bodyPr/>
                    <a:lstStyle/>
                    <a:p>
                      <a:pPr algn="ctr"/>
                      <a:r>
                        <a:rPr lang="en-US" sz="1800" b="0" dirty="0">
                          <a:solidFill>
                            <a:schemeClr val="tx1"/>
                          </a:solidFill>
                          <a:latin typeface="Century Gothic" panose="020B0502020202020204" pitchFamily="34" charset="0"/>
                        </a:rPr>
                        <a:t>Not Yet</a:t>
                      </a:r>
                      <a:r>
                        <a:rPr lang="en-US" sz="1800" b="0" baseline="0" dirty="0">
                          <a:solidFill>
                            <a:schemeClr val="tx1"/>
                          </a:solidFill>
                          <a:latin typeface="Century Gothic" panose="020B0502020202020204" pitchFamily="34" charset="0"/>
                        </a:rPr>
                        <a:t> Meeting Expectations</a:t>
                      </a:r>
                    </a:p>
                    <a:p>
                      <a:pPr algn="ctr"/>
                      <a:r>
                        <a:rPr lang="en-US" sz="1800" b="0" baseline="0" dirty="0">
                          <a:solidFill>
                            <a:schemeClr val="tx1"/>
                          </a:solidFill>
                          <a:latin typeface="Century Gothic" panose="020B0502020202020204" pitchFamily="34" charset="0"/>
                        </a:rPr>
                        <a:t>(Level 1)</a:t>
                      </a:r>
                      <a:endParaRPr lang="en-US" sz="1800" b="0" dirty="0">
                        <a:solidFill>
                          <a:schemeClr val="tx1"/>
                        </a:solidFill>
                        <a:latin typeface="Century Gothic" panose="020B0502020202020204" pitchFamily="34" charset="0"/>
                      </a:endParaRPr>
                    </a:p>
                  </a:txBody>
                  <a:tcPr marL="68580" marR="68580" marT="34290" marB="34290"/>
                </a:tc>
                <a:tc hMerge="1">
                  <a:txBody>
                    <a:bodyPr/>
                    <a:lstStyle/>
                    <a:p>
                      <a:endParaRPr lang="en-US" dirty="0"/>
                    </a:p>
                  </a:txBody>
                  <a:tcPr/>
                </a:tc>
                <a:tc gridSpan="2">
                  <a:txBody>
                    <a:bodyPr/>
                    <a:lstStyle/>
                    <a:p>
                      <a:pPr algn="ctr"/>
                      <a:r>
                        <a:rPr lang="en-US" sz="1800" b="0" dirty="0">
                          <a:solidFill>
                            <a:schemeClr val="tx1"/>
                          </a:solidFill>
                          <a:latin typeface="Century Gothic" panose="020B0502020202020204" pitchFamily="34" charset="0"/>
                        </a:rPr>
                        <a:t>Partially Meeting </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 2)</a:t>
                      </a:r>
                    </a:p>
                  </a:txBody>
                  <a:tcPr marL="68580" marR="68580" marT="34290" marB="34290"/>
                </a:tc>
                <a:tc hMerge="1">
                  <a:txBody>
                    <a:bodyPr/>
                    <a:lstStyle/>
                    <a:p>
                      <a:endParaRPr lang="en-US" sz="1400" dirty="0"/>
                    </a:p>
                  </a:txBody>
                  <a:tcPr/>
                </a:tc>
                <a:tc gridSpan="2">
                  <a:txBody>
                    <a:bodyPr/>
                    <a:lstStyle/>
                    <a:p>
                      <a:pPr algn="ctr"/>
                      <a:r>
                        <a:rPr lang="en-US" sz="1800" b="0" dirty="0">
                          <a:solidFill>
                            <a:schemeClr val="tx1"/>
                          </a:solidFill>
                          <a:latin typeface="Century Gothic" panose="020B0502020202020204" pitchFamily="34" charset="0"/>
                        </a:rPr>
                        <a:t>Approaching Expectations</a:t>
                      </a:r>
                    </a:p>
                    <a:p>
                      <a:pPr algn="ctr"/>
                      <a:r>
                        <a:rPr lang="en-US" sz="1800" b="0" dirty="0">
                          <a:solidFill>
                            <a:schemeClr val="tx1"/>
                          </a:solidFill>
                          <a:latin typeface="Century Gothic" panose="020B0502020202020204" pitchFamily="34" charset="0"/>
                        </a:rPr>
                        <a:t> (Level 3)</a:t>
                      </a:r>
                    </a:p>
                  </a:txBody>
                  <a:tcPr marL="68580" marR="68580" marT="34290" marB="34290"/>
                </a:tc>
                <a:tc hMerge="1">
                  <a:txBody>
                    <a:bodyPr/>
                    <a:lstStyle/>
                    <a:p>
                      <a:endParaRPr lang="en-US" sz="1400" dirty="0"/>
                    </a:p>
                  </a:txBody>
                  <a:tcPr/>
                </a:tc>
                <a:tc gridSpan="2">
                  <a:txBody>
                    <a:bodyPr/>
                    <a:lstStyle/>
                    <a:p>
                      <a:pPr algn="ctr"/>
                      <a:r>
                        <a:rPr lang="en-US" sz="1800" b="0" dirty="0">
                          <a:solidFill>
                            <a:schemeClr val="tx1"/>
                          </a:solidFill>
                          <a:latin typeface="Century Gothic" panose="020B0502020202020204" pitchFamily="34" charset="0"/>
                        </a:rPr>
                        <a:t>Meeting </a:t>
                      </a:r>
                    </a:p>
                    <a:p>
                      <a:pPr algn="ctr"/>
                      <a:r>
                        <a:rPr lang="en-US" sz="1800" b="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 (Level 4)</a:t>
                      </a:r>
                      <a:endParaRPr lang="en-US" sz="1800" b="0" dirty="0">
                        <a:solidFill>
                          <a:schemeClr val="tx1"/>
                        </a:solidFill>
                        <a:latin typeface="Century Gothic" panose="020B0502020202020204" pitchFamily="34" charset="0"/>
                      </a:endParaRPr>
                    </a:p>
                  </a:txBody>
                  <a:tcPr marL="68580" marR="68580" marT="34290" marB="34290"/>
                </a:tc>
                <a:tc hMerge="1">
                  <a:txBody>
                    <a:bodyPr/>
                    <a:lstStyle/>
                    <a:p>
                      <a:endParaRPr lang="en-US" sz="1400" dirty="0"/>
                    </a:p>
                  </a:txBody>
                  <a:tcPr/>
                </a:tc>
                <a:tc gridSpan="2">
                  <a:txBody>
                    <a:bodyPr/>
                    <a:lstStyle/>
                    <a:p>
                      <a:pPr algn="ctr"/>
                      <a:r>
                        <a:rPr lang="en-US" sz="1800" b="0" dirty="0">
                          <a:solidFill>
                            <a:schemeClr val="tx1"/>
                          </a:solidFill>
                          <a:latin typeface="Century Gothic" panose="020B0502020202020204" pitchFamily="34" charset="0"/>
                        </a:rPr>
                        <a:t>Exceeding </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 (Level 5)</a:t>
                      </a:r>
                    </a:p>
                  </a:txBody>
                  <a:tcPr marL="68580" marR="68580" marT="34290" marB="34290"/>
                </a:tc>
                <a:tc hMerge="1">
                  <a:txBody>
                    <a:bodyPr/>
                    <a:lstStyle/>
                    <a:p>
                      <a:endParaRPr lang="en-US" sz="1400" dirty="0"/>
                    </a:p>
                  </a:txBody>
                  <a:tcPr/>
                </a:tc>
                <a:extLst>
                  <a:ext uri="{0D108BD9-81ED-4DB2-BD59-A6C34878D82A}">
                    <a16:rowId xmlns:a16="http://schemas.microsoft.com/office/drawing/2014/main" val="10000"/>
                  </a:ext>
                </a:extLst>
              </a:tr>
              <a:tr h="375379">
                <a:tc>
                  <a:txBody>
                    <a:bodyPr/>
                    <a:lstStyle/>
                    <a:p>
                      <a:pPr algn="ctr"/>
                      <a:endParaRPr lang="en-US" sz="1100" b="0" u="none" dirty="0">
                        <a:solidFill>
                          <a:schemeClr val="tx1"/>
                        </a:solidFill>
                        <a:latin typeface="Century Gothic" panose="020B0502020202020204" pitchFamily="34" charset="0"/>
                      </a:endParaRP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528376">
                <a:tc>
                  <a:txBody>
                    <a:bodyPr/>
                    <a:lstStyle/>
                    <a:p>
                      <a:pPr algn="ctr"/>
                      <a:r>
                        <a:rPr lang="en-US" sz="1100" b="0" u="none" dirty="0">
                          <a:solidFill>
                            <a:schemeClr val="tx1"/>
                          </a:solidFill>
                          <a:latin typeface="Century Gothic" panose="020B0502020202020204" pitchFamily="34" charset="0"/>
                        </a:rPr>
                        <a:t>Grade 6</a:t>
                      </a:r>
                    </a:p>
                    <a:p>
                      <a:pPr algn="ctr"/>
                      <a:r>
                        <a:rPr lang="en-US" sz="1100" b="0" u="none" dirty="0">
                          <a:solidFill>
                            <a:schemeClr val="tx1"/>
                          </a:solidFill>
                          <a:latin typeface="Century Gothic" panose="020B0502020202020204" pitchFamily="34" charset="0"/>
                        </a:rPr>
                        <a:t>(2019 – 3</a:t>
                      </a:r>
                      <a:r>
                        <a:rPr lang="en-US" sz="1100" b="0" u="none" baseline="30000" dirty="0">
                          <a:solidFill>
                            <a:schemeClr val="tx1"/>
                          </a:solidFill>
                          <a:latin typeface="Century Gothic" panose="020B0502020202020204" pitchFamily="34" charset="0"/>
                        </a:rPr>
                        <a:t>rd</a:t>
                      </a:r>
                      <a:r>
                        <a:rPr lang="en-US" sz="1100" b="0" u="none" dirty="0">
                          <a:solidFill>
                            <a:schemeClr val="tx1"/>
                          </a:solidFill>
                          <a:latin typeface="Century Gothic" panose="020B0502020202020204" pitchFamily="34" charset="0"/>
                        </a:rPr>
                        <a:t> Grade) </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8%</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4%</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4%</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15%</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44%</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35%</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15%</a:t>
                      </a:r>
                    </a:p>
                  </a:txBody>
                  <a:tcPr marL="68580" marR="68580" marT="34290" marB="34290" anchor="ctr">
                    <a:lnR w="19050" cap="flat" cmpd="sng" algn="ctr">
                      <a:solidFill>
                        <a:schemeClr val="bg1"/>
                      </a:solidFill>
                      <a:prstDash val="solid"/>
                      <a:round/>
                      <a:headEnd type="none" w="med" len="med"/>
                      <a:tailEnd type="none" w="med" len="med"/>
                    </a:lnR>
                  </a:tcPr>
                </a:tc>
                <a:tc>
                  <a:txBody>
                    <a:bodyPr/>
                    <a:lstStyle/>
                    <a:p>
                      <a:pPr algn="ctr"/>
                      <a:r>
                        <a:rPr lang="en-US" sz="1100" b="0" u="none" dirty="0">
                          <a:solidFill>
                            <a:schemeClr val="tx1"/>
                          </a:solidFill>
                          <a:latin typeface="Century Gothic" panose="020B0502020202020204" pitchFamily="34" charset="0"/>
                        </a:rPr>
                        <a:t>35%</a:t>
                      </a:r>
                    </a:p>
                  </a:txBody>
                  <a:tcPr marL="68580" marR="68580" marT="34290" marB="3429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501890">
                <a:tc>
                  <a:txBody>
                    <a:bodyPr/>
                    <a:lstStyle/>
                    <a:p>
                      <a:pPr algn="ctr"/>
                      <a:r>
                        <a:rPr lang="en-US" sz="1100" b="0" u="none" dirty="0">
                          <a:solidFill>
                            <a:schemeClr val="tx1"/>
                          </a:solidFill>
                          <a:latin typeface="Century Gothic" panose="020B0502020202020204" pitchFamily="34" charset="0"/>
                        </a:rPr>
                        <a:t>Grade 7</a:t>
                      </a:r>
                    </a:p>
                    <a:p>
                      <a:pPr algn="ctr"/>
                      <a:r>
                        <a:rPr lang="en-US" sz="1100" b="0" u="none" dirty="0">
                          <a:solidFill>
                            <a:schemeClr val="tx1"/>
                          </a:solidFill>
                          <a:latin typeface="Century Gothic" panose="020B0502020202020204" pitchFamily="34" charset="0"/>
                        </a:rPr>
                        <a:t>(2019 – 4</a:t>
                      </a:r>
                      <a:r>
                        <a:rPr lang="en-US" sz="1100" b="0" u="none" baseline="30000" dirty="0">
                          <a:solidFill>
                            <a:schemeClr val="tx1"/>
                          </a:solidFill>
                          <a:latin typeface="Century Gothic" panose="020B0502020202020204" pitchFamily="34" charset="0"/>
                        </a:rPr>
                        <a:t>th</a:t>
                      </a:r>
                      <a:r>
                        <a:rPr lang="en-US" sz="1100" b="0" u="none" dirty="0">
                          <a:solidFill>
                            <a:schemeClr val="tx1"/>
                          </a:solidFill>
                          <a:latin typeface="Century Gothic" panose="020B0502020202020204" pitchFamily="34" charset="0"/>
                        </a:rPr>
                        <a:t> Grade)</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7%</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8%</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23%</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11%</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48%</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36%</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a:t>
                      </a:r>
                    </a:p>
                  </a:txBody>
                  <a:tcPr marL="68580" marR="68580" marT="34290" marB="34290" anchor="ctr">
                    <a:lnR w="19050" cap="flat" cmpd="sng" algn="ctr">
                      <a:solidFill>
                        <a:schemeClr val="bg1"/>
                      </a:solidFill>
                      <a:prstDash val="solid"/>
                      <a:round/>
                      <a:headEnd type="none" w="med" len="med"/>
                      <a:tailEnd type="none" w="med" len="med"/>
                    </a:lnR>
                  </a:tcPr>
                </a:tc>
                <a:tc>
                  <a:txBody>
                    <a:bodyPr/>
                    <a:lstStyle/>
                    <a:p>
                      <a:pPr algn="ctr"/>
                      <a:r>
                        <a:rPr lang="en-US" sz="1100" b="0" u="none" dirty="0">
                          <a:solidFill>
                            <a:schemeClr val="tx1"/>
                          </a:solidFill>
                          <a:latin typeface="Century Gothic" panose="020B0502020202020204" pitchFamily="34" charset="0"/>
                        </a:rPr>
                        <a:t>42%</a:t>
                      </a:r>
                    </a:p>
                  </a:txBody>
                  <a:tcPr marL="68580" marR="68580" marT="34290" marB="3429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514205">
                <a:tc>
                  <a:txBody>
                    <a:bodyPr/>
                    <a:lstStyle/>
                    <a:p>
                      <a:pPr algn="ctr"/>
                      <a:r>
                        <a:rPr lang="en-US" sz="1100" b="0" u="none" dirty="0">
                          <a:solidFill>
                            <a:schemeClr val="tx1"/>
                          </a:solidFill>
                          <a:latin typeface="Century Gothic" panose="020B0502020202020204" pitchFamily="34" charset="0"/>
                        </a:rPr>
                        <a:t>Grade 8 </a:t>
                      </a:r>
                    </a:p>
                    <a:p>
                      <a:pPr algn="ctr"/>
                      <a:r>
                        <a:rPr lang="en-US" sz="1100" b="0" u="none" dirty="0">
                          <a:solidFill>
                            <a:schemeClr val="tx1"/>
                          </a:solidFill>
                          <a:latin typeface="Century Gothic" panose="020B0502020202020204" pitchFamily="34" charset="0"/>
                        </a:rPr>
                        <a:t>(2019 – 5</a:t>
                      </a:r>
                      <a:r>
                        <a:rPr lang="en-US" sz="1100" b="0" u="none" baseline="30000" dirty="0">
                          <a:solidFill>
                            <a:schemeClr val="tx1"/>
                          </a:solidFill>
                          <a:latin typeface="Century Gothic" panose="020B0502020202020204" pitchFamily="34" charset="0"/>
                        </a:rPr>
                        <a:t>th</a:t>
                      </a:r>
                      <a:r>
                        <a:rPr lang="en-US" sz="1100" b="0" u="none" dirty="0">
                          <a:solidFill>
                            <a:schemeClr val="tx1"/>
                          </a:solidFill>
                          <a:latin typeface="Century Gothic" panose="020B0502020202020204" pitchFamily="34" charset="0"/>
                        </a:rPr>
                        <a:t> Grade) </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13%</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14%</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0%</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10%</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21%</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63%</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34%</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10%</a:t>
                      </a:r>
                    </a:p>
                  </a:txBody>
                  <a:tcPr marL="68580" marR="68580" marT="34290" marB="34290" anchor="ctr">
                    <a:lnR w="19050" cap="flat" cmpd="sng" algn="ctr">
                      <a:solidFill>
                        <a:schemeClr val="bg1"/>
                      </a:solidFill>
                      <a:prstDash val="solid"/>
                      <a:round/>
                      <a:headEnd type="none" w="med" len="med"/>
                      <a:tailEnd type="none" w="med" len="med"/>
                    </a:lnR>
                  </a:tcPr>
                </a:tc>
                <a:tc>
                  <a:txBody>
                    <a:bodyPr/>
                    <a:lstStyle/>
                    <a:p>
                      <a:pPr algn="ctr"/>
                      <a:r>
                        <a:rPr lang="en-US" sz="1100" b="0" u="none" dirty="0">
                          <a:solidFill>
                            <a:schemeClr val="tx1"/>
                          </a:solidFill>
                          <a:latin typeface="Century Gothic" panose="020B0502020202020204" pitchFamily="34" charset="0"/>
                        </a:rPr>
                        <a:t>31%</a:t>
                      </a:r>
                    </a:p>
                  </a:txBody>
                  <a:tcPr marL="68580" marR="68580" marT="34290" marB="3429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4" name="TextBox 3">
            <a:extLst>
              <a:ext uri="{FF2B5EF4-FFF2-40B4-BE49-F238E27FC236}">
                <a16:creationId xmlns:a16="http://schemas.microsoft.com/office/drawing/2014/main" id="{259A570D-1755-27C9-5D78-53569671F04E}"/>
              </a:ext>
            </a:extLst>
          </p:cNvPr>
          <p:cNvSpPr txBox="1"/>
          <p:nvPr/>
        </p:nvSpPr>
        <p:spPr>
          <a:xfrm>
            <a:off x="1295400" y="5441795"/>
            <a:ext cx="10727617" cy="369332"/>
          </a:xfrm>
          <a:prstGeom prst="rect">
            <a:avLst/>
          </a:prstGeom>
          <a:noFill/>
        </p:spPr>
        <p:txBody>
          <a:bodyPr wrap="none" rtlCol="0">
            <a:spAutoFit/>
          </a:bodyPr>
          <a:lstStyle/>
          <a:p>
            <a:r>
              <a:rPr lang="en-US" dirty="0">
                <a:latin typeface="Century Gothic" panose="020B0502020202020204" pitchFamily="34" charset="0"/>
              </a:rPr>
              <a:t>* Year to year comparative data not available due to 2020-2021 cancelation of NJSLA scores. </a:t>
            </a:r>
          </a:p>
        </p:txBody>
      </p:sp>
    </p:spTree>
    <p:extLst>
      <p:ext uri="{BB962C8B-B14F-4D97-AF65-F5344CB8AC3E}">
        <p14:creationId xmlns:p14="http://schemas.microsoft.com/office/powerpoint/2010/main" val="484638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197329"/>
            <a:ext cx="9601200" cy="1485900"/>
          </a:xfrm>
        </p:spPr>
        <p:txBody>
          <a:bodyPr>
            <a:normAutofit fontScale="90000"/>
          </a:bodyPr>
          <a:lstStyle/>
          <a:p>
            <a:r>
              <a:rPr lang="en-US" dirty="0">
                <a:latin typeface="Century Gothic" panose="020B0502020202020204" pitchFamily="34" charset="0"/>
              </a:rPr>
              <a:t>Grade 3 </a:t>
            </a:r>
            <a:br>
              <a:rPr lang="en-US" dirty="0">
                <a:latin typeface="Century Gothic" panose="020B0502020202020204" pitchFamily="34" charset="0"/>
              </a:rPr>
            </a:br>
            <a:r>
              <a:rPr lang="en-US" b="1" dirty="0">
                <a:latin typeface="Century Gothic" panose="020B0502020202020204" pitchFamily="34" charset="0"/>
              </a:rPr>
              <a:t>Language Arts </a:t>
            </a:r>
            <a:r>
              <a:rPr lang="en-US" dirty="0">
                <a:latin typeface="Century Gothic" panose="020B0502020202020204" pitchFamily="34" charset="0"/>
              </a:rPr>
              <a:t>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br>
              <a:rPr lang="en-US" dirty="0">
                <a:latin typeface="Century Gothic" panose="020B0502020202020204" pitchFamily="34" charset="0"/>
              </a:rPr>
            </a:br>
            <a:endParaRPr lang="en-US" dirty="0">
              <a:latin typeface="Century Gothic" panose="020B0502020202020204" pitchFamily="34" charset="0"/>
            </a:endParaRPr>
          </a:p>
        </p:txBody>
      </p:sp>
      <p:graphicFrame>
        <p:nvGraphicFramePr>
          <p:cNvPr id="3" name="Content Placeholder 6">
            <a:extLst>
              <a:ext uri="{FF2B5EF4-FFF2-40B4-BE49-F238E27FC236}">
                <a16:creationId xmlns:a16="http://schemas.microsoft.com/office/drawing/2014/main" id="{A22EC3FF-3543-B5F8-A282-446F10CF1971}"/>
              </a:ext>
            </a:extLst>
          </p:cNvPr>
          <p:cNvGraphicFramePr>
            <a:graphicFrameLocks/>
          </p:cNvGraphicFramePr>
          <p:nvPr>
            <p:extLst>
              <p:ext uri="{D42A27DB-BD31-4B8C-83A1-F6EECF244321}">
                <p14:modId xmlns:p14="http://schemas.microsoft.com/office/powerpoint/2010/main" val="1632540814"/>
              </p:ext>
            </p:extLst>
          </p:nvPr>
        </p:nvGraphicFramePr>
        <p:xfrm>
          <a:off x="1219201" y="1859074"/>
          <a:ext cx="10644853" cy="4634617"/>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902107238"/>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184916350"/>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4201391876"/>
                    </a:ext>
                  </a:extLst>
                </a:gridCol>
              </a:tblGrid>
              <a:tr h="1288237">
                <a:tc>
                  <a:txBody>
                    <a:bodyPr/>
                    <a:lstStyle/>
                    <a:p>
                      <a:pPr algn="ctr"/>
                      <a:r>
                        <a:rPr lang="en-US" sz="1800" b="0" dirty="0">
                          <a:solidFill>
                            <a:schemeClr val="tx1"/>
                          </a:solidFill>
                          <a:latin typeface="Century Gothic" panose="020B0502020202020204" pitchFamily="34" charset="0"/>
                        </a:rPr>
                        <a:t>33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Literary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Informational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Vocabulary</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Expression</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Conventions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52%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49160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173885"/>
            <a:ext cx="9601200" cy="1485900"/>
          </a:xfrm>
        </p:spPr>
        <p:txBody>
          <a:bodyPr>
            <a:normAutofit fontScale="90000"/>
          </a:bodyPr>
          <a:lstStyle/>
          <a:p>
            <a:r>
              <a:rPr lang="en-US" dirty="0">
                <a:latin typeface="Century Gothic" panose="020B0502020202020204" pitchFamily="34" charset="0"/>
              </a:rPr>
              <a:t>Grade 4 </a:t>
            </a:r>
            <a:br>
              <a:rPr lang="en-US" dirty="0">
                <a:latin typeface="Century Gothic" panose="020B0502020202020204" pitchFamily="34" charset="0"/>
              </a:rPr>
            </a:br>
            <a:r>
              <a:rPr lang="en-US" b="1" dirty="0">
                <a:latin typeface="Century Gothic" panose="020B0502020202020204" pitchFamily="34" charset="0"/>
              </a:rPr>
              <a:t>Language Arts </a:t>
            </a:r>
            <a:r>
              <a:rPr lang="en-US" dirty="0">
                <a:latin typeface="Century Gothic" panose="020B0502020202020204" pitchFamily="34" charset="0"/>
              </a:rPr>
              <a:t>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3" name="Content Placeholder 6">
            <a:extLst>
              <a:ext uri="{FF2B5EF4-FFF2-40B4-BE49-F238E27FC236}">
                <a16:creationId xmlns:a16="http://schemas.microsoft.com/office/drawing/2014/main" id="{A22EC3FF-3543-B5F8-A282-446F10CF1971}"/>
              </a:ext>
            </a:extLst>
          </p:cNvPr>
          <p:cNvGraphicFramePr>
            <a:graphicFrameLocks/>
          </p:cNvGraphicFramePr>
          <p:nvPr>
            <p:extLst>
              <p:ext uri="{D42A27DB-BD31-4B8C-83A1-F6EECF244321}">
                <p14:modId xmlns:p14="http://schemas.microsoft.com/office/powerpoint/2010/main" val="1972595293"/>
              </p:ext>
            </p:extLst>
          </p:nvPr>
        </p:nvGraphicFramePr>
        <p:xfrm>
          <a:off x="1219201" y="1835630"/>
          <a:ext cx="10644853" cy="4634617"/>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3367085548"/>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990025499"/>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948124733"/>
                    </a:ext>
                  </a:extLst>
                </a:gridCol>
              </a:tblGrid>
              <a:tr h="1288237">
                <a:tc>
                  <a:txBody>
                    <a:bodyPr/>
                    <a:lstStyle/>
                    <a:p>
                      <a:pPr algn="ctr"/>
                      <a:r>
                        <a:rPr lang="en-US" sz="1800" b="0" dirty="0">
                          <a:solidFill>
                            <a:schemeClr val="tx1"/>
                          </a:solidFill>
                          <a:latin typeface="Century Gothic" panose="020B0502020202020204" pitchFamily="34" charset="0"/>
                        </a:rPr>
                        <a:t>43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Literary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50%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Informational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Vocabulary</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Expression</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Conventions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54868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216877"/>
            <a:ext cx="9601200" cy="1485900"/>
          </a:xfrm>
        </p:spPr>
        <p:txBody>
          <a:bodyPr>
            <a:normAutofit fontScale="90000"/>
          </a:bodyPr>
          <a:lstStyle/>
          <a:p>
            <a:r>
              <a:rPr lang="en-US" dirty="0">
                <a:latin typeface="Century Gothic" panose="020B0502020202020204" pitchFamily="34" charset="0"/>
              </a:rPr>
              <a:t>Grade 5 </a:t>
            </a:r>
            <a:br>
              <a:rPr lang="en-US" dirty="0">
                <a:latin typeface="Century Gothic" panose="020B0502020202020204" pitchFamily="34" charset="0"/>
              </a:rPr>
            </a:br>
            <a:r>
              <a:rPr lang="en-US" b="1" dirty="0">
                <a:latin typeface="Century Gothic" panose="020B0502020202020204" pitchFamily="34" charset="0"/>
              </a:rPr>
              <a:t>Language Arts </a:t>
            </a:r>
            <a:r>
              <a:rPr lang="en-US" dirty="0">
                <a:latin typeface="Century Gothic" panose="020B0502020202020204" pitchFamily="34" charset="0"/>
              </a:rPr>
              <a:t>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3" name="Content Placeholder 6">
            <a:extLst>
              <a:ext uri="{FF2B5EF4-FFF2-40B4-BE49-F238E27FC236}">
                <a16:creationId xmlns:a16="http://schemas.microsoft.com/office/drawing/2014/main" id="{A22EC3FF-3543-B5F8-A282-446F10CF1971}"/>
              </a:ext>
            </a:extLst>
          </p:cNvPr>
          <p:cNvGraphicFramePr>
            <a:graphicFrameLocks/>
          </p:cNvGraphicFramePr>
          <p:nvPr>
            <p:extLst>
              <p:ext uri="{D42A27DB-BD31-4B8C-83A1-F6EECF244321}">
                <p14:modId xmlns:p14="http://schemas.microsoft.com/office/powerpoint/2010/main" val="1088898424"/>
              </p:ext>
            </p:extLst>
          </p:nvPr>
        </p:nvGraphicFramePr>
        <p:xfrm>
          <a:off x="1219201" y="1870799"/>
          <a:ext cx="10644853" cy="4634617"/>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3221801396"/>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447575979"/>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3203225678"/>
                    </a:ext>
                  </a:extLst>
                </a:gridCol>
              </a:tblGrid>
              <a:tr h="1288237">
                <a:tc>
                  <a:txBody>
                    <a:bodyPr/>
                    <a:lstStyle/>
                    <a:p>
                      <a:pPr algn="ctr"/>
                      <a:r>
                        <a:rPr lang="en-US" sz="1800" b="0" dirty="0">
                          <a:solidFill>
                            <a:schemeClr val="tx1"/>
                          </a:solidFill>
                          <a:latin typeface="Century Gothic" panose="020B0502020202020204" pitchFamily="34" charset="0"/>
                        </a:rPr>
                        <a:t>37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Literary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ysClr val="windowText" lastClr="000000"/>
                          </a:solidFill>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ysClr val="windowText" lastClr="000000"/>
                          </a:solidFill>
                          <a:latin typeface="Century Gothic" panose="020B0502020202020204" pitchFamily="34" charset="0"/>
                        </a:rPr>
                        <a:t>62%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Informational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ysClr val="windowText" lastClr="000000"/>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ysClr val="windowText" lastClr="000000"/>
                          </a:solidFill>
                          <a:latin typeface="Century Gothic" panose="020B0502020202020204" pitchFamily="34" charset="0"/>
                        </a:rPr>
                        <a:t>54%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Vocabulary</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ysClr val="windowText" lastClr="000000"/>
                          </a:solidFill>
                          <a:latin typeface="Century Gothic" panose="020B0502020202020204" pitchFamily="34" charset="0"/>
                        </a:rPr>
                        <a:t>41%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ysClr val="windowText" lastClr="000000"/>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Expression</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ysClr val="windowText" lastClr="000000"/>
                          </a:solidFill>
                          <a:latin typeface="Century Gothic" panose="020B0502020202020204" pitchFamily="34" charset="0"/>
                        </a:rPr>
                        <a:t>52%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ysClr val="windowText" lastClr="000000"/>
                          </a:solidFill>
                          <a:latin typeface="Century Gothic" panose="020B0502020202020204" pitchFamily="34" charset="0"/>
                        </a:rPr>
                        <a:t>70%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Conventions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ysClr val="windowText" lastClr="000000"/>
                          </a:solidFill>
                          <a:latin typeface="Century Gothic" panose="020B0502020202020204" pitchFamily="34" charset="0"/>
                        </a:rPr>
                        <a:t>51%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ysClr val="windowText" lastClr="000000"/>
                          </a:solidFill>
                          <a:latin typeface="Century Gothic" panose="020B0502020202020204" pitchFamily="34" charset="0"/>
                        </a:rPr>
                        <a:t>57%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24927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158261"/>
            <a:ext cx="9601200" cy="1485900"/>
          </a:xfrm>
        </p:spPr>
        <p:txBody>
          <a:bodyPr>
            <a:normAutofit fontScale="90000"/>
          </a:bodyPr>
          <a:lstStyle/>
          <a:p>
            <a:r>
              <a:rPr lang="en-US" dirty="0">
                <a:latin typeface="Century Gothic" panose="020B0502020202020204" pitchFamily="34" charset="0"/>
              </a:rPr>
              <a:t>Grade 6 </a:t>
            </a:r>
            <a:br>
              <a:rPr lang="en-US" dirty="0">
                <a:latin typeface="Century Gothic" panose="020B0502020202020204" pitchFamily="34" charset="0"/>
              </a:rPr>
            </a:br>
            <a:r>
              <a:rPr lang="en-US" b="1" dirty="0">
                <a:latin typeface="Century Gothic" panose="020B0502020202020204" pitchFamily="34" charset="0"/>
              </a:rPr>
              <a:t>Language Arts </a:t>
            </a:r>
            <a:r>
              <a:rPr lang="en-US" dirty="0">
                <a:latin typeface="Century Gothic" panose="020B0502020202020204" pitchFamily="34" charset="0"/>
              </a:rPr>
              <a:t>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p>
        </p:txBody>
      </p:sp>
      <p:graphicFrame>
        <p:nvGraphicFramePr>
          <p:cNvPr id="3" name="Content Placeholder 6">
            <a:extLst>
              <a:ext uri="{FF2B5EF4-FFF2-40B4-BE49-F238E27FC236}">
                <a16:creationId xmlns:a16="http://schemas.microsoft.com/office/drawing/2014/main" id="{A22EC3FF-3543-B5F8-A282-446F10CF1971}"/>
              </a:ext>
            </a:extLst>
          </p:cNvPr>
          <p:cNvGraphicFramePr>
            <a:graphicFrameLocks/>
          </p:cNvGraphicFramePr>
          <p:nvPr>
            <p:extLst>
              <p:ext uri="{D42A27DB-BD31-4B8C-83A1-F6EECF244321}">
                <p14:modId xmlns:p14="http://schemas.microsoft.com/office/powerpoint/2010/main" val="3801090060"/>
              </p:ext>
            </p:extLst>
          </p:nvPr>
        </p:nvGraphicFramePr>
        <p:xfrm>
          <a:off x="1219201" y="1835630"/>
          <a:ext cx="10644853" cy="4634617"/>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2080884467"/>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3660659583"/>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809864264"/>
                    </a:ext>
                  </a:extLst>
                </a:gridCol>
              </a:tblGrid>
              <a:tr h="1288237">
                <a:tc>
                  <a:txBody>
                    <a:bodyPr/>
                    <a:lstStyle/>
                    <a:p>
                      <a:pPr algn="ctr"/>
                      <a:r>
                        <a:rPr lang="en-US" sz="1800" b="0" dirty="0">
                          <a:solidFill>
                            <a:schemeClr val="tx1"/>
                          </a:solidFill>
                          <a:latin typeface="Century Gothic" panose="020B0502020202020204" pitchFamily="34" charset="0"/>
                        </a:rPr>
                        <a:t>26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Literary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60%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Informational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Vocabulary</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Expression</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Conventions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6010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134815"/>
            <a:ext cx="9601200" cy="1485900"/>
          </a:xfrm>
        </p:spPr>
        <p:txBody>
          <a:bodyPr>
            <a:normAutofit fontScale="90000"/>
          </a:bodyPr>
          <a:lstStyle/>
          <a:p>
            <a:r>
              <a:rPr lang="en-US" dirty="0">
                <a:latin typeface="Century Gothic" panose="020B0502020202020204" pitchFamily="34" charset="0"/>
              </a:rPr>
              <a:t>Grade 7 </a:t>
            </a:r>
            <a:br>
              <a:rPr lang="en-US" dirty="0">
                <a:latin typeface="Century Gothic" panose="020B0502020202020204" pitchFamily="34" charset="0"/>
              </a:rPr>
            </a:br>
            <a:r>
              <a:rPr lang="en-US" b="1" dirty="0">
                <a:latin typeface="Century Gothic" panose="020B0502020202020204" pitchFamily="34" charset="0"/>
              </a:rPr>
              <a:t>Language Arts </a:t>
            </a:r>
            <a:r>
              <a:rPr lang="en-US" dirty="0">
                <a:latin typeface="Century Gothic" panose="020B0502020202020204" pitchFamily="34" charset="0"/>
              </a:rPr>
              <a:t>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3" name="Content Placeholder 6">
            <a:extLst>
              <a:ext uri="{FF2B5EF4-FFF2-40B4-BE49-F238E27FC236}">
                <a16:creationId xmlns:a16="http://schemas.microsoft.com/office/drawing/2014/main" id="{A22EC3FF-3543-B5F8-A282-446F10CF1971}"/>
              </a:ext>
            </a:extLst>
          </p:cNvPr>
          <p:cNvGraphicFramePr>
            <a:graphicFrameLocks/>
          </p:cNvGraphicFramePr>
          <p:nvPr>
            <p:extLst>
              <p:ext uri="{D42A27DB-BD31-4B8C-83A1-F6EECF244321}">
                <p14:modId xmlns:p14="http://schemas.microsoft.com/office/powerpoint/2010/main" val="1193780147"/>
              </p:ext>
            </p:extLst>
          </p:nvPr>
        </p:nvGraphicFramePr>
        <p:xfrm>
          <a:off x="1219201" y="1835630"/>
          <a:ext cx="10644853" cy="4634617"/>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288237">
                <a:tc>
                  <a:txBody>
                    <a:bodyPr/>
                    <a:lstStyle/>
                    <a:p>
                      <a:pPr algn="ctr"/>
                      <a:r>
                        <a:rPr lang="en-US" sz="1800" b="0" dirty="0">
                          <a:solidFill>
                            <a:schemeClr val="tx1"/>
                          </a:solidFill>
                          <a:latin typeface="Century Gothic" panose="020B0502020202020204" pitchFamily="34" charset="0"/>
                        </a:rPr>
                        <a:t>36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Literary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51%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Informational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55%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Vocabulary</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Expression</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83%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Conventions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81%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99657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193431"/>
            <a:ext cx="9601200" cy="1485900"/>
          </a:xfrm>
        </p:spPr>
        <p:txBody>
          <a:bodyPr>
            <a:normAutofit fontScale="90000"/>
          </a:bodyPr>
          <a:lstStyle/>
          <a:p>
            <a:r>
              <a:rPr lang="en-US" dirty="0">
                <a:latin typeface="Century Gothic" panose="020B0502020202020204" pitchFamily="34" charset="0"/>
              </a:rPr>
              <a:t>Grade 8 </a:t>
            </a:r>
            <a:br>
              <a:rPr lang="en-US" dirty="0">
                <a:latin typeface="Century Gothic" panose="020B0502020202020204" pitchFamily="34" charset="0"/>
              </a:rPr>
            </a:br>
            <a:r>
              <a:rPr lang="en-US" b="1" dirty="0">
                <a:latin typeface="Century Gothic" panose="020B0502020202020204" pitchFamily="34" charset="0"/>
              </a:rPr>
              <a:t>Language Arts </a:t>
            </a:r>
            <a:r>
              <a:rPr lang="en-US" dirty="0">
                <a:latin typeface="Century Gothic" panose="020B0502020202020204" pitchFamily="34" charset="0"/>
              </a:rPr>
              <a:t>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A645F563-696F-522D-3A50-A5FA2DCDCC65}"/>
              </a:ext>
            </a:extLst>
          </p:cNvPr>
          <p:cNvGraphicFramePr>
            <a:graphicFrameLocks/>
          </p:cNvGraphicFramePr>
          <p:nvPr>
            <p:extLst>
              <p:ext uri="{D42A27DB-BD31-4B8C-83A1-F6EECF244321}">
                <p14:modId xmlns:p14="http://schemas.microsoft.com/office/powerpoint/2010/main" val="1405511147"/>
              </p:ext>
            </p:extLst>
          </p:nvPr>
        </p:nvGraphicFramePr>
        <p:xfrm>
          <a:off x="1219201" y="1835630"/>
          <a:ext cx="10644853" cy="4634617"/>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288237">
                <a:tc>
                  <a:txBody>
                    <a:bodyPr/>
                    <a:lstStyle/>
                    <a:p>
                      <a:pPr algn="ctr"/>
                      <a:r>
                        <a:rPr lang="en-US" sz="1800" b="0" dirty="0">
                          <a:solidFill>
                            <a:schemeClr val="tx1"/>
                          </a:solidFill>
                          <a:latin typeface="Century Gothic" panose="020B0502020202020204" pitchFamily="34" charset="0"/>
                        </a:rPr>
                        <a:t>29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Literary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Informational Text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52%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Vocabulary</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Expression</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50%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Writing Conventions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51%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77037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DC0A2-0C74-975F-0C89-3208F8950919}"/>
              </a:ext>
            </a:extLst>
          </p:cNvPr>
          <p:cNvSpPr>
            <a:spLocks noGrp="1"/>
          </p:cNvSpPr>
          <p:nvPr>
            <p:ph type="title"/>
          </p:nvPr>
        </p:nvSpPr>
        <p:spPr>
          <a:xfrm>
            <a:off x="1024359" y="222811"/>
            <a:ext cx="9601200" cy="1485900"/>
          </a:xfrm>
        </p:spPr>
        <p:txBody>
          <a:bodyPr>
            <a:noAutofit/>
          </a:bodyPr>
          <a:lstStyle/>
          <a:p>
            <a:r>
              <a:rPr lang="en-US" sz="4000" dirty="0">
                <a:latin typeface="Century Gothic" panose="020B0502020202020204" pitchFamily="34" charset="0"/>
              </a:rPr>
              <a:t>Moonachie’s</a:t>
            </a:r>
            <a:br>
              <a:rPr lang="en-US" sz="4000" dirty="0">
                <a:latin typeface="Century Gothic" panose="020B0502020202020204" pitchFamily="34" charset="0"/>
              </a:rPr>
            </a:br>
            <a:r>
              <a:rPr lang="en-US" sz="4000" dirty="0">
                <a:latin typeface="Century Gothic" panose="020B0502020202020204" pitchFamily="34" charset="0"/>
              </a:rPr>
              <a:t>2022 NJSLA Grade-Level Outcomes</a:t>
            </a:r>
            <a:br>
              <a:rPr lang="en-US" sz="4000" dirty="0">
                <a:latin typeface="Century Gothic" panose="020B0502020202020204" pitchFamily="34" charset="0"/>
              </a:rPr>
            </a:br>
            <a:r>
              <a:rPr lang="en-US" sz="4000" b="1" dirty="0">
                <a:latin typeface="Century Gothic" panose="020B0502020202020204" pitchFamily="34" charset="0"/>
              </a:rPr>
              <a:t>Mathematics</a:t>
            </a:r>
            <a:r>
              <a:rPr lang="en-US" sz="4000" dirty="0">
                <a:latin typeface="Century Gothic" panose="020B0502020202020204" pitchFamily="34" charset="0"/>
              </a:rPr>
              <a:t> </a:t>
            </a:r>
          </a:p>
        </p:txBody>
      </p:sp>
      <p:graphicFrame>
        <p:nvGraphicFramePr>
          <p:cNvPr id="5" name="Content Placeholder 6">
            <a:extLst>
              <a:ext uri="{FF2B5EF4-FFF2-40B4-BE49-F238E27FC236}">
                <a16:creationId xmlns:a16="http://schemas.microsoft.com/office/drawing/2014/main" id="{F024353D-755C-6672-259F-07F89FC1E318}"/>
              </a:ext>
            </a:extLst>
          </p:cNvPr>
          <p:cNvGraphicFramePr>
            <a:graphicFrameLocks/>
          </p:cNvGraphicFramePr>
          <p:nvPr>
            <p:extLst>
              <p:ext uri="{D42A27DB-BD31-4B8C-83A1-F6EECF244321}">
                <p14:modId xmlns:p14="http://schemas.microsoft.com/office/powerpoint/2010/main" val="1678186731"/>
              </p:ext>
            </p:extLst>
          </p:nvPr>
        </p:nvGraphicFramePr>
        <p:xfrm>
          <a:off x="1006997" y="1986506"/>
          <a:ext cx="10822330" cy="4683132"/>
        </p:xfrm>
        <a:graphic>
          <a:graphicData uri="http://schemas.openxmlformats.org/drawingml/2006/table">
            <a:tbl>
              <a:tblPr firstRow="1" lastCol="1" bandRow="1">
                <a:tableStyleId>{5C22544A-7EE6-4342-B048-85BDC9FD1C3A}</a:tableStyleId>
              </a:tblPr>
              <a:tblGrid>
                <a:gridCol w="1021850">
                  <a:extLst>
                    <a:ext uri="{9D8B030D-6E8A-4147-A177-3AD203B41FA5}">
                      <a16:colId xmlns:a16="http://schemas.microsoft.com/office/drawing/2014/main" val="20000"/>
                    </a:ext>
                  </a:extLst>
                </a:gridCol>
                <a:gridCol w="975402">
                  <a:extLst>
                    <a:ext uri="{9D8B030D-6E8A-4147-A177-3AD203B41FA5}">
                      <a16:colId xmlns:a16="http://schemas.microsoft.com/office/drawing/2014/main" val="20001"/>
                    </a:ext>
                  </a:extLst>
                </a:gridCol>
                <a:gridCol w="1137970">
                  <a:extLst>
                    <a:ext uri="{9D8B030D-6E8A-4147-A177-3AD203B41FA5}">
                      <a16:colId xmlns:a16="http://schemas.microsoft.com/office/drawing/2014/main" val="20002"/>
                    </a:ext>
                  </a:extLst>
                </a:gridCol>
                <a:gridCol w="1149583">
                  <a:extLst>
                    <a:ext uri="{9D8B030D-6E8A-4147-A177-3AD203B41FA5}">
                      <a16:colId xmlns:a16="http://schemas.microsoft.com/office/drawing/2014/main" val="20003"/>
                    </a:ext>
                  </a:extLst>
                </a:gridCol>
                <a:gridCol w="1451493">
                  <a:extLst>
                    <a:ext uri="{9D8B030D-6E8A-4147-A177-3AD203B41FA5}">
                      <a16:colId xmlns:a16="http://schemas.microsoft.com/office/drawing/2014/main" val="20004"/>
                    </a:ext>
                  </a:extLst>
                </a:gridCol>
                <a:gridCol w="1405044">
                  <a:extLst>
                    <a:ext uri="{9D8B030D-6E8A-4147-A177-3AD203B41FA5}">
                      <a16:colId xmlns:a16="http://schemas.microsoft.com/office/drawing/2014/main" val="20005"/>
                    </a:ext>
                  </a:extLst>
                </a:gridCol>
                <a:gridCol w="1323762">
                  <a:extLst>
                    <a:ext uri="{9D8B030D-6E8A-4147-A177-3AD203B41FA5}">
                      <a16:colId xmlns:a16="http://schemas.microsoft.com/office/drawing/2014/main" val="20006"/>
                    </a:ext>
                  </a:extLst>
                </a:gridCol>
                <a:gridCol w="1393433">
                  <a:extLst>
                    <a:ext uri="{9D8B030D-6E8A-4147-A177-3AD203B41FA5}">
                      <a16:colId xmlns:a16="http://schemas.microsoft.com/office/drawing/2014/main" val="20007"/>
                    </a:ext>
                  </a:extLst>
                </a:gridCol>
                <a:gridCol w="963793">
                  <a:extLst>
                    <a:ext uri="{9D8B030D-6E8A-4147-A177-3AD203B41FA5}">
                      <a16:colId xmlns:a16="http://schemas.microsoft.com/office/drawing/2014/main" val="20008"/>
                    </a:ext>
                  </a:extLst>
                </a:gridCol>
              </a:tblGrid>
              <a:tr h="907535">
                <a:tc>
                  <a:txBody>
                    <a:bodyPr/>
                    <a:lstStyle/>
                    <a:p>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Count of Valid Test</a:t>
                      </a:r>
                      <a:r>
                        <a:rPr lang="en-US" sz="1400" baseline="0" dirty="0">
                          <a:solidFill>
                            <a:schemeClr val="tx1"/>
                          </a:solidFill>
                          <a:latin typeface="Century Gothic" panose="020B0502020202020204" pitchFamily="34" charset="0"/>
                        </a:rPr>
                        <a:t> Scores</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Not Yet Meeting</a:t>
                      </a:r>
                    </a:p>
                    <a:p>
                      <a:pPr algn="ctr"/>
                      <a:r>
                        <a:rPr lang="en-US" sz="1400" dirty="0">
                          <a:solidFill>
                            <a:schemeClr val="tx1"/>
                          </a:solidFill>
                          <a:latin typeface="Century Gothic" panose="020B0502020202020204" pitchFamily="34" charset="0"/>
                        </a:rPr>
                        <a:t>(Level</a:t>
                      </a:r>
                      <a:r>
                        <a:rPr lang="en-US" sz="1400" baseline="0" dirty="0">
                          <a:solidFill>
                            <a:schemeClr val="tx1"/>
                          </a:solidFill>
                          <a:latin typeface="Century Gothic" panose="020B0502020202020204" pitchFamily="34" charset="0"/>
                        </a:rPr>
                        <a:t> 1)</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Partially</a:t>
                      </a:r>
                    </a:p>
                    <a:p>
                      <a:pPr algn="ctr"/>
                      <a:r>
                        <a:rPr lang="en-US" sz="1400" dirty="0">
                          <a:solidFill>
                            <a:schemeClr val="tx1"/>
                          </a:solidFill>
                          <a:latin typeface="Century Gothic" panose="020B0502020202020204" pitchFamily="34" charset="0"/>
                        </a:rPr>
                        <a:t>Meeting</a:t>
                      </a:r>
                    </a:p>
                    <a:p>
                      <a:pPr algn="ctr"/>
                      <a:r>
                        <a:rPr lang="en-US" sz="1400" dirty="0">
                          <a:solidFill>
                            <a:schemeClr val="tx1"/>
                          </a:solidFill>
                          <a:latin typeface="Century Gothic" panose="020B0502020202020204" pitchFamily="34" charset="0"/>
                        </a:rPr>
                        <a:t>(Level 2)</a:t>
                      </a:r>
                    </a:p>
                  </a:txBody>
                  <a:tcPr marL="131024" marR="131024" anchor="ctr"/>
                </a:tc>
                <a:tc>
                  <a:txBody>
                    <a:bodyPr/>
                    <a:lstStyle/>
                    <a:p>
                      <a:pPr algn="ctr"/>
                      <a:r>
                        <a:rPr lang="en-US" sz="1400" dirty="0">
                          <a:solidFill>
                            <a:schemeClr val="tx1"/>
                          </a:solidFill>
                          <a:latin typeface="Century Gothic" panose="020B0502020202020204" pitchFamily="34" charset="0"/>
                        </a:rPr>
                        <a:t>Approaching</a:t>
                      </a:r>
                    </a:p>
                    <a:p>
                      <a:pPr algn="ctr"/>
                      <a:r>
                        <a:rPr lang="en-US" sz="1400" dirty="0">
                          <a:solidFill>
                            <a:schemeClr val="tx1"/>
                          </a:solidFill>
                          <a:latin typeface="Century Gothic" panose="020B0502020202020204" pitchFamily="34" charset="0"/>
                        </a:rPr>
                        <a:t>Expectations</a:t>
                      </a:r>
                    </a:p>
                    <a:p>
                      <a:pPr algn="ctr"/>
                      <a:r>
                        <a:rPr lang="en-US" sz="1400" dirty="0">
                          <a:solidFill>
                            <a:schemeClr val="tx1"/>
                          </a:solidFill>
                          <a:latin typeface="Century Gothic" panose="020B0502020202020204" pitchFamily="34" charset="0"/>
                        </a:rPr>
                        <a:t>(Level 3)</a:t>
                      </a:r>
                    </a:p>
                  </a:txBody>
                  <a:tcPr marL="131024" marR="131024" anchor="ctr"/>
                </a:tc>
                <a:tc>
                  <a:txBody>
                    <a:bodyPr/>
                    <a:lstStyle/>
                    <a:p>
                      <a:pPr algn="ctr"/>
                      <a:r>
                        <a:rPr lang="en-US" sz="1400" dirty="0">
                          <a:solidFill>
                            <a:schemeClr val="tx1"/>
                          </a:solidFill>
                          <a:latin typeface="Century Gothic" panose="020B0502020202020204" pitchFamily="34" charset="0"/>
                        </a:rPr>
                        <a:t>Meeting</a:t>
                      </a:r>
                    </a:p>
                    <a:p>
                      <a:pPr algn="ctr"/>
                      <a:r>
                        <a:rPr lang="en-US" sz="1400" dirty="0">
                          <a:solidFill>
                            <a:schemeClr val="tx1"/>
                          </a:solidFill>
                          <a:latin typeface="Century Gothic" panose="020B0502020202020204" pitchFamily="34" charset="0"/>
                        </a:rPr>
                        <a:t>Expectations</a:t>
                      </a:r>
                    </a:p>
                    <a:p>
                      <a:pPr algn="ctr"/>
                      <a:r>
                        <a:rPr lang="en-US" sz="1400" dirty="0">
                          <a:solidFill>
                            <a:schemeClr val="tx1"/>
                          </a:solidFill>
                          <a:latin typeface="Century Gothic" panose="020B0502020202020204" pitchFamily="34" charset="0"/>
                        </a:rPr>
                        <a:t>(Level 4)</a:t>
                      </a:r>
                    </a:p>
                  </a:txBody>
                  <a:tcPr marL="131024" marR="131024" anchor="ctr"/>
                </a:tc>
                <a:tc>
                  <a:txBody>
                    <a:bodyPr/>
                    <a:lstStyle/>
                    <a:p>
                      <a:pPr algn="ctr"/>
                      <a:r>
                        <a:rPr lang="en-US" sz="1400" dirty="0">
                          <a:solidFill>
                            <a:schemeClr val="tx1"/>
                          </a:solidFill>
                          <a:latin typeface="Century Gothic" panose="020B0502020202020204" pitchFamily="34" charset="0"/>
                        </a:rPr>
                        <a:t>Exceeding</a:t>
                      </a:r>
                      <a:r>
                        <a:rPr lang="en-US" sz="1400" baseline="0" dirty="0">
                          <a:solidFill>
                            <a:schemeClr val="tx1"/>
                          </a:solidFill>
                          <a:latin typeface="Century Gothic" panose="020B0502020202020204" pitchFamily="34" charset="0"/>
                        </a:rPr>
                        <a:t> Expectation</a:t>
                      </a:r>
                      <a:r>
                        <a:rPr lang="en-US" sz="1400" dirty="0">
                          <a:solidFill>
                            <a:schemeClr val="tx1"/>
                          </a:solidFill>
                          <a:latin typeface="Century Gothic" panose="020B0502020202020204" pitchFamily="34" charset="0"/>
                        </a:rPr>
                        <a:t> (Level 5)</a:t>
                      </a:r>
                    </a:p>
                  </a:txBody>
                  <a:tcPr marL="131024" marR="131024" anchor="ctr"/>
                </a:tc>
                <a:tc>
                  <a:txBody>
                    <a:bodyPr/>
                    <a:lstStyle/>
                    <a:p>
                      <a:pPr algn="ctr"/>
                      <a:r>
                        <a:rPr lang="en-US" sz="1400" dirty="0">
                          <a:solidFill>
                            <a:schemeClr val="tx1"/>
                          </a:solidFill>
                          <a:latin typeface="Century Gothic" panose="020B0502020202020204" pitchFamily="34" charset="0"/>
                        </a:rPr>
                        <a:t>District % &gt;=</a:t>
                      </a:r>
                      <a:r>
                        <a:rPr lang="en-US" sz="1400" baseline="0" dirty="0">
                          <a:solidFill>
                            <a:schemeClr val="tx1"/>
                          </a:solidFill>
                          <a:latin typeface="Century Gothic" panose="020B0502020202020204" pitchFamily="34" charset="0"/>
                        </a:rPr>
                        <a:t> Level 4</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NJ % &gt;=</a:t>
                      </a:r>
                      <a:r>
                        <a:rPr lang="en-US" sz="1400" baseline="0" dirty="0">
                          <a:solidFill>
                            <a:schemeClr val="tx1"/>
                          </a:solidFill>
                          <a:latin typeface="Century Gothic" panose="020B0502020202020204" pitchFamily="34" charset="0"/>
                        </a:rPr>
                        <a:t> Level 4</a:t>
                      </a:r>
                      <a:endParaRPr lang="en-US" sz="1400" dirty="0">
                        <a:solidFill>
                          <a:schemeClr val="tx1"/>
                        </a:solidFill>
                        <a:latin typeface="Century Gothic" panose="020B0502020202020204" pitchFamily="34" charset="0"/>
                      </a:endParaRPr>
                    </a:p>
                  </a:txBody>
                  <a:tcPr marL="131024" marR="131024" anchor="ctr"/>
                </a:tc>
                <a:extLst>
                  <a:ext uri="{0D108BD9-81ED-4DB2-BD59-A6C34878D82A}">
                    <a16:rowId xmlns:a16="http://schemas.microsoft.com/office/drawing/2014/main" val="10000"/>
                  </a:ext>
                </a:extLst>
              </a:tr>
              <a:tr h="534036">
                <a:tc>
                  <a:txBody>
                    <a:bodyPr/>
                    <a:lstStyle/>
                    <a:p>
                      <a:r>
                        <a:rPr lang="en-US" sz="1400" dirty="0">
                          <a:solidFill>
                            <a:schemeClr val="tx1"/>
                          </a:solidFill>
                          <a:latin typeface="Century Gothic" panose="020B0502020202020204" pitchFamily="34" charset="0"/>
                        </a:rPr>
                        <a:t>Grade 3</a:t>
                      </a:r>
                    </a:p>
                  </a:txBody>
                  <a:tcPr marL="131024" marR="131024" anchor="ctr"/>
                </a:tc>
                <a:tc>
                  <a:txBody>
                    <a:bodyPr/>
                    <a:lstStyle/>
                    <a:p>
                      <a:pPr algn="ctr"/>
                      <a:r>
                        <a:rPr lang="en-US" sz="1400" dirty="0">
                          <a:solidFill>
                            <a:schemeClr val="tx1"/>
                          </a:solidFill>
                          <a:latin typeface="Century Gothic" panose="020B0502020202020204" pitchFamily="34" charset="0"/>
                        </a:rPr>
                        <a:t>33</a:t>
                      </a:r>
                    </a:p>
                  </a:txBody>
                  <a:tcPr marL="131024" marR="131024" anchor="ctr"/>
                </a:tc>
                <a:tc>
                  <a:txBody>
                    <a:bodyPr/>
                    <a:lstStyle/>
                    <a:p>
                      <a:pPr algn="ctr"/>
                      <a:r>
                        <a:rPr lang="en-US" sz="1400" b="1" dirty="0">
                          <a:solidFill>
                            <a:schemeClr val="tx1"/>
                          </a:solidFill>
                          <a:latin typeface="Century Gothic" panose="020B0502020202020204" pitchFamily="34" charset="0"/>
                        </a:rPr>
                        <a:t>9%</a:t>
                      </a:r>
                    </a:p>
                    <a:p>
                      <a:pPr algn="ctr"/>
                      <a:r>
                        <a:rPr lang="en-US" sz="1400" dirty="0">
                          <a:solidFill>
                            <a:schemeClr val="tx1"/>
                          </a:solidFill>
                          <a:latin typeface="Century Gothic" panose="020B0502020202020204" pitchFamily="34" charset="0"/>
                        </a:rPr>
                        <a:t>3/33</a:t>
                      </a:r>
                    </a:p>
                  </a:txBody>
                  <a:tcPr marL="131024" marR="131024" anchor="ctr"/>
                </a:tc>
                <a:tc>
                  <a:txBody>
                    <a:bodyPr/>
                    <a:lstStyle/>
                    <a:p>
                      <a:pPr algn="ctr"/>
                      <a:r>
                        <a:rPr lang="en-US" sz="1400" b="1" dirty="0">
                          <a:solidFill>
                            <a:schemeClr val="tx1"/>
                          </a:solidFill>
                          <a:latin typeface="Century Gothic" panose="020B0502020202020204" pitchFamily="34" charset="0"/>
                        </a:rPr>
                        <a:t>6%</a:t>
                      </a:r>
                    </a:p>
                    <a:p>
                      <a:pPr algn="ctr"/>
                      <a:r>
                        <a:rPr lang="en-US" sz="1400" dirty="0">
                          <a:solidFill>
                            <a:schemeClr val="tx1"/>
                          </a:solidFill>
                          <a:latin typeface="Century Gothic" panose="020B0502020202020204" pitchFamily="34" charset="0"/>
                        </a:rPr>
                        <a:t>2/33</a:t>
                      </a:r>
                    </a:p>
                  </a:txBody>
                  <a:tcPr marL="131024" marR="131024" anchor="ctr"/>
                </a:tc>
                <a:tc>
                  <a:txBody>
                    <a:bodyPr/>
                    <a:lstStyle/>
                    <a:p>
                      <a:pPr algn="ctr"/>
                      <a:r>
                        <a:rPr lang="en-US" sz="1400" b="1" dirty="0">
                          <a:solidFill>
                            <a:schemeClr val="tx1"/>
                          </a:solidFill>
                          <a:latin typeface="Century Gothic" panose="020B0502020202020204" pitchFamily="34" charset="0"/>
                        </a:rPr>
                        <a:t>30%</a:t>
                      </a:r>
                    </a:p>
                    <a:p>
                      <a:pPr algn="ctr"/>
                      <a:r>
                        <a:rPr lang="en-US" sz="1400" dirty="0">
                          <a:solidFill>
                            <a:schemeClr val="tx1"/>
                          </a:solidFill>
                          <a:latin typeface="Century Gothic" panose="020B0502020202020204" pitchFamily="34" charset="0"/>
                        </a:rPr>
                        <a:t>10/33</a:t>
                      </a:r>
                    </a:p>
                  </a:txBody>
                  <a:tcPr marL="131024" marR="131024" anchor="ctr"/>
                </a:tc>
                <a:tc>
                  <a:txBody>
                    <a:bodyPr/>
                    <a:lstStyle/>
                    <a:p>
                      <a:pPr algn="ctr"/>
                      <a:r>
                        <a:rPr lang="en-US" sz="1400" b="1" dirty="0">
                          <a:solidFill>
                            <a:schemeClr val="tx1"/>
                          </a:solidFill>
                          <a:latin typeface="Century Gothic" panose="020B0502020202020204" pitchFamily="34" charset="0"/>
                        </a:rPr>
                        <a:t>52%</a:t>
                      </a:r>
                    </a:p>
                    <a:p>
                      <a:pPr algn="ctr"/>
                      <a:r>
                        <a:rPr lang="en-US" sz="1400" dirty="0">
                          <a:solidFill>
                            <a:schemeClr val="tx1"/>
                          </a:solidFill>
                          <a:latin typeface="Century Gothic" panose="020B0502020202020204" pitchFamily="34" charset="0"/>
                        </a:rPr>
                        <a:t>17/33</a:t>
                      </a:r>
                    </a:p>
                  </a:txBody>
                  <a:tcPr marL="131024" marR="131024" anchor="ctr"/>
                </a:tc>
                <a:tc>
                  <a:txBody>
                    <a:bodyPr/>
                    <a:lstStyle/>
                    <a:p>
                      <a:pPr algn="ctr"/>
                      <a:r>
                        <a:rPr lang="en-US" sz="1400" b="1" dirty="0">
                          <a:solidFill>
                            <a:schemeClr val="tx1"/>
                          </a:solidFill>
                          <a:latin typeface="Century Gothic" panose="020B0502020202020204" pitchFamily="34" charset="0"/>
                        </a:rPr>
                        <a:t>3%</a:t>
                      </a:r>
                    </a:p>
                    <a:p>
                      <a:pPr algn="ctr"/>
                      <a:r>
                        <a:rPr lang="en-US" sz="1400" dirty="0">
                          <a:solidFill>
                            <a:schemeClr val="tx1"/>
                          </a:solidFill>
                          <a:latin typeface="Century Gothic" panose="020B0502020202020204" pitchFamily="34" charset="0"/>
                        </a:rPr>
                        <a:t>1/33</a:t>
                      </a:r>
                    </a:p>
                  </a:txBody>
                  <a:tcPr marL="131024" marR="131024" anchor="ctr"/>
                </a:tc>
                <a:tc>
                  <a:txBody>
                    <a:bodyPr/>
                    <a:lstStyle/>
                    <a:p>
                      <a:pPr algn="ctr"/>
                      <a:r>
                        <a:rPr lang="en-US" sz="1400" b="1" dirty="0">
                          <a:solidFill>
                            <a:srgbClr val="0070C0"/>
                          </a:solidFill>
                          <a:latin typeface="Century Gothic" panose="020B0502020202020204" pitchFamily="34" charset="0"/>
                        </a:rPr>
                        <a:t>55%</a:t>
                      </a:r>
                    </a:p>
                    <a:p>
                      <a:pPr algn="ctr"/>
                      <a:r>
                        <a:rPr lang="en-US" sz="1400" b="0" dirty="0">
                          <a:solidFill>
                            <a:srgbClr val="0070C0"/>
                          </a:solidFill>
                          <a:latin typeface="Century Gothic" panose="020B0502020202020204" pitchFamily="34" charset="0"/>
                        </a:rPr>
                        <a:t>18/33</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46%</a:t>
                      </a:r>
                    </a:p>
                  </a:txBody>
                  <a:tcPr marL="131024" marR="131024" anchor="ctr"/>
                </a:tc>
                <a:extLst>
                  <a:ext uri="{0D108BD9-81ED-4DB2-BD59-A6C34878D82A}">
                    <a16:rowId xmlns:a16="http://schemas.microsoft.com/office/drawing/2014/main" val="10001"/>
                  </a:ext>
                </a:extLst>
              </a:tr>
              <a:tr h="534036">
                <a:tc>
                  <a:txBody>
                    <a:bodyPr/>
                    <a:lstStyle/>
                    <a:p>
                      <a:r>
                        <a:rPr lang="en-US" sz="1400" dirty="0">
                          <a:solidFill>
                            <a:schemeClr val="tx1"/>
                          </a:solidFill>
                          <a:latin typeface="Century Gothic" panose="020B0502020202020204" pitchFamily="34" charset="0"/>
                        </a:rPr>
                        <a:t>Grade 4</a:t>
                      </a:r>
                    </a:p>
                  </a:txBody>
                  <a:tcPr marL="131024" marR="131024" anchor="ctr"/>
                </a:tc>
                <a:tc>
                  <a:txBody>
                    <a:bodyPr/>
                    <a:lstStyle/>
                    <a:p>
                      <a:pPr algn="ctr"/>
                      <a:r>
                        <a:rPr lang="en-US" sz="1400" dirty="0">
                          <a:solidFill>
                            <a:schemeClr val="tx1"/>
                          </a:solidFill>
                          <a:latin typeface="Century Gothic" panose="020B0502020202020204" pitchFamily="34" charset="0"/>
                        </a:rPr>
                        <a:t>44</a:t>
                      </a:r>
                    </a:p>
                  </a:txBody>
                  <a:tcPr marL="131024" marR="131024" anchor="ctr"/>
                </a:tc>
                <a:tc>
                  <a:txBody>
                    <a:bodyPr/>
                    <a:lstStyle/>
                    <a:p>
                      <a:pPr algn="ctr"/>
                      <a:r>
                        <a:rPr lang="en-US" sz="1400" b="1" dirty="0">
                          <a:solidFill>
                            <a:schemeClr val="tx1"/>
                          </a:solidFill>
                          <a:latin typeface="Century Gothic" panose="020B0502020202020204" pitchFamily="34" charset="0"/>
                        </a:rPr>
                        <a:t>2%</a:t>
                      </a:r>
                    </a:p>
                    <a:p>
                      <a:pPr algn="ctr"/>
                      <a:r>
                        <a:rPr lang="en-US" sz="1400" dirty="0">
                          <a:solidFill>
                            <a:schemeClr val="tx1"/>
                          </a:solidFill>
                          <a:latin typeface="Century Gothic" panose="020B0502020202020204" pitchFamily="34" charset="0"/>
                        </a:rPr>
                        <a:t>1/44</a:t>
                      </a:r>
                    </a:p>
                  </a:txBody>
                  <a:tcPr marL="131024" marR="131024" anchor="ctr"/>
                </a:tc>
                <a:tc>
                  <a:txBody>
                    <a:bodyPr/>
                    <a:lstStyle/>
                    <a:p>
                      <a:pPr algn="ctr"/>
                      <a:r>
                        <a:rPr lang="en-US" sz="1400" b="1" dirty="0">
                          <a:solidFill>
                            <a:schemeClr val="tx1"/>
                          </a:solidFill>
                          <a:latin typeface="Century Gothic" panose="020B0502020202020204" pitchFamily="34" charset="0"/>
                        </a:rPr>
                        <a:t>9%</a:t>
                      </a:r>
                    </a:p>
                    <a:p>
                      <a:pPr algn="ctr"/>
                      <a:r>
                        <a:rPr lang="en-US" sz="1400" dirty="0">
                          <a:solidFill>
                            <a:schemeClr val="tx1"/>
                          </a:solidFill>
                          <a:latin typeface="Century Gothic" panose="020B0502020202020204" pitchFamily="34" charset="0"/>
                        </a:rPr>
                        <a:t>4/44</a:t>
                      </a:r>
                    </a:p>
                  </a:txBody>
                  <a:tcPr marL="131024" marR="131024" anchor="ctr"/>
                </a:tc>
                <a:tc>
                  <a:txBody>
                    <a:bodyPr/>
                    <a:lstStyle/>
                    <a:p>
                      <a:pPr algn="ctr"/>
                      <a:r>
                        <a:rPr lang="en-US" sz="1400" b="1" dirty="0">
                          <a:solidFill>
                            <a:schemeClr val="tx1"/>
                          </a:solidFill>
                          <a:latin typeface="Century Gothic" panose="020B0502020202020204" pitchFamily="34" charset="0"/>
                        </a:rPr>
                        <a:t>25%</a:t>
                      </a:r>
                    </a:p>
                    <a:p>
                      <a:pPr algn="ctr"/>
                      <a:r>
                        <a:rPr lang="en-US" sz="1400" dirty="0">
                          <a:solidFill>
                            <a:schemeClr val="tx1"/>
                          </a:solidFill>
                          <a:latin typeface="Century Gothic" panose="020B0502020202020204" pitchFamily="34" charset="0"/>
                        </a:rPr>
                        <a:t>11/44</a:t>
                      </a:r>
                    </a:p>
                  </a:txBody>
                  <a:tcPr marL="131024" marR="131024" anchor="ctr"/>
                </a:tc>
                <a:tc>
                  <a:txBody>
                    <a:bodyPr/>
                    <a:lstStyle/>
                    <a:p>
                      <a:pPr algn="ctr"/>
                      <a:r>
                        <a:rPr lang="en-US" sz="1400" b="1" dirty="0">
                          <a:solidFill>
                            <a:schemeClr val="tx1"/>
                          </a:solidFill>
                          <a:latin typeface="Century Gothic" panose="020B0502020202020204" pitchFamily="34" charset="0"/>
                        </a:rPr>
                        <a:t>52%</a:t>
                      </a:r>
                    </a:p>
                    <a:p>
                      <a:pPr algn="ctr"/>
                      <a:r>
                        <a:rPr lang="en-US" sz="1400" dirty="0">
                          <a:solidFill>
                            <a:schemeClr val="tx1"/>
                          </a:solidFill>
                          <a:latin typeface="Century Gothic" panose="020B0502020202020204" pitchFamily="34" charset="0"/>
                        </a:rPr>
                        <a:t>23/44</a:t>
                      </a:r>
                    </a:p>
                  </a:txBody>
                  <a:tcPr marL="131024" marR="131024" anchor="ctr"/>
                </a:tc>
                <a:tc>
                  <a:txBody>
                    <a:bodyPr/>
                    <a:lstStyle/>
                    <a:p>
                      <a:pPr algn="ctr"/>
                      <a:r>
                        <a:rPr lang="en-US" sz="1400" b="1" dirty="0">
                          <a:solidFill>
                            <a:schemeClr val="tx1"/>
                          </a:solidFill>
                          <a:latin typeface="Century Gothic" panose="020B0502020202020204" pitchFamily="34" charset="0"/>
                        </a:rPr>
                        <a:t>11%</a:t>
                      </a:r>
                    </a:p>
                    <a:p>
                      <a:pPr algn="ctr"/>
                      <a:r>
                        <a:rPr lang="en-US" sz="1400" dirty="0">
                          <a:solidFill>
                            <a:schemeClr val="tx1"/>
                          </a:solidFill>
                          <a:latin typeface="Century Gothic" panose="020B0502020202020204" pitchFamily="34" charset="0"/>
                        </a:rPr>
                        <a:t>5/44</a:t>
                      </a:r>
                    </a:p>
                  </a:txBody>
                  <a:tcPr marL="131024" marR="131024" anchor="ctr"/>
                </a:tc>
                <a:tc>
                  <a:txBody>
                    <a:bodyPr/>
                    <a:lstStyle/>
                    <a:p>
                      <a:pPr algn="ctr"/>
                      <a:r>
                        <a:rPr lang="en-US" sz="1400" b="1" dirty="0">
                          <a:solidFill>
                            <a:srgbClr val="0070C0"/>
                          </a:solidFill>
                          <a:latin typeface="Century Gothic" panose="020B0502020202020204" pitchFamily="34" charset="0"/>
                        </a:rPr>
                        <a:t>63%</a:t>
                      </a:r>
                    </a:p>
                    <a:p>
                      <a:pPr algn="ctr"/>
                      <a:r>
                        <a:rPr lang="en-US" sz="1400" b="0" dirty="0">
                          <a:solidFill>
                            <a:srgbClr val="0070C0"/>
                          </a:solidFill>
                          <a:latin typeface="Century Gothic" panose="020B0502020202020204" pitchFamily="34" charset="0"/>
                        </a:rPr>
                        <a:t>28/44</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39%</a:t>
                      </a:r>
                    </a:p>
                  </a:txBody>
                  <a:tcPr marL="131024" marR="131024" anchor="ctr"/>
                </a:tc>
                <a:extLst>
                  <a:ext uri="{0D108BD9-81ED-4DB2-BD59-A6C34878D82A}">
                    <a16:rowId xmlns:a16="http://schemas.microsoft.com/office/drawing/2014/main" val="10002"/>
                  </a:ext>
                </a:extLst>
              </a:tr>
              <a:tr h="534036">
                <a:tc>
                  <a:txBody>
                    <a:bodyPr/>
                    <a:lstStyle/>
                    <a:p>
                      <a:r>
                        <a:rPr lang="en-US" sz="1400" dirty="0">
                          <a:solidFill>
                            <a:schemeClr val="tx1"/>
                          </a:solidFill>
                          <a:latin typeface="Century Gothic" panose="020B0502020202020204" pitchFamily="34" charset="0"/>
                        </a:rPr>
                        <a:t>Grade 5</a:t>
                      </a:r>
                    </a:p>
                  </a:txBody>
                  <a:tcPr marL="131024" marR="131024" anchor="ctr"/>
                </a:tc>
                <a:tc>
                  <a:txBody>
                    <a:bodyPr/>
                    <a:lstStyle/>
                    <a:p>
                      <a:pPr algn="ctr"/>
                      <a:r>
                        <a:rPr lang="en-US" sz="1400" dirty="0">
                          <a:solidFill>
                            <a:schemeClr val="tx1"/>
                          </a:solidFill>
                          <a:latin typeface="Century Gothic" panose="020B0502020202020204" pitchFamily="34" charset="0"/>
                        </a:rPr>
                        <a:t>37</a:t>
                      </a:r>
                    </a:p>
                  </a:txBody>
                  <a:tcPr marL="131024" marR="131024" anchor="ctr"/>
                </a:tc>
                <a:tc>
                  <a:txBody>
                    <a:bodyPr/>
                    <a:lstStyle/>
                    <a:p>
                      <a:pPr algn="ctr"/>
                      <a:r>
                        <a:rPr lang="en-US" sz="1400" b="1" dirty="0">
                          <a:solidFill>
                            <a:schemeClr val="tx1"/>
                          </a:solidFill>
                          <a:latin typeface="Century Gothic" panose="020B0502020202020204" pitchFamily="34" charset="0"/>
                        </a:rPr>
                        <a:t>0%</a:t>
                      </a:r>
                    </a:p>
                    <a:p>
                      <a:pPr algn="ctr"/>
                      <a:r>
                        <a:rPr lang="en-US" sz="1400" dirty="0">
                          <a:solidFill>
                            <a:schemeClr val="tx1"/>
                          </a:solidFill>
                          <a:latin typeface="Century Gothic" panose="020B0502020202020204" pitchFamily="34" charset="0"/>
                        </a:rPr>
                        <a:t>0/37</a:t>
                      </a:r>
                    </a:p>
                  </a:txBody>
                  <a:tcPr marL="131024" marR="131024" anchor="ctr"/>
                </a:tc>
                <a:tc>
                  <a:txBody>
                    <a:bodyPr/>
                    <a:lstStyle/>
                    <a:p>
                      <a:pPr algn="ctr"/>
                      <a:r>
                        <a:rPr lang="en-US" sz="1400" b="1" dirty="0">
                          <a:solidFill>
                            <a:schemeClr val="tx1"/>
                          </a:solidFill>
                          <a:latin typeface="Century Gothic" panose="020B0502020202020204" pitchFamily="34" charset="0"/>
                        </a:rPr>
                        <a:t>24%</a:t>
                      </a:r>
                    </a:p>
                    <a:p>
                      <a:pPr algn="ctr"/>
                      <a:r>
                        <a:rPr lang="en-US" sz="1400" dirty="0">
                          <a:solidFill>
                            <a:schemeClr val="tx1"/>
                          </a:solidFill>
                          <a:latin typeface="Century Gothic" panose="020B0502020202020204" pitchFamily="34" charset="0"/>
                        </a:rPr>
                        <a:t>9/37</a:t>
                      </a:r>
                    </a:p>
                  </a:txBody>
                  <a:tcPr marL="131024" marR="131024" anchor="ctr"/>
                </a:tc>
                <a:tc>
                  <a:txBody>
                    <a:bodyPr/>
                    <a:lstStyle/>
                    <a:p>
                      <a:pPr algn="ctr"/>
                      <a:r>
                        <a:rPr lang="en-US" sz="1400" b="1" dirty="0">
                          <a:solidFill>
                            <a:schemeClr val="tx1"/>
                          </a:solidFill>
                          <a:latin typeface="Century Gothic" panose="020B0502020202020204" pitchFamily="34" charset="0"/>
                        </a:rPr>
                        <a:t>27%</a:t>
                      </a:r>
                    </a:p>
                    <a:p>
                      <a:pPr algn="ctr"/>
                      <a:r>
                        <a:rPr lang="en-US" sz="1400" dirty="0">
                          <a:solidFill>
                            <a:schemeClr val="tx1"/>
                          </a:solidFill>
                          <a:latin typeface="Century Gothic" panose="020B0502020202020204" pitchFamily="34" charset="0"/>
                        </a:rPr>
                        <a:t>10/37</a:t>
                      </a:r>
                    </a:p>
                  </a:txBody>
                  <a:tcPr marL="131024" marR="131024" anchor="ctr"/>
                </a:tc>
                <a:tc>
                  <a:txBody>
                    <a:bodyPr/>
                    <a:lstStyle/>
                    <a:p>
                      <a:pPr algn="ctr"/>
                      <a:r>
                        <a:rPr lang="en-US" sz="1400" b="1" dirty="0">
                          <a:solidFill>
                            <a:schemeClr val="tx1"/>
                          </a:solidFill>
                          <a:latin typeface="Century Gothic" panose="020B0502020202020204" pitchFamily="34" charset="0"/>
                        </a:rPr>
                        <a:t>41%</a:t>
                      </a:r>
                    </a:p>
                    <a:p>
                      <a:pPr algn="ctr"/>
                      <a:r>
                        <a:rPr lang="en-US" sz="1400" dirty="0">
                          <a:solidFill>
                            <a:schemeClr val="tx1"/>
                          </a:solidFill>
                          <a:latin typeface="Century Gothic" panose="020B0502020202020204" pitchFamily="34" charset="0"/>
                        </a:rPr>
                        <a:t>15/37</a:t>
                      </a:r>
                    </a:p>
                  </a:txBody>
                  <a:tcPr marL="131024" marR="131024" anchor="ctr"/>
                </a:tc>
                <a:tc>
                  <a:txBody>
                    <a:bodyPr/>
                    <a:lstStyle/>
                    <a:p>
                      <a:pPr algn="ctr"/>
                      <a:r>
                        <a:rPr lang="en-US" sz="1400" b="1" dirty="0">
                          <a:solidFill>
                            <a:schemeClr val="tx1"/>
                          </a:solidFill>
                          <a:latin typeface="Century Gothic" panose="020B0502020202020204" pitchFamily="34" charset="0"/>
                        </a:rPr>
                        <a:t>8%</a:t>
                      </a:r>
                    </a:p>
                    <a:p>
                      <a:pPr algn="ctr"/>
                      <a:r>
                        <a:rPr lang="en-US" sz="1400" dirty="0">
                          <a:solidFill>
                            <a:schemeClr val="tx1"/>
                          </a:solidFill>
                          <a:latin typeface="Century Gothic" panose="020B0502020202020204" pitchFamily="34" charset="0"/>
                        </a:rPr>
                        <a:t>3/37</a:t>
                      </a:r>
                    </a:p>
                  </a:txBody>
                  <a:tcPr marL="131024" marR="131024" anchor="ctr"/>
                </a:tc>
                <a:tc>
                  <a:txBody>
                    <a:bodyPr/>
                    <a:lstStyle/>
                    <a:p>
                      <a:pPr algn="ctr"/>
                      <a:r>
                        <a:rPr lang="en-US" sz="1400" b="1" dirty="0">
                          <a:solidFill>
                            <a:srgbClr val="0070C0"/>
                          </a:solidFill>
                          <a:latin typeface="Century Gothic" panose="020B0502020202020204" pitchFamily="34" charset="0"/>
                        </a:rPr>
                        <a:t>49%</a:t>
                      </a:r>
                    </a:p>
                    <a:p>
                      <a:pPr algn="ctr"/>
                      <a:r>
                        <a:rPr lang="en-US" sz="1400" b="0" dirty="0">
                          <a:solidFill>
                            <a:srgbClr val="0070C0"/>
                          </a:solidFill>
                          <a:latin typeface="Century Gothic" panose="020B0502020202020204" pitchFamily="34" charset="0"/>
                        </a:rPr>
                        <a:t>18/37</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36%</a:t>
                      </a:r>
                    </a:p>
                  </a:txBody>
                  <a:tcPr marL="131024" marR="131024" anchor="ctr"/>
                </a:tc>
                <a:extLst>
                  <a:ext uri="{0D108BD9-81ED-4DB2-BD59-A6C34878D82A}">
                    <a16:rowId xmlns:a16="http://schemas.microsoft.com/office/drawing/2014/main" val="10003"/>
                  </a:ext>
                </a:extLst>
              </a:tr>
              <a:tr h="534036">
                <a:tc>
                  <a:txBody>
                    <a:bodyPr/>
                    <a:lstStyle/>
                    <a:p>
                      <a:r>
                        <a:rPr lang="en-US" sz="1400" dirty="0">
                          <a:solidFill>
                            <a:schemeClr val="tx1"/>
                          </a:solidFill>
                          <a:latin typeface="Century Gothic" panose="020B0502020202020204" pitchFamily="34" charset="0"/>
                        </a:rPr>
                        <a:t>Grade 6</a:t>
                      </a:r>
                    </a:p>
                  </a:txBody>
                  <a:tcPr marL="131024" marR="131024" anchor="ctr"/>
                </a:tc>
                <a:tc>
                  <a:txBody>
                    <a:bodyPr/>
                    <a:lstStyle/>
                    <a:p>
                      <a:pPr algn="ctr"/>
                      <a:r>
                        <a:rPr lang="en-US" sz="1400" dirty="0">
                          <a:solidFill>
                            <a:schemeClr val="tx1"/>
                          </a:solidFill>
                          <a:latin typeface="Century Gothic" panose="020B0502020202020204" pitchFamily="34" charset="0"/>
                        </a:rPr>
                        <a:t>26</a:t>
                      </a:r>
                    </a:p>
                  </a:txBody>
                  <a:tcPr marL="131024" marR="131024" anchor="ctr"/>
                </a:tc>
                <a:tc>
                  <a:txBody>
                    <a:bodyPr/>
                    <a:lstStyle/>
                    <a:p>
                      <a:pPr algn="ctr"/>
                      <a:r>
                        <a:rPr lang="en-US" sz="1400" b="1" dirty="0">
                          <a:solidFill>
                            <a:schemeClr val="tx1"/>
                          </a:solidFill>
                          <a:latin typeface="Century Gothic" panose="020B0502020202020204" pitchFamily="34" charset="0"/>
                        </a:rPr>
                        <a:t>4%</a:t>
                      </a:r>
                    </a:p>
                    <a:p>
                      <a:pPr algn="ctr"/>
                      <a:r>
                        <a:rPr lang="en-US" sz="1400" dirty="0">
                          <a:solidFill>
                            <a:schemeClr val="tx1"/>
                          </a:solidFill>
                          <a:latin typeface="Century Gothic" panose="020B0502020202020204" pitchFamily="34" charset="0"/>
                        </a:rPr>
                        <a:t>1/26</a:t>
                      </a:r>
                    </a:p>
                  </a:txBody>
                  <a:tcPr marL="131024" marR="131024" anchor="ctr"/>
                </a:tc>
                <a:tc>
                  <a:txBody>
                    <a:bodyPr/>
                    <a:lstStyle/>
                    <a:p>
                      <a:pPr algn="ctr"/>
                      <a:r>
                        <a:rPr lang="en-US" sz="1400" b="1" dirty="0">
                          <a:solidFill>
                            <a:schemeClr val="tx1"/>
                          </a:solidFill>
                          <a:latin typeface="Century Gothic" panose="020B0502020202020204" pitchFamily="34" charset="0"/>
                        </a:rPr>
                        <a:t>23%</a:t>
                      </a:r>
                    </a:p>
                    <a:p>
                      <a:pPr algn="ctr"/>
                      <a:r>
                        <a:rPr lang="en-US" sz="1400" dirty="0">
                          <a:solidFill>
                            <a:schemeClr val="tx1"/>
                          </a:solidFill>
                          <a:latin typeface="Century Gothic" panose="020B0502020202020204" pitchFamily="34" charset="0"/>
                        </a:rPr>
                        <a:t>6/26</a:t>
                      </a:r>
                    </a:p>
                  </a:txBody>
                  <a:tcPr marL="131024" marR="131024" anchor="ctr"/>
                </a:tc>
                <a:tc>
                  <a:txBody>
                    <a:bodyPr/>
                    <a:lstStyle/>
                    <a:p>
                      <a:pPr algn="ctr"/>
                      <a:r>
                        <a:rPr lang="en-US" sz="1400" b="1" dirty="0">
                          <a:solidFill>
                            <a:schemeClr val="tx1"/>
                          </a:solidFill>
                          <a:latin typeface="Century Gothic" panose="020B0502020202020204" pitchFamily="34" charset="0"/>
                        </a:rPr>
                        <a:t>19%</a:t>
                      </a:r>
                    </a:p>
                    <a:p>
                      <a:pPr algn="ctr"/>
                      <a:r>
                        <a:rPr lang="en-US" sz="1400" dirty="0">
                          <a:solidFill>
                            <a:schemeClr val="tx1"/>
                          </a:solidFill>
                          <a:latin typeface="Century Gothic" panose="020B0502020202020204" pitchFamily="34" charset="0"/>
                        </a:rPr>
                        <a:t>5/26</a:t>
                      </a:r>
                    </a:p>
                  </a:txBody>
                  <a:tcPr marL="131024" marR="131024" anchor="ctr"/>
                </a:tc>
                <a:tc>
                  <a:txBody>
                    <a:bodyPr/>
                    <a:lstStyle/>
                    <a:p>
                      <a:pPr algn="ctr"/>
                      <a:r>
                        <a:rPr lang="en-US" sz="1400" b="1" dirty="0">
                          <a:solidFill>
                            <a:schemeClr val="tx1"/>
                          </a:solidFill>
                          <a:latin typeface="Century Gothic" panose="020B0502020202020204" pitchFamily="34" charset="0"/>
                        </a:rPr>
                        <a:t>50%</a:t>
                      </a:r>
                    </a:p>
                    <a:p>
                      <a:pPr algn="ctr"/>
                      <a:r>
                        <a:rPr lang="en-US" sz="1400" dirty="0">
                          <a:solidFill>
                            <a:schemeClr val="tx1"/>
                          </a:solidFill>
                          <a:latin typeface="Century Gothic" panose="020B0502020202020204" pitchFamily="34" charset="0"/>
                        </a:rPr>
                        <a:t>13/26</a:t>
                      </a:r>
                    </a:p>
                  </a:txBody>
                  <a:tcPr marL="131024" marR="131024" anchor="ctr"/>
                </a:tc>
                <a:tc>
                  <a:txBody>
                    <a:bodyPr/>
                    <a:lstStyle/>
                    <a:p>
                      <a:pPr algn="ctr"/>
                      <a:r>
                        <a:rPr lang="en-US" sz="1400" b="1" dirty="0">
                          <a:solidFill>
                            <a:schemeClr val="tx1"/>
                          </a:solidFill>
                          <a:latin typeface="Century Gothic" panose="020B0502020202020204" pitchFamily="34" charset="0"/>
                        </a:rPr>
                        <a:t>4%</a:t>
                      </a:r>
                    </a:p>
                    <a:p>
                      <a:pPr algn="ctr"/>
                      <a:r>
                        <a:rPr lang="en-US" sz="1400" dirty="0">
                          <a:solidFill>
                            <a:schemeClr val="tx1"/>
                          </a:solidFill>
                          <a:latin typeface="Century Gothic" panose="020B0502020202020204" pitchFamily="34" charset="0"/>
                        </a:rPr>
                        <a:t>1/26</a:t>
                      </a:r>
                    </a:p>
                  </a:txBody>
                  <a:tcPr marL="131024" marR="131024" anchor="ctr"/>
                </a:tc>
                <a:tc>
                  <a:txBody>
                    <a:bodyPr/>
                    <a:lstStyle/>
                    <a:p>
                      <a:pPr algn="ctr"/>
                      <a:r>
                        <a:rPr lang="en-US" sz="1400" b="1" dirty="0">
                          <a:solidFill>
                            <a:srgbClr val="0070C0"/>
                          </a:solidFill>
                          <a:latin typeface="Century Gothic" panose="020B0502020202020204" pitchFamily="34" charset="0"/>
                        </a:rPr>
                        <a:t>54%</a:t>
                      </a:r>
                    </a:p>
                    <a:p>
                      <a:pPr algn="ctr"/>
                      <a:r>
                        <a:rPr lang="en-US" sz="1400" dirty="0">
                          <a:solidFill>
                            <a:srgbClr val="0070C0"/>
                          </a:solidFill>
                          <a:latin typeface="Century Gothic" panose="020B0502020202020204" pitchFamily="34" charset="0"/>
                        </a:rPr>
                        <a:t>14/26</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31%</a:t>
                      </a:r>
                    </a:p>
                  </a:txBody>
                  <a:tcPr marL="131024" marR="131024" anchor="ctr"/>
                </a:tc>
                <a:extLst>
                  <a:ext uri="{0D108BD9-81ED-4DB2-BD59-A6C34878D82A}">
                    <a16:rowId xmlns:a16="http://schemas.microsoft.com/office/drawing/2014/main" val="10004"/>
                  </a:ext>
                </a:extLst>
              </a:tr>
              <a:tr h="534036">
                <a:tc>
                  <a:txBody>
                    <a:bodyPr/>
                    <a:lstStyle/>
                    <a:p>
                      <a:r>
                        <a:rPr lang="en-US" sz="1400" dirty="0">
                          <a:solidFill>
                            <a:schemeClr val="tx1"/>
                          </a:solidFill>
                          <a:latin typeface="Century Gothic" panose="020B0502020202020204" pitchFamily="34" charset="0"/>
                        </a:rPr>
                        <a:t>Grade 7</a:t>
                      </a:r>
                    </a:p>
                  </a:txBody>
                  <a:tcPr marL="131024" marR="131024" anchor="ctr"/>
                </a:tc>
                <a:tc>
                  <a:txBody>
                    <a:bodyPr/>
                    <a:lstStyle/>
                    <a:p>
                      <a:pPr algn="ctr"/>
                      <a:r>
                        <a:rPr lang="en-US" sz="1400" dirty="0">
                          <a:solidFill>
                            <a:schemeClr val="tx1"/>
                          </a:solidFill>
                          <a:latin typeface="Century Gothic" panose="020B0502020202020204" pitchFamily="34" charset="0"/>
                        </a:rPr>
                        <a:t>36</a:t>
                      </a:r>
                    </a:p>
                  </a:txBody>
                  <a:tcPr marL="131024" marR="131024" anchor="ctr"/>
                </a:tc>
                <a:tc>
                  <a:txBody>
                    <a:bodyPr/>
                    <a:lstStyle/>
                    <a:p>
                      <a:pPr algn="ctr"/>
                      <a:r>
                        <a:rPr lang="en-US" sz="1400" b="1" dirty="0">
                          <a:solidFill>
                            <a:schemeClr val="tx1"/>
                          </a:solidFill>
                          <a:latin typeface="Century Gothic" panose="020B0502020202020204" pitchFamily="34" charset="0"/>
                        </a:rPr>
                        <a:t>0%</a:t>
                      </a:r>
                    </a:p>
                    <a:p>
                      <a:pPr algn="ctr"/>
                      <a:r>
                        <a:rPr lang="en-US" sz="1400" dirty="0">
                          <a:solidFill>
                            <a:schemeClr val="tx1"/>
                          </a:solidFill>
                          <a:latin typeface="Century Gothic" panose="020B0502020202020204" pitchFamily="34" charset="0"/>
                        </a:rPr>
                        <a:t>0/36</a:t>
                      </a:r>
                    </a:p>
                  </a:txBody>
                  <a:tcPr marL="131024" marR="131024" anchor="ctr"/>
                </a:tc>
                <a:tc>
                  <a:txBody>
                    <a:bodyPr/>
                    <a:lstStyle/>
                    <a:p>
                      <a:pPr algn="ctr"/>
                      <a:r>
                        <a:rPr lang="en-US" sz="1400" b="1" dirty="0">
                          <a:solidFill>
                            <a:schemeClr val="tx1"/>
                          </a:solidFill>
                          <a:latin typeface="Century Gothic" panose="020B0502020202020204" pitchFamily="34" charset="0"/>
                        </a:rPr>
                        <a:t>19%</a:t>
                      </a:r>
                    </a:p>
                    <a:p>
                      <a:pPr algn="ctr"/>
                      <a:r>
                        <a:rPr lang="en-US" sz="1400" dirty="0">
                          <a:solidFill>
                            <a:schemeClr val="tx1"/>
                          </a:solidFill>
                          <a:latin typeface="Century Gothic" panose="020B0502020202020204" pitchFamily="34" charset="0"/>
                        </a:rPr>
                        <a:t>7/36</a:t>
                      </a:r>
                    </a:p>
                  </a:txBody>
                  <a:tcPr marL="131024" marR="131024" anchor="ctr"/>
                </a:tc>
                <a:tc>
                  <a:txBody>
                    <a:bodyPr/>
                    <a:lstStyle/>
                    <a:p>
                      <a:pPr algn="ctr"/>
                      <a:r>
                        <a:rPr lang="en-US" sz="1400" b="1" dirty="0">
                          <a:solidFill>
                            <a:schemeClr val="tx1"/>
                          </a:solidFill>
                          <a:latin typeface="Century Gothic" panose="020B0502020202020204" pitchFamily="34" charset="0"/>
                        </a:rPr>
                        <a:t>36%</a:t>
                      </a:r>
                    </a:p>
                    <a:p>
                      <a:pPr algn="ctr"/>
                      <a:r>
                        <a:rPr lang="en-US" sz="1400" dirty="0">
                          <a:solidFill>
                            <a:schemeClr val="tx1"/>
                          </a:solidFill>
                          <a:latin typeface="Century Gothic" panose="020B0502020202020204" pitchFamily="34" charset="0"/>
                        </a:rPr>
                        <a:t>13/36</a:t>
                      </a:r>
                    </a:p>
                  </a:txBody>
                  <a:tcPr marL="131024" marR="131024" anchor="ctr"/>
                </a:tc>
                <a:tc>
                  <a:txBody>
                    <a:bodyPr/>
                    <a:lstStyle/>
                    <a:p>
                      <a:pPr algn="ctr"/>
                      <a:r>
                        <a:rPr lang="en-US" sz="1400" b="1" dirty="0">
                          <a:solidFill>
                            <a:schemeClr val="tx1"/>
                          </a:solidFill>
                          <a:latin typeface="Century Gothic" panose="020B0502020202020204" pitchFamily="34" charset="0"/>
                        </a:rPr>
                        <a:t>36%</a:t>
                      </a:r>
                    </a:p>
                    <a:p>
                      <a:pPr algn="ctr"/>
                      <a:r>
                        <a:rPr lang="en-US" sz="1400" dirty="0">
                          <a:solidFill>
                            <a:schemeClr val="tx1"/>
                          </a:solidFill>
                          <a:latin typeface="Century Gothic" panose="020B0502020202020204" pitchFamily="34" charset="0"/>
                        </a:rPr>
                        <a:t>13/36</a:t>
                      </a:r>
                    </a:p>
                  </a:txBody>
                  <a:tcPr marL="131024" marR="131024" anchor="ctr"/>
                </a:tc>
                <a:tc>
                  <a:txBody>
                    <a:bodyPr/>
                    <a:lstStyle/>
                    <a:p>
                      <a:pPr algn="ctr"/>
                      <a:r>
                        <a:rPr lang="en-US" sz="1400" b="1" dirty="0">
                          <a:solidFill>
                            <a:schemeClr val="tx1"/>
                          </a:solidFill>
                          <a:latin typeface="Century Gothic" panose="020B0502020202020204" pitchFamily="34" charset="0"/>
                        </a:rPr>
                        <a:t>8%</a:t>
                      </a:r>
                    </a:p>
                    <a:p>
                      <a:pPr algn="ctr"/>
                      <a:r>
                        <a:rPr lang="en-US" sz="1400" dirty="0">
                          <a:solidFill>
                            <a:schemeClr val="tx1"/>
                          </a:solidFill>
                          <a:latin typeface="Century Gothic" panose="020B0502020202020204" pitchFamily="34" charset="0"/>
                        </a:rPr>
                        <a:t>3/36</a:t>
                      </a:r>
                    </a:p>
                  </a:txBody>
                  <a:tcPr marL="131024" marR="131024" anchor="ctr"/>
                </a:tc>
                <a:tc>
                  <a:txBody>
                    <a:bodyPr/>
                    <a:lstStyle/>
                    <a:p>
                      <a:pPr algn="ctr"/>
                      <a:r>
                        <a:rPr lang="en-US" sz="1400" b="1" dirty="0">
                          <a:solidFill>
                            <a:srgbClr val="0070C0"/>
                          </a:solidFill>
                          <a:latin typeface="Century Gothic" panose="020B0502020202020204" pitchFamily="34" charset="0"/>
                        </a:rPr>
                        <a:t>44%</a:t>
                      </a:r>
                    </a:p>
                    <a:p>
                      <a:pPr algn="ctr"/>
                      <a:r>
                        <a:rPr lang="en-US" sz="1400" dirty="0">
                          <a:solidFill>
                            <a:srgbClr val="0070C0"/>
                          </a:solidFill>
                          <a:latin typeface="Century Gothic" panose="020B0502020202020204" pitchFamily="34" charset="0"/>
                        </a:rPr>
                        <a:t>16/36</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31%</a:t>
                      </a:r>
                    </a:p>
                  </a:txBody>
                  <a:tcPr marL="131024" marR="131024" anchor="ctr"/>
                </a:tc>
                <a:extLst>
                  <a:ext uri="{0D108BD9-81ED-4DB2-BD59-A6C34878D82A}">
                    <a16:rowId xmlns:a16="http://schemas.microsoft.com/office/drawing/2014/main" val="10005"/>
                  </a:ext>
                </a:extLst>
              </a:tr>
              <a:tr h="534036">
                <a:tc>
                  <a:txBody>
                    <a:bodyPr/>
                    <a:lstStyle/>
                    <a:p>
                      <a:r>
                        <a:rPr lang="en-US" sz="1400" dirty="0">
                          <a:solidFill>
                            <a:schemeClr val="tx1"/>
                          </a:solidFill>
                          <a:latin typeface="Century Gothic" panose="020B0502020202020204" pitchFamily="34" charset="0"/>
                        </a:rPr>
                        <a:t>Grade 8</a:t>
                      </a:r>
                    </a:p>
                  </a:txBody>
                  <a:tcPr marL="131024" marR="131024" anchor="ctr"/>
                </a:tc>
                <a:tc>
                  <a:txBody>
                    <a:bodyPr/>
                    <a:lstStyle/>
                    <a:p>
                      <a:pPr algn="ctr"/>
                      <a:r>
                        <a:rPr lang="en-US" sz="1400" dirty="0">
                          <a:solidFill>
                            <a:schemeClr val="tx1"/>
                          </a:solidFill>
                          <a:latin typeface="Century Gothic" panose="020B0502020202020204" pitchFamily="34" charset="0"/>
                        </a:rPr>
                        <a:t>16</a:t>
                      </a:r>
                    </a:p>
                  </a:txBody>
                  <a:tcPr marL="131024" marR="131024" anchor="ctr"/>
                </a:tc>
                <a:tc>
                  <a:txBody>
                    <a:bodyPr/>
                    <a:lstStyle/>
                    <a:p>
                      <a:pPr algn="ctr"/>
                      <a:r>
                        <a:rPr lang="en-US" sz="1400" b="1" dirty="0">
                          <a:solidFill>
                            <a:schemeClr val="tx1"/>
                          </a:solidFill>
                          <a:latin typeface="Century Gothic" panose="020B0502020202020204" pitchFamily="34" charset="0"/>
                        </a:rPr>
                        <a:t>38%</a:t>
                      </a:r>
                    </a:p>
                    <a:p>
                      <a:pPr algn="ctr"/>
                      <a:r>
                        <a:rPr lang="en-US" sz="1400" dirty="0">
                          <a:solidFill>
                            <a:schemeClr val="tx1"/>
                          </a:solidFill>
                          <a:latin typeface="Century Gothic" panose="020B0502020202020204" pitchFamily="34" charset="0"/>
                        </a:rPr>
                        <a:t>6/16</a:t>
                      </a:r>
                    </a:p>
                  </a:txBody>
                  <a:tcPr marL="131024" marR="131024" anchor="ctr"/>
                </a:tc>
                <a:tc>
                  <a:txBody>
                    <a:bodyPr/>
                    <a:lstStyle/>
                    <a:p>
                      <a:pPr algn="ctr"/>
                      <a:r>
                        <a:rPr lang="en-US" sz="1400" b="1" dirty="0">
                          <a:solidFill>
                            <a:schemeClr val="tx1"/>
                          </a:solidFill>
                          <a:latin typeface="Century Gothic" panose="020B0502020202020204" pitchFamily="34" charset="0"/>
                        </a:rPr>
                        <a:t>31%</a:t>
                      </a:r>
                    </a:p>
                    <a:p>
                      <a:pPr algn="ctr"/>
                      <a:r>
                        <a:rPr lang="en-US" sz="1400" dirty="0">
                          <a:solidFill>
                            <a:schemeClr val="tx1"/>
                          </a:solidFill>
                          <a:latin typeface="Century Gothic" panose="020B0502020202020204" pitchFamily="34" charset="0"/>
                        </a:rPr>
                        <a:t>5/16</a:t>
                      </a:r>
                    </a:p>
                  </a:txBody>
                  <a:tcPr marL="131024" marR="131024" anchor="ctr"/>
                </a:tc>
                <a:tc>
                  <a:txBody>
                    <a:bodyPr/>
                    <a:lstStyle/>
                    <a:p>
                      <a:pPr algn="ctr"/>
                      <a:r>
                        <a:rPr lang="en-US" sz="1400" b="1" dirty="0">
                          <a:solidFill>
                            <a:schemeClr val="tx1"/>
                          </a:solidFill>
                          <a:latin typeface="Century Gothic" panose="020B0502020202020204" pitchFamily="34" charset="0"/>
                        </a:rPr>
                        <a:t>25%</a:t>
                      </a:r>
                    </a:p>
                    <a:p>
                      <a:pPr algn="ctr"/>
                      <a:r>
                        <a:rPr lang="en-US" sz="1400" dirty="0">
                          <a:solidFill>
                            <a:schemeClr val="tx1"/>
                          </a:solidFill>
                          <a:latin typeface="Century Gothic" panose="020B0502020202020204" pitchFamily="34" charset="0"/>
                        </a:rPr>
                        <a:t>4/16</a:t>
                      </a:r>
                    </a:p>
                  </a:txBody>
                  <a:tcPr marL="131024" marR="131024" anchor="ctr"/>
                </a:tc>
                <a:tc>
                  <a:txBody>
                    <a:bodyPr/>
                    <a:lstStyle/>
                    <a:p>
                      <a:pPr algn="ctr"/>
                      <a:r>
                        <a:rPr lang="en-US" sz="1400" b="1" dirty="0">
                          <a:solidFill>
                            <a:schemeClr val="tx1"/>
                          </a:solidFill>
                          <a:latin typeface="Century Gothic" panose="020B0502020202020204" pitchFamily="34" charset="0"/>
                        </a:rPr>
                        <a:t>6%</a:t>
                      </a:r>
                    </a:p>
                    <a:p>
                      <a:pPr algn="ctr"/>
                      <a:r>
                        <a:rPr lang="en-US" sz="1400" dirty="0">
                          <a:solidFill>
                            <a:schemeClr val="tx1"/>
                          </a:solidFill>
                          <a:latin typeface="Century Gothic" panose="020B0502020202020204" pitchFamily="34" charset="0"/>
                        </a:rPr>
                        <a:t>1/16</a:t>
                      </a:r>
                    </a:p>
                  </a:txBody>
                  <a:tcPr marL="131024" marR="131024" anchor="ctr"/>
                </a:tc>
                <a:tc>
                  <a:txBody>
                    <a:bodyPr/>
                    <a:lstStyle/>
                    <a:p>
                      <a:pPr algn="ctr"/>
                      <a:r>
                        <a:rPr lang="en-US" sz="1400" b="1" dirty="0">
                          <a:solidFill>
                            <a:schemeClr val="tx1"/>
                          </a:solidFill>
                          <a:latin typeface="Century Gothic" panose="020B0502020202020204" pitchFamily="34" charset="0"/>
                        </a:rPr>
                        <a:t>0%</a:t>
                      </a:r>
                    </a:p>
                    <a:p>
                      <a:pPr algn="ctr"/>
                      <a:r>
                        <a:rPr lang="en-US" sz="1400" dirty="0">
                          <a:solidFill>
                            <a:schemeClr val="tx1"/>
                          </a:solidFill>
                          <a:latin typeface="Century Gothic" panose="020B0502020202020204" pitchFamily="34" charset="0"/>
                        </a:rPr>
                        <a:t>0/0</a:t>
                      </a:r>
                    </a:p>
                  </a:txBody>
                  <a:tcPr marL="131024" marR="131024" anchor="ctr"/>
                </a:tc>
                <a:tc>
                  <a:txBody>
                    <a:bodyPr/>
                    <a:lstStyle/>
                    <a:p>
                      <a:pPr algn="ctr"/>
                      <a:r>
                        <a:rPr lang="en-US" sz="1400" b="1" dirty="0">
                          <a:solidFill>
                            <a:srgbClr val="0070C0"/>
                          </a:solidFill>
                          <a:latin typeface="Century Gothic" panose="020B0502020202020204" pitchFamily="34" charset="0"/>
                        </a:rPr>
                        <a:t>6%</a:t>
                      </a:r>
                    </a:p>
                    <a:p>
                      <a:pPr algn="ctr"/>
                      <a:r>
                        <a:rPr lang="en-US" sz="1400" dirty="0">
                          <a:solidFill>
                            <a:srgbClr val="0070C0"/>
                          </a:solidFill>
                          <a:latin typeface="Century Gothic" panose="020B0502020202020204" pitchFamily="34" charset="0"/>
                        </a:rPr>
                        <a:t>1/16</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16%</a:t>
                      </a:r>
                    </a:p>
                  </a:txBody>
                  <a:tcPr marL="131024" marR="131024" anchor="ctr"/>
                </a:tc>
                <a:extLst>
                  <a:ext uri="{0D108BD9-81ED-4DB2-BD59-A6C34878D82A}">
                    <a16:rowId xmlns:a16="http://schemas.microsoft.com/office/drawing/2014/main" val="10006"/>
                  </a:ext>
                </a:extLst>
              </a:tr>
              <a:tr h="534036">
                <a:tc>
                  <a:txBody>
                    <a:bodyPr/>
                    <a:lstStyle/>
                    <a:p>
                      <a:r>
                        <a:rPr lang="en-US" sz="1200" dirty="0">
                          <a:solidFill>
                            <a:schemeClr val="tx1"/>
                          </a:solidFill>
                          <a:latin typeface="Century Gothic" panose="020B0502020202020204" pitchFamily="34" charset="0"/>
                        </a:rPr>
                        <a:t>Algebra 1 </a:t>
                      </a:r>
                    </a:p>
                  </a:txBody>
                  <a:tcPr marL="131024" marR="131024" anchor="ctr"/>
                </a:tc>
                <a:tc>
                  <a:txBody>
                    <a:bodyPr/>
                    <a:lstStyle/>
                    <a:p>
                      <a:pPr algn="ctr"/>
                      <a:r>
                        <a:rPr lang="en-US" sz="1400" dirty="0">
                          <a:solidFill>
                            <a:schemeClr val="tx1"/>
                          </a:solidFill>
                          <a:latin typeface="Century Gothic" panose="020B0502020202020204" pitchFamily="34" charset="0"/>
                        </a:rPr>
                        <a:t>15</a:t>
                      </a:r>
                    </a:p>
                  </a:txBody>
                  <a:tcPr marL="131024" marR="131024" anchor="ctr"/>
                </a:tc>
                <a:tc>
                  <a:txBody>
                    <a:bodyPr/>
                    <a:lstStyle/>
                    <a:p>
                      <a:pPr algn="ctr"/>
                      <a:r>
                        <a:rPr lang="en-US" sz="1400" b="1" dirty="0">
                          <a:solidFill>
                            <a:schemeClr val="tx1"/>
                          </a:solidFill>
                          <a:latin typeface="Century Gothic" panose="020B0502020202020204" pitchFamily="34" charset="0"/>
                        </a:rPr>
                        <a:t>0%</a:t>
                      </a:r>
                    </a:p>
                    <a:p>
                      <a:pPr algn="ctr"/>
                      <a:r>
                        <a:rPr lang="en-US" sz="1400" dirty="0">
                          <a:solidFill>
                            <a:schemeClr val="tx1"/>
                          </a:solidFill>
                          <a:latin typeface="Century Gothic" panose="020B0502020202020204" pitchFamily="34" charset="0"/>
                        </a:rPr>
                        <a:t>0/15</a:t>
                      </a:r>
                    </a:p>
                  </a:txBody>
                  <a:tcPr marL="131024" marR="131024" anchor="ctr"/>
                </a:tc>
                <a:tc>
                  <a:txBody>
                    <a:bodyPr/>
                    <a:lstStyle/>
                    <a:p>
                      <a:pPr algn="ctr"/>
                      <a:r>
                        <a:rPr lang="en-US" sz="1400" b="1" dirty="0">
                          <a:solidFill>
                            <a:schemeClr val="tx1"/>
                          </a:solidFill>
                          <a:latin typeface="Century Gothic" panose="020B0502020202020204" pitchFamily="34" charset="0"/>
                        </a:rPr>
                        <a:t>0%</a:t>
                      </a:r>
                    </a:p>
                    <a:p>
                      <a:pPr algn="ctr"/>
                      <a:r>
                        <a:rPr lang="en-US" sz="1400" dirty="0">
                          <a:solidFill>
                            <a:schemeClr val="tx1"/>
                          </a:solidFill>
                          <a:latin typeface="Century Gothic" panose="020B0502020202020204" pitchFamily="34" charset="0"/>
                        </a:rPr>
                        <a:t>0/15</a:t>
                      </a:r>
                    </a:p>
                  </a:txBody>
                  <a:tcPr marL="131024" marR="131024" anchor="ctr"/>
                </a:tc>
                <a:tc>
                  <a:txBody>
                    <a:bodyPr/>
                    <a:lstStyle/>
                    <a:p>
                      <a:pPr algn="ctr"/>
                      <a:r>
                        <a:rPr lang="en-US" sz="1400" b="1" dirty="0">
                          <a:solidFill>
                            <a:schemeClr val="tx1"/>
                          </a:solidFill>
                          <a:latin typeface="Century Gothic" panose="020B0502020202020204" pitchFamily="34" charset="0"/>
                        </a:rPr>
                        <a:t>20%</a:t>
                      </a:r>
                    </a:p>
                    <a:p>
                      <a:pPr algn="ctr"/>
                      <a:r>
                        <a:rPr lang="en-US" sz="1400" dirty="0">
                          <a:solidFill>
                            <a:schemeClr val="tx1"/>
                          </a:solidFill>
                          <a:latin typeface="Century Gothic" panose="020B0502020202020204" pitchFamily="34" charset="0"/>
                        </a:rPr>
                        <a:t>3/15</a:t>
                      </a:r>
                    </a:p>
                  </a:txBody>
                  <a:tcPr marL="131024" marR="131024" anchor="ctr"/>
                </a:tc>
                <a:tc>
                  <a:txBody>
                    <a:bodyPr/>
                    <a:lstStyle/>
                    <a:p>
                      <a:pPr algn="ctr"/>
                      <a:r>
                        <a:rPr lang="en-US" sz="1400" b="1" dirty="0">
                          <a:solidFill>
                            <a:schemeClr val="tx1"/>
                          </a:solidFill>
                          <a:latin typeface="Century Gothic" panose="020B0502020202020204" pitchFamily="34" charset="0"/>
                        </a:rPr>
                        <a:t>73%</a:t>
                      </a:r>
                    </a:p>
                    <a:p>
                      <a:pPr algn="ctr"/>
                      <a:r>
                        <a:rPr lang="en-US" sz="1400" dirty="0">
                          <a:solidFill>
                            <a:schemeClr val="tx1"/>
                          </a:solidFill>
                          <a:latin typeface="Century Gothic" panose="020B0502020202020204" pitchFamily="34" charset="0"/>
                        </a:rPr>
                        <a:t>11/15</a:t>
                      </a:r>
                    </a:p>
                  </a:txBody>
                  <a:tcPr marL="131024" marR="131024" anchor="ctr"/>
                </a:tc>
                <a:tc>
                  <a:txBody>
                    <a:bodyPr/>
                    <a:lstStyle/>
                    <a:p>
                      <a:pPr algn="ctr"/>
                      <a:r>
                        <a:rPr lang="en-US" sz="1400" b="1" dirty="0">
                          <a:solidFill>
                            <a:schemeClr val="tx1"/>
                          </a:solidFill>
                          <a:latin typeface="Century Gothic" panose="020B0502020202020204" pitchFamily="34" charset="0"/>
                        </a:rPr>
                        <a:t>7%</a:t>
                      </a:r>
                    </a:p>
                    <a:p>
                      <a:pPr algn="ctr"/>
                      <a:r>
                        <a:rPr lang="en-US" sz="1400" b="0" dirty="0">
                          <a:solidFill>
                            <a:schemeClr val="tx1"/>
                          </a:solidFill>
                          <a:latin typeface="Century Gothic" panose="020B0502020202020204" pitchFamily="34" charset="0"/>
                        </a:rPr>
                        <a:t>1/15</a:t>
                      </a:r>
                    </a:p>
                  </a:txBody>
                  <a:tcPr marL="131024" marR="131024" anchor="ctr"/>
                </a:tc>
                <a:tc>
                  <a:txBody>
                    <a:bodyPr/>
                    <a:lstStyle/>
                    <a:p>
                      <a:pPr algn="ctr"/>
                      <a:r>
                        <a:rPr lang="en-US" sz="1400" b="1" dirty="0">
                          <a:solidFill>
                            <a:srgbClr val="0070C0"/>
                          </a:solidFill>
                          <a:latin typeface="Century Gothic" panose="020B0502020202020204" pitchFamily="34" charset="0"/>
                        </a:rPr>
                        <a:t>80%</a:t>
                      </a:r>
                    </a:p>
                    <a:p>
                      <a:pPr algn="ctr"/>
                      <a:r>
                        <a:rPr lang="en-US" sz="1400" b="0" dirty="0">
                          <a:solidFill>
                            <a:srgbClr val="0070C0"/>
                          </a:solidFill>
                          <a:latin typeface="Century Gothic" panose="020B0502020202020204" pitchFamily="34" charset="0"/>
                        </a:rPr>
                        <a:t>12/15</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35%</a:t>
                      </a:r>
                    </a:p>
                  </a:txBody>
                  <a:tcPr marL="131024" marR="131024" anchor="ctr"/>
                </a:tc>
                <a:extLst>
                  <a:ext uri="{0D108BD9-81ED-4DB2-BD59-A6C34878D82A}">
                    <a16:rowId xmlns:a16="http://schemas.microsoft.com/office/drawing/2014/main" val="3210279522"/>
                  </a:ext>
                </a:extLst>
              </a:tr>
            </a:tbl>
          </a:graphicData>
        </a:graphic>
      </p:graphicFrame>
    </p:spTree>
    <p:extLst>
      <p:ext uri="{BB962C8B-B14F-4D97-AF65-F5344CB8AC3E}">
        <p14:creationId xmlns:p14="http://schemas.microsoft.com/office/powerpoint/2010/main" val="1726801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A7AFDFC3-59F4-784B-6950-61DE8DFB2274}"/>
              </a:ext>
            </a:extLst>
          </p:cNvPr>
          <p:cNvSpPr>
            <a:spLocks noGrp="1"/>
          </p:cNvSpPr>
          <p:nvPr>
            <p:ph type="body" idx="1"/>
          </p:nvPr>
        </p:nvSpPr>
        <p:spPr>
          <a:xfrm>
            <a:off x="588562" y="4984978"/>
            <a:ext cx="9612971" cy="1143324"/>
          </a:xfrm>
        </p:spPr>
        <p:txBody>
          <a:bodyPr>
            <a:normAutofit fontScale="92500" lnSpcReduction="10000"/>
          </a:bodyPr>
          <a:lstStyle/>
          <a:p>
            <a:pPr algn="l"/>
            <a:r>
              <a:rPr lang="en-US" sz="3600" b="1" dirty="0">
                <a:latin typeface="Century Gothic" panose="020B0502020202020204" pitchFamily="34" charset="0"/>
              </a:rPr>
              <a:t>Mathematics</a:t>
            </a:r>
            <a:r>
              <a:rPr lang="en-US" sz="3600" dirty="0">
                <a:latin typeface="Century Gothic" panose="020B0502020202020204" pitchFamily="34" charset="0"/>
              </a:rPr>
              <a:t> </a:t>
            </a:r>
          </a:p>
          <a:p>
            <a:pPr algn="l"/>
            <a:r>
              <a:rPr lang="en-US" sz="3600" dirty="0">
                <a:latin typeface="Century Gothic" panose="020B0502020202020204" pitchFamily="34" charset="0"/>
              </a:rPr>
              <a:t>Average Overall Scores </a:t>
            </a:r>
          </a:p>
        </p:txBody>
      </p:sp>
      <p:graphicFrame>
        <p:nvGraphicFramePr>
          <p:cNvPr id="5" name="Chart 4">
            <a:extLst>
              <a:ext uri="{FF2B5EF4-FFF2-40B4-BE49-F238E27FC236}">
                <a16:creationId xmlns:a16="http://schemas.microsoft.com/office/drawing/2014/main" id="{9FE3B4EC-E965-C614-6AC4-40B58BC484A5}"/>
              </a:ext>
            </a:extLst>
          </p:cNvPr>
          <p:cNvGraphicFramePr/>
          <p:nvPr>
            <p:extLst>
              <p:ext uri="{D42A27DB-BD31-4B8C-83A1-F6EECF244321}">
                <p14:modId xmlns:p14="http://schemas.microsoft.com/office/powerpoint/2010/main" val="2215145138"/>
              </p:ext>
            </p:extLst>
          </p:nvPr>
        </p:nvGraphicFramePr>
        <p:xfrm>
          <a:off x="588562" y="224590"/>
          <a:ext cx="10352154" cy="47603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79230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5CEDA-6424-19F8-EE07-7A9CD05BF88D}"/>
              </a:ext>
            </a:extLst>
          </p:cNvPr>
          <p:cNvSpPr>
            <a:spLocks noGrp="1"/>
          </p:cNvSpPr>
          <p:nvPr>
            <p:ph type="title"/>
          </p:nvPr>
        </p:nvSpPr>
        <p:spPr>
          <a:xfrm>
            <a:off x="914400" y="424886"/>
            <a:ext cx="9601200" cy="908614"/>
          </a:xfrm>
        </p:spPr>
        <p:txBody>
          <a:bodyPr/>
          <a:lstStyle/>
          <a:p>
            <a:r>
              <a:rPr lang="en-US" b="1" dirty="0">
                <a:latin typeface="Century Gothic" panose="020B0502020202020204" pitchFamily="34" charset="0"/>
              </a:rPr>
              <a:t>Math</a:t>
            </a:r>
            <a:r>
              <a:rPr lang="en-US" dirty="0">
                <a:latin typeface="Century Gothic" panose="020B0502020202020204" pitchFamily="34" charset="0"/>
              </a:rPr>
              <a:t> By Subgroup</a:t>
            </a:r>
          </a:p>
        </p:txBody>
      </p:sp>
      <p:graphicFrame>
        <p:nvGraphicFramePr>
          <p:cNvPr id="3" name="Content Placeholder 6">
            <a:extLst>
              <a:ext uri="{FF2B5EF4-FFF2-40B4-BE49-F238E27FC236}">
                <a16:creationId xmlns:a16="http://schemas.microsoft.com/office/drawing/2014/main" id="{33EDC940-4BE2-6C2A-A664-B74CF53BA76B}"/>
              </a:ext>
            </a:extLst>
          </p:cNvPr>
          <p:cNvGraphicFramePr>
            <a:graphicFrameLocks/>
          </p:cNvGraphicFramePr>
          <p:nvPr>
            <p:extLst>
              <p:ext uri="{D42A27DB-BD31-4B8C-83A1-F6EECF244321}">
                <p14:modId xmlns:p14="http://schemas.microsoft.com/office/powerpoint/2010/main" val="2451103568"/>
              </p:ext>
            </p:extLst>
          </p:nvPr>
        </p:nvGraphicFramePr>
        <p:xfrm>
          <a:off x="736600" y="1428750"/>
          <a:ext cx="11252200" cy="5634990"/>
        </p:xfrm>
        <a:graphic>
          <a:graphicData uri="http://schemas.openxmlformats.org/drawingml/2006/table">
            <a:tbl>
              <a:tblPr firstRow="1" lastCol="1" bandRow="1">
                <a:tableStyleId>{2D5ABB26-0587-4C30-8999-92F81FD0307C}</a:tableStyleId>
              </a:tblPr>
              <a:tblGrid>
                <a:gridCol w="3314700">
                  <a:extLst>
                    <a:ext uri="{9D8B030D-6E8A-4147-A177-3AD203B41FA5}">
                      <a16:colId xmlns:a16="http://schemas.microsoft.com/office/drawing/2014/main" val="20000"/>
                    </a:ext>
                  </a:extLst>
                </a:gridCol>
                <a:gridCol w="1358900">
                  <a:extLst>
                    <a:ext uri="{9D8B030D-6E8A-4147-A177-3AD203B41FA5}">
                      <a16:colId xmlns:a16="http://schemas.microsoft.com/office/drawing/2014/main" val="20001"/>
                    </a:ext>
                  </a:extLst>
                </a:gridCol>
                <a:gridCol w="1244600">
                  <a:extLst>
                    <a:ext uri="{9D8B030D-6E8A-4147-A177-3AD203B41FA5}">
                      <a16:colId xmlns:a16="http://schemas.microsoft.com/office/drawing/2014/main" val="20002"/>
                    </a:ext>
                  </a:extLst>
                </a:gridCol>
                <a:gridCol w="1803400">
                  <a:extLst>
                    <a:ext uri="{9D8B030D-6E8A-4147-A177-3AD203B41FA5}">
                      <a16:colId xmlns:a16="http://schemas.microsoft.com/office/drawing/2014/main" val="20003"/>
                    </a:ext>
                  </a:extLst>
                </a:gridCol>
                <a:gridCol w="1841500">
                  <a:extLst>
                    <a:ext uri="{9D8B030D-6E8A-4147-A177-3AD203B41FA5}">
                      <a16:colId xmlns:a16="http://schemas.microsoft.com/office/drawing/2014/main" val="20004"/>
                    </a:ext>
                  </a:extLst>
                </a:gridCol>
                <a:gridCol w="1689100">
                  <a:extLst>
                    <a:ext uri="{9D8B030D-6E8A-4147-A177-3AD203B41FA5}">
                      <a16:colId xmlns:a16="http://schemas.microsoft.com/office/drawing/2014/main" val="20005"/>
                    </a:ext>
                  </a:extLst>
                </a:gridCol>
              </a:tblGrid>
              <a:tr h="1428750">
                <a:tc>
                  <a:txBody>
                    <a:bodyPr/>
                    <a:lstStyle/>
                    <a:p>
                      <a:endParaRPr lang="en-US"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dirty="0">
                          <a:latin typeface="Century Gothic" panose="020B0502020202020204" pitchFamily="34" charset="0"/>
                        </a:rPr>
                        <a:t>Not Yet Meeting</a:t>
                      </a:r>
                    </a:p>
                    <a:p>
                      <a:pPr algn="ctr"/>
                      <a:r>
                        <a:rPr lang="en-US" sz="1800" dirty="0">
                          <a:latin typeface="Century Gothic" panose="020B0502020202020204" pitchFamily="34" charset="0"/>
                        </a:rPr>
                        <a:t>(Level</a:t>
                      </a:r>
                      <a:r>
                        <a:rPr lang="en-US" sz="1800" baseline="0" dirty="0">
                          <a:latin typeface="Century Gothic" panose="020B0502020202020204" pitchFamily="34" charset="0"/>
                        </a:rPr>
                        <a:t> 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dirty="0">
                          <a:latin typeface="Century Gothic" panose="020B0502020202020204" pitchFamily="34" charset="0"/>
                        </a:rPr>
                        <a:t>Partially</a:t>
                      </a:r>
                    </a:p>
                    <a:p>
                      <a:pPr algn="ctr"/>
                      <a:r>
                        <a:rPr lang="en-US" sz="1800" dirty="0">
                          <a:latin typeface="Century Gothic" panose="020B0502020202020204" pitchFamily="34" charset="0"/>
                        </a:rPr>
                        <a:t>Meeting</a:t>
                      </a:r>
                    </a:p>
                    <a:p>
                      <a:pPr algn="ctr"/>
                      <a:r>
                        <a:rPr lang="en-US" sz="1800" dirty="0">
                          <a:latin typeface="Century Gothic" panose="020B0502020202020204" pitchFamily="34" charset="0"/>
                        </a:rPr>
                        <a:t>(Level 2)</a:t>
                      </a:r>
                      <a:endParaRPr lang="en-US" sz="18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dirty="0">
                          <a:latin typeface="Century Gothic" panose="020B0502020202020204" pitchFamily="34" charset="0"/>
                        </a:rPr>
                        <a:t>Approaching</a:t>
                      </a:r>
                    </a:p>
                    <a:p>
                      <a:pPr algn="ctr"/>
                      <a:r>
                        <a:rPr lang="en-US" sz="1800" dirty="0">
                          <a:latin typeface="Century Gothic" panose="020B0502020202020204" pitchFamily="34" charset="0"/>
                        </a:rPr>
                        <a:t>Expectations</a:t>
                      </a:r>
                    </a:p>
                    <a:p>
                      <a:pPr algn="ctr"/>
                      <a:r>
                        <a:rPr lang="en-US" sz="1800" dirty="0">
                          <a:latin typeface="Century Gothic" panose="020B0502020202020204" pitchFamily="34" charset="0"/>
                        </a:rPr>
                        <a:t>(Level 3)</a:t>
                      </a:r>
                      <a:endParaRPr lang="en-US" sz="18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dirty="0">
                          <a:latin typeface="Century Gothic" panose="020B0502020202020204" pitchFamily="34" charset="0"/>
                        </a:rPr>
                        <a:t>Meeting</a:t>
                      </a:r>
                    </a:p>
                    <a:p>
                      <a:pPr algn="ctr"/>
                      <a:r>
                        <a:rPr lang="en-US" sz="1800" dirty="0">
                          <a:latin typeface="Century Gothic" panose="020B0502020202020204" pitchFamily="34" charset="0"/>
                        </a:rPr>
                        <a:t>Expectations</a:t>
                      </a:r>
                    </a:p>
                    <a:p>
                      <a:pPr algn="ctr"/>
                      <a:r>
                        <a:rPr lang="en-US" sz="1800" dirty="0">
                          <a:latin typeface="Century Gothic" panose="020B0502020202020204" pitchFamily="34" charset="0"/>
                        </a:rPr>
                        <a:t>(Level 4)</a:t>
                      </a:r>
                      <a:endParaRPr lang="en-US" sz="18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dirty="0">
                          <a:latin typeface="Century Gothic" panose="020B0502020202020204" pitchFamily="34" charset="0"/>
                        </a:rPr>
                        <a:t>Exceeding</a:t>
                      </a:r>
                      <a:r>
                        <a:rPr lang="en-US" sz="1800" baseline="0" dirty="0">
                          <a:latin typeface="Century Gothic" panose="020B0502020202020204" pitchFamily="34" charset="0"/>
                        </a:rPr>
                        <a:t> Expectations</a:t>
                      </a:r>
                    </a:p>
                    <a:p>
                      <a:pPr algn="ctr"/>
                      <a:r>
                        <a:rPr lang="en-US" sz="1800" dirty="0">
                          <a:latin typeface="Century Gothic" panose="020B0502020202020204" pitchFamily="34" charset="0"/>
                        </a:rPr>
                        <a:t> (Level 5)</a:t>
                      </a:r>
                      <a:endParaRPr lang="en-US" sz="18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35498">
                <a:tc>
                  <a:txBody>
                    <a:bodyPr/>
                    <a:lstStyle/>
                    <a:p>
                      <a:pPr algn="l"/>
                      <a:r>
                        <a:rPr lang="en-US" sz="1800" dirty="0">
                          <a:latin typeface="Century Gothic" panose="020B0502020202020204" pitchFamily="34" charset="0"/>
                        </a:rPr>
                        <a:t>Female = 104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algn="ctr"/>
                      <a:r>
                        <a:rPr lang="en-US" dirty="0">
                          <a:latin typeface="Century Gothic" panose="020B0502020202020204" pitchFamily="34" charset="0"/>
                        </a:rPr>
                        <a:t>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12%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1"/>
                  </a:ext>
                </a:extLst>
              </a:tr>
              <a:tr h="235498">
                <a:tc>
                  <a:txBody>
                    <a:bodyPr/>
                    <a:lstStyle/>
                    <a:p>
                      <a:pPr algn="l"/>
                      <a:r>
                        <a:rPr lang="en-US" sz="1800" dirty="0">
                          <a:latin typeface="Century Gothic" panose="020B0502020202020204" pitchFamily="34" charset="0"/>
                        </a:rPr>
                        <a:t>Male = 103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2"/>
                  </a:ext>
                </a:extLst>
              </a:tr>
              <a:tr h="235498">
                <a:tc>
                  <a:txBody>
                    <a:bodyPr/>
                    <a:lstStyle/>
                    <a:p>
                      <a:pPr algn="l"/>
                      <a:r>
                        <a:rPr lang="en-US" sz="1800" dirty="0">
                          <a:latin typeface="Century Gothic" panose="020B0502020202020204" pitchFamily="34" charset="0"/>
                        </a:rPr>
                        <a:t>Hispanic = 118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algn="ctr"/>
                      <a:r>
                        <a:rPr lang="en-US" dirty="0">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18%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3"/>
                  </a:ext>
                </a:extLst>
              </a:tr>
              <a:tr h="235498">
                <a:tc>
                  <a:txBody>
                    <a:bodyPr/>
                    <a:lstStyle/>
                    <a:p>
                      <a:pPr algn="l"/>
                      <a:r>
                        <a:rPr lang="en-US" sz="1800" dirty="0">
                          <a:latin typeface="Century Gothic" panose="020B0502020202020204" pitchFamily="34" charset="0"/>
                        </a:rPr>
                        <a:t>Asian = 28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11%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61%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4"/>
                  </a:ext>
                </a:extLst>
              </a:tr>
              <a:tr h="235498">
                <a:tc>
                  <a:txBody>
                    <a:bodyPr/>
                    <a:lstStyle/>
                    <a:p>
                      <a:pPr algn="l"/>
                      <a:r>
                        <a:rPr lang="en-US" sz="1800" dirty="0">
                          <a:latin typeface="Century Gothic" panose="020B0502020202020204" pitchFamily="34" charset="0"/>
                        </a:rPr>
                        <a:t>White = 52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5"/>
                  </a:ext>
                </a:extLst>
              </a:tr>
              <a:tr h="235498">
                <a:tc>
                  <a:txBody>
                    <a:bodyPr/>
                    <a:lstStyle/>
                    <a:p>
                      <a:pPr algn="l"/>
                      <a:r>
                        <a:rPr lang="en-US" sz="1800" dirty="0">
                          <a:latin typeface="Century Gothic" panose="020B0502020202020204" pitchFamily="34" charset="0"/>
                        </a:rPr>
                        <a:t>Students with Disabilities= 44 total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9"/>
                  </a:ext>
                </a:extLst>
              </a:tr>
              <a:tr h="282938">
                <a:tc>
                  <a:txBody>
                    <a:bodyPr/>
                    <a:lstStyle/>
                    <a:p>
                      <a:pPr algn="l"/>
                      <a:r>
                        <a:rPr lang="en-US" sz="1800" dirty="0">
                          <a:latin typeface="Century Gothic" panose="020B0502020202020204" pitchFamily="34" charset="0"/>
                        </a:rPr>
                        <a:t>Current ELL =  1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435497232"/>
                  </a:ext>
                </a:extLst>
              </a:tr>
              <a:tr h="28293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latin typeface="Century Gothic" panose="020B0502020202020204" pitchFamily="34" charset="0"/>
                        </a:rPr>
                        <a:t>Economically  Disadvantaged  = 108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6"/>
                  </a:ext>
                </a:extLst>
              </a:tr>
              <a:tr h="235498">
                <a:tc>
                  <a:txBody>
                    <a:bodyPr/>
                    <a:lstStyle/>
                    <a:p>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r h="235498">
                <a:tc>
                  <a:txBody>
                    <a:bodyPr/>
                    <a:lstStyle/>
                    <a:p>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027971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89EA62-F38E-4285-A105-C5E1BD3600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9" name="Freeform 6">
              <a:extLst>
                <a:ext uri="{FF2B5EF4-FFF2-40B4-BE49-F238E27FC236}">
                  <a16:creationId xmlns:a16="http://schemas.microsoft.com/office/drawing/2014/main" id="{2CF6E46A-CCCD-4728-B011-E147B2362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0" name="Freeform 6">
              <a:extLst>
                <a:ext uri="{FF2B5EF4-FFF2-40B4-BE49-F238E27FC236}">
                  <a16:creationId xmlns:a16="http://schemas.microsoft.com/office/drawing/2014/main" id="{2E2C684B-30C9-4689-A529-EBF1B8ADB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2" name="Rectangle 11">
            <a:extLst>
              <a:ext uri="{FF2B5EF4-FFF2-40B4-BE49-F238E27FC236}">
                <a16:creationId xmlns:a16="http://schemas.microsoft.com/office/drawing/2014/main" id="{9ECB0E0D-AC1B-4E83-84EA-237BFA2063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D6DCB3B1-E1A7-4510-831B-77C8EFF566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5" name="Freeform 6">
              <a:extLst>
                <a:ext uri="{FF2B5EF4-FFF2-40B4-BE49-F238E27FC236}">
                  <a16:creationId xmlns:a16="http://schemas.microsoft.com/office/drawing/2014/main" id="{10132A3B-10CF-4EEB-BA1F-A63D2ED61D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6" name="Freeform 6">
              <a:extLst>
                <a:ext uri="{FF2B5EF4-FFF2-40B4-BE49-F238E27FC236}">
                  <a16:creationId xmlns:a16="http://schemas.microsoft.com/office/drawing/2014/main" id="{014E52ED-3C51-46E6-BE4B-14FFAB2C3D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p:nvSpPr>
          <p:cNvPr id="2" name="Title 1">
            <a:extLst>
              <a:ext uri="{FF2B5EF4-FFF2-40B4-BE49-F238E27FC236}">
                <a16:creationId xmlns:a16="http://schemas.microsoft.com/office/drawing/2014/main" id="{18213A28-6C73-48C1-1B05-3A9637061AB5}"/>
              </a:ext>
            </a:extLst>
          </p:cNvPr>
          <p:cNvSpPr>
            <a:spLocks noGrp="1"/>
          </p:cNvSpPr>
          <p:nvPr>
            <p:ph type="title"/>
          </p:nvPr>
        </p:nvSpPr>
        <p:spPr>
          <a:xfrm>
            <a:off x="1478521" y="1480930"/>
            <a:ext cx="5751537" cy="3848521"/>
          </a:xfrm>
        </p:spPr>
        <p:txBody>
          <a:bodyPr vert="horz" lIns="91440" tIns="45720" rIns="91440" bIns="45720" rtlCol="0" anchor="ctr">
            <a:normAutofit/>
          </a:bodyPr>
          <a:lstStyle/>
          <a:p>
            <a:r>
              <a:rPr lang="en-US" sz="6600" dirty="0"/>
              <a:t>New jersey’s statewide </a:t>
            </a:r>
            <a:br>
              <a:rPr lang="en-US" sz="6600" dirty="0"/>
            </a:br>
            <a:r>
              <a:rPr lang="en-US" sz="6600" dirty="0"/>
              <a:t>assessment program</a:t>
            </a:r>
          </a:p>
        </p:txBody>
      </p:sp>
      <p:sp>
        <p:nvSpPr>
          <p:cNvPr id="3" name="Text Placeholder 2">
            <a:extLst>
              <a:ext uri="{FF2B5EF4-FFF2-40B4-BE49-F238E27FC236}">
                <a16:creationId xmlns:a16="http://schemas.microsoft.com/office/drawing/2014/main" id="{13B20AA1-0F25-3F95-7125-C9A42ABA0B37}"/>
              </a:ext>
            </a:extLst>
          </p:cNvPr>
          <p:cNvSpPr>
            <a:spLocks noGrp="1"/>
          </p:cNvSpPr>
          <p:nvPr>
            <p:ph type="body" idx="1"/>
          </p:nvPr>
        </p:nvSpPr>
        <p:spPr>
          <a:xfrm>
            <a:off x="7707055" y="920963"/>
            <a:ext cx="3275009" cy="4790026"/>
          </a:xfrm>
        </p:spPr>
        <p:txBody>
          <a:bodyPr vert="horz" lIns="91440" tIns="45720" rIns="91440" bIns="45720" rtlCol="0" anchor="ctr">
            <a:normAutofit lnSpcReduction="10000"/>
          </a:bodyPr>
          <a:lstStyle/>
          <a:p>
            <a:pPr algn="l">
              <a:lnSpc>
                <a:spcPct val="102000"/>
              </a:lnSpc>
              <a:spcAft>
                <a:spcPts val="600"/>
              </a:spcAft>
            </a:pPr>
            <a:r>
              <a:rPr lang="en-US" sz="1900" b="1" dirty="0">
                <a:latin typeface="Century Gothic" panose="020B0502020202020204" pitchFamily="34" charset="0"/>
              </a:rPr>
              <a:t>Level 1</a:t>
            </a:r>
            <a:r>
              <a:rPr lang="en-US" sz="1900" dirty="0">
                <a:latin typeface="Century Gothic" panose="020B0502020202020204" pitchFamily="34" charset="0"/>
              </a:rPr>
              <a:t>: Not yet meeting grade-level expectations</a:t>
            </a:r>
          </a:p>
          <a:p>
            <a:pPr algn="l">
              <a:lnSpc>
                <a:spcPct val="102000"/>
              </a:lnSpc>
              <a:spcAft>
                <a:spcPts val="600"/>
              </a:spcAft>
            </a:pPr>
            <a:endParaRPr lang="en-US" sz="1900" dirty="0">
              <a:latin typeface="Century Gothic" panose="020B0502020202020204" pitchFamily="34" charset="0"/>
            </a:endParaRPr>
          </a:p>
          <a:p>
            <a:pPr algn="l">
              <a:lnSpc>
                <a:spcPct val="102000"/>
              </a:lnSpc>
              <a:spcAft>
                <a:spcPts val="600"/>
              </a:spcAft>
            </a:pPr>
            <a:r>
              <a:rPr lang="en-US" sz="1900" b="1" dirty="0">
                <a:latin typeface="Century Gothic" panose="020B0502020202020204" pitchFamily="34" charset="0"/>
              </a:rPr>
              <a:t>Level 2</a:t>
            </a:r>
            <a:r>
              <a:rPr lang="en-US" sz="1900" dirty="0">
                <a:latin typeface="Century Gothic" panose="020B0502020202020204" pitchFamily="34" charset="0"/>
              </a:rPr>
              <a:t>: Partially meeting grade-level expectations</a:t>
            </a:r>
          </a:p>
          <a:p>
            <a:pPr algn="l">
              <a:lnSpc>
                <a:spcPct val="102000"/>
              </a:lnSpc>
              <a:spcAft>
                <a:spcPts val="600"/>
              </a:spcAft>
            </a:pPr>
            <a:endParaRPr lang="en-US" sz="1900" dirty="0">
              <a:latin typeface="Century Gothic" panose="020B0502020202020204" pitchFamily="34" charset="0"/>
            </a:endParaRPr>
          </a:p>
          <a:p>
            <a:pPr algn="l">
              <a:lnSpc>
                <a:spcPct val="102000"/>
              </a:lnSpc>
              <a:spcAft>
                <a:spcPts val="600"/>
              </a:spcAft>
            </a:pPr>
            <a:r>
              <a:rPr lang="en-US" sz="1900" b="1" dirty="0">
                <a:latin typeface="Century Gothic" panose="020B0502020202020204" pitchFamily="34" charset="0"/>
              </a:rPr>
              <a:t>Level 3</a:t>
            </a:r>
            <a:r>
              <a:rPr lang="en-US" sz="1900" dirty="0">
                <a:latin typeface="Century Gothic" panose="020B0502020202020204" pitchFamily="34" charset="0"/>
              </a:rPr>
              <a:t>: Approaching grade-level expectations</a:t>
            </a:r>
          </a:p>
          <a:p>
            <a:pPr algn="l">
              <a:lnSpc>
                <a:spcPct val="102000"/>
              </a:lnSpc>
              <a:spcAft>
                <a:spcPts val="600"/>
              </a:spcAft>
            </a:pPr>
            <a:endParaRPr lang="en-US" sz="1900" dirty="0">
              <a:latin typeface="Century Gothic" panose="020B0502020202020204" pitchFamily="34" charset="0"/>
            </a:endParaRPr>
          </a:p>
          <a:p>
            <a:pPr algn="l">
              <a:lnSpc>
                <a:spcPct val="102000"/>
              </a:lnSpc>
              <a:spcAft>
                <a:spcPts val="600"/>
              </a:spcAft>
            </a:pPr>
            <a:r>
              <a:rPr lang="en-US" sz="1900" b="1" dirty="0">
                <a:latin typeface="Century Gothic" panose="020B0502020202020204" pitchFamily="34" charset="0"/>
              </a:rPr>
              <a:t>Level 4</a:t>
            </a:r>
            <a:r>
              <a:rPr lang="en-US" sz="1900" dirty="0">
                <a:latin typeface="Century Gothic" panose="020B0502020202020204" pitchFamily="34" charset="0"/>
              </a:rPr>
              <a:t>: Meeting grade-level expectations</a:t>
            </a:r>
          </a:p>
          <a:p>
            <a:pPr algn="l">
              <a:lnSpc>
                <a:spcPct val="102000"/>
              </a:lnSpc>
              <a:spcAft>
                <a:spcPts val="600"/>
              </a:spcAft>
            </a:pPr>
            <a:endParaRPr lang="en-US" sz="1900" dirty="0">
              <a:latin typeface="Century Gothic" panose="020B0502020202020204" pitchFamily="34" charset="0"/>
            </a:endParaRPr>
          </a:p>
          <a:p>
            <a:pPr algn="l">
              <a:lnSpc>
                <a:spcPct val="102000"/>
              </a:lnSpc>
              <a:spcAft>
                <a:spcPts val="600"/>
              </a:spcAft>
            </a:pPr>
            <a:r>
              <a:rPr lang="en-US" sz="1900" b="1" dirty="0">
                <a:latin typeface="Century Gothic" panose="020B0502020202020204" pitchFamily="34" charset="0"/>
              </a:rPr>
              <a:t>Level 5</a:t>
            </a:r>
            <a:r>
              <a:rPr lang="en-US" sz="1900" dirty="0">
                <a:latin typeface="Century Gothic" panose="020B0502020202020204" pitchFamily="34" charset="0"/>
              </a:rPr>
              <a:t>: Exceeding grade-level expectations</a:t>
            </a:r>
          </a:p>
          <a:p>
            <a:pPr algn="l">
              <a:lnSpc>
                <a:spcPct val="102000"/>
              </a:lnSpc>
              <a:spcAft>
                <a:spcPts val="600"/>
              </a:spcAft>
            </a:pPr>
            <a:endParaRPr lang="en-US" sz="1400" dirty="0"/>
          </a:p>
        </p:txBody>
      </p:sp>
      <p:cxnSp>
        <p:nvCxnSpPr>
          <p:cNvPr id="18" name="Straight Connector 17">
            <a:extLst>
              <a:ext uri="{FF2B5EF4-FFF2-40B4-BE49-F238E27FC236}">
                <a16:creationId xmlns:a16="http://schemas.microsoft.com/office/drawing/2014/main" id="{6116DDC6-8F07-46CC-8751-E5C9346B2A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74964" y="2388358"/>
            <a:ext cx="0" cy="1856096"/>
          </a:xfrm>
          <a:prstGeom prst="line">
            <a:avLst/>
          </a:prstGeom>
          <a:ln w="25400"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18956BA7-CD0B-1899-0EC3-467FDFFD319A}"/>
              </a:ext>
            </a:extLst>
          </p:cNvPr>
          <p:cNvSpPr txBox="1"/>
          <p:nvPr/>
        </p:nvSpPr>
        <p:spPr>
          <a:xfrm>
            <a:off x="3286671" y="5056538"/>
            <a:ext cx="3943387" cy="369332"/>
          </a:xfrm>
          <a:prstGeom prst="rect">
            <a:avLst/>
          </a:prstGeom>
          <a:noFill/>
        </p:spPr>
        <p:txBody>
          <a:bodyPr wrap="none" rtlCol="0">
            <a:spAutoFit/>
          </a:bodyPr>
          <a:lstStyle/>
          <a:p>
            <a:r>
              <a:rPr lang="en-US" dirty="0"/>
              <a:t>English Language Arts &amp; Mathematics </a:t>
            </a:r>
          </a:p>
        </p:txBody>
      </p:sp>
    </p:spTree>
    <p:extLst>
      <p:ext uri="{BB962C8B-B14F-4D97-AF65-F5344CB8AC3E}">
        <p14:creationId xmlns:p14="http://schemas.microsoft.com/office/powerpoint/2010/main" val="1692539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517A2-F301-1A2B-4225-B82A55BEBFE6}"/>
              </a:ext>
            </a:extLst>
          </p:cNvPr>
          <p:cNvSpPr>
            <a:spLocks noGrp="1"/>
          </p:cNvSpPr>
          <p:nvPr>
            <p:ph type="title"/>
          </p:nvPr>
        </p:nvSpPr>
        <p:spPr>
          <a:xfrm>
            <a:off x="1295400" y="312007"/>
            <a:ext cx="9601200" cy="1485900"/>
          </a:xfrm>
        </p:spPr>
        <p:txBody>
          <a:bodyPr>
            <a:normAutofit fontScale="90000"/>
          </a:bodyPr>
          <a:lstStyle/>
          <a:p>
            <a:r>
              <a:rPr lang="en-US" sz="2800" dirty="0">
                <a:solidFill>
                  <a:schemeClr val="tx1"/>
                </a:solidFill>
                <a:latin typeface="Century Gothic" panose="020B0502020202020204" pitchFamily="34" charset="0"/>
              </a:rPr>
              <a:t>Comparison of Moonachie’s </a:t>
            </a:r>
            <a:br>
              <a:rPr lang="en-US" sz="2800" dirty="0">
                <a:solidFill>
                  <a:schemeClr val="tx1"/>
                </a:solidFill>
                <a:latin typeface="Century Gothic" panose="020B0502020202020204" pitchFamily="34" charset="0"/>
              </a:rPr>
            </a:br>
            <a:r>
              <a:rPr lang="en-US" sz="2800" dirty="0">
                <a:solidFill>
                  <a:schemeClr val="tx1"/>
                </a:solidFill>
                <a:latin typeface="Century Gothic" panose="020B0502020202020204" pitchFamily="34" charset="0"/>
              </a:rPr>
              <a:t>Current 6</a:t>
            </a:r>
            <a:r>
              <a:rPr lang="en-US" sz="2800" baseline="30000" dirty="0">
                <a:solidFill>
                  <a:schemeClr val="tx1"/>
                </a:solidFill>
                <a:latin typeface="Century Gothic" panose="020B0502020202020204" pitchFamily="34" charset="0"/>
              </a:rPr>
              <a:t>th</a:t>
            </a:r>
            <a:r>
              <a:rPr lang="en-US" sz="2800" dirty="0">
                <a:solidFill>
                  <a:schemeClr val="tx1"/>
                </a:solidFill>
                <a:latin typeface="Century Gothic" panose="020B0502020202020204" pitchFamily="34" charset="0"/>
              </a:rPr>
              <a:t>, 7</a:t>
            </a:r>
            <a:r>
              <a:rPr lang="en-US" sz="2800" baseline="30000" dirty="0">
                <a:solidFill>
                  <a:schemeClr val="tx1"/>
                </a:solidFill>
                <a:latin typeface="Century Gothic" panose="020B0502020202020204" pitchFamily="34" charset="0"/>
              </a:rPr>
              <a:t>th</a:t>
            </a:r>
            <a:r>
              <a:rPr lang="en-US" sz="2800" dirty="0">
                <a:solidFill>
                  <a:schemeClr val="tx1"/>
                </a:solidFill>
                <a:latin typeface="Century Gothic" panose="020B0502020202020204" pitchFamily="34" charset="0"/>
              </a:rPr>
              <a:t> and 8</a:t>
            </a:r>
            <a:r>
              <a:rPr lang="en-US" sz="2800" baseline="30000" dirty="0">
                <a:solidFill>
                  <a:schemeClr val="tx1"/>
                </a:solidFill>
                <a:latin typeface="Century Gothic" panose="020B0502020202020204" pitchFamily="34" charset="0"/>
              </a:rPr>
              <a:t>th</a:t>
            </a:r>
            <a:r>
              <a:rPr lang="en-US" sz="2800" dirty="0">
                <a:solidFill>
                  <a:schemeClr val="tx1"/>
                </a:solidFill>
                <a:latin typeface="Century Gothic" panose="020B0502020202020204" pitchFamily="34" charset="0"/>
              </a:rPr>
              <a:t> Grade Scores </a:t>
            </a:r>
            <a:br>
              <a:rPr lang="en-US" sz="2800" dirty="0">
                <a:solidFill>
                  <a:schemeClr val="tx1"/>
                </a:solidFill>
                <a:latin typeface="Century Gothic" panose="020B0502020202020204" pitchFamily="34" charset="0"/>
              </a:rPr>
            </a:br>
            <a:r>
              <a:rPr lang="en-US" sz="2800" dirty="0">
                <a:solidFill>
                  <a:schemeClr val="tx1"/>
                </a:solidFill>
                <a:latin typeface="Century Gothic" panose="020B0502020202020204" pitchFamily="34" charset="0"/>
              </a:rPr>
              <a:t>and their Scores from 2019</a:t>
            </a:r>
            <a:br>
              <a:rPr lang="en-US" sz="2800" dirty="0">
                <a:solidFill>
                  <a:schemeClr val="tx1"/>
                </a:solidFill>
                <a:latin typeface="Century Gothic" panose="020B0502020202020204" pitchFamily="34" charset="0"/>
              </a:rPr>
            </a:br>
            <a:r>
              <a:rPr lang="en-US" sz="2800" b="1" dirty="0">
                <a:solidFill>
                  <a:schemeClr val="tx1"/>
                </a:solidFill>
                <a:latin typeface="Century Gothic" panose="020B0502020202020204" pitchFamily="34" charset="0"/>
              </a:rPr>
              <a:t>Mathematics</a:t>
            </a:r>
            <a:endParaRPr lang="en-US" sz="2800" dirty="0">
              <a:solidFill>
                <a:schemeClr val="tx1"/>
              </a:solidFill>
              <a:latin typeface="Century Gothic" panose="020B0502020202020204" pitchFamily="34" charset="0"/>
            </a:endParaRPr>
          </a:p>
        </p:txBody>
      </p:sp>
      <p:graphicFrame>
        <p:nvGraphicFramePr>
          <p:cNvPr id="3" name="Content Placeholder 4">
            <a:extLst>
              <a:ext uri="{FF2B5EF4-FFF2-40B4-BE49-F238E27FC236}">
                <a16:creationId xmlns:a16="http://schemas.microsoft.com/office/drawing/2014/main" id="{C3AE5C64-2F60-EC80-7D4F-4AA62ABB67FD}"/>
              </a:ext>
            </a:extLst>
          </p:cNvPr>
          <p:cNvGraphicFramePr>
            <a:graphicFrameLocks/>
          </p:cNvGraphicFramePr>
          <p:nvPr>
            <p:extLst>
              <p:ext uri="{D42A27DB-BD31-4B8C-83A1-F6EECF244321}">
                <p14:modId xmlns:p14="http://schemas.microsoft.com/office/powerpoint/2010/main" val="2567373102"/>
              </p:ext>
            </p:extLst>
          </p:nvPr>
        </p:nvGraphicFramePr>
        <p:xfrm>
          <a:off x="880946" y="1797907"/>
          <a:ext cx="11140070" cy="3021136"/>
        </p:xfrm>
        <a:graphic>
          <a:graphicData uri="http://schemas.openxmlformats.org/drawingml/2006/table">
            <a:tbl>
              <a:tblPr firstRow="1" bandRow="1">
                <a:tableStyleId>{5C22544A-7EE6-4342-B048-85BDC9FD1C3A}</a:tableStyleId>
              </a:tblPr>
              <a:tblGrid>
                <a:gridCol w="1405054">
                  <a:extLst>
                    <a:ext uri="{9D8B030D-6E8A-4147-A177-3AD203B41FA5}">
                      <a16:colId xmlns:a16="http://schemas.microsoft.com/office/drawing/2014/main" val="20000"/>
                    </a:ext>
                  </a:extLst>
                </a:gridCol>
                <a:gridCol w="1003610">
                  <a:extLst>
                    <a:ext uri="{9D8B030D-6E8A-4147-A177-3AD203B41FA5}">
                      <a16:colId xmlns:a16="http://schemas.microsoft.com/office/drawing/2014/main" val="20001"/>
                    </a:ext>
                  </a:extLst>
                </a:gridCol>
                <a:gridCol w="1025912">
                  <a:extLst>
                    <a:ext uri="{9D8B030D-6E8A-4147-A177-3AD203B41FA5}">
                      <a16:colId xmlns:a16="http://schemas.microsoft.com/office/drawing/2014/main" val="20002"/>
                    </a:ext>
                  </a:extLst>
                </a:gridCol>
                <a:gridCol w="1037063">
                  <a:extLst>
                    <a:ext uri="{9D8B030D-6E8A-4147-A177-3AD203B41FA5}">
                      <a16:colId xmlns:a16="http://schemas.microsoft.com/office/drawing/2014/main" val="20004"/>
                    </a:ext>
                  </a:extLst>
                </a:gridCol>
                <a:gridCol w="1025913">
                  <a:extLst>
                    <a:ext uri="{9D8B030D-6E8A-4147-A177-3AD203B41FA5}">
                      <a16:colId xmlns:a16="http://schemas.microsoft.com/office/drawing/2014/main" val="20005"/>
                    </a:ext>
                  </a:extLst>
                </a:gridCol>
                <a:gridCol w="947853">
                  <a:extLst>
                    <a:ext uri="{9D8B030D-6E8A-4147-A177-3AD203B41FA5}">
                      <a16:colId xmlns:a16="http://schemas.microsoft.com/office/drawing/2014/main" val="20007"/>
                    </a:ext>
                  </a:extLst>
                </a:gridCol>
                <a:gridCol w="1014761">
                  <a:extLst>
                    <a:ext uri="{9D8B030D-6E8A-4147-A177-3AD203B41FA5}">
                      <a16:colId xmlns:a16="http://schemas.microsoft.com/office/drawing/2014/main" val="20008"/>
                    </a:ext>
                  </a:extLst>
                </a:gridCol>
                <a:gridCol w="936703">
                  <a:extLst>
                    <a:ext uri="{9D8B030D-6E8A-4147-A177-3AD203B41FA5}">
                      <a16:colId xmlns:a16="http://schemas.microsoft.com/office/drawing/2014/main" val="20010"/>
                    </a:ext>
                  </a:extLst>
                </a:gridCol>
                <a:gridCol w="936702">
                  <a:extLst>
                    <a:ext uri="{9D8B030D-6E8A-4147-A177-3AD203B41FA5}">
                      <a16:colId xmlns:a16="http://schemas.microsoft.com/office/drawing/2014/main" val="20011"/>
                    </a:ext>
                  </a:extLst>
                </a:gridCol>
                <a:gridCol w="795208">
                  <a:extLst>
                    <a:ext uri="{9D8B030D-6E8A-4147-A177-3AD203B41FA5}">
                      <a16:colId xmlns:a16="http://schemas.microsoft.com/office/drawing/2014/main" val="20013"/>
                    </a:ext>
                  </a:extLst>
                </a:gridCol>
                <a:gridCol w="1011291">
                  <a:extLst>
                    <a:ext uri="{9D8B030D-6E8A-4147-A177-3AD203B41FA5}">
                      <a16:colId xmlns:a16="http://schemas.microsoft.com/office/drawing/2014/main" val="20014"/>
                    </a:ext>
                  </a:extLst>
                </a:gridCol>
              </a:tblGrid>
              <a:tr h="1043991">
                <a:tc>
                  <a:txBody>
                    <a:bodyPr/>
                    <a:lstStyle/>
                    <a:p>
                      <a:endParaRPr lang="en-US" sz="1100" dirty="0"/>
                    </a:p>
                  </a:txBody>
                  <a:tcPr marL="68580" marR="68580" marT="34290" marB="34290"/>
                </a:tc>
                <a:tc gridSpan="2">
                  <a:txBody>
                    <a:bodyPr/>
                    <a:lstStyle/>
                    <a:p>
                      <a:pPr algn="ctr"/>
                      <a:r>
                        <a:rPr lang="en-US" sz="1800" b="0" dirty="0">
                          <a:solidFill>
                            <a:schemeClr val="tx1"/>
                          </a:solidFill>
                          <a:latin typeface="Century Gothic" panose="020B0502020202020204" pitchFamily="34" charset="0"/>
                        </a:rPr>
                        <a:t>Not Yet</a:t>
                      </a:r>
                      <a:r>
                        <a:rPr lang="en-US" sz="1800" b="0" baseline="0" dirty="0">
                          <a:solidFill>
                            <a:schemeClr val="tx1"/>
                          </a:solidFill>
                          <a:latin typeface="Century Gothic" panose="020B0502020202020204" pitchFamily="34" charset="0"/>
                        </a:rPr>
                        <a:t> Meeting Expectations</a:t>
                      </a:r>
                    </a:p>
                    <a:p>
                      <a:pPr algn="ctr"/>
                      <a:r>
                        <a:rPr lang="en-US" sz="1800" b="0" baseline="0" dirty="0">
                          <a:solidFill>
                            <a:schemeClr val="tx1"/>
                          </a:solidFill>
                          <a:latin typeface="Century Gothic" panose="020B0502020202020204" pitchFamily="34" charset="0"/>
                        </a:rPr>
                        <a:t>(Level 1)</a:t>
                      </a:r>
                      <a:endParaRPr lang="en-US" sz="1800" b="0" dirty="0">
                        <a:solidFill>
                          <a:schemeClr val="tx1"/>
                        </a:solidFill>
                        <a:latin typeface="Century Gothic" panose="020B0502020202020204" pitchFamily="34" charset="0"/>
                      </a:endParaRPr>
                    </a:p>
                  </a:txBody>
                  <a:tcPr marL="68580" marR="68580" marT="34290" marB="34290"/>
                </a:tc>
                <a:tc hMerge="1">
                  <a:txBody>
                    <a:bodyPr/>
                    <a:lstStyle/>
                    <a:p>
                      <a:endParaRPr lang="en-US" dirty="0"/>
                    </a:p>
                  </a:txBody>
                  <a:tcPr/>
                </a:tc>
                <a:tc gridSpan="2">
                  <a:txBody>
                    <a:bodyPr/>
                    <a:lstStyle/>
                    <a:p>
                      <a:pPr algn="ctr"/>
                      <a:r>
                        <a:rPr lang="en-US" sz="1800" b="0" dirty="0">
                          <a:solidFill>
                            <a:schemeClr val="tx1"/>
                          </a:solidFill>
                          <a:latin typeface="Century Gothic" panose="020B0502020202020204" pitchFamily="34" charset="0"/>
                        </a:rPr>
                        <a:t>Partially Meeting </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 2)</a:t>
                      </a:r>
                    </a:p>
                  </a:txBody>
                  <a:tcPr marL="68580" marR="68580" marT="34290" marB="34290"/>
                </a:tc>
                <a:tc hMerge="1">
                  <a:txBody>
                    <a:bodyPr/>
                    <a:lstStyle/>
                    <a:p>
                      <a:endParaRPr lang="en-US" sz="1400" dirty="0"/>
                    </a:p>
                  </a:txBody>
                  <a:tcPr/>
                </a:tc>
                <a:tc gridSpan="2">
                  <a:txBody>
                    <a:bodyPr/>
                    <a:lstStyle/>
                    <a:p>
                      <a:pPr algn="ctr"/>
                      <a:r>
                        <a:rPr lang="en-US" sz="1800" b="0" dirty="0">
                          <a:solidFill>
                            <a:schemeClr val="tx1"/>
                          </a:solidFill>
                          <a:latin typeface="Century Gothic" panose="020B0502020202020204" pitchFamily="34" charset="0"/>
                        </a:rPr>
                        <a:t>Approaching Expectations</a:t>
                      </a:r>
                    </a:p>
                    <a:p>
                      <a:pPr algn="ctr"/>
                      <a:r>
                        <a:rPr lang="en-US" sz="1800" b="0" dirty="0">
                          <a:solidFill>
                            <a:schemeClr val="tx1"/>
                          </a:solidFill>
                          <a:latin typeface="Century Gothic" panose="020B0502020202020204" pitchFamily="34" charset="0"/>
                        </a:rPr>
                        <a:t> (Level 3)</a:t>
                      </a:r>
                    </a:p>
                  </a:txBody>
                  <a:tcPr marL="68580" marR="68580" marT="34290" marB="34290"/>
                </a:tc>
                <a:tc hMerge="1">
                  <a:txBody>
                    <a:bodyPr/>
                    <a:lstStyle/>
                    <a:p>
                      <a:endParaRPr lang="en-US" sz="1400" dirty="0"/>
                    </a:p>
                  </a:txBody>
                  <a:tcPr/>
                </a:tc>
                <a:tc gridSpan="2">
                  <a:txBody>
                    <a:bodyPr/>
                    <a:lstStyle/>
                    <a:p>
                      <a:pPr algn="ctr"/>
                      <a:r>
                        <a:rPr lang="en-US" sz="1800" b="0" dirty="0">
                          <a:solidFill>
                            <a:schemeClr val="tx1"/>
                          </a:solidFill>
                          <a:latin typeface="Century Gothic" panose="020B0502020202020204" pitchFamily="34" charset="0"/>
                        </a:rPr>
                        <a:t>Meeting </a:t>
                      </a:r>
                    </a:p>
                    <a:p>
                      <a:pPr algn="ctr"/>
                      <a:r>
                        <a:rPr lang="en-US" sz="1800" b="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 (Level 4)</a:t>
                      </a:r>
                      <a:endParaRPr lang="en-US" sz="1800" b="0" dirty="0">
                        <a:solidFill>
                          <a:schemeClr val="tx1"/>
                        </a:solidFill>
                        <a:latin typeface="Century Gothic" panose="020B0502020202020204" pitchFamily="34" charset="0"/>
                      </a:endParaRPr>
                    </a:p>
                  </a:txBody>
                  <a:tcPr marL="68580" marR="68580" marT="34290" marB="34290"/>
                </a:tc>
                <a:tc hMerge="1">
                  <a:txBody>
                    <a:bodyPr/>
                    <a:lstStyle/>
                    <a:p>
                      <a:endParaRPr lang="en-US" sz="1400" dirty="0"/>
                    </a:p>
                  </a:txBody>
                  <a:tcPr/>
                </a:tc>
                <a:tc gridSpan="2">
                  <a:txBody>
                    <a:bodyPr/>
                    <a:lstStyle/>
                    <a:p>
                      <a:pPr algn="ctr"/>
                      <a:r>
                        <a:rPr lang="en-US" sz="1800" b="0" dirty="0">
                          <a:solidFill>
                            <a:schemeClr val="tx1"/>
                          </a:solidFill>
                          <a:latin typeface="Century Gothic" panose="020B0502020202020204" pitchFamily="34" charset="0"/>
                        </a:rPr>
                        <a:t>Exceeding </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 (Level 5)</a:t>
                      </a:r>
                    </a:p>
                  </a:txBody>
                  <a:tcPr marL="68580" marR="68580" marT="34290" marB="34290"/>
                </a:tc>
                <a:tc hMerge="1">
                  <a:txBody>
                    <a:bodyPr/>
                    <a:lstStyle/>
                    <a:p>
                      <a:endParaRPr lang="en-US" sz="1400" dirty="0"/>
                    </a:p>
                  </a:txBody>
                  <a:tcPr/>
                </a:tc>
                <a:extLst>
                  <a:ext uri="{0D108BD9-81ED-4DB2-BD59-A6C34878D82A}">
                    <a16:rowId xmlns:a16="http://schemas.microsoft.com/office/drawing/2014/main" val="10000"/>
                  </a:ext>
                </a:extLst>
              </a:tr>
              <a:tr h="375379">
                <a:tc>
                  <a:txBody>
                    <a:bodyPr/>
                    <a:lstStyle/>
                    <a:p>
                      <a:pPr algn="ctr"/>
                      <a:endParaRPr lang="en-US" sz="1100" b="0" u="none" dirty="0">
                        <a:solidFill>
                          <a:schemeClr val="tx1"/>
                        </a:solidFill>
                        <a:latin typeface="Century Gothic" panose="020B0502020202020204" pitchFamily="34" charset="0"/>
                      </a:endParaRP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2022</a:t>
                      </a:r>
                    </a:p>
                  </a:txBody>
                  <a:tcPr marL="68580" marR="68580" marT="34290" marB="34290" anchor="ctr">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528376">
                <a:tc>
                  <a:txBody>
                    <a:bodyPr/>
                    <a:lstStyle/>
                    <a:p>
                      <a:pPr algn="ctr"/>
                      <a:r>
                        <a:rPr lang="en-US" sz="1100" b="0" u="none" dirty="0">
                          <a:solidFill>
                            <a:schemeClr val="tx1"/>
                          </a:solidFill>
                          <a:latin typeface="Century Gothic" panose="020B0502020202020204" pitchFamily="34" charset="0"/>
                        </a:rPr>
                        <a:t>Grade 6</a:t>
                      </a:r>
                    </a:p>
                    <a:p>
                      <a:pPr algn="ctr"/>
                      <a:r>
                        <a:rPr lang="en-US" sz="1100" b="0" u="none" dirty="0">
                          <a:solidFill>
                            <a:schemeClr val="tx1"/>
                          </a:solidFill>
                          <a:latin typeface="Century Gothic" panose="020B0502020202020204" pitchFamily="34" charset="0"/>
                        </a:rPr>
                        <a:t>(2019 – 3</a:t>
                      </a:r>
                      <a:r>
                        <a:rPr lang="en-US" sz="1100" b="0" u="none" baseline="30000" dirty="0">
                          <a:solidFill>
                            <a:schemeClr val="tx1"/>
                          </a:solidFill>
                          <a:latin typeface="Century Gothic" panose="020B0502020202020204" pitchFamily="34" charset="0"/>
                        </a:rPr>
                        <a:t>rd</a:t>
                      </a:r>
                      <a:r>
                        <a:rPr lang="en-US" sz="1100" b="0" u="none" dirty="0">
                          <a:solidFill>
                            <a:schemeClr val="tx1"/>
                          </a:solidFill>
                          <a:latin typeface="Century Gothic" panose="020B0502020202020204" pitchFamily="34" charset="0"/>
                        </a:rPr>
                        <a:t> Grade) </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15%</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4%</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4%</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23%</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15%</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41%</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50%</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26%</a:t>
                      </a:r>
                    </a:p>
                  </a:txBody>
                  <a:tcPr marL="68580" marR="68580" marT="34290" marB="34290" anchor="ctr">
                    <a:lnR w="19050" cap="flat" cmpd="sng" algn="ctr">
                      <a:solidFill>
                        <a:schemeClr val="bg1"/>
                      </a:solidFill>
                      <a:prstDash val="solid"/>
                      <a:round/>
                      <a:headEnd type="none" w="med" len="med"/>
                      <a:tailEnd type="none" w="med" len="med"/>
                    </a:lnR>
                  </a:tcPr>
                </a:tc>
                <a:tc>
                  <a:txBody>
                    <a:bodyPr/>
                    <a:lstStyle/>
                    <a:p>
                      <a:pPr algn="ctr"/>
                      <a:r>
                        <a:rPr lang="en-US" sz="1100" b="0" u="none" dirty="0">
                          <a:solidFill>
                            <a:schemeClr val="tx1"/>
                          </a:solidFill>
                          <a:latin typeface="Century Gothic" panose="020B0502020202020204" pitchFamily="34" charset="0"/>
                        </a:rPr>
                        <a:t>4%</a:t>
                      </a:r>
                    </a:p>
                  </a:txBody>
                  <a:tcPr marL="68580" marR="68580" marT="34290" marB="3429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501890">
                <a:tc>
                  <a:txBody>
                    <a:bodyPr/>
                    <a:lstStyle/>
                    <a:p>
                      <a:pPr algn="ctr"/>
                      <a:r>
                        <a:rPr lang="en-US" sz="1100" b="0" u="none" dirty="0">
                          <a:solidFill>
                            <a:schemeClr val="tx1"/>
                          </a:solidFill>
                          <a:latin typeface="Century Gothic" panose="020B0502020202020204" pitchFamily="34" charset="0"/>
                        </a:rPr>
                        <a:t>Grade 7</a:t>
                      </a:r>
                    </a:p>
                    <a:p>
                      <a:pPr algn="ctr"/>
                      <a:r>
                        <a:rPr lang="en-US" sz="1100" b="0" u="none" dirty="0">
                          <a:solidFill>
                            <a:schemeClr val="tx1"/>
                          </a:solidFill>
                          <a:latin typeface="Century Gothic" panose="020B0502020202020204" pitchFamily="34" charset="0"/>
                        </a:rPr>
                        <a:t>(2019 – 4</a:t>
                      </a:r>
                      <a:r>
                        <a:rPr lang="en-US" sz="1100" b="0" u="none" baseline="30000" dirty="0">
                          <a:solidFill>
                            <a:schemeClr val="tx1"/>
                          </a:solidFill>
                          <a:latin typeface="Century Gothic" panose="020B0502020202020204" pitchFamily="34" charset="0"/>
                        </a:rPr>
                        <a:t>th</a:t>
                      </a:r>
                      <a:r>
                        <a:rPr lang="en-US" sz="1100" b="0" u="none" dirty="0">
                          <a:solidFill>
                            <a:schemeClr val="tx1"/>
                          </a:solidFill>
                          <a:latin typeface="Century Gothic" panose="020B0502020202020204" pitchFamily="34" charset="0"/>
                        </a:rPr>
                        <a:t> Grade)</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7%</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0%</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7%</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26%</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36%</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52%</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36%</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10%</a:t>
                      </a:r>
                    </a:p>
                  </a:txBody>
                  <a:tcPr marL="68580" marR="68580" marT="34290" marB="34290" anchor="ctr">
                    <a:lnR w="19050" cap="flat" cmpd="sng" algn="ctr">
                      <a:solidFill>
                        <a:schemeClr val="bg1"/>
                      </a:solidFill>
                      <a:prstDash val="solid"/>
                      <a:round/>
                      <a:headEnd type="none" w="med" len="med"/>
                      <a:tailEnd type="none" w="med" len="med"/>
                    </a:lnR>
                  </a:tcPr>
                </a:tc>
                <a:tc>
                  <a:txBody>
                    <a:bodyPr/>
                    <a:lstStyle/>
                    <a:p>
                      <a:pPr algn="ctr"/>
                      <a:r>
                        <a:rPr lang="en-US" sz="1100" b="0" u="none" dirty="0">
                          <a:solidFill>
                            <a:schemeClr val="tx1"/>
                          </a:solidFill>
                          <a:latin typeface="Century Gothic" panose="020B0502020202020204" pitchFamily="34" charset="0"/>
                        </a:rPr>
                        <a:t>8%</a:t>
                      </a:r>
                    </a:p>
                  </a:txBody>
                  <a:tcPr marL="68580" marR="68580" marT="34290" marB="3429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514205">
                <a:tc>
                  <a:txBody>
                    <a:bodyPr/>
                    <a:lstStyle/>
                    <a:p>
                      <a:pPr algn="ctr"/>
                      <a:r>
                        <a:rPr lang="en-US" sz="1100" b="0" u="none" dirty="0">
                          <a:solidFill>
                            <a:schemeClr val="tx1"/>
                          </a:solidFill>
                          <a:latin typeface="Century Gothic" panose="020B0502020202020204" pitchFamily="34" charset="0"/>
                        </a:rPr>
                        <a:t>Grade 8  and Algebra </a:t>
                      </a:r>
                    </a:p>
                    <a:p>
                      <a:pPr algn="ctr"/>
                      <a:r>
                        <a:rPr lang="en-US" sz="1100" b="0" u="none" dirty="0">
                          <a:solidFill>
                            <a:schemeClr val="tx1"/>
                          </a:solidFill>
                          <a:latin typeface="Century Gothic" panose="020B0502020202020204" pitchFamily="34" charset="0"/>
                        </a:rPr>
                        <a:t>(2019 – 5</a:t>
                      </a:r>
                      <a:r>
                        <a:rPr lang="en-US" sz="1100" b="0" u="none" baseline="30000" dirty="0">
                          <a:solidFill>
                            <a:schemeClr val="tx1"/>
                          </a:solidFill>
                          <a:latin typeface="Century Gothic" panose="020B0502020202020204" pitchFamily="34" charset="0"/>
                        </a:rPr>
                        <a:t>th</a:t>
                      </a:r>
                      <a:r>
                        <a:rPr lang="en-US" sz="1100" b="0" u="none" dirty="0">
                          <a:solidFill>
                            <a:schemeClr val="tx1"/>
                          </a:solidFill>
                          <a:latin typeface="Century Gothic" panose="020B0502020202020204" pitchFamily="34" charset="0"/>
                        </a:rPr>
                        <a:t> Grade) </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10%</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36%</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17%</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31%</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20%</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45%</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37%</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79%</a:t>
                      </a:r>
                    </a:p>
                  </a:txBody>
                  <a:tcPr marL="68580" marR="68580" marT="34290" marB="34290" anchor="ctr"/>
                </a:tc>
                <a:tc>
                  <a:txBody>
                    <a:bodyPr/>
                    <a:lstStyle/>
                    <a:p>
                      <a:pPr algn="ctr"/>
                      <a:r>
                        <a:rPr lang="en-US" sz="1100" b="0" u="none" dirty="0">
                          <a:solidFill>
                            <a:schemeClr val="tx1"/>
                          </a:solidFill>
                          <a:latin typeface="Century Gothic" panose="020B0502020202020204" pitchFamily="34" charset="0"/>
                        </a:rPr>
                        <a:t>17%</a:t>
                      </a:r>
                    </a:p>
                  </a:txBody>
                  <a:tcPr marL="68580" marR="68580" marT="34290" marB="34290" anchor="ctr">
                    <a:lnR w="19050" cap="flat" cmpd="sng" algn="ctr">
                      <a:solidFill>
                        <a:schemeClr val="bg1"/>
                      </a:solidFill>
                      <a:prstDash val="solid"/>
                      <a:round/>
                      <a:headEnd type="none" w="med" len="med"/>
                      <a:tailEnd type="none" w="med" len="med"/>
                    </a:lnR>
                  </a:tcPr>
                </a:tc>
                <a:tc>
                  <a:txBody>
                    <a:bodyPr/>
                    <a:lstStyle/>
                    <a:p>
                      <a:pPr algn="ctr"/>
                      <a:r>
                        <a:rPr lang="en-US" sz="1100" b="0" u="none" dirty="0">
                          <a:solidFill>
                            <a:schemeClr val="tx1"/>
                          </a:solidFill>
                          <a:latin typeface="Century Gothic" panose="020B0502020202020204" pitchFamily="34" charset="0"/>
                        </a:rPr>
                        <a:t>7%</a:t>
                      </a:r>
                    </a:p>
                  </a:txBody>
                  <a:tcPr marL="68580" marR="68580" marT="34290" marB="3429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4" name="TextBox 3">
            <a:extLst>
              <a:ext uri="{FF2B5EF4-FFF2-40B4-BE49-F238E27FC236}">
                <a16:creationId xmlns:a16="http://schemas.microsoft.com/office/drawing/2014/main" id="{259A570D-1755-27C9-5D78-53569671F04E}"/>
              </a:ext>
            </a:extLst>
          </p:cNvPr>
          <p:cNvSpPr txBox="1"/>
          <p:nvPr/>
        </p:nvSpPr>
        <p:spPr>
          <a:xfrm>
            <a:off x="1295400" y="5441795"/>
            <a:ext cx="10727617" cy="369332"/>
          </a:xfrm>
          <a:prstGeom prst="rect">
            <a:avLst/>
          </a:prstGeom>
          <a:noFill/>
        </p:spPr>
        <p:txBody>
          <a:bodyPr wrap="none" rtlCol="0">
            <a:spAutoFit/>
          </a:bodyPr>
          <a:lstStyle/>
          <a:p>
            <a:r>
              <a:rPr lang="en-US" dirty="0">
                <a:latin typeface="Century Gothic" panose="020B0502020202020204" pitchFamily="34" charset="0"/>
              </a:rPr>
              <a:t>* Year to year comparative data not available due to 2020-2021 cancelation of NJSLA scores. </a:t>
            </a:r>
          </a:p>
        </p:txBody>
      </p:sp>
    </p:spTree>
    <p:extLst>
      <p:ext uri="{BB962C8B-B14F-4D97-AF65-F5344CB8AC3E}">
        <p14:creationId xmlns:p14="http://schemas.microsoft.com/office/powerpoint/2010/main" val="2390085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066800" y="159743"/>
            <a:ext cx="9601200" cy="1485900"/>
          </a:xfrm>
        </p:spPr>
        <p:txBody>
          <a:bodyPr>
            <a:normAutofit fontScale="90000"/>
          </a:bodyPr>
          <a:lstStyle/>
          <a:p>
            <a:r>
              <a:rPr lang="en-US" dirty="0">
                <a:latin typeface="Century Gothic" panose="020B0502020202020204" pitchFamily="34" charset="0"/>
              </a:rPr>
              <a:t>Grade 3 </a:t>
            </a:r>
            <a:br>
              <a:rPr lang="en-US" dirty="0">
                <a:latin typeface="Century Gothic" panose="020B0502020202020204" pitchFamily="34" charset="0"/>
              </a:rPr>
            </a:br>
            <a:r>
              <a:rPr lang="en-US" b="1" dirty="0">
                <a:latin typeface="Century Gothic" panose="020B0502020202020204" pitchFamily="34" charset="0"/>
              </a:rPr>
              <a:t>Mathematics</a:t>
            </a:r>
            <a:r>
              <a:rPr lang="en-US" dirty="0">
                <a:latin typeface="Century Gothic" panose="020B0502020202020204" pitchFamily="34" charset="0"/>
              </a:rPr>
              <a:t> 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A811124A-0E4A-CCEA-9E99-94879024266C}"/>
              </a:ext>
            </a:extLst>
          </p:cNvPr>
          <p:cNvGraphicFramePr>
            <a:graphicFrameLocks/>
          </p:cNvGraphicFramePr>
          <p:nvPr>
            <p:extLst>
              <p:ext uri="{D42A27DB-BD31-4B8C-83A1-F6EECF244321}">
                <p14:modId xmlns:p14="http://schemas.microsoft.com/office/powerpoint/2010/main" val="414908276"/>
              </p:ext>
            </p:extLst>
          </p:nvPr>
        </p:nvGraphicFramePr>
        <p:xfrm>
          <a:off x="1066800" y="1856658"/>
          <a:ext cx="10644853" cy="3849479"/>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288237">
                <a:tc>
                  <a:txBody>
                    <a:bodyPr/>
                    <a:lstStyle/>
                    <a:p>
                      <a:pPr algn="ctr"/>
                      <a:r>
                        <a:rPr lang="en-US" sz="1800" b="0" dirty="0">
                          <a:solidFill>
                            <a:schemeClr val="tx1"/>
                          </a:solidFill>
                          <a:latin typeface="Century Gothic" panose="020B0502020202020204" pitchFamily="34" charset="0"/>
                        </a:rPr>
                        <a:t>33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Major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Supporting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Reasoning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Modeling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50608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224883"/>
            <a:ext cx="9601200" cy="1485900"/>
          </a:xfrm>
        </p:spPr>
        <p:txBody>
          <a:bodyPr>
            <a:normAutofit fontScale="90000"/>
          </a:bodyPr>
          <a:lstStyle/>
          <a:p>
            <a:r>
              <a:rPr lang="en-US" dirty="0">
                <a:latin typeface="Century Gothic" panose="020B0502020202020204" pitchFamily="34" charset="0"/>
              </a:rPr>
              <a:t>Grade 4 </a:t>
            </a:r>
            <a:br>
              <a:rPr lang="en-US" dirty="0">
                <a:latin typeface="Century Gothic" panose="020B0502020202020204" pitchFamily="34" charset="0"/>
              </a:rPr>
            </a:br>
            <a:r>
              <a:rPr lang="en-US" b="1" dirty="0">
                <a:latin typeface="Century Gothic" panose="020B0502020202020204" pitchFamily="34" charset="0"/>
              </a:rPr>
              <a:t>Mathematics</a:t>
            </a:r>
            <a:r>
              <a:rPr lang="en-US" dirty="0">
                <a:latin typeface="Century Gothic" panose="020B0502020202020204" pitchFamily="34" charset="0"/>
              </a:rPr>
              <a:t> 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F0CDEC4B-8933-4C0C-FC50-5A61DB9A29F2}"/>
              </a:ext>
            </a:extLst>
          </p:cNvPr>
          <p:cNvGraphicFramePr>
            <a:graphicFrameLocks/>
          </p:cNvGraphicFramePr>
          <p:nvPr>
            <p:extLst>
              <p:ext uri="{D42A27DB-BD31-4B8C-83A1-F6EECF244321}">
                <p14:modId xmlns:p14="http://schemas.microsoft.com/office/powerpoint/2010/main" val="728136669"/>
              </p:ext>
            </p:extLst>
          </p:nvPr>
        </p:nvGraphicFramePr>
        <p:xfrm>
          <a:off x="1055077" y="2231797"/>
          <a:ext cx="10644853" cy="3849479"/>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288237">
                <a:tc>
                  <a:txBody>
                    <a:bodyPr/>
                    <a:lstStyle/>
                    <a:p>
                      <a:pPr algn="ctr"/>
                      <a:r>
                        <a:rPr lang="en-US" sz="1800" b="0" dirty="0">
                          <a:solidFill>
                            <a:schemeClr val="tx1"/>
                          </a:solidFill>
                          <a:latin typeface="Century Gothic" panose="020B0502020202020204" pitchFamily="34" charset="0"/>
                        </a:rPr>
                        <a:t>44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Major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Supporting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Reasoning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Modeling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867195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359035"/>
            <a:ext cx="9601200" cy="1485900"/>
          </a:xfrm>
        </p:spPr>
        <p:txBody>
          <a:bodyPr>
            <a:normAutofit fontScale="90000"/>
          </a:bodyPr>
          <a:lstStyle/>
          <a:p>
            <a:r>
              <a:rPr lang="en-US" dirty="0">
                <a:latin typeface="Century Gothic" panose="020B0502020202020204" pitchFamily="34" charset="0"/>
              </a:rPr>
              <a:t>Grade 5 </a:t>
            </a:r>
            <a:br>
              <a:rPr lang="en-US" dirty="0">
                <a:latin typeface="Century Gothic" panose="020B0502020202020204" pitchFamily="34" charset="0"/>
              </a:rPr>
            </a:br>
            <a:r>
              <a:rPr lang="en-US" b="1" dirty="0">
                <a:latin typeface="Century Gothic" panose="020B0502020202020204" pitchFamily="34" charset="0"/>
              </a:rPr>
              <a:t>Mathematics</a:t>
            </a:r>
            <a:r>
              <a:rPr lang="en-US" dirty="0">
                <a:latin typeface="Century Gothic" panose="020B0502020202020204" pitchFamily="34" charset="0"/>
              </a:rPr>
              <a:t> 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F20B92C4-806D-C5C7-5C94-C8912046B977}"/>
              </a:ext>
            </a:extLst>
          </p:cNvPr>
          <p:cNvGraphicFramePr>
            <a:graphicFrameLocks/>
          </p:cNvGraphicFramePr>
          <p:nvPr>
            <p:extLst>
              <p:ext uri="{D42A27DB-BD31-4B8C-83A1-F6EECF244321}">
                <p14:modId xmlns:p14="http://schemas.microsoft.com/office/powerpoint/2010/main" val="2594884853"/>
              </p:ext>
            </p:extLst>
          </p:nvPr>
        </p:nvGraphicFramePr>
        <p:xfrm>
          <a:off x="1219201" y="2173181"/>
          <a:ext cx="10644853" cy="3849479"/>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288237">
                <a:tc>
                  <a:txBody>
                    <a:bodyPr/>
                    <a:lstStyle/>
                    <a:p>
                      <a:pPr algn="ctr"/>
                      <a:r>
                        <a:rPr lang="en-US" sz="1800" b="0" dirty="0">
                          <a:solidFill>
                            <a:schemeClr val="tx1"/>
                          </a:solidFill>
                          <a:latin typeface="Century Gothic" panose="020B0502020202020204" pitchFamily="34" charset="0"/>
                        </a:rPr>
                        <a:t>37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Major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Supporting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Reasoning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Modeling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659939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382481"/>
            <a:ext cx="9601200" cy="1485900"/>
          </a:xfrm>
        </p:spPr>
        <p:txBody>
          <a:bodyPr>
            <a:normAutofit fontScale="90000"/>
          </a:bodyPr>
          <a:lstStyle/>
          <a:p>
            <a:r>
              <a:rPr lang="en-US" dirty="0">
                <a:latin typeface="Century Gothic" panose="020B0502020202020204" pitchFamily="34" charset="0"/>
              </a:rPr>
              <a:t>Grade 6 </a:t>
            </a:r>
            <a:br>
              <a:rPr lang="en-US" dirty="0">
                <a:latin typeface="Century Gothic" panose="020B0502020202020204" pitchFamily="34" charset="0"/>
              </a:rPr>
            </a:br>
            <a:r>
              <a:rPr lang="en-US" b="1" dirty="0">
                <a:latin typeface="Century Gothic" panose="020B0502020202020204" pitchFamily="34" charset="0"/>
              </a:rPr>
              <a:t>Mathematics</a:t>
            </a:r>
            <a:r>
              <a:rPr lang="en-US" dirty="0">
                <a:latin typeface="Century Gothic" panose="020B0502020202020204" pitchFamily="34" charset="0"/>
              </a:rPr>
              <a:t> 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A0D7B300-5A7A-ECFB-3D21-B8669D048619}"/>
              </a:ext>
            </a:extLst>
          </p:cNvPr>
          <p:cNvGraphicFramePr>
            <a:graphicFrameLocks/>
          </p:cNvGraphicFramePr>
          <p:nvPr>
            <p:extLst>
              <p:ext uri="{D42A27DB-BD31-4B8C-83A1-F6EECF244321}">
                <p14:modId xmlns:p14="http://schemas.microsoft.com/office/powerpoint/2010/main" val="4041514886"/>
              </p:ext>
            </p:extLst>
          </p:nvPr>
        </p:nvGraphicFramePr>
        <p:xfrm>
          <a:off x="1219201" y="2220074"/>
          <a:ext cx="10644853" cy="3849479"/>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288237">
                <a:tc>
                  <a:txBody>
                    <a:bodyPr/>
                    <a:lstStyle/>
                    <a:p>
                      <a:pPr algn="ctr"/>
                      <a:r>
                        <a:rPr lang="en-US" sz="1800" b="0" dirty="0">
                          <a:solidFill>
                            <a:schemeClr val="tx1"/>
                          </a:solidFill>
                          <a:latin typeface="Century Gothic" panose="020B0502020202020204" pitchFamily="34" charset="0"/>
                        </a:rPr>
                        <a:t>26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Major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Supporting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Reasoning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Modeling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333938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95400" y="312143"/>
            <a:ext cx="9601200" cy="1485900"/>
          </a:xfrm>
        </p:spPr>
        <p:txBody>
          <a:bodyPr>
            <a:normAutofit fontScale="90000"/>
          </a:bodyPr>
          <a:lstStyle/>
          <a:p>
            <a:r>
              <a:rPr lang="en-US" dirty="0">
                <a:latin typeface="Century Gothic" panose="020B0502020202020204" pitchFamily="34" charset="0"/>
              </a:rPr>
              <a:t>Grade 7 </a:t>
            </a:r>
            <a:br>
              <a:rPr lang="en-US" dirty="0">
                <a:latin typeface="Century Gothic" panose="020B0502020202020204" pitchFamily="34" charset="0"/>
              </a:rPr>
            </a:br>
            <a:r>
              <a:rPr lang="en-US" b="1" dirty="0">
                <a:latin typeface="Century Gothic" panose="020B0502020202020204" pitchFamily="34" charset="0"/>
              </a:rPr>
              <a:t>Mathematics</a:t>
            </a:r>
            <a:r>
              <a:rPr lang="en-US" dirty="0">
                <a:latin typeface="Century Gothic" panose="020B0502020202020204" pitchFamily="34" charset="0"/>
              </a:rPr>
              <a:t> 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65CF9F00-98A1-EE2E-9AEC-E75679A38A2A}"/>
              </a:ext>
            </a:extLst>
          </p:cNvPr>
          <p:cNvGraphicFramePr>
            <a:graphicFrameLocks/>
          </p:cNvGraphicFramePr>
          <p:nvPr>
            <p:extLst>
              <p:ext uri="{D42A27DB-BD31-4B8C-83A1-F6EECF244321}">
                <p14:modId xmlns:p14="http://schemas.microsoft.com/office/powerpoint/2010/main" val="2391544863"/>
              </p:ext>
            </p:extLst>
          </p:nvPr>
        </p:nvGraphicFramePr>
        <p:xfrm>
          <a:off x="1295400" y="2161458"/>
          <a:ext cx="10644853" cy="3849479"/>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288237">
                <a:tc>
                  <a:txBody>
                    <a:bodyPr/>
                    <a:lstStyle/>
                    <a:p>
                      <a:pPr algn="ctr"/>
                      <a:r>
                        <a:rPr lang="en-US" sz="1800" b="0" dirty="0">
                          <a:solidFill>
                            <a:schemeClr val="tx1"/>
                          </a:solidFill>
                          <a:latin typeface="Century Gothic" panose="020B0502020202020204" pitchFamily="34" charset="0"/>
                        </a:rPr>
                        <a:t>36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Major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Supporting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Reasoning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Modeling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025506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347312"/>
            <a:ext cx="9601200" cy="1485900"/>
          </a:xfrm>
        </p:spPr>
        <p:txBody>
          <a:bodyPr>
            <a:normAutofit fontScale="90000"/>
          </a:bodyPr>
          <a:lstStyle/>
          <a:p>
            <a:r>
              <a:rPr lang="en-US" dirty="0">
                <a:latin typeface="Century Gothic" panose="020B0502020202020204" pitchFamily="34" charset="0"/>
              </a:rPr>
              <a:t>Grade 8 </a:t>
            </a:r>
            <a:br>
              <a:rPr lang="en-US" dirty="0">
                <a:latin typeface="Century Gothic" panose="020B0502020202020204" pitchFamily="34" charset="0"/>
              </a:rPr>
            </a:br>
            <a:r>
              <a:rPr lang="en-US" b="1" dirty="0">
                <a:latin typeface="Century Gothic" panose="020B0502020202020204" pitchFamily="34" charset="0"/>
              </a:rPr>
              <a:t>Mathematics</a:t>
            </a:r>
            <a:r>
              <a:rPr lang="en-US" dirty="0">
                <a:latin typeface="Century Gothic" panose="020B0502020202020204" pitchFamily="34" charset="0"/>
              </a:rPr>
              <a:t> 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170B3267-2493-945B-1732-89092BFB1AC5}"/>
              </a:ext>
            </a:extLst>
          </p:cNvPr>
          <p:cNvGraphicFramePr>
            <a:graphicFrameLocks/>
          </p:cNvGraphicFramePr>
          <p:nvPr>
            <p:extLst>
              <p:ext uri="{D42A27DB-BD31-4B8C-83A1-F6EECF244321}">
                <p14:modId xmlns:p14="http://schemas.microsoft.com/office/powerpoint/2010/main" val="1272415922"/>
              </p:ext>
            </p:extLst>
          </p:nvPr>
        </p:nvGraphicFramePr>
        <p:xfrm>
          <a:off x="1219201" y="2243520"/>
          <a:ext cx="10644853" cy="3849479"/>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288237">
                <a:tc>
                  <a:txBody>
                    <a:bodyPr/>
                    <a:lstStyle/>
                    <a:p>
                      <a:pPr algn="ctr"/>
                      <a:r>
                        <a:rPr lang="en-US" sz="1800" b="0" dirty="0">
                          <a:solidFill>
                            <a:schemeClr val="tx1"/>
                          </a:solidFill>
                          <a:latin typeface="Century Gothic" panose="020B0502020202020204" pitchFamily="34" charset="0"/>
                        </a:rPr>
                        <a:t>16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Major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54%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Supporting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52%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Reasoning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Modeling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64%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581485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347312"/>
            <a:ext cx="9601200" cy="1485900"/>
          </a:xfrm>
        </p:spPr>
        <p:txBody>
          <a:bodyPr>
            <a:normAutofit fontScale="90000"/>
          </a:bodyPr>
          <a:lstStyle/>
          <a:p>
            <a:r>
              <a:rPr lang="en-US" dirty="0">
                <a:latin typeface="Century Gothic" panose="020B0502020202020204" pitchFamily="34" charset="0"/>
              </a:rPr>
              <a:t>Algebra 1 </a:t>
            </a:r>
            <a:br>
              <a:rPr lang="en-US" dirty="0">
                <a:latin typeface="Century Gothic" panose="020B0502020202020204" pitchFamily="34" charset="0"/>
              </a:rPr>
            </a:br>
            <a:r>
              <a:rPr lang="en-US" b="1" dirty="0">
                <a:latin typeface="Century Gothic" panose="020B0502020202020204" pitchFamily="34" charset="0"/>
              </a:rPr>
              <a:t>Mathematics</a:t>
            </a:r>
            <a:r>
              <a:rPr lang="en-US" dirty="0">
                <a:latin typeface="Century Gothic" panose="020B0502020202020204" pitchFamily="34" charset="0"/>
              </a:rPr>
              <a:t> 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B92A8DF7-C05A-9B15-CABD-28E9735DBA7B}"/>
              </a:ext>
            </a:extLst>
          </p:cNvPr>
          <p:cNvGraphicFramePr>
            <a:graphicFrameLocks/>
          </p:cNvGraphicFramePr>
          <p:nvPr>
            <p:extLst>
              <p:ext uri="{D42A27DB-BD31-4B8C-83A1-F6EECF244321}">
                <p14:modId xmlns:p14="http://schemas.microsoft.com/office/powerpoint/2010/main" val="4217969062"/>
              </p:ext>
            </p:extLst>
          </p:nvPr>
        </p:nvGraphicFramePr>
        <p:xfrm>
          <a:off x="1219201" y="2173181"/>
          <a:ext cx="10644853" cy="3849479"/>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288237">
                <a:tc>
                  <a:txBody>
                    <a:bodyPr/>
                    <a:lstStyle/>
                    <a:p>
                      <a:pPr algn="ctr"/>
                      <a:r>
                        <a:rPr lang="en-US" sz="1800" b="0" dirty="0">
                          <a:solidFill>
                            <a:schemeClr val="tx1"/>
                          </a:solidFill>
                          <a:latin typeface="Century Gothic" panose="020B0502020202020204" pitchFamily="34" charset="0"/>
                        </a:rPr>
                        <a:t>15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chemeClr val="tx1"/>
                          </a:solidFill>
                          <a:latin typeface="Century Gothic" panose="020B0502020202020204" pitchFamily="34" charset="0"/>
                        </a:rPr>
                        <a:t>Below</a:t>
                      </a:r>
                      <a:r>
                        <a:rPr lang="en-US" sz="1800" b="0" baseline="0" dirty="0">
                          <a:solidFill>
                            <a:schemeClr val="tx1"/>
                          </a:solidFill>
                          <a:latin typeface="Century Gothic" panose="020B0502020202020204" pitchFamily="34" charset="0"/>
                        </a:rPr>
                        <a:t> </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(Levels 1 and 2)</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Approaching</a:t>
                      </a:r>
                    </a:p>
                    <a:p>
                      <a:pPr algn="ctr"/>
                      <a:r>
                        <a:rPr lang="en-US" sz="1800" b="0" baseline="0" dirty="0">
                          <a:solidFill>
                            <a:schemeClr val="tx1"/>
                          </a:solidFill>
                          <a:latin typeface="Century Gothic" panose="020B0502020202020204" pitchFamily="34" charset="0"/>
                        </a:rPr>
                        <a:t>Expectations</a:t>
                      </a:r>
                    </a:p>
                    <a:p>
                      <a:pPr algn="ctr"/>
                      <a:r>
                        <a:rPr lang="en-US" sz="1800" b="0" baseline="0" dirty="0">
                          <a:solidFill>
                            <a:schemeClr val="tx1"/>
                          </a:solidFill>
                          <a:latin typeface="Century Gothic" panose="020B0502020202020204" pitchFamily="34" charset="0"/>
                        </a:rPr>
                        <a:t>(Level 3)</a:t>
                      </a:r>
                      <a:endParaRPr lang="en-US" sz="1800" b="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chemeClr val="tx1"/>
                          </a:solidFill>
                          <a:latin typeface="Century Gothic" panose="020B0502020202020204" pitchFamily="34" charset="0"/>
                        </a:rPr>
                        <a:t>Meets or Exceeds</a:t>
                      </a:r>
                    </a:p>
                    <a:p>
                      <a:pPr algn="ctr"/>
                      <a:r>
                        <a:rPr lang="en-US" sz="1800" b="0" dirty="0">
                          <a:solidFill>
                            <a:schemeClr val="tx1"/>
                          </a:solidFill>
                          <a:latin typeface="Century Gothic" panose="020B0502020202020204" pitchFamily="34" charset="0"/>
                        </a:rPr>
                        <a:t>Expectations</a:t>
                      </a:r>
                    </a:p>
                    <a:p>
                      <a:pPr algn="ctr"/>
                      <a:r>
                        <a:rPr lang="en-US" sz="1800" b="0" dirty="0">
                          <a:solidFill>
                            <a:schemeClr val="tx1"/>
                          </a:solidFill>
                          <a:latin typeface="Century Gothic" panose="020B0502020202020204" pitchFamily="34" charset="0"/>
                        </a:rPr>
                        <a:t>(Levels 4 and 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Major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80%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Supporting Content</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93%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Reasoning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45%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Modeling</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57%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5277289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13A28-6C73-48C1-1B05-3A9637061AB5}"/>
              </a:ext>
            </a:extLst>
          </p:cNvPr>
          <p:cNvSpPr>
            <a:spLocks noGrp="1"/>
          </p:cNvSpPr>
          <p:nvPr>
            <p:ph type="title"/>
          </p:nvPr>
        </p:nvSpPr>
        <p:spPr>
          <a:xfrm>
            <a:off x="1478521" y="1480930"/>
            <a:ext cx="5751537" cy="3848521"/>
          </a:xfrm>
        </p:spPr>
        <p:txBody>
          <a:bodyPr vert="horz" lIns="91440" tIns="45720" rIns="91440" bIns="45720" rtlCol="0" anchor="ctr">
            <a:normAutofit/>
          </a:bodyPr>
          <a:lstStyle/>
          <a:p>
            <a:r>
              <a:rPr lang="en-US" sz="6600" dirty="0"/>
              <a:t>New jersey’s statewide </a:t>
            </a:r>
            <a:br>
              <a:rPr lang="en-US" sz="6600" dirty="0"/>
            </a:br>
            <a:r>
              <a:rPr lang="en-US" sz="6600" dirty="0"/>
              <a:t>assessment program</a:t>
            </a:r>
          </a:p>
        </p:txBody>
      </p:sp>
      <p:sp>
        <p:nvSpPr>
          <p:cNvPr id="3" name="Text Placeholder 2">
            <a:extLst>
              <a:ext uri="{FF2B5EF4-FFF2-40B4-BE49-F238E27FC236}">
                <a16:creationId xmlns:a16="http://schemas.microsoft.com/office/drawing/2014/main" id="{13B20AA1-0F25-3F95-7125-C9A42ABA0B37}"/>
              </a:ext>
            </a:extLst>
          </p:cNvPr>
          <p:cNvSpPr>
            <a:spLocks noGrp="1"/>
          </p:cNvSpPr>
          <p:nvPr>
            <p:ph type="body" idx="1"/>
          </p:nvPr>
        </p:nvSpPr>
        <p:spPr>
          <a:xfrm>
            <a:off x="7872155" y="1670263"/>
            <a:ext cx="3275009" cy="4790026"/>
          </a:xfrm>
        </p:spPr>
        <p:txBody>
          <a:bodyPr vert="horz" lIns="91440" tIns="45720" rIns="91440" bIns="45720" rtlCol="0" anchor="ctr">
            <a:normAutofit/>
          </a:bodyPr>
          <a:lstStyle/>
          <a:p>
            <a:pPr algn="l">
              <a:lnSpc>
                <a:spcPct val="102000"/>
              </a:lnSpc>
              <a:spcAft>
                <a:spcPts val="600"/>
              </a:spcAft>
            </a:pPr>
            <a:r>
              <a:rPr lang="en-US" sz="1900" b="1" dirty="0">
                <a:latin typeface="Century Gothic" panose="020B0502020202020204" pitchFamily="34" charset="0"/>
              </a:rPr>
              <a:t>Level 1</a:t>
            </a:r>
            <a:r>
              <a:rPr lang="en-US" sz="1900" dirty="0">
                <a:latin typeface="Century Gothic" panose="020B0502020202020204" pitchFamily="34" charset="0"/>
              </a:rPr>
              <a:t>: Below Proficient</a:t>
            </a:r>
          </a:p>
          <a:p>
            <a:pPr algn="l">
              <a:lnSpc>
                <a:spcPct val="102000"/>
              </a:lnSpc>
              <a:spcAft>
                <a:spcPts val="600"/>
              </a:spcAft>
            </a:pPr>
            <a:endParaRPr lang="en-US" sz="1900" dirty="0">
              <a:latin typeface="Century Gothic" panose="020B0502020202020204" pitchFamily="34" charset="0"/>
            </a:endParaRPr>
          </a:p>
          <a:p>
            <a:pPr algn="l">
              <a:lnSpc>
                <a:spcPct val="102000"/>
              </a:lnSpc>
              <a:spcAft>
                <a:spcPts val="600"/>
              </a:spcAft>
            </a:pPr>
            <a:r>
              <a:rPr lang="en-US" sz="1900" b="1" dirty="0">
                <a:latin typeface="Century Gothic" panose="020B0502020202020204" pitchFamily="34" charset="0"/>
              </a:rPr>
              <a:t>Level 2</a:t>
            </a:r>
            <a:r>
              <a:rPr lang="en-US" sz="1900" dirty="0">
                <a:latin typeface="Century Gothic" panose="020B0502020202020204" pitchFamily="34" charset="0"/>
              </a:rPr>
              <a:t>: Near Proficiency </a:t>
            </a:r>
          </a:p>
          <a:p>
            <a:pPr algn="l">
              <a:lnSpc>
                <a:spcPct val="102000"/>
              </a:lnSpc>
              <a:spcAft>
                <a:spcPts val="600"/>
              </a:spcAft>
            </a:pPr>
            <a:endParaRPr lang="en-US" sz="1900" dirty="0">
              <a:latin typeface="Century Gothic" panose="020B0502020202020204" pitchFamily="34" charset="0"/>
            </a:endParaRPr>
          </a:p>
          <a:p>
            <a:pPr algn="l">
              <a:lnSpc>
                <a:spcPct val="102000"/>
              </a:lnSpc>
              <a:spcAft>
                <a:spcPts val="600"/>
              </a:spcAft>
            </a:pPr>
            <a:r>
              <a:rPr lang="en-US" sz="1900" b="1" dirty="0">
                <a:latin typeface="Century Gothic" panose="020B0502020202020204" pitchFamily="34" charset="0"/>
              </a:rPr>
              <a:t>Level 3</a:t>
            </a:r>
            <a:r>
              <a:rPr lang="en-US" sz="1900" dirty="0">
                <a:latin typeface="Century Gothic" panose="020B0502020202020204" pitchFamily="34" charset="0"/>
              </a:rPr>
              <a:t>: Proficient </a:t>
            </a:r>
          </a:p>
          <a:p>
            <a:pPr algn="l">
              <a:lnSpc>
                <a:spcPct val="102000"/>
              </a:lnSpc>
              <a:spcAft>
                <a:spcPts val="600"/>
              </a:spcAft>
            </a:pPr>
            <a:endParaRPr lang="en-US" sz="1900" dirty="0">
              <a:latin typeface="Century Gothic" panose="020B0502020202020204" pitchFamily="34" charset="0"/>
            </a:endParaRPr>
          </a:p>
          <a:p>
            <a:pPr algn="l">
              <a:lnSpc>
                <a:spcPct val="102000"/>
              </a:lnSpc>
              <a:spcAft>
                <a:spcPts val="600"/>
              </a:spcAft>
            </a:pPr>
            <a:r>
              <a:rPr lang="en-US" sz="1900" b="1" dirty="0">
                <a:latin typeface="Century Gothic" panose="020B0502020202020204" pitchFamily="34" charset="0"/>
              </a:rPr>
              <a:t>Level 4</a:t>
            </a:r>
            <a:r>
              <a:rPr lang="en-US" sz="1900" dirty="0">
                <a:latin typeface="Century Gothic" panose="020B0502020202020204" pitchFamily="34" charset="0"/>
              </a:rPr>
              <a:t>: Advanced Proficiency</a:t>
            </a:r>
          </a:p>
          <a:p>
            <a:pPr algn="l">
              <a:lnSpc>
                <a:spcPct val="102000"/>
              </a:lnSpc>
              <a:spcAft>
                <a:spcPts val="600"/>
              </a:spcAft>
            </a:pPr>
            <a:endParaRPr lang="en-US" sz="1900" dirty="0">
              <a:latin typeface="Century Gothic" panose="020B0502020202020204" pitchFamily="34" charset="0"/>
            </a:endParaRPr>
          </a:p>
          <a:p>
            <a:pPr algn="l">
              <a:lnSpc>
                <a:spcPct val="102000"/>
              </a:lnSpc>
              <a:spcAft>
                <a:spcPts val="600"/>
              </a:spcAft>
            </a:pPr>
            <a:endParaRPr lang="en-US" sz="1400" dirty="0"/>
          </a:p>
        </p:txBody>
      </p:sp>
      <p:sp>
        <p:nvSpPr>
          <p:cNvPr id="4" name="TextBox 3">
            <a:extLst>
              <a:ext uri="{FF2B5EF4-FFF2-40B4-BE49-F238E27FC236}">
                <a16:creationId xmlns:a16="http://schemas.microsoft.com/office/drawing/2014/main" id="{18956BA7-CD0B-1899-0EC3-467FDFFD319A}"/>
              </a:ext>
            </a:extLst>
          </p:cNvPr>
          <p:cNvSpPr txBox="1"/>
          <p:nvPr/>
        </p:nvSpPr>
        <p:spPr>
          <a:xfrm>
            <a:off x="6223051" y="5144785"/>
            <a:ext cx="1007007" cy="369332"/>
          </a:xfrm>
          <a:prstGeom prst="rect">
            <a:avLst/>
          </a:prstGeom>
          <a:noFill/>
        </p:spPr>
        <p:txBody>
          <a:bodyPr wrap="none" rtlCol="0">
            <a:spAutoFit/>
          </a:bodyPr>
          <a:lstStyle/>
          <a:p>
            <a:r>
              <a:rPr lang="en-US" dirty="0"/>
              <a:t>Science </a:t>
            </a:r>
          </a:p>
        </p:txBody>
      </p:sp>
    </p:spTree>
    <p:extLst>
      <p:ext uri="{BB962C8B-B14F-4D97-AF65-F5344CB8AC3E}">
        <p14:creationId xmlns:p14="http://schemas.microsoft.com/office/powerpoint/2010/main" val="6261496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DC0A2-0C74-975F-0C89-3208F8950919}"/>
              </a:ext>
            </a:extLst>
          </p:cNvPr>
          <p:cNvSpPr>
            <a:spLocks noGrp="1"/>
          </p:cNvSpPr>
          <p:nvPr>
            <p:ph type="title"/>
          </p:nvPr>
        </p:nvSpPr>
        <p:spPr>
          <a:xfrm>
            <a:off x="1024359" y="222811"/>
            <a:ext cx="9601200" cy="1485900"/>
          </a:xfrm>
        </p:spPr>
        <p:txBody>
          <a:bodyPr>
            <a:noAutofit/>
          </a:bodyPr>
          <a:lstStyle/>
          <a:p>
            <a:r>
              <a:rPr lang="en-US" sz="4000" dirty="0">
                <a:latin typeface="Century Gothic" panose="020B0502020202020204" pitchFamily="34" charset="0"/>
              </a:rPr>
              <a:t>Moonachie’s</a:t>
            </a:r>
            <a:br>
              <a:rPr lang="en-US" sz="4000" dirty="0">
                <a:latin typeface="Century Gothic" panose="020B0502020202020204" pitchFamily="34" charset="0"/>
              </a:rPr>
            </a:br>
            <a:r>
              <a:rPr lang="en-US" sz="4000" dirty="0">
                <a:latin typeface="Century Gothic" panose="020B0502020202020204" pitchFamily="34" charset="0"/>
              </a:rPr>
              <a:t>2022 NJSLA Grade-Level Outcomes</a:t>
            </a:r>
            <a:br>
              <a:rPr lang="en-US" sz="4000" dirty="0">
                <a:latin typeface="Century Gothic" panose="020B0502020202020204" pitchFamily="34" charset="0"/>
              </a:rPr>
            </a:br>
            <a:r>
              <a:rPr lang="en-US" sz="4000" b="1" dirty="0">
                <a:latin typeface="Century Gothic" panose="020B0502020202020204" pitchFamily="34" charset="0"/>
              </a:rPr>
              <a:t>Science</a:t>
            </a:r>
            <a:r>
              <a:rPr lang="en-US" sz="4000" dirty="0">
                <a:latin typeface="Century Gothic" panose="020B0502020202020204" pitchFamily="34" charset="0"/>
              </a:rPr>
              <a:t> </a:t>
            </a:r>
          </a:p>
        </p:txBody>
      </p:sp>
      <p:graphicFrame>
        <p:nvGraphicFramePr>
          <p:cNvPr id="5" name="Content Placeholder 6">
            <a:extLst>
              <a:ext uri="{FF2B5EF4-FFF2-40B4-BE49-F238E27FC236}">
                <a16:creationId xmlns:a16="http://schemas.microsoft.com/office/drawing/2014/main" id="{F024353D-755C-6672-259F-07F89FC1E318}"/>
              </a:ext>
            </a:extLst>
          </p:cNvPr>
          <p:cNvGraphicFramePr>
            <a:graphicFrameLocks/>
          </p:cNvGraphicFramePr>
          <p:nvPr>
            <p:extLst>
              <p:ext uri="{D42A27DB-BD31-4B8C-83A1-F6EECF244321}">
                <p14:modId xmlns:p14="http://schemas.microsoft.com/office/powerpoint/2010/main" val="1193358391"/>
              </p:ext>
            </p:extLst>
          </p:nvPr>
        </p:nvGraphicFramePr>
        <p:xfrm>
          <a:off x="1006996" y="1986506"/>
          <a:ext cx="11019904" cy="2280694"/>
        </p:xfrm>
        <a:graphic>
          <a:graphicData uri="http://schemas.openxmlformats.org/drawingml/2006/table">
            <a:tbl>
              <a:tblPr firstRow="1" lastCol="1" bandRow="1">
                <a:tableStyleId>{5C22544A-7EE6-4342-B048-85BDC9FD1C3A}</a:tableStyleId>
              </a:tblPr>
              <a:tblGrid>
                <a:gridCol w="1185514">
                  <a:extLst>
                    <a:ext uri="{9D8B030D-6E8A-4147-A177-3AD203B41FA5}">
                      <a16:colId xmlns:a16="http://schemas.microsoft.com/office/drawing/2014/main" val="20000"/>
                    </a:ext>
                  </a:extLst>
                </a:gridCol>
                <a:gridCol w="1131627">
                  <a:extLst>
                    <a:ext uri="{9D8B030D-6E8A-4147-A177-3AD203B41FA5}">
                      <a16:colId xmlns:a16="http://schemas.microsoft.com/office/drawing/2014/main" val="20001"/>
                    </a:ext>
                  </a:extLst>
                </a:gridCol>
                <a:gridCol w="1320233">
                  <a:extLst>
                    <a:ext uri="{9D8B030D-6E8A-4147-A177-3AD203B41FA5}">
                      <a16:colId xmlns:a16="http://schemas.microsoft.com/office/drawing/2014/main" val="20002"/>
                    </a:ext>
                  </a:extLst>
                </a:gridCol>
                <a:gridCol w="1471067">
                  <a:extLst>
                    <a:ext uri="{9D8B030D-6E8A-4147-A177-3AD203B41FA5}">
                      <a16:colId xmlns:a16="http://schemas.microsoft.com/office/drawing/2014/main" val="20003"/>
                    </a:ext>
                  </a:extLst>
                </a:gridCol>
                <a:gridCol w="1546610">
                  <a:extLst>
                    <a:ext uri="{9D8B030D-6E8A-4147-A177-3AD203B41FA5}">
                      <a16:colId xmlns:a16="http://schemas.microsoft.com/office/drawing/2014/main" val="20004"/>
                    </a:ext>
                  </a:extLst>
                </a:gridCol>
                <a:gridCol w="1630082">
                  <a:extLst>
                    <a:ext uri="{9D8B030D-6E8A-4147-A177-3AD203B41FA5}">
                      <a16:colId xmlns:a16="http://schemas.microsoft.com/office/drawing/2014/main" val="20005"/>
                    </a:ext>
                  </a:extLst>
                </a:gridCol>
                <a:gridCol w="1616612">
                  <a:extLst>
                    <a:ext uri="{9D8B030D-6E8A-4147-A177-3AD203B41FA5}">
                      <a16:colId xmlns:a16="http://schemas.microsoft.com/office/drawing/2014/main" val="20007"/>
                    </a:ext>
                  </a:extLst>
                </a:gridCol>
                <a:gridCol w="1118159">
                  <a:extLst>
                    <a:ext uri="{9D8B030D-6E8A-4147-A177-3AD203B41FA5}">
                      <a16:colId xmlns:a16="http://schemas.microsoft.com/office/drawing/2014/main" val="20008"/>
                    </a:ext>
                  </a:extLst>
                </a:gridCol>
              </a:tblGrid>
              <a:tr h="1070558">
                <a:tc>
                  <a:txBody>
                    <a:bodyPr/>
                    <a:lstStyle/>
                    <a:p>
                      <a:r>
                        <a:rPr lang="en-US" sz="1400" dirty="0">
                          <a:solidFill>
                            <a:schemeClr val="tx1"/>
                          </a:solidFill>
                          <a:latin typeface="Century Gothic" panose="020B0502020202020204" pitchFamily="34" charset="0"/>
                        </a:rPr>
                        <a:t>Science</a:t>
                      </a:r>
                    </a:p>
                  </a:txBody>
                  <a:tcPr marL="131024" marR="131024" anchor="ctr"/>
                </a:tc>
                <a:tc>
                  <a:txBody>
                    <a:bodyPr/>
                    <a:lstStyle/>
                    <a:p>
                      <a:pPr algn="ctr"/>
                      <a:r>
                        <a:rPr lang="en-US" sz="1400" dirty="0">
                          <a:solidFill>
                            <a:schemeClr val="tx1"/>
                          </a:solidFill>
                          <a:latin typeface="Century Gothic" panose="020B0502020202020204" pitchFamily="34" charset="0"/>
                        </a:rPr>
                        <a:t>Count of Valid Test</a:t>
                      </a:r>
                      <a:r>
                        <a:rPr lang="en-US" sz="1400" baseline="0" dirty="0">
                          <a:solidFill>
                            <a:schemeClr val="tx1"/>
                          </a:solidFill>
                          <a:latin typeface="Century Gothic" panose="020B0502020202020204" pitchFamily="34" charset="0"/>
                        </a:rPr>
                        <a:t> Scores</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Below Proficient</a:t>
                      </a:r>
                    </a:p>
                    <a:p>
                      <a:pPr algn="ctr"/>
                      <a:r>
                        <a:rPr lang="en-US" sz="1400" dirty="0">
                          <a:solidFill>
                            <a:schemeClr val="tx1"/>
                          </a:solidFill>
                          <a:latin typeface="Century Gothic" panose="020B0502020202020204" pitchFamily="34" charset="0"/>
                        </a:rPr>
                        <a:t>(Level</a:t>
                      </a:r>
                      <a:r>
                        <a:rPr lang="en-US" sz="1400" baseline="0" dirty="0">
                          <a:solidFill>
                            <a:schemeClr val="tx1"/>
                          </a:solidFill>
                          <a:latin typeface="Century Gothic" panose="020B0502020202020204" pitchFamily="34" charset="0"/>
                        </a:rPr>
                        <a:t> 1)</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Near Proficiency</a:t>
                      </a:r>
                    </a:p>
                    <a:p>
                      <a:pPr algn="ctr"/>
                      <a:r>
                        <a:rPr lang="en-US" sz="1400" dirty="0">
                          <a:solidFill>
                            <a:schemeClr val="tx1"/>
                          </a:solidFill>
                          <a:latin typeface="Century Gothic" panose="020B0502020202020204" pitchFamily="34" charset="0"/>
                        </a:rPr>
                        <a:t>(Level 2)</a:t>
                      </a:r>
                    </a:p>
                  </a:txBody>
                  <a:tcPr marL="131024" marR="131024" anchor="ctr"/>
                </a:tc>
                <a:tc>
                  <a:txBody>
                    <a:bodyPr/>
                    <a:lstStyle/>
                    <a:p>
                      <a:pPr algn="ctr"/>
                      <a:r>
                        <a:rPr lang="en-US" sz="1400" dirty="0">
                          <a:solidFill>
                            <a:schemeClr val="tx1"/>
                          </a:solidFill>
                          <a:latin typeface="Century Gothic" panose="020B0502020202020204" pitchFamily="34" charset="0"/>
                        </a:rPr>
                        <a:t>Proficient</a:t>
                      </a:r>
                    </a:p>
                    <a:p>
                      <a:pPr algn="ctr"/>
                      <a:r>
                        <a:rPr lang="en-US" sz="1400" dirty="0">
                          <a:solidFill>
                            <a:schemeClr val="tx1"/>
                          </a:solidFill>
                          <a:latin typeface="Century Gothic" panose="020B0502020202020204" pitchFamily="34" charset="0"/>
                        </a:rPr>
                        <a:t>(Level 3)</a:t>
                      </a:r>
                    </a:p>
                  </a:txBody>
                  <a:tcPr marL="131024" marR="131024" anchor="ctr"/>
                </a:tc>
                <a:tc>
                  <a:txBody>
                    <a:bodyPr/>
                    <a:lstStyle/>
                    <a:p>
                      <a:pPr algn="ctr"/>
                      <a:r>
                        <a:rPr lang="en-US" sz="1400" dirty="0">
                          <a:solidFill>
                            <a:schemeClr val="tx1"/>
                          </a:solidFill>
                          <a:latin typeface="Century Gothic" panose="020B0502020202020204" pitchFamily="34" charset="0"/>
                        </a:rPr>
                        <a:t>Advanced Proficiency</a:t>
                      </a:r>
                    </a:p>
                    <a:p>
                      <a:pPr algn="ctr"/>
                      <a:r>
                        <a:rPr lang="en-US" sz="1400" dirty="0">
                          <a:solidFill>
                            <a:schemeClr val="tx1"/>
                          </a:solidFill>
                          <a:latin typeface="Century Gothic" panose="020B0502020202020204" pitchFamily="34" charset="0"/>
                        </a:rPr>
                        <a:t>(Level 4)</a:t>
                      </a:r>
                    </a:p>
                  </a:txBody>
                  <a:tcPr marL="131024" marR="131024" anchor="ctr"/>
                </a:tc>
                <a:tc>
                  <a:txBody>
                    <a:bodyPr/>
                    <a:lstStyle/>
                    <a:p>
                      <a:pPr algn="ctr"/>
                      <a:r>
                        <a:rPr lang="en-US" sz="1400" dirty="0">
                          <a:solidFill>
                            <a:schemeClr val="tx1"/>
                          </a:solidFill>
                          <a:latin typeface="Century Gothic" panose="020B0502020202020204" pitchFamily="34" charset="0"/>
                        </a:rPr>
                        <a:t>District % &gt;=</a:t>
                      </a:r>
                      <a:r>
                        <a:rPr lang="en-US" sz="1400" baseline="0" dirty="0">
                          <a:solidFill>
                            <a:schemeClr val="tx1"/>
                          </a:solidFill>
                          <a:latin typeface="Century Gothic" panose="020B0502020202020204" pitchFamily="34" charset="0"/>
                        </a:rPr>
                        <a:t> Level 3</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NJ % &gt;=</a:t>
                      </a:r>
                      <a:r>
                        <a:rPr lang="en-US" sz="1400" baseline="0" dirty="0">
                          <a:solidFill>
                            <a:schemeClr val="tx1"/>
                          </a:solidFill>
                          <a:latin typeface="Century Gothic" panose="020B0502020202020204" pitchFamily="34" charset="0"/>
                        </a:rPr>
                        <a:t> Level 3</a:t>
                      </a:r>
                      <a:endParaRPr lang="en-US" sz="1400" dirty="0">
                        <a:solidFill>
                          <a:schemeClr val="tx1"/>
                        </a:solidFill>
                        <a:latin typeface="Century Gothic" panose="020B0502020202020204" pitchFamily="34" charset="0"/>
                      </a:endParaRPr>
                    </a:p>
                  </a:txBody>
                  <a:tcPr marL="131024" marR="131024" anchor="ctr"/>
                </a:tc>
                <a:extLst>
                  <a:ext uri="{0D108BD9-81ED-4DB2-BD59-A6C34878D82A}">
                    <a16:rowId xmlns:a16="http://schemas.microsoft.com/office/drawing/2014/main" val="10000"/>
                  </a:ext>
                </a:extLst>
              </a:tr>
              <a:tr h="605068">
                <a:tc>
                  <a:txBody>
                    <a:bodyPr/>
                    <a:lstStyle/>
                    <a:p>
                      <a:r>
                        <a:rPr lang="en-US" sz="1400" dirty="0">
                          <a:solidFill>
                            <a:schemeClr val="tx1"/>
                          </a:solidFill>
                          <a:latin typeface="Century Gothic" panose="020B0502020202020204" pitchFamily="34" charset="0"/>
                        </a:rPr>
                        <a:t>Grade 5</a:t>
                      </a:r>
                    </a:p>
                  </a:txBody>
                  <a:tcPr marL="131024" marR="131024" anchor="ctr"/>
                </a:tc>
                <a:tc>
                  <a:txBody>
                    <a:bodyPr/>
                    <a:lstStyle/>
                    <a:p>
                      <a:pPr algn="ctr"/>
                      <a:r>
                        <a:rPr lang="en-US" sz="1400" dirty="0">
                          <a:solidFill>
                            <a:schemeClr val="tx1"/>
                          </a:solidFill>
                          <a:latin typeface="Century Gothic" panose="020B0502020202020204" pitchFamily="34" charset="0"/>
                        </a:rPr>
                        <a:t>38</a:t>
                      </a:r>
                    </a:p>
                  </a:txBody>
                  <a:tcPr marL="131024" marR="131024" anchor="ctr"/>
                </a:tc>
                <a:tc>
                  <a:txBody>
                    <a:bodyPr/>
                    <a:lstStyle/>
                    <a:p>
                      <a:pPr algn="ctr"/>
                      <a:r>
                        <a:rPr lang="en-US" sz="1400" dirty="0">
                          <a:solidFill>
                            <a:schemeClr val="tx1"/>
                          </a:solidFill>
                          <a:latin typeface="Century Gothic" panose="020B0502020202020204" pitchFamily="34" charset="0"/>
                        </a:rPr>
                        <a:t>24%</a:t>
                      </a:r>
                    </a:p>
                    <a:p>
                      <a:pPr algn="ctr"/>
                      <a:r>
                        <a:rPr lang="en-US" sz="1400" dirty="0">
                          <a:solidFill>
                            <a:schemeClr val="tx1"/>
                          </a:solidFill>
                          <a:latin typeface="Century Gothic" panose="020B0502020202020204" pitchFamily="34" charset="0"/>
                        </a:rPr>
                        <a:t>9/38</a:t>
                      </a:r>
                    </a:p>
                  </a:txBody>
                  <a:tcPr marL="131024" marR="131024" anchor="ctr"/>
                </a:tc>
                <a:tc>
                  <a:txBody>
                    <a:bodyPr/>
                    <a:lstStyle/>
                    <a:p>
                      <a:pPr algn="ctr"/>
                      <a:r>
                        <a:rPr lang="en-US" sz="1400" dirty="0">
                          <a:solidFill>
                            <a:schemeClr val="tx1"/>
                          </a:solidFill>
                          <a:latin typeface="Century Gothic" panose="020B0502020202020204" pitchFamily="34" charset="0"/>
                        </a:rPr>
                        <a:t>50%</a:t>
                      </a:r>
                    </a:p>
                    <a:p>
                      <a:pPr algn="ctr"/>
                      <a:r>
                        <a:rPr lang="en-US" sz="1400" dirty="0">
                          <a:solidFill>
                            <a:schemeClr val="tx1"/>
                          </a:solidFill>
                          <a:latin typeface="Century Gothic" panose="020B0502020202020204" pitchFamily="34" charset="0"/>
                        </a:rPr>
                        <a:t>19/38</a:t>
                      </a:r>
                    </a:p>
                  </a:txBody>
                  <a:tcPr marL="131024" marR="131024" anchor="ctr"/>
                </a:tc>
                <a:tc>
                  <a:txBody>
                    <a:bodyPr/>
                    <a:lstStyle/>
                    <a:p>
                      <a:pPr algn="ctr"/>
                      <a:r>
                        <a:rPr lang="en-US" sz="1400" dirty="0">
                          <a:solidFill>
                            <a:schemeClr val="tx1"/>
                          </a:solidFill>
                          <a:latin typeface="Century Gothic" panose="020B0502020202020204" pitchFamily="34" charset="0"/>
                        </a:rPr>
                        <a:t>24%</a:t>
                      </a:r>
                    </a:p>
                    <a:p>
                      <a:pPr algn="ctr"/>
                      <a:r>
                        <a:rPr lang="en-US" sz="1400" dirty="0">
                          <a:solidFill>
                            <a:schemeClr val="tx1"/>
                          </a:solidFill>
                          <a:latin typeface="Century Gothic" panose="020B0502020202020204" pitchFamily="34" charset="0"/>
                        </a:rPr>
                        <a:t>9/38</a:t>
                      </a:r>
                    </a:p>
                  </a:txBody>
                  <a:tcPr marL="131024" marR="131024" anchor="ctr"/>
                </a:tc>
                <a:tc>
                  <a:txBody>
                    <a:bodyPr/>
                    <a:lstStyle/>
                    <a:p>
                      <a:pPr algn="ctr"/>
                      <a:r>
                        <a:rPr lang="en-US" sz="1400" dirty="0">
                          <a:solidFill>
                            <a:schemeClr val="tx1"/>
                          </a:solidFill>
                          <a:latin typeface="Century Gothic" panose="020B0502020202020204" pitchFamily="34" charset="0"/>
                        </a:rPr>
                        <a:t>3%</a:t>
                      </a:r>
                    </a:p>
                    <a:p>
                      <a:pPr algn="ctr"/>
                      <a:r>
                        <a:rPr lang="en-US" sz="1400" dirty="0">
                          <a:solidFill>
                            <a:schemeClr val="tx1"/>
                          </a:solidFill>
                          <a:latin typeface="Century Gothic" panose="020B0502020202020204" pitchFamily="34" charset="0"/>
                        </a:rPr>
                        <a:t>1/38</a:t>
                      </a:r>
                    </a:p>
                  </a:txBody>
                  <a:tcPr marL="131024" marR="131024" anchor="ctr"/>
                </a:tc>
                <a:tc>
                  <a:txBody>
                    <a:bodyPr/>
                    <a:lstStyle/>
                    <a:p>
                      <a:pPr algn="ctr"/>
                      <a:r>
                        <a:rPr lang="en-US" sz="1400" b="0" dirty="0">
                          <a:solidFill>
                            <a:srgbClr val="0070C0"/>
                          </a:solidFill>
                          <a:latin typeface="Century Gothic" panose="020B0502020202020204" pitchFamily="34" charset="0"/>
                        </a:rPr>
                        <a:t>27%</a:t>
                      </a:r>
                    </a:p>
                    <a:p>
                      <a:pPr algn="ctr"/>
                      <a:r>
                        <a:rPr lang="en-US" sz="1400" b="0" dirty="0">
                          <a:solidFill>
                            <a:srgbClr val="0070C0"/>
                          </a:solidFill>
                          <a:latin typeface="Century Gothic" panose="020B0502020202020204" pitchFamily="34" charset="0"/>
                        </a:rPr>
                        <a:t>10/38</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25%</a:t>
                      </a:r>
                    </a:p>
                  </a:txBody>
                  <a:tcPr marL="131024" marR="131024" anchor="ctr"/>
                </a:tc>
                <a:extLst>
                  <a:ext uri="{0D108BD9-81ED-4DB2-BD59-A6C34878D82A}">
                    <a16:rowId xmlns:a16="http://schemas.microsoft.com/office/drawing/2014/main" val="10001"/>
                  </a:ext>
                </a:extLst>
              </a:tr>
              <a:tr h="605068">
                <a:tc>
                  <a:txBody>
                    <a:bodyPr/>
                    <a:lstStyle/>
                    <a:p>
                      <a:r>
                        <a:rPr lang="en-US" sz="1400" dirty="0">
                          <a:solidFill>
                            <a:schemeClr val="tx1"/>
                          </a:solidFill>
                          <a:latin typeface="Century Gothic" panose="020B0502020202020204" pitchFamily="34" charset="0"/>
                        </a:rPr>
                        <a:t>Grade 8</a:t>
                      </a:r>
                    </a:p>
                  </a:txBody>
                  <a:tcPr marL="131024" marR="131024" anchor="ctr"/>
                </a:tc>
                <a:tc>
                  <a:txBody>
                    <a:bodyPr/>
                    <a:lstStyle/>
                    <a:p>
                      <a:pPr algn="ctr"/>
                      <a:r>
                        <a:rPr lang="en-US" sz="1400" dirty="0">
                          <a:solidFill>
                            <a:schemeClr val="tx1"/>
                          </a:solidFill>
                          <a:latin typeface="Century Gothic" panose="020B0502020202020204" pitchFamily="34" charset="0"/>
                        </a:rPr>
                        <a:t>31</a:t>
                      </a:r>
                    </a:p>
                  </a:txBody>
                  <a:tcPr marL="131024" marR="131024" anchor="ctr"/>
                </a:tc>
                <a:tc>
                  <a:txBody>
                    <a:bodyPr/>
                    <a:lstStyle/>
                    <a:p>
                      <a:pPr algn="ctr"/>
                      <a:r>
                        <a:rPr lang="en-US" sz="1400" dirty="0">
                          <a:solidFill>
                            <a:schemeClr val="tx1"/>
                          </a:solidFill>
                          <a:latin typeface="Century Gothic" panose="020B0502020202020204" pitchFamily="34" charset="0"/>
                        </a:rPr>
                        <a:t>29%</a:t>
                      </a:r>
                    </a:p>
                    <a:p>
                      <a:pPr algn="ctr"/>
                      <a:r>
                        <a:rPr lang="en-US" sz="1400" dirty="0">
                          <a:solidFill>
                            <a:schemeClr val="tx1"/>
                          </a:solidFill>
                          <a:latin typeface="Century Gothic" panose="020B0502020202020204" pitchFamily="34" charset="0"/>
                        </a:rPr>
                        <a:t>9/31</a:t>
                      </a:r>
                    </a:p>
                  </a:txBody>
                  <a:tcPr marL="131024" marR="131024" anchor="ctr"/>
                </a:tc>
                <a:tc>
                  <a:txBody>
                    <a:bodyPr/>
                    <a:lstStyle/>
                    <a:p>
                      <a:pPr algn="ctr"/>
                      <a:r>
                        <a:rPr lang="en-US" sz="1400" dirty="0">
                          <a:solidFill>
                            <a:schemeClr val="tx1"/>
                          </a:solidFill>
                          <a:latin typeface="Century Gothic" panose="020B0502020202020204" pitchFamily="34" charset="0"/>
                        </a:rPr>
                        <a:t>52%</a:t>
                      </a:r>
                    </a:p>
                    <a:p>
                      <a:pPr algn="ctr"/>
                      <a:r>
                        <a:rPr lang="en-US" sz="1400" dirty="0">
                          <a:solidFill>
                            <a:schemeClr val="tx1"/>
                          </a:solidFill>
                          <a:latin typeface="Century Gothic" panose="020B0502020202020204" pitchFamily="34" charset="0"/>
                        </a:rPr>
                        <a:t>16/31</a:t>
                      </a:r>
                    </a:p>
                  </a:txBody>
                  <a:tcPr marL="131024" marR="131024" anchor="ctr"/>
                </a:tc>
                <a:tc>
                  <a:txBody>
                    <a:bodyPr/>
                    <a:lstStyle/>
                    <a:p>
                      <a:pPr algn="ctr"/>
                      <a:r>
                        <a:rPr lang="en-US" sz="1400" dirty="0">
                          <a:solidFill>
                            <a:schemeClr val="tx1"/>
                          </a:solidFill>
                          <a:latin typeface="Century Gothic" panose="020B0502020202020204" pitchFamily="34" charset="0"/>
                        </a:rPr>
                        <a:t>19%</a:t>
                      </a:r>
                    </a:p>
                    <a:p>
                      <a:pPr algn="ctr"/>
                      <a:r>
                        <a:rPr lang="en-US" sz="1400" dirty="0">
                          <a:solidFill>
                            <a:schemeClr val="tx1"/>
                          </a:solidFill>
                          <a:latin typeface="Century Gothic" panose="020B0502020202020204" pitchFamily="34" charset="0"/>
                        </a:rPr>
                        <a:t>6/31</a:t>
                      </a:r>
                    </a:p>
                  </a:txBody>
                  <a:tcPr marL="131024" marR="131024" anchor="ctr"/>
                </a:tc>
                <a:tc>
                  <a:txBody>
                    <a:bodyPr/>
                    <a:lstStyle/>
                    <a:p>
                      <a:pPr algn="ctr"/>
                      <a:r>
                        <a:rPr lang="en-US" sz="1400" dirty="0">
                          <a:solidFill>
                            <a:schemeClr val="tx1"/>
                          </a:solidFill>
                          <a:latin typeface="Century Gothic" panose="020B0502020202020204" pitchFamily="34" charset="0"/>
                        </a:rPr>
                        <a:t>0%</a:t>
                      </a:r>
                    </a:p>
                    <a:p>
                      <a:pPr algn="ctr"/>
                      <a:r>
                        <a:rPr lang="en-US" sz="1400" dirty="0">
                          <a:solidFill>
                            <a:schemeClr val="tx1"/>
                          </a:solidFill>
                          <a:latin typeface="Century Gothic" panose="020B0502020202020204" pitchFamily="34" charset="0"/>
                        </a:rPr>
                        <a:t>0/31</a:t>
                      </a:r>
                    </a:p>
                  </a:txBody>
                  <a:tcPr marL="131024" marR="131024" anchor="ctr"/>
                </a:tc>
                <a:tc>
                  <a:txBody>
                    <a:bodyPr/>
                    <a:lstStyle/>
                    <a:p>
                      <a:pPr algn="ctr"/>
                      <a:r>
                        <a:rPr lang="en-US" sz="1400" b="0" dirty="0">
                          <a:solidFill>
                            <a:srgbClr val="0070C0"/>
                          </a:solidFill>
                          <a:latin typeface="Century Gothic" panose="020B0502020202020204" pitchFamily="34" charset="0"/>
                        </a:rPr>
                        <a:t>19%</a:t>
                      </a:r>
                    </a:p>
                    <a:p>
                      <a:pPr algn="ctr"/>
                      <a:r>
                        <a:rPr lang="en-US" sz="1400" b="0" dirty="0">
                          <a:solidFill>
                            <a:srgbClr val="0070C0"/>
                          </a:solidFill>
                          <a:latin typeface="Century Gothic" panose="020B0502020202020204" pitchFamily="34" charset="0"/>
                        </a:rPr>
                        <a:t>6/31</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16%</a:t>
                      </a:r>
                    </a:p>
                  </a:txBody>
                  <a:tcPr marL="131024" marR="131024"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82258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3FBEE9-5F5A-4EFB-898C-5D1770B31C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8A0D173-A44D-8D40-6735-06C3AF2721E4}"/>
              </a:ext>
            </a:extLst>
          </p:cNvPr>
          <p:cNvSpPr>
            <a:spLocks noGrp="1"/>
          </p:cNvSpPr>
          <p:nvPr>
            <p:ph type="title"/>
          </p:nvPr>
        </p:nvSpPr>
        <p:spPr>
          <a:xfrm>
            <a:off x="643467" y="4728633"/>
            <a:ext cx="10905066" cy="1485900"/>
          </a:xfrm>
          <a:noFill/>
        </p:spPr>
        <p:txBody>
          <a:bodyPr>
            <a:normAutofit/>
          </a:bodyPr>
          <a:lstStyle/>
          <a:p>
            <a:pPr algn="ctr"/>
            <a:r>
              <a:rPr lang="en-US" sz="3400" dirty="0">
                <a:latin typeface="Century Gothic" panose="020B0502020202020204" pitchFamily="34" charset="0"/>
              </a:rPr>
              <a:t>New Jersey’s </a:t>
            </a:r>
            <a:br>
              <a:rPr lang="en-US" sz="3400" dirty="0">
                <a:latin typeface="Century Gothic" panose="020B0502020202020204" pitchFamily="34" charset="0"/>
              </a:rPr>
            </a:br>
            <a:r>
              <a:rPr lang="en-US" sz="3400" dirty="0">
                <a:latin typeface="Century Gothic" panose="020B0502020202020204" pitchFamily="34" charset="0"/>
              </a:rPr>
              <a:t>2022 NJSLA Outcomes</a:t>
            </a:r>
            <a:br>
              <a:rPr lang="en-US" sz="3400" dirty="0">
                <a:latin typeface="Century Gothic" panose="020B0502020202020204" pitchFamily="34" charset="0"/>
              </a:rPr>
            </a:br>
            <a:r>
              <a:rPr lang="en-US" sz="3400" b="1" dirty="0">
                <a:latin typeface="Century Gothic" panose="020B0502020202020204" pitchFamily="34" charset="0"/>
              </a:rPr>
              <a:t>English Language Arts</a:t>
            </a:r>
          </a:p>
        </p:txBody>
      </p:sp>
      <p:graphicFrame>
        <p:nvGraphicFramePr>
          <p:cNvPr id="4" name="Content Placeholder 6">
            <a:extLst>
              <a:ext uri="{FF2B5EF4-FFF2-40B4-BE49-F238E27FC236}">
                <a16:creationId xmlns:a16="http://schemas.microsoft.com/office/drawing/2014/main" id="{7CE839B3-8D73-4B42-DBFA-5FCC61C94A08}"/>
              </a:ext>
            </a:extLst>
          </p:cNvPr>
          <p:cNvGraphicFramePr>
            <a:graphicFrameLocks noGrp="1"/>
          </p:cNvGraphicFramePr>
          <p:nvPr>
            <p:ph idx="1"/>
            <p:extLst>
              <p:ext uri="{D42A27DB-BD31-4B8C-83A1-F6EECF244321}">
                <p14:modId xmlns:p14="http://schemas.microsoft.com/office/powerpoint/2010/main" val="3073691128"/>
              </p:ext>
            </p:extLst>
          </p:nvPr>
        </p:nvGraphicFramePr>
        <p:xfrm>
          <a:off x="643467" y="834683"/>
          <a:ext cx="10905070" cy="3198973"/>
        </p:xfrm>
        <a:graphic>
          <a:graphicData uri="http://schemas.openxmlformats.org/drawingml/2006/table">
            <a:tbl>
              <a:tblPr firstRow="1" lastCol="1" bandRow="1">
                <a:tableStyleId>{5C22544A-7EE6-4342-B048-85BDC9FD1C3A}</a:tableStyleId>
              </a:tblPr>
              <a:tblGrid>
                <a:gridCol w="1648797">
                  <a:extLst>
                    <a:ext uri="{9D8B030D-6E8A-4147-A177-3AD203B41FA5}">
                      <a16:colId xmlns:a16="http://schemas.microsoft.com/office/drawing/2014/main" val="20000"/>
                    </a:ext>
                  </a:extLst>
                </a:gridCol>
                <a:gridCol w="1439731">
                  <a:extLst>
                    <a:ext uri="{9D8B030D-6E8A-4147-A177-3AD203B41FA5}">
                      <a16:colId xmlns:a16="http://schemas.microsoft.com/office/drawing/2014/main" val="20001"/>
                    </a:ext>
                  </a:extLst>
                </a:gridCol>
                <a:gridCol w="1544264">
                  <a:extLst>
                    <a:ext uri="{9D8B030D-6E8A-4147-A177-3AD203B41FA5}">
                      <a16:colId xmlns:a16="http://schemas.microsoft.com/office/drawing/2014/main" val="20002"/>
                    </a:ext>
                  </a:extLst>
                </a:gridCol>
                <a:gridCol w="1707282">
                  <a:extLst>
                    <a:ext uri="{9D8B030D-6E8A-4147-A177-3AD203B41FA5}">
                      <a16:colId xmlns:a16="http://schemas.microsoft.com/office/drawing/2014/main" val="20003"/>
                    </a:ext>
                  </a:extLst>
                </a:gridCol>
                <a:gridCol w="1678741">
                  <a:extLst>
                    <a:ext uri="{9D8B030D-6E8A-4147-A177-3AD203B41FA5}">
                      <a16:colId xmlns:a16="http://schemas.microsoft.com/office/drawing/2014/main" val="20004"/>
                    </a:ext>
                  </a:extLst>
                </a:gridCol>
                <a:gridCol w="1586754">
                  <a:extLst>
                    <a:ext uri="{9D8B030D-6E8A-4147-A177-3AD203B41FA5}">
                      <a16:colId xmlns:a16="http://schemas.microsoft.com/office/drawing/2014/main" val="20005"/>
                    </a:ext>
                  </a:extLst>
                </a:gridCol>
                <a:gridCol w="1299501">
                  <a:extLst>
                    <a:ext uri="{9D8B030D-6E8A-4147-A177-3AD203B41FA5}">
                      <a16:colId xmlns:a16="http://schemas.microsoft.com/office/drawing/2014/main" val="20006"/>
                    </a:ext>
                  </a:extLst>
                </a:gridCol>
              </a:tblGrid>
              <a:tr h="772165">
                <a:tc>
                  <a:txBody>
                    <a:bodyPr/>
                    <a:lstStyle/>
                    <a:p>
                      <a:pPr algn="ctr"/>
                      <a:r>
                        <a:rPr lang="en-US" sz="1800" dirty="0">
                          <a:solidFill>
                            <a:schemeClr val="tx1"/>
                          </a:solidFill>
                          <a:latin typeface="Century Gothic" panose="020B0502020202020204" pitchFamily="34" charset="0"/>
                        </a:rPr>
                        <a:t>ELA</a:t>
                      </a:r>
                    </a:p>
                  </a:txBody>
                  <a:tcPr marL="131718" marR="131718" marT="45962" marB="45962" anchor="ctr"/>
                </a:tc>
                <a:tc>
                  <a:txBody>
                    <a:bodyPr/>
                    <a:lstStyle/>
                    <a:p>
                      <a:pPr algn="ctr"/>
                      <a:r>
                        <a:rPr lang="en-US" sz="1400" dirty="0">
                          <a:solidFill>
                            <a:schemeClr val="tx1"/>
                          </a:solidFill>
                          <a:latin typeface="Century Gothic" panose="020B0502020202020204" pitchFamily="34" charset="0"/>
                        </a:rPr>
                        <a:t>Not Yet Meeting</a:t>
                      </a:r>
                    </a:p>
                    <a:p>
                      <a:pPr algn="ctr"/>
                      <a:r>
                        <a:rPr lang="en-US" sz="1400" dirty="0">
                          <a:solidFill>
                            <a:schemeClr val="tx1"/>
                          </a:solidFill>
                          <a:latin typeface="Century Gothic" panose="020B0502020202020204" pitchFamily="34" charset="0"/>
                        </a:rPr>
                        <a:t>(Level</a:t>
                      </a:r>
                      <a:r>
                        <a:rPr lang="en-US" sz="1400" baseline="0" dirty="0">
                          <a:solidFill>
                            <a:schemeClr val="tx1"/>
                          </a:solidFill>
                          <a:latin typeface="Century Gothic" panose="020B0502020202020204" pitchFamily="34" charset="0"/>
                        </a:rPr>
                        <a:t> 1)</a:t>
                      </a:r>
                      <a:endParaRPr lang="en-US" sz="1400" dirty="0">
                        <a:solidFill>
                          <a:schemeClr val="tx1"/>
                        </a:solidFill>
                        <a:latin typeface="Century Gothic" panose="020B0502020202020204" pitchFamily="34" charset="0"/>
                      </a:endParaRPr>
                    </a:p>
                  </a:txBody>
                  <a:tcPr marL="131718" marR="131718" marT="45962" marB="45962" anchor="ctr"/>
                </a:tc>
                <a:tc>
                  <a:txBody>
                    <a:bodyPr/>
                    <a:lstStyle/>
                    <a:p>
                      <a:pPr algn="ctr"/>
                      <a:r>
                        <a:rPr lang="en-US" sz="1400" dirty="0">
                          <a:solidFill>
                            <a:schemeClr val="tx1"/>
                          </a:solidFill>
                          <a:latin typeface="Century Gothic" panose="020B0502020202020204" pitchFamily="34" charset="0"/>
                        </a:rPr>
                        <a:t>Partially</a:t>
                      </a:r>
                    </a:p>
                    <a:p>
                      <a:pPr algn="ctr"/>
                      <a:r>
                        <a:rPr lang="en-US" sz="1400" dirty="0">
                          <a:solidFill>
                            <a:schemeClr val="tx1"/>
                          </a:solidFill>
                          <a:latin typeface="Century Gothic" panose="020B0502020202020204" pitchFamily="34" charset="0"/>
                        </a:rPr>
                        <a:t>Meeting</a:t>
                      </a:r>
                    </a:p>
                    <a:p>
                      <a:pPr algn="ctr"/>
                      <a:r>
                        <a:rPr lang="en-US" sz="1400" dirty="0">
                          <a:solidFill>
                            <a:schemeClr val="tx1"/>
                          </a:solidFill>
                          <a:latin typeface="Century Gothic" panose="020B0502020202020204" pitchFamily="34" charset="0"/>
                        </a:rPr>
                        <a:t>(Level 2)</a:t>
                      </a:r>
                    </a:p>
                  </a:txBody>
                  <a:tcPr marL="131718" marR="131718" marT="45962" marB="45962" anchor="ctr"/>
                </a:tc>
                <a:tc>
                  <a:txBody>
                    <a:bodyPr/>
                    <a:lstStyle/>
                    <a:p>
                      <a:pPr algn="ctr"/>
                      <a:r>
                        <a:rPr lang="en-US" sz="1400" dirty="0">
                          <a:solidFill>
                            <a:schemeClr val="tx1"/>
                          </a:solidFill>
                          <a:latin typeface="Century Gothic" panose="020B0502020202020204" pitchFamily="34" charset="0"/>
                        </a:rPr>
                        <a:t>Approaching</a:t>
                      </a:r>
                    </a:p>
                    <a:p>
                      <a:pPr algn="ctr"/>
                      <a:r>
                        <a:rPr lang="en-US" sz="1400" dirty="0">
                          <a:solidFill>
                            <a:schemeClr val="tx1"/>
                          </a:solidFill>
                          <a:latin typeface="Century Gothic" panose="020B0502020202020204" pitchFamily="34" charset="0"/>
                        </a:rPr>
                        <a:t>Expectations</a:t>
                      </a:r>
                    </a:p>
                    <a:p>
                      <a:pPr algn="ctr"/>
                      <a:r>
                        <a:rPr lang="en-US" sz="1400" dirty="0">
                          <a:solidFill>
                            <a:schemeClr val="tx1"/>
                          </a:solidFill>
                          <a:latin typeface="Century Gothic" panose="020B0502020202020204" pitchFamily="34" charset="0"/>
                        </a:rPr>
                        <a:t>(Level 3)</a:t>
                      </a:r>
                    </a:p>
                  </a:txBody>
                  <a:tcPr marL="131718" marR="131718" marT="45962" marB="45962" anchor="ctr"/>
                </a:tc>
                <a:tc>
                  <a:txBody>
                    <a:bodyPr/>
                    <a:lstStyle/>
                    <a:p>
                      <a:pPr algn="ctr"/>
                      <a:r>
                        <a:rPr lang="en-US" sz="1400" dirty="0">
                          <a:solidFill>
                            <a:schemeClr val="tx1"/>
                          </a:solidFill>
                          <a:latin typeface="Century Gothic" panose="020B0502020202020204" pitchFamily="34" charset="0"/>
                        </a:rPr>
                        <a:t>Meeting</a:t>
                      </a:r>
                    </a:p>
                    <a:p>
                      <a:pPr algn="ctr"/>
                      <a:r>
                        <a:rPr lang="en-US" sz="1400" dirty="0">
                          <a:solidFill>
                            <a:schemeClr val="tx1"/>
                          </a:solidFill>
                          <a:latin typeface="Century Gothic" panose="020B0502020202020204" pitchFamily="34" charset="0"/>
                        </a:rPr>
                        <a:t>Expectations</a:t>
                      </a:r>
                    </a:p>
                    <a:p>
                      <a:pPr algn="ctr"/>
                      <a:r>
                        <a:rPr lang="en-US" sz="1400" dirty="0">
                          <a:solidFill>
                            <a:schemeClr val="tx1"/>
                          </a:solidFill>
                          <a:latin typeface="Century Gothic" panose="020B0502020202020204" pitchFamily="34" charset="0"/>
                        </a:rPr>
                        <a:t>(Level 4)</a:t>
                      </a:r>
                    </a:p>
                  </a:txBody>
                  <a:tcPr marL="131718" marR="131718" marT="45962" marB="45962" anchor="ctr"/>
                </a:tc>
                <a:tc>
                  <a:txBody>
                    <a:bodyPr/>
                    <a:lstStyle/>
                    <a:p>
                      <a:pPr algn="ctr"/>
                      <a:r>
                        <a:rPr lang="en-US" sz="1400" dirty="0">
                          <a:solidFill>
                            <a:schemeClr val="tx1"/>
                          </a:solidFill>
                          <a:latin typeface="Century Gothic" panose="020B0502020202020204" pitchFamily="34" charset="0"/>
                        </a:rPr>
                        <a:t>Exceeding</a:t>
                      </a:r>
                      <a:r>
                        <a:rPr lang="en-US" sz="1400" baseline="0" dirty="0">
                          <a:solidFill>
                            <a:schemeClr val="tx1"/>
                          </a:solidFill>
                          <a:latin typeface="Century Gothic" panose="020B0502020202020204" pitchFamily="34" charset="0"/>
                        </a:rPr>
                        <a:t> Expectations</a:t>
                      </a:r>
                      <a:r>
                        <a:rPr lang="en-US" sz="1400" dirty="0">
                          <a:solidFill>
                            <a:schemeClr val="tx1"/>
                          </a:solidFill>
                          <a:latin typeface="Century Gothic" panose="020B0502020202020204" pitchFamily="34" charset="0"/>
                        </a:rPr>
                        <a:t> (Level 5)</a:t>
                      </a:r>
                    </a:p>
                  </a:txBody>
                  <a:tcPr marL="131718" marR="131718" marT="45962" marB="45962" anchor="ctr"/>
                </a:tc>
                <a:tc>
                  <a:txBody>
                    <a:bodyPr/>
                    <a:lstStyle/>
                    <a:p>
                      <a:pPr algn="ctr"/>
                      <a:r>
                        <a:rPr lang="en-US" sz="1400" dirty="0">
                          <a:solidFill>
                            <a:schemeClr val="tx1"/>
                          </a:solidFill>
                          <a:latin typeface="Century Gothic" panose="020B0502020202020204" pitchFamily="34" charset="0"/>
                        </a:rPr>
                        <a:t>% &gt;=</a:t>
                      </a:r>
                      <a:r>
                        <a:rPr lang="en-US" sz="1400" baseline="0" dirty="0">
                          <a:solidFill>
                            <a:schemeClr val="tx1"/>
                          </a:solidFill>
                          <a:latin typeface="Century Gothic" panose="020B0502020202020204" pitchFamily="34" charset="0"/>
                        </a:rPr>
                        <a:t> Level 4</a:t>
                      </a:r>
                      <a:endParaRPr lang="en-US" sz="1400" dirty="0">
                        <a:solidFill>
                          <a:schemeClr val="tx1"/>
                        </a:solidFill>
                        <a:latin typeface="Century Gothic" panose="020B0502020202020204" pitchFamily="34" charset="0"/>
                      </a:endParaRPr>
                    </a:p>
                  </a:txBody>
                  <a:tcPr marL="131718" marR="131718" marT="45962" marB="45962" anchor="ctr"/>
                </a:tc>
                <a:extLst>
                  <a:ext uri="{0D108BD9-81ED-4DB2-BD59-A6C34878D82A}">
                    <a16:rowId xmlns:a16="http://schemas.microsoft.com/office/drawing/2014/main" val="10000"/>
                  </a:ext>
                </a:extLst>
              </a:tr>
              <a:tr h="404468">
                <a:tc>
                  <a:txBody>
                    <a:bodyPr/>
                    <a:lstStyle/>
                    <a:p>
                      <a:pPr algn="ctr"/>
                      <a:r>
                        <a:rPr lang="en-US" sz="1800" dirty="0">
                          <a:solidFill>
                            <a:schemeClr val="tx1"/>
                          </a:solidFill>
                          <a:latin typeface="Century Gothic" panose="020B0502020202020204" pitchFamily="34" charset="0"/>
                        </a:rPr>
                        <a:t>Grade 3</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20%</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16%</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22%</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36%</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6%</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42%</a:t>
                      </a:r>
                    </a:p>
                  </a:txBody>
                  <a:tcPr marL="131718" marR="131718" marT="45962" marB="45962" anchor="ctr"/>
                </a:tc>
                <a:extLst>
                  <a:ext uri="{0D108BD9-81ED-4DB2-BD59-A6C34878D82A}">
                    <a16:rowId xmlns:a16="http://schemas.microsoft.com/office/drawing/2014/main" val="10001"/>
                  </a:ext>
                </a:extLst>
              </a:tr>
              <a:tr h="404468">
                <a:tc>
                  <a:txBody>
                    <a:bodyPr/>
                    <a:lstStyle/>
                    <a:p>
                      <a:pPr algn="ctr"/>
                      <a:r>
                        <a:rPr lang="en-US" sz="1800" dirty="0">
                          <a:solidFill>
                            <a:schemeClr val="tx1"/>
                          </a:solidFill>
                          <a:latin typeface="Century Gothic" panose="020B0502020202020204" pitchFamily="34" charset="0"/>
                        </a:rPr>
                        <a:t>Grade 4</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14%</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14%</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22%</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35%</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14%</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49%</a:t>
                      </a:r>
                    </a:p>
                  </a:txBody>
                  <a:tcPr marL="131718" marR="131718" marT="45962" marB="45962" anchor="ctr"/>
                </a:tc>
                <a:extLst>
                  <a:ext uri="{0D108BD9-81ED-4DB2-BD59-A6C34878D82A}">
                    <a16:rowId xmlns:a16="http://schemas.microsoft.com/office/drawing/2014/main" val="10002"/>
                  </a:ext>
                </a:extLst>
              </a:tr>
              <a:tr h="404468">
                <a:tc>
                  <a:txBody>
                    <a:bodyPr/>
                    <a:lstStyle/>
                    <a:p>
                      <a:pPr algn="ctr"/>
                      <a:r>
                        <a:rPr lang="en-US" sz="1800" dirty="0">
                          <a:solidFill>
                            <a:schemeClr val="tx1"/>
                          </a:solidFill>
                          <a:latin typeface="Century Gothic" panose="020B0502020202020204" pitchFamily="34" charset="0"/>
                        </a:rPr>
                        <a:t>Grade 5</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13%</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15%</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23%</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40%</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9%</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49%</a:t>
                      </a:r>
                    </a:p>
                  </a:txBody>
                  <a:tcPr marL="131718" marR="131718" marT="45962" marB="45962" anchor="ctr"/>
                </a:tc>
                <a:extLst>
                  <a:ext uri="{0D108BD9-81ED-4DB2-BD59-A6C34878D82A}">
                    <a16:rowId xmlns:a16="http://schemas.microsoft.com/office/drawing/2014/main" val="10003"/>
                  </a:ext>
                </a:extLst>
              </a:tr>
              <a:tr h="404468">
                <a:tc>
                  <a:txBody>
                    <a:bodyPr/>
                    <a:lstStyle/>
                    <a:p>
                      <a:pPr algn="ctr"/>
                      <a:r>
                        <a:rPr lang="en-US" sz="1800" dirty="0">
                          <a:solidFill>
                            <a:schemeClr val="tx1"/>
                          </a:solidFill>
                          <a:latin typeface="Century Gothic" panose="020B0502020202020204" pitchFamily="34" charset="0"/>
                        </a:rPr>
                        <a:t>Grade 6</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11%</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16%</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26%</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37%</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10%</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47%</a:t>
                      </a:r>
                    </a:p>
                  </a:txBody>
                  <a:tcPr marL="131718" marR="131718" marT="45962" marB="45962" anchor="ctr"/>
                </a:tc>
                <a:extLst>
                  <a:ext uri="{0D108BD9-81ED-4DB2-BD59-A6C34878D82A}">
                    <a16:rowId xmlns:a16="http://schemas.microsoft.com/office/drawing/2014/main" val="10004"/>
                  </a:ext>
                </a:extLst>
              </a:tr>
              <a:tr h="404468">
                <a:tc>
                  <a:txBody>
                    <a:bodyPr/>
                    <a:lstStyle/>
                    <a:p>
                      <a:pPr algn="ctr"/>
                      <a:r>
                        <a:rPr lang="en-US" sz="1800" dirty="0">
                          <a:solidFill>
                            <a:schemeClr val="tx1"/>
                          </a:solidFill>
                          <a:latin typeface="Century Gothic" panose="020B0502020202020204" pitchFamily="34" charset="0"/>
                        </a:rPr>
                        <a:t>Grade 7</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12%</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13%</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21%</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31%</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21%</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52%</a:t>
                      </a:r>
                    </a:p>
                  </a:txBody>
                  <a:tcPr marL="131718" marR="131718" marT="45962" marB="45962" anchor="ctr"/>
                </a:tc>
                <a:extLst>
                  <a:ext uri="{0D108BD9-81ED-4DB2-BD59-A6C34878D82A}">
                    <a16:rowId xmlns:a16="http://schemas.microsoft.com/office/drawing/2014/main" val="10005"/>
                  </a:ext>
                </a:extLst>
              </a:tr>
              <a:tr h="404468">
                <a:tc>
                  <a:txBody>
                    <a:bodyPr/>
                    <a:lstStyle/>
                    <a:p>
                      <a:pPr algn="ctr"/>
                      <a:r>
                        <a:rPr lang="en-US" sz="1800" dirty="0">
                          <a:solidFill>
                            <a:schemeClr val="tx1"/>
                          </a:solidFill>
                          <a:latin typeface="Century Gothic" panose="020B0502020202020204" pitchFamily="34" charset="0"/>
                        </a:rPr>
                        <a:t>Grade 8</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14%</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13%</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21%</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36%</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16%</a:t>
                      </a:r>
                    </a:p>
                  </a:txBody>
                  <a:tcPr marL="131718" marR="131718" marT="45962" marB="45962" anchor="ctr"/>
                </a:tc>
                <a:tc>
                  <a:txBody>
                    <a:bodyPr/>
                    <a:lstStyle/>
                    <a:p>
                      <a:pPr algn="ctr"/>
                      <a:r>
                        <a:rPr lang="en-US" sz="1800" dirty="0">
                          <a:solidFill>
                            <a:schemeClr val="tx1"/>
                          </a:solidFill>
                          <a:latin typeface="Century Gothic" panose="020B0502020202020204" pitchFamily="34" charset="0"/>
                        </a:rPr>
                        <a:t>52%</a:t>
                      </a:r>
                    </a:p>
                  </a:txBody>
                  <a:tcPr marL="131718" marR="131718" marT="45962" marB="45962"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8437720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A7AFDFC3-59F4-784B-6950-61DE8DFB2274}"/>
              </a:ext>
            </a:extLst>
          </p:cNvPr>
          <p:cNvSpPr>
            <a:spLocks noGrp="1"/>
          </p:cNvSpPr>
          <p:nvPr>
            <p:ph type="body" idx="1"/>
          </p:nvPr>
        </p:nvSpPr>
        <p:spPr>
          <a:xfrm>
            <a:off x="588562" y="4984978"/>
            <a:ext cx="9612971" cy="1143324"/>
          </a:xfrm>
        </p:spPr>
        <p:txBody>
          <a:bodyPr>
            <a:normAutofit fontScale="92500" lnSpcReduction="10000"/>
          </a:bodyPr>
          <a:lstStyle/>
          <a:p>
            <a:pPr algn="l"/>
            <a:r>
              <a:rPr lang="en-US" sz="3600" b="1" dirty="0">
                <a:latin typeface="Century Gothic" panose="020B0502020202020204" pitchFamily="34" charset="0"/>
              </a:rPr>
              <a:t>Science</a:t>
            </a:r>
            <a:r>
              <a:rPr lang="en-US" sz="3600" dirty="0">
                <a:latin typeface="Century Gothic" panose="020B0502020202020204" pitchFamily="34" charset="0"/>
              </a:rPr>
              <a:t> </a:t>
            </a:r>
          </a:p>
          <a:p>
            <a:pPr algn="l"/>
            <a:r>
              <a:rPr lang="en-US" sz="3600" dirty="0">
                <a:latin typeface="Century Gothic" panose="020B0502020202020204" pitchFamily="34" charset="0"/>
              </a:rPr>
              <a:t>Average Overall Scores </a:t>
            </a:r>
          </a:p>
        </p:txBody>
      </p:sp>
      <p:graphicFrame>
        <p:nvGraphicFramePr>
          <p:cNvPr id="5" name="Chart 4">
            <a:extLst>
              <a:ext uri="{FF2B5EF4-FFF2-40B4-BE49-F238E27FC236}">
                <a16:creationId xmlns:a16="http://schemas.microsoft.com/office/drawing/2014/main" id="{9FE3B4EC-E965-C614-6AC4-40B58BC484A5}"/>
              </a:ext>
            </a:extLst>
          </p:cNvPr>
          <p:cNvGraphicFramePr/>
          <p:nvPr>
            <p:extLst>
              <p:ext uri="{D42A27DB-BD31-4B8C-83A1-F6EECF244321}">
                <p14:modId xmlns:p14="http://schemas.microsoft.com/office/powerpoint/2010/main" val="1549573501"/>
              </p:ext>
            </p:extLst>
          </p:nvPr>
        </p:nvGraphicFramePr>
        <p:xfrm>
          <a:off x="588562" y="224590"/>
          <a:ext cx="10352154" cy="4760388"/>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C7A0839C-B681-4476-BFC0-7D1FA6B57606}"/>
              </a:ext>
            </a:extLst>
          </p:cNvPr>
          <p:cNvSpPr txBox="1"/>
          <p:nvPr/>
        </p:nvSpPr>
        <p:spPr>
          <a:xfrm>
            <a:off x="588562" y="6378498"/>
            <a:ext cx="3655168" cy="369332"/>
          </a:xfrm>
          <a:prstGeom prst="rect">
            <a:avLst/>
          </a:prstGeom>
          <a:noFill/>
        </p:spPr>
        <p:txBody>
          <a:bodyPr wrap="none" rtlCol="0">
            <a:spAutoFit/>
          </a:bodyPr>
          <a:lstStyle/>
          <a:p>
            <a:r>
              <a:rPr lang="en-US" dirty="0">
                <a:latin typeface="Century Gothic" panose="020B0502020202020204" pitchFamily="34" charset="0"/>
              </a:rPr>
              <a:t>*200 score is Level 3 (Proficient)</a:t>
            </a:r>
          </a:p>
        </p:txBody>
      </p:sp>
    </p:spTree>
    <p:extLst>
      <p:ext uri="{BB962C8B-B14F-4D97-AF65-F5344CB8AC3E}">
        <p14:creationId xmlns:p14="http://schemas.microsoft.com/office/powerpoint/2010/main" val="27038365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5CEDA-6424-19F8-EE07-7A9CD05BF88D}"/>
              </a:ext>
            </a:extLst>
          </p:cNvPr>
          <p:cNvSpPr>
            <a:spLocks noGrp="1"/>
          </p:cNvSpPr>
          <p:nvPr>
            <p:ph type="title"/>
          </p:nvPr>
        </p:nvSpPr>
        <p:spPr>
          <a:xfrm>
            <a:off x="914400" y="507436"/>
            <a:ext cx="9601200" cy="921314"/>
          </a:xfrm>
        </p:spPr>
        <p:txBody>
          <a:bodyPr/>
          <a:lstStyle/>
          <a:p>
            <a:r>
              <a:rPr lang="en-US" b="1" dirty="0">
                <a:latin typeface="Century Gothic" panose="020B0502020202020204" pitchFamily="34" charset="0"/>
              </a:rPr>
              <a:t>Science</a:t>
            </a:r>
            <a:r>
              <a:rPr lang="en-US" dirty="0">
                <a:latin typeface="Century Gothic" panose="020B0502020202020204" pitchFamily="34" charset="0"/>
              </a:rPr>
              <a:t> By Subgroup</a:t>
            </a:r>
          </a:p>
        </p:txBody>
      </p:sp>
      <p:graphicFrame>
        <p:nvGraphicFramePr>
          <p:cNvPr id="3" name="Content Placeholder 6">
            <a:extLst>
              <a:ext uri="{FF2B5EF4-FFF2-40B4-BE49-F238E27FC236}">
                <a16:creationId xmlns:a16="http://schemas.microsoft.com/office/drawing/2014/main" id="{33EDC940-4BE2-6C2A-A664-B74CF53BA76B}"/>
              </a:ext>
            </a:extLst>
          </p:cNvPr>
          <p:cNvGraphicFramePr>
            <a:graphicFrameLocks/>
          </p:cNvGraphicFramePr>
          <p:nvPr>
            <p:extLst>
              <p:ext uri="{D42A27DB-BD31-4B8C-83A1-F6EECF244321}">
                <p14:modId xmlns:p14="http://schemas.microsoft.com/office/powerpoint/2010/main" val="2929958756"/>
              </p:ext>
            </p:extLst>
          </p:nvPr>
        </p:nvGraphicFramePr>
        <p:xfrm>
          <a:off x="914400" y="1428750"/>
          <a:ext cx="10947401" cy="5634990"/>
        </p:xfrm>
        <a:graphic>
          <a:graphicData uri="http://schemas.openxmlformats.org/drawingml/2006/table">
            <a:tbl>
              <a:tblPr firstRow="1" lastCol="1" bandRow="1">
                <a:tableStyleId>{2D5ABB26-0587-4C30-8999-92F81FD0307C}</a:tableStyleId>
              </a:tblPr>
              <a:tblGrid>
                <a:gridCol w="3754687">
                  <a:extLst>
                    <a:ext uri="{9D8B030D-6E8A-4147-A177-3AD203B41FA5}">
                      <a16:colId xmlns:a16="http://schemas.microsoft.com/office/drawing/2014/main" val="20000"/>
                    </a:ext>
                  </a:extLst>
                </a:gridCol>
                <a:gridCol w="1342037">
                  <a:extLst>
                    <a:ext uri="{9D8B030D-6E8A-4147-A177-3AD203B41FA5}">
                      <a16:colId xmlns:a16="http://schemas.microsoft.com/office/drawing/2014/main" val="20001"/>
                    </a:ext>
                  </a:extLst>
                </a:gridCol>
                <a:gridCol w="1658697">
                  <a:extLst>
                    <a:ext uri="{9D8B030D-6E8A-4147-A177-3AD203B41FA5}">
                      <a16:colId xmlns:a16="http://schemas.microsoft.com/office/drawing/2014/main" val="20002"/>
                    </a:ext>
                  </a:extLst>
                </a:gridCol>
                <a:gridCol w="2111069">
                  <a:extLst>
                    <a:ext uri="{9D8B030D-6E8A-4147-A177-3AD203B41FA5}">
                      <a16:colId xmlns:a16="http://schemas.microsoft.com/office/drawing/2014/main" val="20003"/>
                    </a:ext>
                  </a:extLst>
                </a:gridCol>
                <a:gridCol w="2080911">
                  <a:extLst>
                    <a:ext uri="{9D8B030D-6E8A-4147-A177-3AD203B41FA5}">
                      <a16:colId xmlns:a16="http://schemas.microsoft.com/office/drawing/2014/main" val="20004"/>
                    </a:ext>
                  </a:extLst>
                </a:gridCol>
              </a:tblGrid>
              <a:tr h="1428750">
                <a:tc>
                  <a:txBody>
                    <a:bodyPr/>
                    <a:lstStyle/>
                    <a:p>
                      <a:endParaRPr lang="en-US"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400" dirty="0">
                          <a:solidFill>
                            <a:schemeClr val="tx1"/>
                          </a:solidFill>
                          <a:latin typeface="Century Gothic" panose="020B0502020202020204" pitchFamily="34" charset="0"/>
                        </a:rPr>
                        <a:t>Below Proficient</a:t>
                      </a:r>
                    </a:p>
                    <a:p>
                      <a:pPr algn="ctr"/>
                      <a:r>
                        <a:rPr lang="en-US" sz="1400" dirty="0">
                          <a:solidFill>
                            <a:schemeClr val="tx1"/>
                          </a:solidFill>
                          <a:latin typeface="Century Gothic" panose="020B0502020202020204" pitchFamily="34" charset="0"/>
                        </a:rPr>
                        <a:t>(Level</a:t>
                      </a:r>
                      <a:r>
                        <a:rPr lang="en-US" sz="1400" baseline="0" dirty="0">
                          <a:solidFill>
                            <a:schemeClr val="tx1"/>
                          </a:solidFill>
                          <a:latin typeface="Century Gothic" panose="020B0502020202020204" pitchFamily="34" charset="0"/>
                        </a:rPr>
                        <a:t> 1)</a:t>
                      </a:r>
                      <a:endParaRPr lang="en-US" sz="1400" dirty="0">
                        <a:solidFill>
                          <a:schemeClr val="tx1"/>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400" dirty="0">
                          <a:solidFill>
                            <a:schemeClr val="tx1"/>
                          </a:solidFill>
                          <a:latin typeface="Century Gothic" panose="020B0502020202020204" pitchFamily="34" charset="0"/>
                        </a:rPr>
                        <a:t>Near Proficiency</a:t>
                      </a:r>
                    </a:p>
                    <a:p>
                      <a:pPr algn="ctr"/>
                      <a:r>
                        <a:rPr lang="en-US" sz="1400" dirty="0">
                          <a:solidFill>
                            <a:schemeClr val="tx1"/>
                          </a:solidFill>
                          <a:latin typeface="Century Gothic" panose="020B0502020202020204" pitchFamily="34" charset="0"/>
                        </a:rPr>
                        <a:t>(Level 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400" dirty="0">
                          <a:solidFill>
                            <a:schemeClr val="tx1"/>
                          </a:solidFill>
                          <a:latin typeface="Century Gothic" panose="020B0502020202020204" pitchFamily="34" charset="0"/>
                        </a:rPr>
                        <a:t>Proficient</a:t>
                      </a:r>
                    </a:p>
                    <a:p>
                      <a:pPr algn="ctr"/>
                      <a:r>
                        <a:rPr lang="en-US" sz="1400" dirty="0">
                          <a:solidFill>
                            <a:schemeClr val="tx1"/>
                          </a:solidFill>
                          <a:latin typeface="Century Gothic" panose="020B0502020202020204" pitchFamily="34" charset="0"/>
                        </a:rPr>
                        <a:t>(Level 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400" dirty="0">
                          <a:solidFill>
                            <a:schemeClr val="tx1"/>
                          </a:solidFill>
                          <a:latin typeface="Century Gothic" panose="020B0502020202020204" pitchFamily="34" charset="0"/>
                        </a:rPr>
                        <a:t>Advanced Proficiency</a:t>
                      </a:r>
                    </a:p>
                    <a:p>
                      <a:pPr algn="ctr"/>
                      <a:r>
                        <a:rPr lang="en-US" sz="1400" dirty="0">
                          <a:solidFill>
                            <a:schemeClr val="tx1"/>
                          </a:solidFill>
                          <a:latin typeface="Century Gothic" panose="020B0502020202020204" pitchFamily="34" charset="0"/>
                        </a:rPr>
                        <a:t>(Level 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35498">
                <a:tc>
                  <a:txBody>
                    <a:bodyPr/>
                    <a:lstStyle/>
                    <a:p>
                      <a:pPr algn="l"/>
                      <a:r>
                        <a:rPr lang="en-US" sz="1800" dirty="0">
                          <a:latin typeface="Century Gothic" panose="020B0502020202020204" pitchFamily="34" charset="0"/>
                        </a:rPr>
                        <a:t>Female = 35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algn="ctr"/>
                      <a:r>
                        <a:rPr lang="en-US" dirty="0">
                          <a:latin typeface="Century Gothic" panose="020B0502020202020204" pitchFamily="34" charset="0"/>
                        </a:rPr>
                        <a:t>17%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60%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1"/>
                  </a:ext>
                </a:extLst>
              </a:tr>
              <a:tr h="235498">
                <a:tc>
                  <a:txBody>
                    <a:bodyPr/>
                    <a:lstStyle/>
                    <a:p>
                      <a:pPr algn="l"/>
                      <a:r>
                        <a:rPr lang="en-US" sz="1800" dirty="0">
                          <a:latin typeface="Century Gothic" panose="020B0502020202020204" pitchFamily="34" charset="0"/>
                        </a:rPr>
                        <a:t>Male = 34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2"/>
                  </a:ext>
                </a:extLst>
              </a:tr>
              <a:tr h="235498">
                <a:tc>
                  <a:txBody>
                    <a:bodyPr/>
                    <a:lstStyle/>
                    <a:p>
                      <a:pPr algn="l"/>
                      <a:r>
                        <a:rPr lang="en-US" sz="1800" dirty="0">
                          <a:latin typeface="Century Gothic" panose="020B0502020202020204" pitchFamily="34" charset="0"/>
                        </a:rPr>
                        <a:t>Hispanic = 42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algn="ctr"/>
                      <a:r>
                        <a:rPr lang="en-US" dirty="0">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50%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3"/>
                  </a:ext>
                </a:extLst>
              </a:tr>
              <a:tr h="235498">
                <a:tc>
                  <a:txBody>
                    <a:bodyPr/>
                    <a:lstStyle/>
                    <a:p>
                      <a:pPr algn="l"/>
                      <a:r>
                        <a:rPr lang="en-US" sz="1800" dirty="0">
                          <a:latin typeface="Century Gothic" panose="020B0502020202020204" pitchFamily="34" charset="0"/>
                        </a:rPr>
                        <a:t>Asian = 9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11%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4"/>
                  </a:ext>
                </a:extLst>
              </a:tr>
              <a:tr h="235498">
                <a:tc>
                  <a:txBody>
                    <a:bodyPr/>
                    <a:lstStyle/>
                    <a:p>
                      <a:pPr algn="l"/>
                      <a:r>
                        <a:rPr lang="en-US" sz="1800" dirty="0">
                          <a:latin typeface="Century Gothic" panose="020B0502020202020204" pitchFamily="34" charset="0"/>
                        </a:rPr>
                        <a:t>White = 14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50%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14%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5"/>
                  </a:ext>
                </a:extLst>
              </a:tr>
              <a:tr h="235498">
                <a:tc>
                  <a:txBody>
                    <a:bodyPr/>
                    <a:lstStyle/>
                    <a:p>
                      <a:pPr algn="l"/>
                      <a:r>
                        <a:rPr lang="en-US" sz="1800" dirty="0">
                          <a:latin typeface="Century Gothic" panose="020B0502020202020204" pitchFamily="34" charset="0"/>
                        </a:rPr>
                        <a:t>Students with Disabilities </a:t>
                      </a:r>
                    </a:p>
                    <a:p>
                      <a:pPr algn="l"/>
                      <a:r>
                        <a:rPr lang="en-US" sz="1800" dirty="0">
                          <a:latin typeface="Century Gothic" panose="020B0502020202020204" pitchFamily="34" charset="0"/>
                        </a:rPr>
                        <a:t>= 15 total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67%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9"/>
                  </a:ext>
                </a:extLst>
              </a:tr>
              <a:tr h="282938">
                <a:tc>
                  <a:txBody>
                    <a:bodyPr/>
                    <a:lstStyle/>
                    <a:p>
                      <a:pPr algn="l"/>
                      <a:r>
                        <a:rPr lang="en-US" sz="1800" dirty="0">
                          <a:latin typeface="Century Gothic" panose="020B0502020202020204" pitchFamily="34" charset="0"/>
                        </a:rPr>
                        <a:t>Current ELL =  5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435497232"/>
                  </a:ext>
                </a:extLst>
              </a:tr>
              <a:tr h="28293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latin typeface="Century Gothic" panose="020B0502020202020204" pitchFamily="34" charset="0"/>
                        </a:rPr>
                        <a:t>Economically  Disadvantaged  = 36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6"/>
                  </a:ext>
                </a:extLst>
              </a:tr>
              <a:tr h="235498">
                <a:tc>
                  <a:txBody>
                    <a:bodyPr/>
                    <a:lstStyle/>
                    <a:p>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r h="235498">
                <a:tc>
                  <a:txBody>
                    <a:bodyPr/>
                    <a:lstStyle/>
                    <a:p>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7647530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066800" y="159743"/>
            <a:ext cx="9601200" cy="1485900"/>
          </a:xfrm>
        </p:spPr>
        <p:txBody>
          <a:bodyPr>
            <a:normAutofit fontScale="90000"/>
          </a:bodyPr>
          <a:lstStyle/>
          <a:p>
            <a:r>
              <a:rPr lang="en-US" dirty="0">
                <a:latin typeface="Century Gothic" panose="020B0502020202020204" pitchFamily="34" charset="0"/>
              </a:rPr>
              <a:t>Grade 5 </a:t>
            </a:r>
            <a:br>
              <a:rPr lang="en-US" dirty="0">
                <a:latin typeface="Century Gothic" panose="020B0502020202020204" pitchFamily="34" charset="0"/>
              </a:rPr>
            </a:br>
            <a:r>
              <a:rPr lang="en-US" b="1" dirty="0">
                <a:latin typeface="Century Gothic" panose="020B0502020202020204" pitchFamily="34" charset="0"/>
              </a:rPr>
              <a:t>Science</a:t>
            </a:r>
            <a:r>
              <a:rPr lang="en-US" dirty="0">
                <a:latin typeface="Century Gothic" panose="020B0502020202020204" pitchFamily="34" charset="0"/>
              </a:rPr>
              <a:t> 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A811124A-0E4A-CCEA-9E99-94879024266C}"/>
              </a:ext>
            </a:extLst>
          </p:cNvPr>
          <p:cNvGraphicFramePr>
            <a:graphicFrameLocks/>
          </p:cNvGraphicFramePr>
          <p:nvPr>
            <p:extLst>
              <p:ext uri="{D42A27DB-BD31-4B8C-83A1-F6EECF244321}">
                <p14:modId xmlns:p14="http://schemas.microsoft.com/office/powerpoint/2010/main" val="3125320646"/>
              </p:ext>
            </p:extLst>
          </p:nvPr>
        </p:nvGraphicFramePr>
        <p:xfrm>
          <a:off x="1066800" y="1856658"/>
          <a:ext cx="10644853" cy="4756263"/>
        </p:xfrm>
        <a:graphic>
          <a:graphicData uri="http://schemas.openxmlformats.org/drawingml/2006/table">
            <a:tbl>
              <a:tblPr firstRow="1" lastCol="1" bandRow="1">
                <a:tableStyleId>{5C22544A-7EE6-4342-B048-85BDC9FD1C3A}</a:tableStyleId>
              </a:tblPr>
              <a:tblGrid>
                <a:gridCol w="2819400">
                  <a:extLst>
                    <a:ext uri="{9D8B030D-6E8A-4147-A177-3AD203B41FA5}">
                      <a16:colId xmlns:a16="http://schemas.microsoft.com/office/drawing/2014/main" val="20000"/>
                    </a:ext>
                  </a:extLst>
                </a:gridCol>
                <a:gridCol w="1261627">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759542">
                <a:tc>
                  <a:txBody>
                    <a:bodyPr/>
                    <a:lstStyle/>
                    <a:p>
                      <a:pPr algn="ctr"/>
                      <a:r>
                        <a:rPr lang="en-US" sz="1800" b="0" dirty="0">
                          <a:solidFill>
                            <a:schemeClr val="tx1"/>
                          </a:solidFill>
                          <a:latin typeface="Century Gothic" panose="020B0502020202020204" pitchFamily="34" charset="0"/>
                        </a:rPr>
                        <a:t>38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ysClr val="windowText" lastClr="000000"/>
                          </a:solidFill>
                          <a:latin typeface="Century Gothic" panose="020B0502020202020204" pitchFamily="34" charset="0"/>
                        </a:rPr>
                        <a:t>Below</a:t>
                      </a:r>
                      <a:r>
                        <a:rPr lang="en-US" sz="1800" b="0" baseline="0" dirty="0">
                          <a:solidFill>
                            <a:sysClr val="windowText" lastClr="000000"/>
                          </a:solidFill>
                          <a:latin typeface="Century Gothic" panose="020B0502020202020204" pitchFamily="34" charset="0"/>
                        </a:rPr>
                        <a:t> </a:t>
                      </a:r>
                    </a:p>
                    <a:p>
                      <a:pPr algn="ctr"/>
                      <a:r>
                        <a:rPr lang="en-US" sz="1800" b="0" baseline="0" dirty="0">
                          <a:solidFill>
                            <a:sysClr val="windowText" lastClr="000000"/>
                          </a:solidFill>
                          <a:latin typeface="Century Gothic" panose="020B0502020202020204" pitchFamily="34" charset="0"/>
                        </a:rPr>
                        <a:t>Expectations</a:t>
                      </a:r>
                    </a:p>
                    <a:p>
                      <a:pPr algn="ctr"/>
                      <a:r>
                        <a:rPr lang="en-US" sz="1800" b="0" baseline="0" dirty="0">
                          <a:solidFill>
                            <a:sysClr val="windowText" lastClr="000000"/>
                          </a:solidFill>
                          <a:latin typeface="Century Gothic" panose="020B0502020202020204" pitchFamily="34" charset="0"/>
                        </a:rPr>
                        <a:t>(Level 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ysClr val="windowText" lastClr="000000"/>
                          </a:solidFill>
                          <a:latin typeface="Century Gothic" panose="020B0502020202020204" pitchFamily="34" charset="0"/>
                        </a:rPr>
                        <a:t>Approaching</a:t>
                      </a:r>
                    </a:p>
                    <a:p>
                      <a:pPr algn="ctr"/>
                      <a:r>
                        <a:rPr lang="en-US" sz="1800" b="0" baseline="0" dirty="0">
                          <a:solidFill>
                            <a:sysClr val="windowText" lastClr="000000"/>
                          </a:solidFill>
                          <a:latin typeface="Century Gothic" panose="020B0502020202020204" pitchFamily="34" charset="0"/>
                        </a:rPr>
                        <a:t>Expectations</a:t>
                      </a:r>
                    </a:p>
                    <a:p>
                      <a:pPr algn="ctr"/>
                      <a:r>
                        <a:rPr lang="en-US" sz="1800" b="0" baseline="0" dirty="0">
                          <a:solidFill>
                            <a:sysClr val="windowText" lastClr="000000"/>
                          </a:solidFill>
                          <a:latin typeface="Century Gothic" panose="020B0502020202020204" pitchFamily="34" charset="0"/>
                        </a:rPr>
                        <a:t>(Level 2)</a:t>
                      </a:r>
                      <a:endParaRPr lang="en-US" sz="1800" b="0" dirty="0">
                        <a:solidFill>
                          <a:sysClr val="windowText" lastClr="000000"/>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ysClr val="windowText" lastClr="000000"/>
                          </a:solidFill>
                          <a:latin typeface="Century Gothic" panose="020B0502020202020204" pitchFamily="34" charset="0"/>
                        </a:rPr>
                        <a:t>Meets or Exceeds</a:t>
                      </a:r>
                    </a:p>
                    <a:p>
                      <a:pPr algn="ctr"/>
                      <a:r>
                        <a:rPr lang="en-US" sz="1800" b="0" dirty="0">
                          <a:solidFill>
                            <a:sysClr val="windowText" lastClr="000000"/>
                          </a:solidFill>
                          <a:latin typeface="Century Gothic" panose="020B0502020202020204" pitchFamily="34" charset="0"/>
                        </a:rPr>
                        <a:t>Expectations</a:t>
                      </a:r>
                    </a:p>
                    <a:p>
                      <a:pPr algn="ctr"/>
                      <a:r>
                        <a:rPr lang="en-US" sz="1800" b="0" dirty="0">
                          <a:solidFill>
                            <a:sysClr val="windowText" lastClr="000000"/>
                          </a:solidFill>
                          <a:latin typeface="Century Gothic" panose="020B0502020202020204" pitchFamily="34" charset="0"/>
                        </a:rPr>
                        <a:t>(Levels 3 and 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Earth &amp; Space Science</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58%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495483">
                <a:tc>
                  <a:txBody>
                    <a:bodyPr/>
                    <a:lstStyle/>
                    <a:p>
                      <a:pPr algn="ctr"/>
                      <a:r>
                        <a:rPr lang="en-US" sz="1800" b="0" dirty="0">
                          <a:solidFill>
                            <a:schemeClr val="tx1"/>
                          </a:solidFill>
                          <a:latin typeface="Century Gothic" panose="020B0502020202020204" pitchFamily="34" charset="0"/>
                        </a:rPr>
                        <a:t>Life Science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60%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11%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3961055206"/>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Physical Science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54%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Investigating Practices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55%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Sensemaking Practices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60%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Critiquing Practices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55%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12%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2837160608"/>
                  </a:ext>
                </a:extLst>
              </a:tr>
            </a:tbl>
          </a:graphicData>
        </a:graphic>
      </p:graphicFrame>
    </p:spTree>
    <p:extLst>
      <p:ext uri="{BB962C8B-B14F-4D97-AF65-F5344CB8AC3E}">
        <p14:creationId xmlns:p14="http://schemas.microsoft.com/office/powerpoint/2010/main" val="32560932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B04C2-496D-C947-C206-F38E5BC31E6C}"/>
              </a:ext>
            </a:extLst>
          </p:cNvPr>
          <p:cNvSpPr>
            <a:spLocks noGrp="1"/>
          </p:cNvSpPr>
          <p:nvPr>
            <p:ph type="title"/>
          </p:nvPr>
        </p:nvSpPr>
        <p:spPr>
          <a:xfrm>
            <a:off x="1219201" y="224883"/>
            <a:ext cx="9601200" cy="1485900"/>
          </a:xfrm>
        </p:spPr>
        <p:txBody>
          <a:bodyPr>
            <a:normAutofit fontScale="90000"/>
          </a:bodyPr>
          <a:lstStyle/>
          <a:p>
            <a:r>
              <a:rPr lang="en-US" dirty="0">
                <a:latin typeface="Century Gothic" panose="020B0502020202020204" pitchFamily="34" charset="0"/>
              </a:rPr>
              <a:t>Grade 8 </a:t>
            </a:r>
            <a:br>
              <a:rPr lang="en-US" dirty="0">
                <a:latin typeface="Century Gothic" panose="020B0502020202020204" pitchFamily="34" charset="0"/>
              </a:rPr>
            </a:br>
            <a:r>
              <a:rPr lang="en-US" b="1" dirty="0">
                <a:latin typeface="Century Gothic" panose="020B0502020202020204" pitchFamily="34" charset="0"/>
              </a:rPr>
              <a:t>Science</a:t>
            </a:r>
            <a:r>
              <a:rPr lang="en-US" dirty="0">
                <a:latin typeface="Century Gothic" panose="020B0502020202020204" pitchFamily="34" charset="0"/>
              </a:rPr>
              <a:t> Subclaim Outcomes</a:t>
            </a:r>
            <a:br>
              <a:rPr lang="en-US" dirty="0">
                <a:latin typeface="Century Gothic" panose="020B0502020202020204" pitchFamily="34" charset="0"/>
              </a:rPr>
            </a:br>
            <a:r>
              <a:rPr lang="en-US" dirty="0">
                <a:solidFill>
                  <a:schemeClr val="accent5">
                    <a:lumMod val="75000"/>
                  </a:schemeClr>
                </a:solidFill>
                <a:latin typeface="Century Gothic" panose="020B0502020202020204" pitchFamily="34" charset="0"/>
              </a:rPr>
              <a:t>*State </a:t>
            </a:r>
            <a:r>
              <a:rPr lang="en-US" dirty="0">
                <a:latin typeface="Century Gothic" panose="020B0502020202020204" pitchFamily="34" charset="0"/>
              </a:rPr>
              <a:t>	</a:t>
            </a:r>
            <a:r>
              <a:rPr lang="en-US" dirty="0">
                <a:solidFill>
                  <a:schemeClr val="accent2"/>
                </a:solidFill>
                <a:latin typeface="Century Gothic" panose="020B0502020202020204" pitchFamily="34" charset="0"/>
              </a:rPr>
              <a:t>*Moonachie</a:t>
            </a:r>
            <a:endParaRPr lang="en-US" dirty="0">
              <a:latin typeface="Century Gothic" panose="020B0502020202020204" pitchFamily="34" charset="0"/>
            </a:endParaRPr>
          </a:p>
        </p:txBody>
      </p:sp>
      <p:graphicFrame>
        <p:nvGraphicFramePr>
          <p:cNvPr id="4" name="Content Placeholder 6">
            <a:extLst>
              <a:ext uri="{FF2B5EF4-FFF2-40B4-BE49-F238E27FC236}">
                <a16:creationId xmlns:a16="http://schemas.microsoft.com/office/drawing/2014/main" id="{F0CDEC4B-8933-4C0C-FC50-5A61DB9A29F2}"/>
              </a:ext>
            </a:extLst>
          </p:cNvPr>
          <p:cNvGraphicFramePr>
            <a:graphicFrameLocks/>
          </p:cNvGraphicFramePr>
          <p:nvPr>
            <p:extLst>
              <p:ext uri="{D42A27DB-BD31-4B8C-83A1-F6EECF244321}">
                <p14:modId xmlns:p14="http://schemas.microsoft.com/office/powerpoint/2010/main" val="1894505632"/>
              </p:ext>
            </p:extLst>
          </p:nvPr>
        </p:nvGraphicFramePr>
        <p:xfrm>
          <a:off x="1055077" y="1888897"/>
          <a:ext cx="10644853" cy="4848105"/>
        </p:xfrm>
        <a:graphic>
          <a:graphicData uri="http://schemas.openxmlformats.org/drawingml/2006/table">
            <a:tbl>
              <a:tblPr firstRow="1" lastCol="1" bandRow="1">
                <a:tableStyleId>{5C22544A-7EE6-4342-B048-85BDC9FD1C3A}</a:tableStyleId>
              </a:tblPr>
              <a:tblGrid>
                <a:gridCol w="2726039">
                  <a:extLst>
                    <a:ext uri="{9D8B030D-6E8A-4147-A177-3AD203B41FA5}">
                      <a16:colId xmlns:a16="http://schemas.microsoft.com/office/drawing/2014/main" val="20000"/>
                    </a:ext>
                  </a:extLst>
                </a:gridCol>
                <a:gridCol w="1354988">
                  <a:extLst>
                    <a:ext uri="{9D8B030D-6E8A-4147-A177-3AD203B41FA5}">
                      <a16:colId xmlns:a16="http://schemas.microsoft.com/office/drawing/2014/main" val="20001"/>
                    </a:ext>
                  </a:extLst>
                </a:gridCol>
                <a:gridCol w="1354988">
                  <a:extLst>
                    <a:ext uri="{9D8B030D-6E8A-4147-A177-3AD203B41FA5}">
                      <a16:colId xmlns:a16="http://schemas.microsoft.com/office/drawing/2014/main" val="1516333111"/>
                    </a:ext>
                  </a:extLst>
                </a:gridCol>
                <a:gridCol w="1321192">
                  <a:extLst>
                    <a:ext uri="{9D8B030D-6E8A-4147-A177-3AD203B41FA5}">
                      <a16:colId xmlns:a16="http://schemas.microsoft.com/office/drawing/2014/main" val="20002"/>
                    </a:ext>
                  </a:extLst>
                </a:gridCol>
                <a:gridCol w="1321192">
                  <a:extLst>
                    <a:ext uri="{9D8B030D-6E8A-4147-A177-3AD203B41FA5}">
                      <a16:colId xmlns:a16="http://schemas.microsoft.com/office/drawing/2014/main" val="2318472511"/>
                    </a:ext>
                  </a:extLst>
                </a:gridCol>
                <a:gridCol w="1283227">
                  <a:extLst>
                    <a:ext uri="{9D8B030D-6E8A-4147-A177-3AD203B41FA5}">
                      <a16:colId xmlns:a16="http://schemas.microsoft.com/office/drawing/2014/main" val="20003"/>
                    </a:ext>
                  </a:extLst>
                </a:gridCol>
                <a:gridCol w="1283227">
                  <a:extLst>
                    <a:ext uri="{9D8B030D-6E8A-4147-A177-3AD203B41FA5}">
                      <a16:colId xmlns:a16="http://schemas.microsoft.com/office/drawing/2014/main" val="1692447652"/>
                    </a:ext>
                  </a:extLst>
                </a:gridCol>
              </a:tblGrid>
              <a:tr h="1006703">
                <a:tc>
                  <a:txBody>
                    <a:bodyPr/>
                    <a:lstStyle/>
                    <a:p>
                      <a:pPr algn="ctr"/>
                      <a:r>
                        <a:rPr lang="en-US" sz="1800" b="0" dirty="0">
                          <a:solidFill>
                            <a:schemeClr val="tx1"/>
                          </a:solidFill>
                          <a:latin typeface="Century Gothic" panose="020B0502020202020204" pitchFamily="34" charset="0"/>
                        </a:rPr>
                        <a:t>31 Students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800" b="0" dirty="0">
                          <a:solidFill>
                            <a:sysClr val="windowText" lastClr="000000"/>
                          </a:solidFill>
                          <a:latin typeface="Century Gothic" panose="020B0502020202020204" pitchFamily="34" charset="0"/>
                        </a:rPr>
                        <a:t>Below</a:t>
                      </a:r>
                      <a:r>
                        <a:rPr lang="en-US" sz="1800" b="0" baseline="0" dirty="0">
                          <a:solidFill>
                            <a:sysClr val="windowText" lastClr="000000"/>
                          </a:solidFill>
                          <a:latin typeface="Century Gothic" panose="020B0502020202020204" pitchFamily="34" charset="0"/>
                        </a:rPr>
                        <a:t> </a:t>
                      </a:r>
                    </a:p>
                    <a:p>
                      <a:pPr algn="ctr"/>
                      <a:r>
                        <a:rPr lang="en-US" sz="1800" b="0" baseline="0" dirty="0">
                          <a:solidFill>
                            <a:sysClr val="windowText" lastClr="000000"/>
                          </a:solidFill>
                          <a:latin typeface="Century Gothic" panose="020B0502020202020204" pitchFamily="34" charset="0"/>
                        </a:rPr>
                        <a:t>Expectations</a:t>
                      </a:r>
                    </a:p>
                    <a:p>
                      <a:pPr algn="ctr"/>
                      <a:r>
                        <a:rPr lang="en-US" sz="1800" b="0" baseline="0" dirty="0">
                          <a:solidFill>
                            <a:sysClr val="windowText" lastClr="000000"/>
                          </a:solidFill>
                          <a:latin typeface="Century Gothic" panose="020B0502020202020204" pitchFamily="34" charset="0"/>
                        </a:rPr>
                        <a:t>(Level 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ysClr val="windowText" lastClr="000000"/>
                          </a:solidFill>
                          <a:latin typeface="Century Gothic" panose="020B0502020202020204" pitchFamily="34" charset="0"/>
                        </a:rPr>
                        <a:t>Approaching</a:t>
                      </a:r>
                    </a:p>
                    <a:p>
                      <a:pPr algn="ctr"/>
                      <a:r>
                        <a:rPr lang="en-US" sz="1800" b="0" baseline="0" dirty="0">
                          <a:solidFill>
                            <a:sysClr val="windowText" lastClr="000000"/>
                          </a:solidFill>
                          <a:latin typeface="Century Gothic" panose="020B0502020202020204" pitchFamily="34" charset="0"/>
                        </a:rPr>
                        <a:t>Expectations</a:t>
                      </a:r>
                    </a:p>
                    <a:p>
                      <a:pPr algn="ctr"/>
                      <a:r>
                        <a:rPr lang="en-US" sz="1800" b="0" baseline="0" dirty="0">
                          <a:solidFill>
                            <a:sysClr val="windowText" lastClr="000000"/>
                          </a:solidFill>
                          <a:latin typeface="Century Gothic" panose="020B0502020202020204" pitchFamily="34" charset="0"/>
                        </a:rPr>
                        <a:t>(Level 2)</a:t>
                      </a:r>
                      <a:endParaRPr lang="en-US" sz="1800" b="0" dirty="0">
                        <a:solidFill>
                          <a:sysClr val="windowText" lastClr="000000"/>
                        </a:solidFill>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a:r>
                        <a:rPr lang="en-US" sz="1800" b="0" dirty="0">
                          <a:solidFill>
                            <a:sysClr val="windowText" lastClr="000000"/>
                          </a:solidFill>
                          <a:latin typeface="Century Gothic" panose="020B0502020202020204" pitchFamily="34" charset="0"/>
                        </a:rPr>
                        <a:t>Meets or Exceeds</a:t>
                      </a:r>
                    </a:p>
                    <a:p>
                      <a:pPr algn="ctr"/>
                      <a:r>
                        <a:rPr lang="en-US" sz="1800" b="0" dirty="0">
                          <a:solidFill>
                            <a:sysClr val="windowText" lastClr="000000"/>
                          </a:solidFill>
                          <a:latin typeface="Century Gothic" panose="020B0502020202020204" pitchFamily="34" charset="0"/>
                        </a:rPr>
                        <a:t>Expectations</a:t>
                      </a:r>
                    </a:p>
                    <a:p>
                      <a:pPr algn="ctr"/>
                      <a:r>
                        <a:rPr lang="en-US" sz="1800" b="0" dirty="0">
                          <a:solidFill>
                            <a:sysClr val="windowText" lastClr="000000"/>
                          </a:solidFill>
                          <a:latin typeface="Century Gothic" panose="020B0502020202020204" pitchFamily="34" charset="0"/>
                        </a:rPr>
                        <a:t>(Levels 3 and 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495483">
                <a:tc>
                  <a:txBody>
                    <a:bodyPr/>
                    <a:lstStyle/>
                    <a:p>
                      <a:pPr algn="ctr"/>
                      <a:r>
                        <a:rPr lang="en-US" sz="1800" b="0" dirty="0">
                          <a:solidFill>
                            <a:schemeClr val="tx1"/>
                          </a:solidFill>
                          <a:latin typeface="Century Gothic" panose="020B0502020202020204" pitchFamily="34" charset="0"/>
                        </a:rPr>
                        <a:t>Earth &amp; Space Science</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62%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1"/>
                  </a:ext>
                </a:extLst>
              </a:tr>
              <a:tr h="495483">
                <a:tc>
                  <a:txBody>
                    <a:bodyPr/>
                    <a:lstStyle/>
                    <a:p>
                      <a:pPr algn="ctr"/>
                      <a:r>
                        <a:rPr lang="en-US" sz="1800" b="0" dirty="0">
                          <a:solidFill>
                            <a:schemeClr val="tx1"/>
                          </a:solidFill>
                          <a:latin typeface="Century Gothic" panose="020B0502020202020204" pitchFamily="34" charset="0"/>
                        </a:rPr>
                        <a:t>Life Science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70%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2141742011"/>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Physical Science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67%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2375439532"/>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Investigating Practices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63%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45%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2"/>
                  </a:ext>
                </a:extLst>
              </a:tr>
              <a:tr h="4954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Sensemaking Practices</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71%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r h="7851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Critiquing Practices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a:solidFill>
                            <a:schemeClr val="tx1"/>
                          </a:solidFill>
                          <a:latin typeface="Century Gothic" panose="020B0502020202020204" pitchFamily="34" charset="0"/>
                        </a:rPr>
                        <a:t>63%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55%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1800" b="0" dirty="0">
                          <a:solidFill>
                            <a:schemeClr val="tx1"/>
                          </a:solidFill>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sz="1800" b="0" dirty="0">
                          <a:solidFill>
                            <a:schemeClr val="tx1"/>
                          </a:solidFill>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08221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819AE-201C-6823-756B-6E0278072F5C}"/>
              </a:ext>
            </a:extLst>
          </p:cNvPr>
          <p:cNvSpPr>
            <a:spLocks noGrp="1"/>
          </p:cNvSpPr>
          <p:nvPr>
            <p:ph type="title"/>
          </p:nvPr>
        </p:nvSpPr>
        <p:spPr>
          <a:xfrm>
            <a:off x="1295400" y="120316"/>
            <a:ext cx="9601200" cy="1485900"/>
          </a:xfrm>
        </p:spPr>
        <p:txBody>
          <a:bodyPr>
            <a:normAutofit fontScale="90000"/>
          </a:bodyPr>
          <a:lstStyle/>
          <a:p>
            <a:pPr algn="ctr"/>
            <a:r>
              <a:rPr lang="en-US" b="1" dirty="0">
                <a:latin typeface="Century Gothic" panose="020B0502020202020204" pitchFamily="34" charset="0"/>
              </a:rPr>
              <a:t>WIDA ACCESS </a:t>
            </a:r>
            <a:br>
              <a:rPr lang="en-US" dirty="0">
                <a:latin typeface="Century Gothic" panose="020B0502020202020204" pitchFamily="34" charset="0"/>
              </a:rPr>
            </a:br>
            <a:r>
              <a:rPr lang="en-US" dirty="0">
                <a:latin typeface="Century Gothic" panose="020B0502020202020204" pitchFamily="34" charset="0"/>
              </a:rPr>
              <a:t> English Language Proficiency</a:t>
            </a:r>
            <a:br>
              <a:rPr lang="en-US" dirty="0"/>
            </a:br>
            <a:br>
              <a:rPr lang="en-US" dirty="0"/>
            </a:br>
            <a:br>
              <a:rPr lang="en-US" dirty="0"/>
            </a:br>
            <a:endParaRPr lang="en-US" dirty="0"/>
          </a:p>
        </p:txBody>
      </p:sp>
      <p:sp>
        <p:nvSpPr>
          <p:cNvPr id="3" name="TextBox 2">
            <a:extLst>
              <a:ext uri="{FF2B5EF4-FFF2-40B4-BE49-F238E27FC236}">
                <a16:creationId xmlns:a16="http://schemas.microsoft.com/office/drawing/2014/main" id="{6C9514B4-0E12-D6E4-2B97-288E7556B99C}"/>
              </a:ext>
            </a:extLst>
          </p:cNvPr>
          <p:cNvSpPr txBox="1"/>
          <p:nvPr/>
        </p:nvSpPr>
        <p:spPr>
          <a:xfrm>
            <a:off x="842211" y="1365586"/>
            <a:ext cx="11237494" cy="5252720"/>
          </a:xfrm>
          <a:prstGeom prst="rect">
            <a:avLst/>
          </a:prstGeom>
          <a:noFill/>
        </p:spPr>
        <p:txBody>
          <a:bodyPr wrap="square" rtlCol="0">
            <a:spAutoFit/>
          </a:bodyPr>
          <a:lstStyle/>
          <a:p>
            <a:pPr algn="l" rtl="0">
              <a:spcBef>
                <a:spcPts val="400"/>
              </a:spcBef>
              <a:spcAft>
                <a:spcPts val="0"/>
              </a:spcAft>
            </a:pPr>
            <a:r>
              <a:rPr lang="en-US" sz="1400" b="1" i="0" u="none" strike="noStrike" dirty="0">
                <a:solidFill>
                  <a:srgbClr val="2F2F2F"/>
                </a:solidFill>
                <a:effectLst/>
                <a:latin typeface="Century Gothic" panose="020B0502020202020204" pitchFamily="34" charset="0"/>
              </a:rPr>
              <a:t>What is ACCESS?</a:t>
            </a:r>
            <a:endParaRPr lang="en-US" sz="1400" b="0" i="0" u="none" strike="noStrike" dirty="0">
              <a:solidFill>
                <a:srgbClr val="000000"/>
              </a:solidFill>
              <a:effectLst/>
              <a:latin typeface="Century Gothic" panose="020B0502020202020204" pitchFamily="34" charset="0"/>
            </a:endParaRPr>
          </a:p>
          <a:p>
            <a:pPr algn="l" rtl="0">
              <a:spcBef>
                <a:spcPts val="400"/>
              </a:spcBef>
              <a:spcAft>
                <a:spcPts val="0"/>
              </a:spcAft>
            </a:pPr>
            <a:r>
              <a:rPr lang="en-US" sz="1400" b="0" i="0" u="none" strike="noStrike" dirty="0">
                <a:solidFill>
                  <a:srgbClr val="2F2F2F"/>
                </a:solidFill>
                <a:effectLst/>
                <a:latin typeface="Century Gothic" panose="020B0502020202020204" pitchFamily="34" charset="0"/>
              </a:rPr>
              <a:t>ACCESS for ELLs (ACCESS) is the collective name for WIDA's suite of summative English language proficiency assessments. ACCESS is taken annually by English language learners in Kindergarten through Grade 12 in WIDA Consortium member states.</a:t>
            </a:r>
          </a:p>
          <a:p>
            <a:pPr algn="l" rtl="0">
              <a:spcBef>
                <a:spcPts val="400"/>
              </a:spcBef>
              <a:spcAft>
                <a:spcPts val="0"/>
              </a:spcAft>
            </a:pPr>
            <a:endParaRPr lang="en-US" sz="1400" b="0" i="0" u="none" strike="noStrike" dirty="0">
              <a:solidFill>
                <a:srgbClr val="000000"/>
              </a:solidFill>
              <a:effectLst/>
              <a:latin typeface="Century Gothic" panose="020B0502020202020204" pitchFamily="34" charset="0"/>
            </a:endParaRPr>
          </a:p>
          <a:p>
            <a:pPr algn="l" rtl="0">
              <a:spcBef>
                <a:spcPts val="400"/>
              </a:spcBef>
              <a:spcAft>
                <a:spcPts val="0"/>
              </a:spcAft>
            </a:pPr>
            <a:r>
              <a:rPr lang="en-US" sz="1400" b="1" i="0" u="none" strike="noStrike" dirty="0">
                <a:solidFill>
                  <a:srgbClr val="2F2F2F"/>
                </a:solidFill>
                <a:effectLst/>
                <a:latin typeface="Century Gothic" panose="020B0502020202020204" pitchFamily="34" charset="0"/>
              </a:rPr>
              <a:t>What is the purpose and use?</a:t>
            </a:r>
            <a:endParaRPr lang="en-US" sz="1400" b="0" i="0" u="none" strike="noStrike" dirty="0">
              <a:solidFill>
                <a:srgbClr val="000000"/>
              </a:solidFill>
              <a:effectLst/>
              <a:latin typeface="Century Gothic" panose="020B0502020202020204" pitchFamily="34" charset="0"/>
            </a:endParaRPr>
          </a:p>
          <a:p>
            <a:pPr algn="l" rtl="0">
              <a:spcBef>
                <a:spcPts val="0"/>
              </a:spcBef>
              <a:spcAft>
                <a:spcPts val="0"/>
              </a:spcAft>
            </a:pPr>
            <a:r>
              <a:rPr lang="en-US" sz="1400" b="0" i="0" u="none" strike="noStrike" dirty="0">
                <a:solidFill>
                  <a:srgbClr val="2F2F2F"/>
                </a:solidFill>
                <a:effectLst/>
                <a:latin typeface="Century Gothic" panose="020B0502020202020204" pitchFamily="34" charset="0"/>
              </a:rPr>
              <a:t>The assessments measure students' academic English language in four language domains: Listening, Speaking, Reading, Writing.</a:t>
            </a:r>
            <a:endParaRPr lang="en-US" sz="1400" b="0" i="0" u="none" strike="noStrike" dirty="0">
              <a:solidFill>
                <a:srgbClr val="000000"/>
              </a:solidFill>
              <a:effectLst/>
              <a:latin typeface="Century Gothic" panose="020B0502020202020204" pitchFamily="34" charset="0"/>
            </a:endParaRPr>
          </a:p>
          <a:p>
            <a:pPr algn="l" rtl="0">
              <a:spcBef>
                <a:spcPts val="0"/>
              </a:spcBef>
              <a:spcAft>
                <a:spcPts val="0"/>
              </a:spcAft>
            </a:pPr>
            <a:r>
              <a:rPr lang="en-US" sz="1400" b="0" i="0" u="none" strike="noStrike" dirty="0">
                <a:solidFill>
                  <a:srgbClr val="2F2F2F"/>
                </a:solidFill>
                <a:effectLst/>
                <a:latin typeface="Century Gothic" panose="020B0502020202020204" pitchFamily="34" charset="0"/>
              </a:rPr>
              <a:t>The content of the assessments aligns with the five WIDA English Language Development (ELD) Standards:</a:t>
            </a:r>
            <a:endParaRPr lang="en-US" sz="1400" b="0" i="0" u="none" strike="noStrike" dirty="0">
              <a:solidFill>
                <a:srgbClr val="000000"/>
              </a:solidFill>
              <a:effectLst/>
              <a:latin typeface="Century Gothic" panose="020B0502020202020204" pitchFamily="34" charset="0"/>
            </a:endParaRPr>
          </a:p>
          <a:p>
            <a:pPr algn="l" rtl="0" fontAlgn="base">
              <a:spcBef>
                <a:spcPts val="0"/>
              </a:spcBef>
              <a:spcAft>
                <a:spcPts val="0"/>
              </a:spcAft>
              <a:buFont typeface="Arial" panose="020B0604020202020204" pitchFamily="34" charset="0"/>
              <a:buChar char="•"/>
            </a:pPr>
            <a:r>
              <a:rPr lang="en-US" sz="1400" b="0" i="0" u="none" strike="noStrike" dirty="0">
                <a:solidFill>
                  <a:srgbClr val="2F2F2F"/>
                </a:solidFill>
                <a:effectLst/>
                <a:latin typeface="Century Gothic" panose="020B0502020202020204" pitchFamily="34" charset="0"/>
              </a:rPr>
              <a:t>Social &amp; Instructional Language</a:t>
            </a:r>
          </a:p>
          <a:p>
            <a:pPr algn="l" rtl="0" fontAlgn="base">
              <a:spcBef>
                <a:spcPts val="0"/>
              </a:spcBef>
              <a:spcAft>
                <a:spcPts val="0"/>
              </a:spcAft>
              <a:buFont typeface="Arial" panose="020B0604020202020204" pitchFamily="34" charset="0"/>
              <a:buChar char="•"/>
            </a:pPr>
            <a:r>
              <a:rPr lang="en-US" sz="1400" b="0" i="0" u="none" strike="noStrike" dirty="0">
                <a:solidFill>
                  <a:srgbClr val="2F2F2F"/>
                </a:solidFill>
                <a:effectLst/>
                <a:latin typeface="Century Gothic" panose="020B0502020202020204" pitchFamily="34" charset="0"/>
              </a:rPr>
              <a:t>Language of Language Arts</a:t>
            </a:r>
          </a:p>
          <a:p>
            <a:pPr algn="l" rtl="0" fontAlgn="base">
              <a:spcBef>
                <a:spcPts val="0"/>
              </a:spcBef>
              <a:spcAft>
                <a:spcPts val="0"/>
              </a:spcAft>
              <a:buFont typeface="Arial" panose="020B0604020202020204" pitchFamily="34" charset="0"/>
              <a:buChar char="•"/>
            </a:pPr>
            <a:r>
              <a:rPr lang="en-US" sz="1400" b="0" i="0" u="none" strike="noStrike" dirty="0">
                <a:solidFill>
                  <a:srgbClr val="2F2F2F"/>
                </a:solidFill>
                <a:effectLst/>
                <a:latin typeface="Century Gothic" panose="020B0502020202020204" pitchFamily="34" charset="0"/>
              </a:rPr>
              <a:t>Language of Mathematics</a:t>
            </a:r>
          </a:p>
          <a:p>
            <a:pPr algn="l" rtl="0" fontAlgn="base">
              <a:spcBef>
                <a:spcPts val="0"/>
              </a:spcBef>
              <a:spcAft>
                <a:spcPts val="0"/>
              </a:spcAft>
              <a:buFont typeface="Arial" panose="020B0604020202020204" pitchFamily="34" charset="0"/>
              <a:buChar char="•"/>
            </a:pPr>
            <a:r>
              <a:rPr lang="en-US" sz="1400" b="0" i="0" u="none" strike="noStrike" dirty="0">
                <a:solidFill>
                  <a:srgbClr val="2F2F2F"/>
                </a:solidFill>
                <a:effectLst/>
                <a:latin typeface="Century Gothic" panose="020B0502020202020204" pitchFamily="34" charset="0"/>
              </a:rPr>
              <a:t>Language of Science</a:t>
            </a:r>
          </a:p>
          <a:p>
            <a:pPr algn="l" rtl="0" fontAlgn="base">
              <a:spcBef>
                <a:spcPts val="0"/>
              </a:spcBef>
              <a:spcAft>
                <a:spcPts val="800"/>
              </a:spcAft>
              <a:buFont typeface="Arial" panose="020B0604020202020204" pitchFamily="34" charset="0"/>
              <a:buChar char="•"/>
            </a:pPr>
            <a:r>
              <a:rPr lang="en-US" sz="1400" b="0" i="0" u="none" strike="noStrike" dirty="0">
                <a:solidFill>
                  <a:srgbClr val="2F2F2F"/>
                </a:solidFill>
                <a:effectLst/>
                <a:latin typeface="Century Gothic" panose="020B0502020202020204" pitchFamily="34" charset="0"/>
              </a:rPr>
              <a:t>Language of Social Studies</a:t>
            </a:r>
          </a:p>
          <a:p>
            <a:pPr algn="l" rtl="0" fontAlgn="base">
              <a:spcBef>
                <a:spcPts val="0"/>
              </a:spcBef>
              <a:spcAft>
                <a:spcPts val="800"/>
              </a:spcAft>
              <a:buFont typeface="Arial" panose="020B0604020202020204" pitchFamily="34" charset="0"/>
              <a:buChar char="•"/>
            </a:pPr>
            <a:endParaRPr lang="en-US" sz="1400" b="0" i="0" u="none" strike="noStrike" dirty="0">
              <a:solidFill>
                <a:srgbClr val="2F2F2F"/>
              </a:solidFill>
              <a:effectLst/>
              <a:latin typeface="Century Gothic" panose="020B0502020202020204" pitchFamily="34" charset="0"/>
            </a:endParaRPr>
          </a:p>
          <a:p>
            <a:pPr algn="l" rtl="0">
              <a:spcBef>
                <a:spcPts val="0"/>
              </a:spcBef>
              <a:spcAft>
                <a:spcPts val="0"/>
              </a:spcAft>
            </a:pPr>
            <a:r>
              <a:rPr lang="en-US" sz="1400" b="1" i="0" u="none" strike="noStrike" dirty="0">
                <a:solidFill>
                  <a:srgbClr val="2F2F2F"/>
                </a:solidFill>
                <a:effectLst/>
                <a:latin typeface="Century Gothic" panose="020B0502020202020204" pitchFamily="34" charset="0"/>
              </a:rPr>
              <a:t>How are scores used?</a:t>
            </a:r>
            <a:endParaRPr lang="en-US" sz="1400" b="0" i="0" u="none" strike="noStrike" dirty="0">
              <a:solidFill>
                <a:srgbClr val="000000"/>
              </a:solidFill>
              <a:effectLst/>
              <a:latin typeface="Century Gothic" panose="020B0502020202020204" pitchFamily="34" charset="0"/>
            </a:endParaRPr>
          </a:p>
          <a:p>
            <a:pPr algn="l" rtl="0" fontAlgn="base">
              <a:spcBef>
                <a:spcPts val="0"/>
              </a:spcBef>
              <a:spcAft>
                <a:spcPts val="0"/>
              </a:spcAft>
              <a:buFont typeface="Arial" panose="020B0604020202020204" pitchFamily="34" charset="0"/>
              <a:buChar char="•"/>
            </a:pPr>
            <a:r>
              <a:rPr lang="en-US" sz="1400" b="0" i="0" u="none" strike="noStrike" dirty="0">
                <a:solidFill>
                  <a:srgbClr val="2F2F2F"/>
                </a:solidFill>
                <a:effectLst/>
                <a:latin typeface="Century Gothic" panose="020B0502020202020204" pitchFamily="34" charset="0"/>
              </a:rPr>
              <a:t>Students' ACCESS scores reflect proficiency levels ranging from Level 1 (Entering) to Level 6 (Reaching).</a:t>
            </a:r>
          </a:p>
          <a:p>
            <a:pPr algn="l" rtl="0" fontAlgn="base">
              <a:spcBef>
                <a:spcPts val="0"/>
              </a:spcBef>
              <a:spcAft>
                <a:spcPts val="0"/>
              </a:spcAft>
              <a:buFont typeface="Arial" panose="020B0604020202020204" pitchFamily="34" charset="0"/>
              <a:buChar char="•"/>
            </a:pPr>
            <a:r>
              <a:rPr lang="en-US" sz="1400" b="0" i="0" u="none" strike="noStrike" dirty="0">
                <a:solidFill>
                  <a:srgbClr val="2F2F2F"/>
                </a:solidFill>
                <a:effectLst/>
                <a:latin typeface="Century Gothic" panose="020B0502020202020204" pitchFamily="34" charset="0"/>
              </a:rPr>
              <a:t>Educators use ACCESS results, along with other WIDA resources, to make decisions about students' English academic language and to facilitate their language development. </a:t>
            </a:r>
          </a:p>
          <a:p>
            <a:pPr algn="l" rtl="0" fontAlgn="base">
              <a:spcBef>
                <a:spcPts val="0"/>
              </a:spcBef>
              <a:spcAft>
                <a:spcPts val="0"/>
              </a:spcAft>
              <a:buFont typeface="Arial" panose="020B0604020202020204" pitchFamily="34" charset="0"/>
              <a:buChar char="•"/>
            </a:pPr>
            <a:endParaRPr lang="en-US" sz="1400" b="0" i="0" u="none" strike="noStrike" dirty="0">
              <a:solidFill>
                <a:srgbClr val="2F2F2F"/>
              </a:solidFill>
              <a:effectLst/>
              <a:latin typeface="Century Gothic" panose="020B0502020202020204" pitchFamily="34" charset="0"/>
            </a:endParaRPr>
          </a:p>
          <a:p>
            <a:pPr algn="l" rtl="0">
              <a:spcBef>
                <a:spcPts val="0"/>
              </a:spcBef>
              <a:spcAft>
                <a:spcPts val="0"/>
              </a:spcAft>
            </a:pPr>
            <a:r>
              <a:rPr lang="en-US" sz="1400" b="1" i="0" u="none" strike="noStrike" dirty="0">
                <a:solidFill>
                  <a:srgbClr val="2F2F2F"/>
                </a:solidFill>
                <a:effectLst/>
                <a:latin typeface="Century Gothic" panose="020B0502020202020204" pitchFamily="34" charset="0"/>
              </a:rPr>
              <a:t>ELL Exit Process</a:t>
            </a:r>
            <a:endParaRPr lang="en-US" sz="1400" b="0" i="0" u="none" strike="noStrike" dirty="0">
              <a:solidFill>
                <a:srgbClr val="000000"/>
              </a:solidFill>
              <a:effectLst/>
              <a:latin typeface="Century Gothic" panose="020B0502020202020204" pitchFamily="34" charset="0"/>
            </a:endParaRPr>
          </a:p>
          <a:p>
            <a:pPr algn="l" rtl="0" fontAlgn="base">
              <a:spcBef>
                <a:spcPts val="0"/>
              </a:spcBef>
              <a:spcAft>
                <a:spcPts val="0"/>
              </a:spcAft>
              <a:buFont typeface="Arial" panose="020B0604020202020204" pitchFamily="34" charset="0"/>
              <a:buChar char="•"/>
            </a:pPr>
            <a:r>
              <a:rPr lang="en-US" sz="1400" b="0" i="0" u="none" strike="noStrike" dirty="0">
                <a:solidFill>
                  <a:srgbClr val="2F2F2F"/>
                </a:solidFill>
                <a:effectLst/>
                <a:latin typeface="Century Gothic" panose="020B0502020202020204" pitchFamily="34" charset="0"/>
              </a:rPr>
              <a:t>Students must demonstrate readiness to exit based on a department-established standard on the English language proficiency assessment with a score of a 4.5 or higher and criteria included in the English Language Observation Form.  </a:t>
            </a:r>
          </a:p>
          <a:p>
            <a:endParaRPr lang="en-US" dirty="0"/>
          </a:p>
        </p:txBody>
      </p:sp>
    </p:spTree>
    <p:extLst>
      <p:ext uri="{BB962C8B-B14F-4D97-AF65-F5344CB8AC3E}">
        <p14:creationId xmlns:p14="http://schemas.microsoft.com/office/powerpoint/2010/main" val="22594743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572D-C7AF-8363-852E-6BCB18F56AED}"/>
              </a:ext>
            </a:extLst>
          </p:cNvPr>
          <p:cNvSpPr>
            <a:spLocks noGrp="1"/>
          </p:cNvSpPr>
          <p:nvPr>
            <p:ph type="title"/>
          </p:nvPr>
        </p:nvSpPr>
        <p:spPr>
          <a:xfrm>
            <a:off x="1295400" y="445168"/>
            <a:ext cx="9601200" cy="1485900"/>
          </a:xfrm>
        </p:spPr>
        <p:txBody>
          <a:bodyPr>
            <a:normAutofit fontScale="90000"/>
          </a:bodyPr>
          <a:lstStyle/>
          <a:p>
            <a:pPr algn="ctr"/>
            <a:r>
              <a:rPr lang="en-US" b="1" dirty="0">
                <a:latin typeface="Century Gothic" panose="020B0502020202020204" pitchFamily="34" charset="0"/>
              </a:rPr>
              <a:t>WIDA ACCESS </a:t>
            </a:r>
            <a:br>
              <a:rPr lang="en-US" dirty="0">
                <a:latin typeface="Century Gothic" panose="020B0502020202020204" pitchFamily="34" charset="0"/>
              </a:rPr>
            </a:br>
            <a:r>
              <a:rPr lang="en-US" dirty="0">
                <a:latin typeface="Century Gothic" panose="020B0502020202020204" pitchFamily="34" charset="0"/>
              </a:rPr>
              <a:t> English Language Proficiency</a:t>
            </a:r>
            <a:br>
              <a:rPr lang="en-US" dirty="0"/>
            </a:br>
            <a:br>
              <a:rPr lang="en-US" dirty="0"/>
            </a:br>
            <a:br>
              <a:rPr lang="en-US" dirty="0"/>
            </a:br>
            <a:endParaRPr lang="en-US" dirty="0"/>
          </a:p>
        </p:txBody>
      </p:sp>
      <p:graphicFrame>
        <p:nvGraphicFramePr>
          <p:cNvPr id="3" name="Chart 2">
            <a:extLst>
              <a:ext uri="{FF2B5EF4-FFF2-40B4-BE49-F238E27FC236}">
                <a16:creationId xmlns:a16="http://schemas.microsoft.com/office/drawing/2014/main" id="{999C5C77-20ED-BB51-0658-49BCB7E156C3}"/>
              </a:ext>
            </a:extLst>
          </p:cNvPr>
          <p:cNvGraphicFramePr/>
          <p:nvPr>
            <p:extLst>
              <p:ext uri="{D42A27DB-BD31-4B8C-83A1-F6EECF244321}">
                <p14:modId xmlns:p14="http://schemas.microsoft.com/office/powerpoint/2010/main" val="3257749812"/>
              </p:ext>
            </p:extLst>
          </p:nvPr>
        </p:nvGraphicFramePr>
        <p:xfrm>
          <a:off x="1129553" y="1559858"/>
          <a:ext cx="10506635" cy="48529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98297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408BD-E773-4659-AA55-9A02BB8CBC44}"/>
              </a:ext>
            </a:extLst>
          </p:cNvPr>
          <p:cNvSpPr>
            <a:spLocks noGrp="1"/>
          </p:cNvSpPr>
          <p:nvPr>
            <p:ph type="title"/>
          </p:nvPr>
        </p:nvSpPr>
        <p:spPr/>
        <p:txBody>
          <a:bodyPr/>
          <a:lstStyle/>
          <a:p>
            <a:pPr algn="ctr"/>
            <a:r>
              <a:rPr lang="en-US" dirty="0">
                <a:latin typeface="Century Gothic" panose="020B0502020202020204" pitchFamily="34" charset="0"/>
              </a:rPr>
              <a:t>DLM</a:t>
            </a:r>
            <a:r>
              <a:rPr lang="en-US" dirty="0"/>
              <a:t> </a:t>
            </a:r>
          </a:p>
        </p:txBody>
      </p:sp>
      <p:sp>
        <p:nvSpPr>
          <p:cNvPr id="3" name="TextBox 2">
            <a:extLst>
              <a:ext uri="{FF2B5EF4-FFF2-40B4-BE49-F238E27FC236}">
                <a16:creationId xmlns:a16="http://schemas.microsoft.com/office/drawing/2014/main" id="{58ED428B-FFD7-9DB2-35A3-ECF85F21C950}"/>
              </a:ext>
            </a:extLst>
          </p:cNvPr>
          <p:cNvSpPr txBox="1"/>
          <p:nvPr/>
        </p:nvSpPr>
        <p:spPr>
          <a:xfrm>
            <a:off x="1371600" y="1964724"/>
            <a:ext cx="10401300" cy="646331"/>
          </a:xfrm>
          <a:prstGeom prst="rect">
            <a:avLst/>
          </a:prstGeom>
          <a:noFill/>
        </p:spPr>
        <p:txBody>
          <a:bodyPr wrap="square" rtlCol="0">
            <a:spAutoFit/>
          </a:bodyPr>
          <a:lstStyle/>
          <a:p>
            <a:r>
              <a:rPr lang="en-US" dirty="0">
                <a:latin typeface="Century Gothic" panose="020B0502020202020204" pitchFamily="34" charset="0"/>
              </a:rPr>
              <a:t>The number of students who took the DLM falls under the reporting group number.</a:t>
            </a:r>
          </a:p>
          <a:p>
            <a:r>
              <a:rPr lang="en-US" dirty="0">
                <a:latin typeface="Century Gothic" panose="020B0502020202020204" pitchFamily="34" charset="0"/>
              </a:rPr>
              <a:t> Therefore, there are no scores to report. </a:t>
            </a:r>
          </a:p>
        </p:txBody>
      </p:sp>
    </p:spTree>
    <p:extLst>
      <p:ext uri="{BB962C8B-B14F-4D97-AF65-F5344CB8AC3E}">
        <p14:creationId xmlns:p14="http://schemas.microsoft.com/office/powerpoint/2010/main" val="31219308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E5D3A-3C71-9344-DE4B-6A3BD154F39E}"/>
              </a:ext>
            </a:extLst>
          </p:cNvPr>
          <p:cNvSpPr>
            <a:spLocks noGrp="1"/>
          </p:cNvSpPr>
          <p:nvPr>
            <p:ph type="title"/>
          </p:nvPr>
        </p:nvSpPr>
        <p:spPr>
          <a:xfrm>
            <a:off x="359908" y="729699"/>
            <a:ext cx="9612971" cy="1143324"/>
          </a:xfrm>
        </p:spPr>
        <p:txBody>
          <a:bodyPr/>
          <a:lstStyle/>
          <a:p>
            <a:pPr algn="l"/>
            <a:r>
              <a:rPr lang="en-US" dirty="0">
                <a:latin typeface="Century Gothic" panose="020B0502020202020204" pitchFamily="34" charset="0"/>
              </a:rPr>
              <a:t>Data analysis plan</a:t>
            </a:r>
          </a:p>
        </p:txBody>
      </p:sp>
      <p:graphicFrame>
        <p:nvGraphicFramePr>
          <p:cNvPr id="7" name="Content Placeholder 3">
            <a:extLst>
              <a:ext uri="{FF2B5EF4-FFF2-40B4-BE49-F238E27FC236}">
                <a16:creationId xmlns:a16="http://schemas.microsoft.com/office/drawing/2014/main" id="{48E79BCA-7BDC-28B9-2068-C9810A90C90C}"/>
              </a:ext>
            </a:extLst>
          </p:cNvPr>
          <p:cNvGraphicFramePr>
            <a:graphicFrameLocks/>
          </p:cNvGraphicFramePr>
          <p:nvPr>
            <p:extLst>
              <p:ext uri="{D42A27DB-BD31-4B8C-83A1-F6EECF244321}">
                <p14:modId xmlns:p14="http://schemas.microsoft.com/office/powerpoint/2010/main" val="1393667177"/>
              </p:ext>
            </p:extLst>
          </p:nvPr>
        </p:nvGraphicFramePr>
        <p:xfrm>
          <a:off x="324091" y="1873023"/>
          <a:ext cx="9612971" cy="4817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Graphic 3" descr="Head with Gears">
            <a:extLst>
              <a:ext uri="{FF2B5EF4-FFF2-40B4-BE49-F238E27FC236}">
                <a16:creationId xmlns:a16="http://schemas.microsoft.com/office/drawing/2014/main" id="{AA0806EB-7922-9ADF-A782-A93A21E6545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677283" y="286741"/>
            <a:ext cx="1154809" cy="1154809"/>
          </a:xfrm>
          <a:prstGeom prst="rect">
            <a:avLst/>
          </a:prstGeom>
        </p:spPr>
      </p:pic>
    </p:spTree>
    <p:extLst>
      <p:ext uri="{BB962C8B-B14F-4D97-AF65-F5344CB8AC3E}">
        <p14:creationId xmlns:p14="http://schemas.microsoft.com/office/powerpoint/2010/main" val="22727948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0F90CED2-72DA-49F5-8068-294F7EEF13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A4FDD8D-FE92-EC6D-36C0-343DE43726B3}"/>
              </a:ext>
            </a:extLst>
          </p:cNvPr>
          <p:cNvSpPr>
            <a:spLocks noGrp="1"/>
          </p:cNvSpPr>
          <p:nvPr>
            <p:ph type="title"/>
          </p:nvPr>
        </p:nvSpPr>
        <p:spPr>
          <a:xfrm>
            <a:off x="1371600" y="685800"/>
            <a:ext cx="9601200" cy="1485900"/>
          </a:xfrm>
        </p:spPr>
        <p:txBody>
          <a:bodyPr vert="horz" lIns="91440" tIns="45720" rIns="91440" bIns="45720" rtlCol="0" anchor="t">
            <a:normAutofit/>
          </a:bodyPr>
          <a:lstStyle/>
          <a:p>
            <a:r>
              <a:rPr lang="en-US" sz="5400" dirty="0">
                <a:latin typeface="Century Gothic" panose="020B0502020202020204" pitchFamily="34" charset="0"/>
              </a:rPr>
              <a:t>Intervention Strategies</a:t>
            </a:r>
          </a:p>
        </p:txBody>
      </p:sp>
      <p:graphicFrame>
        <p:nvGraphicFramePr>
          <p:cNvPr id="7" name="TextBox 4">
            <a:extLst>
              <a:ext uri="{FF2B5EF4-FFF2-40B4-BE49-F238E27FC236}">
                <a16:creationId xmlns:a16="http://schemas.microsoft.com/office/drawing/2014/main" id="{95284E63-628C-0778-F3DC-F9B5B9B97ED3}"/>
              </a:ext>
            </a:extLst>
          </p:cNvPr>
          <p:cNvGraphicFramePr/>
          <p:nvPr>
            <p:extLst>
              <p:ext uri="{D42A27DB-BD31-4B8C-83A1-F6EECF244321}">
                <p14:modId xmlns:p14="http://schemas.microsoft.com/office/powerpoint/2010/main" val="279642144"/>
              </p:ext>
            </p:extLst>
          </p:nvPr>
        </p:nvGraphicFramePr>
        <p:xfrm>
          <a:off x="1371599" y="1638299"/>
          <a:ext cx="10342305" cy="43899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31102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F90CED2-72DA-49F5-8068-294F7EEF13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7BF7458-4704-A212-9134-377D4E238A44}"/>
              </a:ext>
            </a:extLst>
          </p:cNvPr>
          <p:cNvSpPr>
            <a:spLocks noGrp="1"/>
          </p:cNvSpPr>
          <p:nvPr>
            <p:ph type="title"/>
          </p:nvPr>
        </p:nvSpPr>
        <p:spPr>
          <a:xfrm>
            <a:off x="1371600" y="685800"/>
            <a:ext cx="9601200" cy="1485900"/>
          </a:xfrm>
        </p:spPr>
        <p:txBody>
          <a:bodyPr vert="horz" lIns="91440" tIns="45720" rIns="91440" bIns="45720" rtlCol="0" anchor="t">
            <a:normAutofit/>
          </a:bodyPr>
          <a:lstStyle/>
          <a:p>
            <a:r>
              <a:rPr lang="en-US" sz="5400" dirty="0">
                <a:latin typeface="Century Gothic" panose="020B0502020202020204" pitchFamily="34" charset="0"/>
              </a:rPr>
              <a:t>We will continue to… </a:t>
            </a:r>
          </a:p>
        </p:txBody>
      </p:sp>
      <p:graphicFrame>
        <p:nvGraphicFramePr>
          <p:cNvPr id="13" name="TextBox 2">
            <a:extLst>
              <a:ext uri="{FF2B5EF4-FFF2-40B4-BE49-F238E27FC236}">
                <a16:creationId xmlns:a16="http://schemas.microsoft.com/office/drawing/2014/main" id="{17590B2C-05F7-705F-FFB6-464D97E47A68}"/>
              </a:ext>
            </a:extLst>
          </p:cNvPr>
          <p:cNvGraphicFramePr/>
          <p:nvPr>
            <p:extLst>
              <p:ext uri="{D42A27DB-BD31-4B8C-83A1-F6EECF244321}">
                <p14:modId xmlns:p14="http://schemas.microsoft.com/office/powerpoint/2010/main" val="3245056523"/>
              </p:ext>
            </p:extLst>
          </p:nvPr>
        </p:nvGraphicFramePr>
        <p:xfrm>
          <a:off x="1371600" y="1892300"/>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3702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3FBEE9-5F5A-4EFB-898C-5D1770B31C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8A0D173-A44D-8D40-6735-06C3AF2721E4}"/>
              </a:ext>
            </a:extLst>
          </p:cNvPr>
          <p:cNvSpPr>
            <a:spLocks noGrp="1"/>
          </p:cNvSpPr>
          <p:nvPr>
            <p:ph type="title"/>
          </p:nvPr>
        </p:nvSpPr>
        <p:spPr>
          <a:xfrm>
            <a:off x="643467" y="4728633"/>
            <a:ext cx="10905066" cy="1485900"/>
          </a:xfrm>
          <a:noFill/>
        </p:spPr>
        <p:txBody>
          <a:bodyPr>
            <a:normAutofit/>
          </a:bodyPr>
          <a:lstStyle/>
          <a:p>
            <a:pPr algn="ctr"/>
            <a:r>
              <a:rPr lang="en-US" sz="3400" dirty="0">
                <a:latin typeface="Century Gothic" panose="020B0502020202020204" pitchFamily="34" charset="0"/>
              </a:rPr>
              <a:t>New Jersey’s </a:t>
            </a:r>
            <a:br>
              <a:rPr lang="en-US" sz="3400" dirty="0">
                <a:latin typeface="Century Gothic" panose="020B0502020202020204" pitchFamily="34" charset="0"/>
              </a:rPr>
            </a:br>
            <a:r>
              <a:rPr lang="en-US" sz="3400" dirty="0">
                <a:latin typeface="Century Gothic" panose="020B0502020202020204" pitchFamily="34" charset="0"/>
              </a:rPr>
              <a:t>2022 NJSLA Outcomes</a:t>
            </a:r>
            <a:br>
              <a:rPr lang="en-US" sz="3400" dirty="0">
                <a:latin typeface="Century Gothic" panose="020B0502020202020204" pitchFamily="34" charset="0"/>
              </a:rPr>
            </a:br>
            <a:r>
              <a:rPr lang="en-US" sz="3400" b="1" dirty="0">
                <a:latin typeface="Century Gothic" panose="020B0502020202020204" pitchFamily="34" charset="0"/>
              </a:rPr>
              <a:t>Mathematics</a:t>
            </a:r>
            <a:r>
              <a:rPr lang="en-US" sz="3400" dirty="0">
                <a:latin typeface="Century Gothic" panose="020B0502020202020204" pitchFamily="34" charset="0"/>
              </a:rPr>
              <a:t> </a:t>
            </a:r>
          </a:p>
        </p:txBody>
      </p:sp>
      <p:graphicFrame>
        <p:nvGraphicFramePr>
          <p:cNvPr id="4" name="Content Placeholder 6">
            <a:extLst>
              <a:ext uri="{FF2B5EF4-FFF2-40B4-BE49-F238E27FC236}">
                <a16:creationId xmlns:a16="http://schemas.microsoft.com/office/drawing/2014/main" id="{7CE839B3-8D73-4B42-DBFA-5FCC61C94A08}"/>
              </a:ext>
            </a:extLst>
          </p:cNvPr>
          <p:cNvGraphicFramePr>
            <a:graphicFrameLocks noGrp="1"/>
          </p:cNvGraphicFramePr>
          <p:nvPr>
            <p:ph idx="1"/>
            <p:extLst>
              <p:ext uri="{D42A27DB-BD31-4B8C-83A1-F6EECF244321}">
                <p14:modId xmlns:p14="http://schemas.microsoft.com/office/powerpoint/2010/main" val="3970680674"/>
              </p:ext>
            </p:extLst>
          </p:nvPr>
        </p:nvGraphicFramePr>
        <p:xfrm>
          <a:off x="643467" y="834694"/>
          <a:ext cx="10905070" cy="3235148"/>
        </p:xfrm>
        <a:graphic>
          <a:graphicData uri="http://schemas.openxmlformats.org/drawingml/2006/table">
            <a:tbl>
              <a:tblPr firstRow="1" lastCol="1" bandRow="1">
                <a:tableStyleId>{5C22544A-7EE6-4342-B048-85BDC9FD1C3A}</a:tableStyleId>
              </a:tblPr>
              <a:tblGrid>
                <a:gridCol w="1466869">
                  <a:extLst>
                    <a:ext uri="{9D8B030D-6E8A-4147-A177-3AD203B41FA5}">
                      <a16:colId xmlns:a16="http://schemas.microsoft.com/office/drawing/2014/main" val="20000"/>
                    </a:ext>
                  </a:extLst>
                </a:gridCol>
                <a:gridCol w="1575827">
                  <a:extLst>
                    <a:ext uri="{9D8B030D-6E8A-4147-A177-3AD203B41FA5}">
                      <a16:colId xmlns:a16="http://schemas.microsoft.com/office/drawing/2014/main" val="20001"/>
                    </a:ext>
                  </a:extLst>
                </a:gridCol>
                <a:gridCol w="1373870">
                  <a:extLst>
                    <a:ext uri="{9D8B030D-6E8A-4147-A177-3AD203B41FA5}">
                      <a16:colId xmlns:a16="http://schemas.microsoft.com/office/drawing/2014/main" val="20002"/>
                    </a:ext>
                  </a:extLst>
                </a:gridCol>
                <a:gridCol w="1518901">
                  <a:extLst>
                    <a:ext uri="{9D8B030D-6E8A-4147-A177-3AD203B41FA5}">
                      <a16:colId xmlns:a16="http://schemas.microsoft.com/office/drawing/2014/main" val="20003"/>
                    </a:ext>
                  </a:extLst>
                </a:gridCol>
                <a:gridCol w="1493509">
                  <a:extLst>
                    <a:ext uri="{9D8B030D-6E8A-4147-A177-3AD203B41FA5}">
                      <a16:colId xmlns:a16="http://schemas.microsoft.com/office/drawing/2014/main" val="20004"/>
                    </a:ext>
                  </a:extLst>
                </a:gridCol>
                <a:gridCol w="1951233">
                  <a:extLst>
                    <a:ext uri="{9D8B030D-6E8A-4147-A177-3AD203B41FA5}">
                      <a16:colId xmlns:a16="http://schemas.microsoft.com/office/drawing/2014/main" val="20005"/>
                    </a:ext>
                  </a:extLst>
                </a:gridCol>
                <a:gridCol w="1524861">
                  <a:extLst>
                    <a:ext uri="{9D8B030D-6E8A-4147-A177-3AD203B41FA5}">
                      <a16:colId xmlns:a16="http://schemas.microsoft.com/office/drawing/2014/main" val="20006"/>
                    </a:ext>
                  </a:extLst>
                </a:gridCol>
              </a:tblGrid>
              <a:tr h="685489">
                <a:tc>
                  <a:txBody>
                    <a:bodyPr/>
                    <a:lstStyle/>
                    <a:p>
                      <a:pPr algn="ctr"/>
                      <a:r>
                        <a:rPr lang="en-US" sz="1600" dirty="0">
                          <a:solidFill>
                            <a:schemeClr val="tx1"/>
                          </a:solidFill>
                          <a:latin typeface="Century Gothic" panose="020B0502020202020204" pitchFamily="34" charset="0"/>
                        </a:rPr>
                        <a:t>Math</a:t>
                      </a:r>
                    </a:p>
                  </a:txBody>
                  <a:tcPr marL="116933" marR="116933" marT="40803" marB="40803" anchor="ctr"/>
                </a:tc>
                <a:tc>
                  <a:txBody>
                    <a:bodyPr/>
                    <a:lstStyle/>
                    <a:p>
                      <a:pPr algn="ctr"/>
                      <a:r>
                        <a:rPr lang="en-US" sz="1400" dirty="0">
                          <a:solidFill>
                            <a:schemeClr val="tx1"/>
                          </a:solidFill>
                          <a:latin typeface="Century Gothic" panose="020B0502020202020204" pitchFamily="34" charset="0"/>
                        </a:rPr>
                        <a:t>Not Yet Meeting</a:t>
                      </a:r>
                    </a:p>
                    <a:p>
                      <a:pPr algn="ctr"/>
                      <a:r>
                        <a:rPr lang="en-US" sz="1400" dirty="0">
                          <a:solidFill>
                            <a:schemeClr val="tx1"/>
                          </a:solidFill>
                          <a:latin typeface="Century Gothic" panose="020B0502020202020204" pitchFamily="34" charset="0"/>
                        </a:rPr>
                        <a:t>(Level</a:t>
                      </a:r>
                      <a:r>
                        <a:rPr lang="en-US" sz="1400" baseline="0" dirty="0">
                          <a:solidFill>
                            <a:schemeClr val="tx1"/>
                          </a:solidFill>
                          <a:latin typeface="Century Gothic" panose="020B0502020202020204" pitchFamily="34" charset="0"/>
                        </a:rPr>
                        <a:t> 1)</a:t>
                      </a:r>
                      <a:endParaRPr lang="en-US" sz="1400" dirty="0">
                        <a:solidFill>
                          <a:schemeClr val="tx1"/>
                        </a:solidFill>
                        <a:latin typeface="Century Gothic" panose="020B0502020202020204" pitchFamily="34" charset="0"/>
                      </a:endParaRPr>
                    </a:p>
                  </a:txBody>
                  <a:tcPr marL="116933" marR="116933" marT="40803" marB="40803" anchor="ctr"/>
                </a:tc>
                <a:tc>
                  <a:txBody>
                    <a:bodyPr/>
                    <a:lstStyle/>
                    <a:p>
                      <a:pPr algn="ctr"/>
                      <a:r>
                        <a:rPr lang="en-US" sz="1400" dirty="0">
                          <a:solidFill>
                            <a:schemeClr val="tx1"/>
                          </a:solidFill>
                          <a:latin typeface="Century Gothic" panose="020B0502020202020204" pitchFamily="34" charset="0"/>
                        </a:rPr>
                        <a:t>Partially</a:t>
                      </a:r>
                    </a:p>
                    <a:p>
                      <a:pPr algn="ctr"/>
                      <a:r>
                        <a:rPr lang="en-US" sz="1400" dirty="0">
                          <a:solidFill>
                            <a:schemeClr val="tx1"/>
                          </a:solidFill>
                          <a:latin typeface="Century Gothic" panose="020B0502020202020204" pitchFamily="34" charset="0"/>
                        </a:rPr>
                        <a:t>Meeting</a:t>
                      </a:r>
                    </a:p>
                    <a:p>
                      <a:pPr algn="ctr"/>
                      <a:r>
                        <a:rPr lang="en-US" sz="1400" dirty="0">
                          <a:solidFill>
                            <a:schemeClr val="tx1"/>
                          </a:solidFill>
                          <a:latin typeface="Century Gothic" panose="020B0502020202020204" pitchFamily="34" charset="0"/>
                        </a:rPr>
                        <a:t>(Level 2)</a:t>
                      </a:r>
                    </a:p>
                  </a:txBody>
                  <a:tcPr marL="116933" marR="116933" marT="40803" marB="40803" anchor="ctr"/>
                </a:tc>
                <a:tc>
                  <a:txBody>
                    <a:bodyPr/>
                    <a:lstStyle/>
                    <a:p>
                      <a:pPr algn="ctr"/>
                      <a:r>
                        <a:rPr lang="en-US" sz="1400" dirty="0">
                          <a:solidFill>
                            <a:schemeClr val="tx1"/>
                          </a:solidFill>
                          <a:latin typeface="Century Gothic" panose="020B0502020202020204" pitchFamily="34" charset="0"/>
                        </a:rPr>
                        <a:t>Approaching</a:t>
                      </a:r>
                    </a:p>
                    <a:p>
                      <a:pPr algn="ctr"/>
                      <a:r>
                        <a:rPr lang="en-US" sz="1400" dirty="0">
                          <a:solidFill>
                            <a:schemeClr val="tx1"/>
                          </a:solidFill>
                          <a:latin typeface="Century Gothic" panose="020B0502020202020204" pitchFamily="34" charset="0"/>
                        </a:rPr>
                        <a:t>Expectations</a:t>
                      </a:r>
                    </a:p>
                    <a:p>
                      <a:pPr algn="ctr"/>
                      <a:r>
                        <a:rPr lang="en-US" sz="1400" dirty="0">
                          <a:solidFill>
                            <a:schemeClr val="tx1"/>
                          </a:solidFill>
                          <a:latin typeface="Century Gothic" panose="020B0502020202020204" pitchFamily="34" charset="0"/>
                        </a:rPr>
                        <a:t>(Level 3)</a:t>
                      </a:r>
                    </a:p>
                  </a:txBody>
                  <a:tcPr marL="116933" marR="116933" marT="40803" marB="40803" anchor="ctr"/>
                </a:tc>
                <a:tc>
                  <a:txBody>
                    <a:bodyPr/>
                    <a:lstStyle/>
                    <a:p>
                      <a:pPr algn="ctr"/>
                      <a:r>
                        <a:rPr lang="en-US" sz="1400" dirty="0">
                          <a:solidFill>
                            <a:schemeClr val="tx1"/>
                          </a:solidFill>
                          <a:latin typeface="Century Gothic" panose="020B0502020202020204" pitchFamily="34" charset="0"/>
                        </a:rPr>
                        <a:t>Meeting</a:t>
                      </a:r>
                    </a:p>
                    <a:p>
                      <a:pPr algn="ctr"/>
                      <a:r>
                        <a:rPr lang="en-US" sz="1400" dirty="0">
                          <a:solidFill>
                            <a:schemeClr val="tx1"/>
                          </a:solidFill>
                          <a:latin typeface="Century Gothic" panose="020B0502020202020204" pitchFamily="34" charset="0"/>
                        </a:rPr>
                        <a:t>Expectations</a:t>
                      </a:r>
                    </a:p>
                    <a:p>
                      <a:pPr algn="ctr"/>
                      <a:r>
                        <a:rPr lang="en-US" sz="1400" dirty="0">
                          <a:solidFill>
                            <a:schemeClr val="tx1"/>
                          </a:solidFill>
                          <a:latin typeface="Century Gothic" panose="020B0502020202020204" pitchFamily="34" charset="0"/>
                        </a:rPr>
                        <a:t>(Level 4)</a:t>
                      </a:r>
                    </a:p>
                  </a:txBody>
                  <a:tcPr marL="116933" marR="116933" marT="40803" marB="40803" anchor="ctr"/>
                </a:tc>
                <a:tc>
                  <a:txBody>
                    <a:bodyPr/>
                    <a:lstStyle/>
                    <a:p>
                      <a:pPr algn="ctr"/>
                      <a:r>
                        <a:rPr lang="en-US" sz="1400" dirty="0">
                          <a:solidFill>
                            <a:schemeClr val="tx1"/>
                          </a:solidFill>
                          <a:latin typeface="Century Gothic" panose="020B0502020202020204" pitchFamily="34" charset="0"/>
                        </a:rPr>
                        <a:t>Exceeding</a:t>
                      </a:r>
                      <a:r>
                        <a:rPr lang="en-US" sz="1400" baseline="0" dirty="0">
                          <a:solidFill>
                            <a:schemeClr val="tx1"/>
                          </a:solidFill>
                          <a:latin typeface="Century Gothic" panose="020B0502020202020204" pitchFamily="34" charset="0"/>
                        </a:rPr>
                        <a:t> Expectations</a:t>
                      </a:r>
                      <a:r>
                        <a:rPr lang="en-US" sz="1400" dirty="0">
                          <a:solidFill>
                            <a:schemeClr val="tx1"/>
                          </a:solidFill>
                          <a:latin typeface="Century Gothic" panose="020B0502020202020204" pitchFamily="34" charset="0"/>
                        </a:rPr>
                        <a:t> </a:t>
                      </a:r>
                    </a:p>
                    <a:p>
                      <a:pPr algn="ctr"/>
                      <a:r>
                        <a:rPr lang="en-US" sz="1400" dirty="0">
                          <a:solidFill>
                            <a:schemeClr val="tx1"/>
                          </a:solidFill>
                          <a:latin typeface="Century Gothic" panose="020B0502020202020204" pitchFamily="34" charset="0"/>
                        </a:rPr>
                        <a:t>(Level 5)</a:t>
                      </a:r>
                    </a:p>
                  </a:txBody>
                  <a:tcPr marL="116933" marR="116933" marT="40803" marB="40803" anchor="ctr"/>
                </a:tc>
                <a:tc>
                  <a:txBody>
                    <a:bodyPr/>
                    <a:lstStyle/>
                    <a:p>
                      <a:pPr algn="ctr"/>
                      <a:r>
                        <a:rPr lang="en-US" sz="1400" dirty="0">
                          <a:solidFill>
                            <a:schemeClr val="tx1"/>
                          </a:solidFill>
                          <a:latin typeface="Century Gothic" panose="020B0502020202020204" pitchFamily="34" charset="0"/>
                        </a:rPr>
                        <a:t>% &gt;=</a:t>
                      </a:r>
                      <a:r>
                        <a:rPr lang="en-US" sz="1400" baseline="0" dirty="0">
                          <a:solidFill>
                            <a:schemeClr val="tx1"/>
                          </a:solidFill>
                          <a:latin typeface="Century Gothic" panose="020B0502020202020204" pitchFamily="34" charset="0"/>
                        </a:rPr>
                        <a:t> Level 4</a:t>
                      </a:r>
                      <a:endParaRPr lang="en-US" sz="1400" dirty="0">
                        <a:solidFill>
                          <a:schemeClr val="tx1"/>
                        </a:solidFill>
                        <a:latin typeface="Century Gothic" panose="020B0502020202020204" pitchFamily="34" charset="0"/>
                      </a:endParaRPr>
                    </a:p>
                  </a:txBody>
                  <a:tcPr marL="116933" marR="116933" marT="40803" marB="40803" anchor="ctr"/>
                </a:tc>
                <a:extLst>
                  <a:ext uri="{0D108BD9-81ED-4DB2-BD59-A6C34878D82A}">
                    <a16:rowId xmlns:a16="http://schemas.microsoft.com/office/drawing/2014/main" val="10000"/>
                  </a:ext>
                </a:extLst>
              </a:tr>
              <a:tr h="359066">
                <a:tc>
                  <a:txBody>
                    <a:bodyPr/>
                    <a:lstStyle/>
                    <a:p>
                      <a:pPr algn="ctr"/>
                      <a:r>
                        <a:rPr lang="en-US" sz="1600" dirty="0">
                          <a:solidFill>
                            <a:schemeClr val="tx1"/>
                          </a:solidFill>
                          <a:latin typeface="Century Gothic" panose="020B0502020202020204" pitchFamily="34" charset="0"/>
                        </a:rPr>
                        <a:t>Grade 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18%</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36%</a:t>
                      </a:r>
                    </a:p>
                  </a:txBody>
                  <a:tcPr marL="116933" marR="116933" marT="40803" marB="40803" anchor="ctr"/>
                </a:tc>
                <a:extLst>
                  <a:ext uri="{0D108BD9-81ED-4DB2-BD59-A6C34878D82A}">
                    <a16:rowId xmlns:a16="http://schemas.microsoft.com/office/drawing/2014/main" val="10001"/>
                  </a:ext>
                </a:extLst>
              </a:tr>
              <a:tr h="359066">
                <a:tc>
                  <a:txBody>
                    <a:bodyPr/>
                    <a:lstStyle/>
                    <a:p>
                      <a:pPr algn="ctr"/>
                      <a:r>
                        <a:rPr lang="en-US" sz="1600" dirty="0">
                          <a:solidFill>
                            <a:schemeClr val="tx1"/>
                          </a:solidFill>
                          <a:latin typeface="Century Gothic" panose="020B0502020202020204" pitchFamily="34" charset="0"/>
                        </a:rPr>
                        <a:t>Grade 4</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6%</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39%</a:t>
                      </a:r>
                    </a:p>
                  </a:txBody>
                  <a:tcPr marL="116933" marR="116933" marT="40803" marB="40803" anchor="ctr"/>
                </a:tc>
                <a:extLst>
                  <a:ext uri="{0D108BD9-81ED-4DB2-BD59-A6C34878D82A}">
                    <a16:rowId xmlns:a16="http://schemas.microsoft.com/office/drawing/2014/main" val="10002"/>
                  </a:ext>
                </a:extLst>
              </a:tr>
              <a:tr h="359066">
                <a:tc>
                  <a:txBody>
                    <a:bodyPr/>
                    <a:lstStyle/>
                    <a:p>
                      <a:pPr algn="ctr"/>
                      <a:r>
                        <a:rPr lang="en-US" sz="1600" dirty="0">
                          <a:solidFill>
                            <a:schemeClr val="tx1"/>
                          </a:solidFill>
                          <a:latin typeface="Century Gothic" panose="020B0502020202020204" pitchFamily="34" charset="0"/>
                        </a:rPr>
                        <a:t>Grade 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26%</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29%</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7%</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36%</a:t>
                      </a:r>
                    </a:p>
                  </a:txBody>
                  <a:tcPr marL="116933" marR="116933" marT="40803" marB="40803" anchor="ctr"/>
                </a:tc>
                <a:extLst>
                  <a:ext uri="{0D108BD9-81ED-4DB2-BD59-A6C34878D82A}">
                    <a16:rowId xmlns:a16="http://schemas.microsoft.com/office/drawing/2014/main" val="10003"/>
                  </a:ext>
                </a:extLst>
              </a:tr>
              <a:tr h="359066">
                <a:tc>
                  <a:txBody>
                    <a:bodyPr/>
                    <a:lstStyle/>
                    <a:p>
                      <a:pPr algn="ctr"/>
                      <a:r>
                        <a:rPr lang="en-US" sz="1600" dirty="0">
                          <a:solidFill>
                            <a:schemeClr val="tx1"/>
                          </a:solidFill>
                          <a:latin typeface="Century Gothic" panose="020B0502020202020204" pitchFamily="34" charset="0"/>
                        </a:rPr>
                        <a:t>Grade 6</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28%</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26%</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31%</a:t>
                      </a:r>
                    </a:p>
                  </a:txBody>
                  <a:tcPr marL="116933" marR="116933" marT="40803" marB="40803" anchor="ctr"/>
                </a:tc>
                <a:extLst>
                  <a:ext uri="{0D108BD9-81ED-4DB2-BD59-A6C34878D82A}">
                    <a16:rowId xmlns:a16="http://schemas.microsoft.com/office/drawing/2014/main" val="10004"/>
                  </a:ext>
                </a:extLst>
              </a:tr>
              <a:tr h="359066">
                <a:tc>
                  <a:txBody>
                    <a:bodyPr/>
                    <a:lstStyle/>
                    <a:p>
                      <a:pPr algn="ctr"/>
                      <a:r>
                        <a:rPr lang="en-US" sz="1600" dirty="0">
                          <a:solidFill>
                            <a:schemeClr val="tx1"/>
                          </a:solidFill>
                          <a:latin typeface="Century Gothic" panose="020B0502020202020204" pitchFamily="34" charset="0"/>
                        </a:rPr>
                        <a:t>Grade 7</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11%</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24%</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31%</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29%</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34%</a:t>
                      </a:r>
                    </a:p>
                  </a:txBody>
                  <a:tcPr marL="116933" marR="116933" marT="40803" marB="40803" anchor="ctr"/>
                </a:tc>
                <a:extLst>
                  <a:ext uri="{0D108BD9-81ED-4DB2-BD59-A6C34878D82A}">
                    <a16:rowId xmlns:a16="http://schemas.microsoft.com/office/drawing/2014/main" val="10005"/>
                  </a:ext>
                </a:extLst>
              </a:tr>
              <a:tr h="359066">
                <a:tc>
                  <a:txBody>
                    <a:bodyPr/>
                    <a:lstStyle/>
                    <a:p>
                      <a:pPr algn="ctr"/>
                      <a:r>
                        <a:rPr lang="en-US" sz="1600" dirty="0">
                          <a:solidFill>
                            <a:schemeClr val="tx1"/>
                          </a:solidFill>
                          <a:latin typeface="Century Gothic" panose="020B0502020202020204" pitchFamily="34" charset="0"/>
                        </a:rPr>
                        <a:t>Grade 8</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30%</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32%</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22%</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16%</a:t>
                      </a:r>
                    </a:p>
                  </a:txBody>
                  <a:tcPr marL="116933" marR="116933" marT="40803" marB="40803" anchor="ctr"/>
                </a:tc>
                <a:extLst>
                  <a:ext uri="{0D108BD9-81ED-4DB2-BD59-A6C34878D82A}">
                    <a16:rowId xmlns:a16="http://schemas.microsoft.com/office/drawing/2014/main" val="10006"/>
                  </a:ext>
                </a:extLst>
              </a:tr>
              <a:tr h="359066">
                <a:tc>
                  <a:txBody>
                    <a:bodyPr/>
                    <a:lstStyle/>
                    <a:p>
                      <a:pPr algn="ctr"/>
                      <a:r>
                        <a:rPr lang="en-US" sz="1600" dirty="0">
                          <a:solidFill>
                            <a:schemeClr val="tx1"/>
                          </a:solidFill>
                          <a:latin typeface="Century Gothic" panose="020B0502020202020204" pitchFamily="34" charset="0"/>
                        </a:rPr>
                        <a:t>Algebra 1 </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18%</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32%</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35%</a:t>
                      </a:r>
                    </a:p>
                  </a:txBody>
                  <a:tcPr marL="116933" marR="116933" marT="40803" marB="40803" anchor="ctr"/>
                </a:tc>
                <a:extLst>
                  <a:ext uri="{0D108BD9-81ED-4DB2-BD59-A6C34878D82A}">
                    <a16:rowId xmlns:a16="http://schemas.microsoft.com/office/drawing/2014/main" val="4149238933"/>
                  </a:ext>
                </a:extLst>
              </a:tr>
            </a:tbl>
          </a:graphicData>
        </a:graphic>
      </p:graphicFrame>
    </p:spTree>
    <p:extLst>
      <p:ext uri="{BB962C8B-B14F-4D97-AF65-F5344CB8AC3E}">
        <p14:creationId xmlns:p14="http://schemas.microsoft.com/office/powerpoint/2010/main" val="42450978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9" name="Group 8">
            <a:extLst>
              <a:ext uri="{FF2B5EF4-FFF2-40B4-BE49-F238E27FC236}">
                <a16:creationId xmlns:a16="http://schemas.microsoft.com/office/drawing/2014/main" id="{449BC34D-9C23-4D6D-8213-1F471AF85B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0" name="Freeform 6">
              <a:extLst>
                <a:ext uri="{FF2B5EF4-FFF2-40B4-BE49-F238E27FC236}">
                  <a16:creationId xmlns:a16="http://schemas.microsoft.com/office/drawing/2014/main" id="{FA0F5D6C-5025-4D7E-82DD-C2C6FDA1E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1" name="Freeform 6">
              <a:extLst>
                <a:ext uri="{FF2B5EF4-FFF2-40B4-BE49-F238E27FC236}">
                  <a16:creationId xmlns:a16="http://schemas.microsoft.com/office/drawing/2014/main" id="{E2AF2C17-4AB4-4402-B84B-129EF95D1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20" name="Rectangle 12">
            <a:extLst>
              <a:ext uri="{FF2B5EF4-FFF2-40B4-BE49-F238E27FC236}">
                <a16:creationId xmlns:a16="http://schemas.microsoft.com/office/drawing/2014/main" id="{68F1F725-3B9F-48FA-85B5-910ED33809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dirty="0"/>
          </a:p>
        </p:txBody>
      </p:sp>
      <p:sp>
        <p:nvSpPr>
          <p:cNvPr id="21" name="Freeform 6">
            <a:extLst>
              <a:ext uri="{FF2B5EF4-FFF2-40B4-BE49-F238E27FC236}">
                <a16:creationId xmlns:a16="http://schemas.microsoft.com/office/drawing/2014/main" id="{2B98F522-A153-4D25-A159-3223950FC1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971111" y="-161575"/>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22" name="Freeform 6">
            <a:extLst>
              <a:ext uri="{FF2B5EF4-FFF2-40B4-BE49-F238E27FC236}">
                <a16:creationId xmlns:a16="http://schemas.microsoft.com/office/drawing/2014/main" id="{AFFE3E22-88D2-4D23-B65D-9695124B0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7913902" y="131680"/>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2" name="Title 1">
            <a:extLst>
              <a:ext uri="{FF2B5EF4-FFF2-40B4-BE49-F238E27FC236}">
                <a16:creationId xmlns:a16="http://schemas.microsoft.com/office/drawing/2014/main" id="{C180F15A-A15F-CB57-EF2D-0C1014411707}"/>
              </a:ext>
            </a:extLst>
          </p:cNvPr>
          <p:cNvSpPr>
            <a:spLocks noGrp="1"/>
          </p:cNvSpPr>
          <p:nvPr>
            <p:ph type="title"/>
          </p:nvPr>
        </p:nvSpPr>
        <p:spPr>
          <a:xfrm>
            <a:off x="659230" y="3973431"/>
            <a:ext cx="10869750" cy="1748639"/>
          </a:xfrm>
        </p:spPr>
        <p:txBody>
          <a:bodyPr vert="horz" lIns="91440" tIns="45720" rIns="91440" bIns="45720" rtlCol="0" anchor="b">
            <a:normAutofit fontScale="90000"/>
          </a:bodyPr>
          <a:lstStyle/>
          <a:p>
            <a:pPr algn="ctr"/>
            <a:r>
              <a:rPr lang="en-US" dirty="0">
                <a:latin typeface="Century Gothic" panose="020B0502020202020204" pitchFamily="34" charset="0"/>
              </a:rPr>
              <a:t>Notable achievements </a:t>
            </a:r>
          </a:p>
        </p:txBody>
      </p:sp>
      <p:pic>
        <p:nvPicPr>
          <p:cNvPr id="23" name="Graphic 5" descr="Trophy">
            <a:extLst>
              <a:ext uri="{FF2B5EF4-FFF2-40B4-BE49-F238E27FC236}">
                <a16:creationId xmlns:a16="http://schemas.microsoft.com/office/drawing/2014/main" id="{4B4B4B3E-58E4-FD61-89C6-F64A160A22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024005" y="1127368"/>
            <a:ext cx="2114748" cy="2114748"/>
          </a:xfrm>
          <a:prstGeom prst="rect">
            <a:avLst/>
          </a:prstGeom>
        </p:spPr>
      </p:pic>
    </p:spTree>
    <p:extLst>
      <p:ext uri="{BB962C8B-B14F-4D97-AF65-F5344CB8AC3E}">
        <p14:creationId xmlns:p14="http://schemas.microsoft.com/office/powerpoint/2010/main" val="7930590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a:extLst>
              <a:ext uri="{FF2B5EF4-FFF2-40B4-BE49-F238E27FC236}">
                <a16:creationId xmlns:a16="http://schemas.microsoft.com/office/drawing/2014/main" id="{35087B7C-3DC0-93A8-36AD-DA780B3A692F}"/>
              </a:ext>
            </a:extLst>
          </p:cNvPr>
          <p:cNvGraphicFramePr/>
          <p:nvPr>
            <p:extLst>
              <p:ext uri="{D42A27DB-BD31-4B8C-83A1-F6EECF244321}">
                <p14:modId xmlns:p14="http://schemas.microsoft.com/office/powerpoint/2010/main" val="1757802606"/>
              </p:ext>
            </p:extLst>
          </p:nvPr>
        </p:nvGraphicFramePr>
        <p:xfrm>
          <a:off x="931333" y="1828800"/>
          <a:ext cx="10763362" cy="4656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DD034F96-0496-2641-1B5D-35E0E57B0881}"/>
              </a:ext>
            </a:extLst>
          </p:cNvPr>
          <p:cNvSpPr txBox="1"/>
          <p:nvPr/>
        </p:nvSpPr>
        <p:spPr>
          <a:xfrm>
            <a:off x="931333" y="389911"/>
            <a:ext cx="8161867" cy="1446550"/>
          </a:xfrm>
          <a:prstGeom prst="rect">
            <a:avLst/>
          </a:prstGeom>
          <a:noFill/>
        </p:spPr>
        <p:txBody>
          <a:bodyPr wrap="square" rtlCol="0">
            <a:spAutoFit/>
          </a:bodyPr>
          <a:lstStyle/>
          <a:p>
            <a:r>
              <a:rPr lang="en-US" sz="4400" b="1" dirty="0">
                <a:latin typeface="Century Gothic" panose="020B0502020202020204" pitchFamily="34" charset="0"/>
              </a:rPr>
              <a:t>Teacher Comments about our RTI program &amp; PD model </a:t>
            </a:r>
          </a:p>
        </p:txBody>
      </p:sp>
      <p:pic>
        <p:nvPicPr>
          <p:cNvPr id="12" name="Graphic 11" descr="Thought bubble with solid fill">
            <a:extLst>
              <a:ext uri="{FF2B5EF4-FFF2-40B4-BE49-F238E27FC236}">
                <a16:creationId xmlns:a16="http://schemas.microsoft.com/office/drawing/2014/main" id="{7E472DBA-E2A7-BFC9-0604-786AF8B69C7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734481" y="0"/>
            <a:ext cx="1659466" cy="1659466"/>
          </a:xfrm>
          <a:prstGeom prst="rect">
            <a:avLst/>
          </a:prstGeom>
        </p:spPr>
      </p:pic>
    </p:spTree>
    <p:extLst>
      <p:ext uri="{BB962C8B-B14F-4D97-AF65-F5344CB8AC3E}">
        <p14:creationId xmlns:p14="http://schemas.microsoft.com/office/powerpoint/2010/main" val="34837925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F90CED2-72DA-49F5-8068-294F7EEF13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30BC9609-A8AF-411F-A9E0-C3B93C8945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DAA10CE-1733-702D-F14F-1F9DD52A53C0}"/>
              </a:ext>
            </a:extLst>
          </p:cNvPr>
          <p:cNvSpPr>
            <a:spLocks noGrp="1"/>
          </p:cNvSpPr>
          <p:nvPr>
            <p:ph type="title"/>
          </p:nvPr>
        </p:nvSpPr>
        <p:spPr>
          <a:xfrm>
            <a:off x="169332" y="1012238"/>
            <a:ext cx="4605867" cy="3238030"/>
          </a:xfrm>
        </p:spPr>
        <p:txBody>
          <a:bodyPr vert="horz" lIns="91440" tIns="45720" rIns="91440" bIns="45720" rtlCol="0" anchor="ctr">
            <a:normAutofit fontScale="90000"/>
          </a:bodyPr>
          <a:lstStyle/>
          <a:p>
            <a:pPr algn="ctr"/>
            <a:r>
              <a:rPr lang="en-US" b="1" dirty="0">
                <a:latin typeface="Century Gothic" panose="020B0502020202020204" pitchFamily="34" charset="0"/>
              </a:rPr>
              <a:t>Parent Comments about our</a:t>
            </a:r>
            <a:br>
              <a:rPr lang="en-US" b="1" dirty="0">
                <a:latin typeface="Century Gothic" panose="020B0502020202020204" pitchFamily="34" charset="0"/>
              </a:rPr>
            </a:br>
            <a:r>
              <a:rPr lang="en-US" b="1" dirty="0">
                <a:latin typeface="Century Gothic" panose="020B0502020202020204" pitchFamily="34" charset="0"/>
              </a:rPr>
              <a:t>Intervention and Enrichment Supports</a:t>
            </a:r>
            <a:endParaRPr lang="en-US" dirty="0">
              <a:latin typeface="Century Gothic" panose="020B0502020202020204" pitchFamily="34" charset="0"/>
            </a:endParaRPr>
          </a:p>
        </p:txBody>
      </p:sp>
      <p:graphicFrame>
        <p:nvGraphicFramePr>
          <p:cNvPr id="4" name="Diagram 3">
            <a:extLst>
              <a:ext uri="{FF2B5EF4-FFF2-40B4-BE49-F238E27FC236}">
                <a16:creationId xmlns:a16="http://schemas.microsoft.com/office/drawing/2014/main" id="{7714B158-A9F8-84AE-D665-5A55AD701373}"/>
              </a:ext>
            </a:extLst>
          </p:cNvPr>
          <p:cNvGraphicFramePr/>
          <p:nvPr>
            <p:extLst>
              <p:ext uri="{D42A27DB-BD31-4B8C-83A1-F6EECF244321}">
                <p14:modId xmlns:p14="http://schemas.microsoft.com/office/powerpoint/2010/main" val="1654350357"/>
              </p:ext>
            </p:extLst>
          </p:nvPr>
        </p:nvGraphicFramePr>
        <p:xfrm>
          <a:off x="4901472" y="639705"/>
          <a:ext cx="6506304" cy="5577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Graphic 5" descr="Home1 outline">
            <a:extLst>
              <a:ext uri="{FF2B5EF4-FFF2-40B4-BE49-F238E27FC236}">
                <a16:creationId xmlns:a16="http://schemas.microsoft.com/office/drawing/2014/main" id="{38590969-9538-2593-AE18-735D16244DE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483830" y="4240675"/>
            <a:ext cx="1976870" cy="1976870"/>
          </a:xfrm>
          <a:prstGeom prst="rect">
            <a:avLst/>
          </a:prstGeom>
        </p:spPr>
      </p:pic>
    </p:spTree>
    <p:extLst>
      <p:ext uri="{BB962C8B-B14F-4D97-AF65-F5344CB8AC3E}">
        <p14:creationId xmlns:p14="http://schemas.microsoft.com/office/powerpoint/2010/main" val="29582967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49BC34D-9C23-4D6D-8213-1F471AF85B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0" name="Freeform 6">
              <a:extLst>
                <a:ext uri="{FF2B5EF4-FFF2-40B4-BE49-F238E27FC236}">
                  <a16:creationId xmlns:a16="http://schemas.microsoft.com/office/drawing/2014/main" id="{FA0F5D6C-5025-4D7E-82DD-C2C6FDA1E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1" name="Freeform 6">
              <a:extLst>
                <a:ext uri="{FF2B5EF4-FFF2-40B4-BE49-F238E27FC236}">
                  <a16:creationId xmlns:a16="http://schemas.microsoft.com/office/drawing/2014/main" id="{E2AF2C17-4AB4-4402-B84B-129EF95D1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3" name="Rectangle 12">
            <a:extLst>
              <a:ext uri="{FF2B5EF4-FFF2-40B4-BE49-F238E27FC236}">
                <a16:creationId xmlns:a16="http://schemas.microsoft.com/office/drawing/2014/main" id="{5D213B41-AC9B-4E61-BEED-FF4C168A8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73B818-F663-A7F8-872C-C1C255149225}"/>
              </a:ext>
            </a:extLst>
          </p:cNvPr>
          <p:cNvSpPr>
            <a:spLocks noGrp="1"/>
          </p:cNvSpPr>
          <p:nvPr>
            <p:ph type="title"/>
          </p:nvPr>
        </p:nvSpPr>
        <p:spPr>
          <a:xfrm>
            <a:off x="659230" y="4484772"/>
            <a:ext cx="10869750" cy="1237298"/>
          </a:xfrm>
        </p:spPr>
        <p:txBody>
          <a:bodyPr vert="horz" lIns="91440" tIns="45720" rIns="91440" bIns="45720" rtlCol="0" anchor="b">
            <a:normAutofit/>
          </a:bodyPr>
          <a:lstStyle/>
          <a:p>
            <a:pPr algn="ctr"/>
            <a:r>
              <a:rPr lang="en-US" sz="7200" cap="all"/>
              <a:t>Questions</a:t>
            </a:r>
          </a:p>
        </p:txBody>
      </p:sp>
      <p:sp>
        <p:nvSpPr>
          <p:cNvPr id="15" name="Freeform 6">
            <a:extLst>
              <a:ext uri="{FF2B5EF4-FFF2-40B4-BE49-F238E27FC236}">
                <a16:creationId xmlns:a16="http://schemas.microsoft.com/office/drawing/2014/main" id="{D8BB75D5-93A7-4EC9-A2FB-DCBDE6DE3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1046527" y="-13329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17" name="Freeform 6">
            <a:extLst>
              <a:ext uri="{FF2B5EF4-FFF2-40B4-BE49-F238E27FC236}">
                <a16:creationId xmlns:a16="http://schemas.microsoft.com/office/drawing/2014/main" id="{628FBD9F-3B86-4C98-8F77-3833207377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7838485" y="614084"/>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pic>
        <p:nvPicPr>
          <p:cNvPr id="4" name="Graphic 3" descr="Questions outline">
            <a:extLst>
              <a:ext uri="{FF2B5EF4-FFF2-40B4-BE49-F238E27FC236}">
                <a16:creationId xmlns:a16="http://schemas.microsoft.com/office/drawing/2014/main" id="{DEC77440-82B9-FFE0-2665-9B737861EC3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88791" y="1150341"/>
            <a:ext cx="2585314" cy="2585314"/>
          </a:xfrm>
          <a:prstGeom prst="rect">
            <a:avLst/>
          </a:prstGeom>
        </p:spPr>
      </p:pic>
    </p:spTree>
    <p:extLst>
      <p:ext uri="{BB962C8B-B14F-4D97-AF65-F5344CB8AC3E}">
        <p14:creationId xmlns:p14="http://schemas.microsoft.com/office/powerpoint/2010/main" val="2139922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0D173-A44D-8D40-6735-06C3AF2721E4}"/>
              </a:ext>
            </a:extLst>
          </p:cNvPr>
          <p:cNvSpPr>
            <a:spLocks noGrp="1"/>
          </p:cNvSpPr>
          <p:nvPr>
            <p:ph type="title"/>
          </p:nvPr>
        </p:nvSpPr>
        <p:spPr>
          <a:xfrm>
            <a:off x="643467" y="4728633"/>
            <a:ext cx="10905066" cy="1485900"/>
          </a:xfrm>
          <a:noFill/>
        </p:spPr>
        <p:txBody>
          <a:bodyPr>
            <a:normAutofit/>
          </a:bodyPr>
          <a:lstStyle/>
          <a:p>
            <a:pPr algn="ctr"/>
            <a:r>
              <a:rPr lang="en-US" sz="3400" dirty="0">
                <a:latin typeface="Century Gothic" panose="020B0502020202020204" pitchFamily="34" charset="0"/>
              </a:rPr>
              <a:t>New Jersey’s </a:t>
            </a:r>
            <a:br>
              <a:rPr lang="en-US" sz="3400" dirty="0">
                <a:latin typeface="Century Gothic" panose="020B0502020202020204" pitchFamily="34" charset="0"/>
              </a:rPr>
            </a:br>
            <a:r>
              <a:rPr lang="en-US" sz="3400" dirty="0">
                <a:latin typeface="Century Gothic" panose="020B0502020202020204" pitchFamily="34" charset="0"/>
              </a:rPr>
              <a:t>2022 NJSLA Outcomes</a:t>
            </a:r>
            <a:br>
              <a:rPr lang="en-US" sz="3400" dirty="0">
                <a:latin typeface="Century Gothic" panose="020B0502020202020204" pitchFamily="34" charset="0"/>
              </a:rPr>
            </a:br>
            <a:r>
              <a:rPr lang="en-US" sz="3400" b="1" dirty="0">
                <a:latin typeface="Century Gothic" panose="020B0502020202020204" pitchFamily="34" charset="0"/>
              </a:rPr>
              <a:t>Science</a:t>
            </a:r>
            <a:r>
              <a:rPr lang="en-US" sz="3400" dirty="0">
                <a:latin typeface="Century Gothic" panose="020B0502020202020204" pitchFamily="34" charset="0"/>
              </a:rPr>
              <a:t> </a:t>
            </a:r>
          </a:p>
        </p:txBody>
      </p:sp>
      <p:graphicFrame>
        <p:nvGraphicFramePr>
          <p:cNvPr id="4" name="Content Placeholder 6">
            <a:extLst>
              <a:ext uri="{FF2B5EF4-FFF2-40B4-BE49-F238E27FC236}">
                <a16:creationId xmlns:a16="http://schemas.microsoft.com/office/drawing/2014/main" id="{7CE839B3-8D73-4B42-DBFA-5FCC61C94A08}"/>
              </a:ext>
            </a:extLst>
          </p:cNvPr>
          <p:cNvGraphicFramePr>
            <a:graphicFrameLocks noGrp="1"/>
          </p:cNvGraphicFramePr>
          <p:nvPr>
            <p:ph idx="1"/>
            <p:extLst>
              <p:ext uri="{D42A27DB-BD31-4B8C-83A1-F6EECF244321}">
                <p14:modId xmlns:p14="http://schemas.microsoft.com/office/powerpoint/2010/main" val="3639118798"/>
              </p:ext>
            </p:extLst>
          </p:nvPr>
        </p:nvGraphicFramePr>
        <p:xfrm>
          <a:off x="1938867" y="1989182"/>
          <a:ext cx="8953837" cy="1449652"/>
        </p:xfrm>
        <a:graphic>
          <a:graphicData uri="http://schemas.openxmlformats.org/drawingml/2006/table">
            <a:tbl>
              <a:tblPr firstRow="1" lastCol="1" bandRow="1">
                <a:tableStyleId>{5C22544A-7EE6-4342-B048-85BDC9FD1C3A}</a:tableStyleId>
              </a:tblPr>
              <a:tblGrid>
                <a:gridCol w="1466869">
                  <a:extLst>
                    <a:ext uri="{9D8B030D-6E8A-4147-A177-3AD203B41FA5}">
                      <a16:colId xmlns:a16="http://schemas.microsoft.com/office/drawing/2014/main" val="20000"/>
                    </a:ext>
                  </a:extLst>
                </a:gridCol>
                <a:gridCol w="1575827">
                  <a:extLst>
                    <a:ext uri="{9D8B030D-6E8A-4147-A177-3AD203B41FA5}">
                      <a16:colId xmlns:a16="http://schemas.microsoft.com/office/drawing/2014/main" val="20001"/>
                    </a:ext>
                  </a:extLst>
                </a:gridCol>
                <a:gridCol w="1373870">
                  <a:extLst>
                    <a:ext uri="{9D8B030D-6E8A-4147-A177-3AD203B41FA5}">
                      <a16:colId xmlns:a16="http://schemas.microsoft.com/office/drawing/2014/main" val="20002"/>
                    </a:ext>
                  </a:extLst>
                </a:gridCol>
                <a:gridCol w="1518901">
                  <a:extLst>
                    <a:ext uri="{9D8B030D-6E8A-4147-A177-3AD203B41FA5}">
                      <a16:colId xmlns:a16="http://schemas.microsoft.com/office/drawing/2014/main" val="20003"/>
                    </a:ext>
                  </a:extLst>
                </a:gridCol>
                <a:gridCol w="1493509">
                  <a:extLst>
                    <a:ext uri="{9D8B030D-6E8A-4147-A177-3AD203B41FA5}">
                      <a16:colId xmlns:a16="http://schemas.microsoft.com/office/drawing/2014/main" val="20004"/>
                    </a:ext>
                  </a:extLst>
                </a:gridCol>
                <a:gridCol w="1524861">
                  <a:extLst>
                    <a:ext uri="{9D8B030D-6E8A-4147-A177-3AD203B41FA5}">
                      <a16:colId xmlns:a16="http://schemas.microsoft.com/office/drawing/2014/main" val="20006"/>
                    </a:ext>
                  </a:extLst>
                </a:gridCol>
              </a:tblGrid>
              <a:tr h="685489">
                <a:tc>
                  <a:txBody>
                    <a:bodyPr/>
                    <a:lstStyle/>
                    <a:p>
                      <a:pPr algn="ctr"/>
                      <a:r>
                        <a:rPr lang="en-US" sz="1600" dirty="0">
                          <a:solidFill>
                            <a:schemeClr val="tx1"/>
                          </a:solidFill>
                          <a:latin typeface="Century Gothic" panose="020B0502020202020204" pitchFamily="34" charset="0"/>
                        </a:rPr>
                        <a:t>Science</a:t>
                      </a:r>
                    </a:p>
                  </a:txBody>
                  <a:tcPr marL="116933" marR="116933" marT="40803" marB="40803" anchor="ctr"/>
                </a:tc>
                <a:tc>
                  <a:txBody>
                    <a:bodyPr/>
                    <a:lstStyle/>
                    <a:p>
                      <a:pPr algn="ctr"/>
                      <a:r>
                        <a:rPr lang="en-US" sz="1400" dirty="0">
                          <a:solidFill>
                            <a:schemeClr val="tx1"/>
                          </a:solidFill>
                          <a:latin typeface="Century Gothic" panose="020B0502020202020204" pitchFamily="34" charset="0"/>
                        </a:rPr>
                        <a:t>Below Proficient</a:t>
                      </a:r>
                    </a:p>
                    <a:p>
                      <a:pPr algn="ctr"/>
                      <a:r>
                        <a:rPr lang="en-US" sz="1400" dirty="0">
                          <a:solidFill>
                            <a:schemeClr val="tx1"/>
                          </a:solidFill>
                          <a:latin typeface="Century Gothic" panose="020B0502020202020204" pitchFamily="34" charset="0"/>
                        </a:rPr>
                        <a:t>(Level</a:t>
                      </a:r>
                      <a:r>
                        <a:rPr lang="en-US" sz="1400" baseline="0" dirty="0">
                          <a:solidFill>
                            <a:schemeClr val="tx1"/>
                          </a:solidFill>
                          <a:latin typeface="Century Gothic" panose="020B0502020202020204" pitchFamily="34" charset="0"/>
                        </a:rPr>
                        <a:t> 1)</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Near Proficiency</a:t>
                      </a:r>
                    </a:p>
                    <a:p>
                      <a:pPr algn="ctr"/>
                      <a:r>
                        <a:rPr lang="en-US" sz="1400" dirty="0">
                          <a:solidFill>
                            <a:schemeClr val="tx1"/>
                          </a:solidFill>
                          <a:latin typeface="Century Gothic" panose="020B0502020202020204" pitchFamily="34" charset="0"/>
                        </a:rPr>
                        <a:t>(Level 2)</a:t>
                      </a:r>
                    </a:p>
                  </a:txBody>
                  <a:tcPr marL="131024" marR="131024" anchor="ctr"/>
                </a:tc>
                <a:tc>
                  <a:txBody>
                    <a:bodyPr/>
                    <a:lstStyle/>
                    <a:p>
                      <a:pPr algn="ctr"/>
                      <a:r>
                        <a:rPr lang="en-US" sz="1400" dirty="0">
                          <a:solidFill>
                            <a:schemeClr val="tx1"/>
                          </a:solidFill>
                          <a:latin typeface="Century Gothic" panose="020B0502020202020204" pitchFamily="34" charset="0"/>
                        </a:rPr>
                        <a:t>Proficient</a:t>
                      </a:r>
                    </a:p>
                    <a:p>
                      <a:pPr algn="ctr"/>
                      <a:r>
                        <a:rPr lang="en-US" sz="1400" dirty="0">
                          <a:solidFill>
                            <a:schemeClr val="tx1"/>
                          </a:solidFill>
                          <a:latin typeface="Century Gothic" panose="020B0502020202020204" pitchFamily="34" charset="0"/>
                        </a:rPr>
                        <a:t>(Level 3)</a:t>
                      </a:r>
                    </a:p>
                  </a:txBody>
                  <a:tcPr marL="131024" marR="131024" anchor="ctr"/>
                </a:tc>
                <a:tc>
                  <a:txBody>
                    <a:bodyPr/>
                    <a:lstStyle/>
                    <a:p>
                      <a:pPr algn="ctr"/>
                      <a:r>
                        <a:rPr lang="en-US" sz="1400" dirty="0">
                          <a:solidFill>
                            <a:schemeClr val="tx1"/>
                          </a:solidFill>
                          <a:latin typeface="Century Gothic" panose="020B0502020202020204" pitchFamily="34" charset="0"/>
                        </a:rPr>
                        <a:t>Advanced Proficiency</a:t>
                      </a:r>
                    </a:p>
                    <a:p>
                      <a:pPr algn="ctr"/>
                      <a:r>
                        <a:rPr lang="en-US" sz="1400" dirty="0">
                          <a:solidFill>
                            <a:schemeClr val="tx1"/>
                          </a:solidFill>
                          <a:latin typeface="Century Gothic" panose="020B0502020202020204" pitchFamily="34" charset="0"/>
                        </a:rPr>
                        <a:t>(Level 4)</a:t>
                      </a:r>
                    </a:p>
                  </a:txBody>
                  <a:tcPr marL="131024" marR="131024" anchor="ctr"/>
                </a:tc>
                <a:tc>
                  <a:txBody>
                    <a:bodyPr/>
                    <a:lstStyle/>
                    <a:p>
                      <a:pPr algn="ctr"/>
                      <a:r>
                        <a:rPr lang="en-US" sz="1400" dirty="0">
                          <a:solidFill>
                            <a:schemeClr val="tx1"/>
                          </a:solidFill>
                          <a:latin typeface="Century Gothic" panose="020B0502020202020204" pitchFamily="34" charset="0"/>
                        </a:rPr>
                        <a:t>% &gt;=</a:t>
                      </a:r>
                      <a:r>
                        <a:rPr lang="en-US" sz="1400" baseline="0" dirty="0">
                          <a:solidFill>
                            <a:schemeClr val="tx1"/>
                          </a:solidFill>
                          <a:latin typeface="Century Gothic" panose="020B0502020202020204" pitchFamily="34" charset="0"/>
                        </a:rPr>
                        <a:t> Level 4</a:t>
                      </a:r>
                      <a:endParaRPr lang="en-US" sz="1400" dirty="0">
                        <a:solidFill>
                          <a:schemeClr val="tx1"/>
                        </a:solidFill>
                        <a:latin typeface="Century Gothic" panose="020B0502020202020204" pitchFamily="34" charset="0"/>
                      </a:endParaRPr>
                    </a:p>
                  </a:txBody>
                  <a:tcPr marL="116933" marR="116933" marT="40803" marB="40803" anchor="ctr"/>
                </a:tc>
                <a:extLst>
                  <a:ext uri="{0D108BD9-81ED-4DB2-BD59-A6C34878D82A}">
                    <a16:rowId xmlns:a16="http://schemas.microsoft.com/office/drawing/2014/main" val="10000"/>
                  </a:ext>
                </a:extLst>
              </a:tr>
              <a:tr h="359066">
                <a:tc>
                  <a:txBody>
                    <a:bodyPr/>
                    <a:lstStyle/>
                    <a:p>
                      <a:pPr algn="ctr"/>
                      <a:r>
                        <a:rPr lang="en-US" sz="1600" dirty="0">
                          <a:solidFill>
                            <a:schemeClr val="tx1"/>
                          </a:solidFill>
                          <a:latin typeface="Century Gothic" panose="020B0502020202020204" pitchFamily="34" charset="0"/>
                        </a:rPr>
                        <a:t>Grade 5</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42%</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33%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18%</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7%</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25%</a:t>
                      </a:r>
                    </a:p>
                  </a:txBody>
                  <a:tcPr marL="116933" marR="116933" marT="40803" marB="40803" anchor="ctr"/>
                </a:tc>
                <a:extLst>
                  <a:ext uri="{0D108BD9-81ED-4DB2-BD59-A6C34878D82A}">
                    <a16:rowId xmlns:a16="http://schemas.microsoft.com/office/drawing/2014/main" val="10006"/>
                  </a:ext>
                </a:extLst>
              </a:tr>
              <a:tr h="359066">
                <a:tc>
                  <a:txBody>
                    <a:bodyPr/>
                    <a:lstStyle/>
                    <a:p>
                      <a:pPr algn="ctr"/>
                      <a:r>
                        <a:rPr lang="en-US" sz="1600" dirty="0">
                          <a:solidFill>
                            <a:schemeClr val="tx1"/>
                          </a:solidFill>
                          <a:latin typeface="Century Gothic" panose="020B0502020202020204" pitchFamily="34" charset="0"/>
                        </a:rPr>
                        <a:t>Grade 8</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41%</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43%</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12%</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4%</a:t>
                      </a:r>
                    </a:p>
                  </a:txBody>
                  <a:tcPr marL="116933" marR="116933" marT="40803" marB="40803" anchor="ctr"/>
                </a:tc>
                <a:tc>
                  <a:txBody>
                    <a:bodyPr/>
                    <a:lstStyle/>
                    <a:p>
                      <a:pPr algn="ctr"/>
                      <a:r>
                        <a:rPr lang="en-US" sz="1600" dirty="0">
                          <a:solidFill>
                            <a:schemeClr val="tx1"/>
                          </a:solidFill>
                          <a:latin typeface="Century Gothic" panose="020B0502020202020204" pitchFamily="34" charset="0"/>
                        </a:rPr>
                        <a:t>16%</a:t>
                      </a:r>
                    </a:p>
                  </a:txBody>
                  <a:tcPr marL="116933" marR="116933" marT="40803" marB="40803" anchor="ctr"/>
                </a:tc>
                <a:extLst>
                  <a:ext uri="{0D108BD9-81ED-4DB2-BD59-A6C34878D82A}">
                    <a16:rowId xmlns:a16="http://schemas.microsoft.com/office/drawing/2014/main" val="4149238933"/>
                  </a:ext>
                </a:extLst>
              </a:tr>
            </a:tbl>
          </a:graphicData>
        </a:graphic>
      </p:graphicFrame>
    </p:spTree>
    <p:extLst>
      <p:ext uri="{BB962C8B-B14F-4D97-AF65-F5344CB8AC3E}">
        <p14:creationId xmlns:p14="http://schemas.microsoft.com/office/powerpoint/2010/main" val="872552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C89EA62-F38E-4285-A105-C5E1BD3600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8" name="Freeform 6">
              <a:extLst>
                <a:ext uri="{FF2B5EF4-FFF2-40B4-BE49-F238E27FC236}">
                  <a16:creationId xmlns:a16="http://schemas.microsoft.com/office/drawing/2014/main" id="{2CF6E46A-CCCD-4728-B011-E147B2362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9" name="Freeform 6">
              <a:extLst>
                <a:ext uri="{FF2B5EF4-FFF2-40B4-BE49-F238E27FC236}">
                  <a16:creationId xmlns:a16="http://schemas.microsoft.com/office/drawing/2014/main" id="{2E2C684B-30C9-4689-A529-EBF1B8ADB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p:nvSpPr>
          <p:cNvPr id="11" name="Rectangle 10">
            <a:extLst>
              <a:ext uri="{FF2B5EF4-FFF2-40B4-BE49-F238E27FC236}">
                <a16:creationId xmlns:a16="http://schemas.microsoft.com/office/drawing/2014/main" id="{F6B7BFBD-C488-4B5B-ABE5-8256F3FFB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376"/>
            <a:ext cx="12191998"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3" name="Freeform 6">
            <a:extLst>
              <a:ext uri="{FF2B5EF4-FFF2-40B4-BE49-F238E27FC236}">
                <a16:creationId xmlns:a16="http://schemas.microsoft.com/office/drawing/2014/main" id="{2BA7674F-A261-445A-AE3A-A0AA30620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671285" y="62665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accent1">
              <a:lumMod val="75000"/>
            </a:schemeClr>
          </a:solidFill>
          <a:ln w="0">
            <a:noFill/>
            <a:prstDash val="solid"/>
            <a:round/>
            <a:headEnd/>
            <a:tailEnd/>
          </a:ln>
        </p:spPr>
      </p:sp>
      <p:sp useBgFill="1">
        <p:nvSpPr>
          <p:cNvPr id="15" name="Rectangle 14">
            <a:extLst>
              <a:ext uri="{FF2B5EF4-FFF2-40B4-BE49-F238E27FC236}">
                <a16:creationId xmlns:a16="http://schemas.microsoft.com/office/drawing/2014/main" id="{BA53A58C-A067-4B87-B48C-CB90C1FA0F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6632" y="1010265"/>
            <a:ext cx="11115368" cy="5847734"/>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C554BB6-8109-D07B-7468-9AA60137CF15}"/>
              </a:ext>
            </a:extLst>
          </p:cNvPr>
          <p:cNvSpPr>
            <a:spLocks noGrp="1"/>
          </p:cNvSpPr>
          <p:nvPr>
            <p:ph type="title"/>
          </p:nvPr>
        </p:nvSpPr>
        <p:spPr>
          <a:xfrm>
            <a:off x="1720099" y="1653731"/>
            <a:ext cx="8110584" cy="3935906"/>
          </a:xfrm>
        </p:spPr>
        <p:txBody>
          <a:bodyPr vert="horz" lIns="91440" tIns="45720" rIns="91440" bIns="45720" rtlCol="0" anchor="t">
            <a:normAutofit/>
          </a:bodyPr>
          <a:lstStyle/>
          <a:p>
            <a:pPr algn="l"/>
            <a:r>
              <a:rPr lang="en-US" sz="8800" dirty="0"/>
              <a:t>Moonachie’s results</a:t>
            </a:r>
          </a:p>
        </p:txBody>
      </p:sp>
    </p:spTree>
    <p:extLst>
      <p:ext uri="{BB962C8B-B14F-4D97-AF65-F5344CB8AC3E}">
        <p14:creationId xmlns:p14="http://schemas.microsoft.com/office/powerpoint/2010/main" val="3515881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DC0A2-0C74-975F-0C89-3208F8950919}"/>
              </a:ext>
            </a:extLst>
          </p:cNvPr>
          <p:cNvSpPr>
            <a:spLocks noGrp="1"/>
          </p:cNvSpPr>
          <p:nvPr>
            <p:ph type="title"/>
          </p:nvPr>
        </p:nvSpPr>
        <p:spPr>
          <a:xfrm>
            <a:off x="978058" y="211237"/>
            <a:ext cx="9601200" cy="1485900"/>
          </a:xfrm>
        </p:spPr>
        <p:txBody>
          <a:bodyPr>
            <a:normAutofit fontScale="90000"/>
          </a:bodyPr>
          <a:lstStyle/>
          <a:p>
            <a:r>
              <a:rPr lang="en-US" sz="4400" dirty="0">
                <a:latin typeface="Century Gothic" panose="020B0502020202020204" pitchFamily="34" charset="0"/>
              </a:rPr>
              <a:t>Moonachie’s</a:t>
            </a:r>
            <a:br>
              <a:rPr lang="en-US" sz="4400" dirty="0">
                <a:latin typeface="Century Gothic" panose="020B0502020202020204" pitchFamily="34" charset="0"/>
              </a:rPr>
            </a:br>
            <a:r>
              <a:rPr lang="en-US" sz="4400" dirty="0">
                <a:latin typeface="Century Gothic" panose="020B0502020202020204" pitchFamily="34" charset="0"/>
              </a:rPr>
              <a:t>2022 NJSLA Grade-Level Outcomes</a:t>
            </a:r>
            <a:br>
              <a:rPr lang="en-US" sz="4400" dirty="0">
                <a:latin typeface="Century Gothic" panose="020B0502020202020204" pitchFamily="34" charset="0"/>
              </a:rPr>
            </a:br>
            <a:r>
              <a:rPr lang="en-US" sz="4400" b="1" dirty="0">
                <a:latin typeface="Century Gothic" panose="020B0502020202020204" pitchFamily="34" charset="0"/>
              </a:rPr>
              <a:t>English Language </a:t>
            </a:r>
            <a:r>
              <a:rPr lang="en-US" b="1" dirty="0">
                <a:latin typeface="Century Gothic" panose="020B0502020202020204" pitchFamily="34" charset="0"/>
              </a:rPr>
              <a:t>A</a:t>
            </a:r>
            <a:r>
              <a:rPr lang="en-US" sz="4400" b="1" dirty="0">
                <a:latin typeface="Century Gothic" panose="020B0502020202020204" pitchFamily="34" charset="0"/>
              </a:rPr>
              <a:t>rts</a:t>
            </a:r>
            <a:endParaRPr lang="en-US" b="1" dirty="0">
              <a:latin typeface="Century Gothic" panose="020B0502020202020204" pitchFamily="34" charset="0"/>
            </a:endParaRPr>
          </a:p>
        </p:txBody>
      </p:sp>
      <p:graphicFrame>
        <p:nvGraphicFramePr>
          <p:cNvPr id="5" name="Content Placeholder 6">
            <a:extLst>
              <a:ext uri="{FF2B5EF4-FFF2-40B4-BE49-F238E27FC236}">
                <a16:creationId xmlns:a16="http://schemas.microsoft.com/office/drawing/2014/main" id="{F024353D-755C-6672-259F-07F89FC1E318}"/>
              </a:ext>
            </a:extLst>
          </p:cNvPr>
          <p:cNvGraphicFramePr>
            <a:graphicFrameLocks/>
          </p:cNvGraphicFramePr>
          <p:nvPr>
            <p:extLst>
              <p:ext uri="{D42A27DB-BD31-4B8C-83A1-F6EECF244321}">
                <p14:modId xmlns:p14="http://schemas.microsoft.com/office/powerpoint/2010/main" val="514258919"/>
              </p:ext>
            </p:extLst>
          </p:nvPr>
        </p:nvGraphicFramePr>
        <p:xfrm>
          <a:off x="1030147" y="1998856"/>
          <a:ext cx="10787606" cy="4558356"/>
        </p:xfrm>
        <a:graphic>
          <a:graphicData uri="http://schemas.openxmlformats.org/drawingml/2006/table">
            <a:tbl>
              <a:tblPr firstRow="1" lastCol="1" bandRow="1">
                <a:tableStyleId>{5C22544A-7EE6-4342-B048-85BDC9FD1C3A}</a:tableStyleId>
              </a:tblPr>
              <a:tblGrid>
                <a:gridCol w="1018572">
                  <a:extLst>
                    <a:ext uri="{9D8B030D-6E8A-4147-A177-3AD203B41FA5}">
                      <a16:colId xmlns:a16="http://schemas.microsoft.com/office/drawing/2014/main" val="20000"/>
                    </a:ext>
                  </a:extLst>
                </a:gridCol>
                <a:gridCol w="972273">
                  <a:extLst>
                    <a:ext uri="{9D8B030D-6E8A-4147-A177-3AD203B41FA5}">
                      <a16:colId xmlns:a16="http://schemas.microsoft.com/office/drawing/2014/main" val="20001"/>
                    </a:ext>
                  </a:extLst>
                </a:gridCol>
                <a:gridCol w="1134319">
                  <a:extLst>
                    <a:ext uri="{9D8B030D-6E8A-4147-A177-3AD203B41FA5}">
                      <a16:colId xmlns:a16="http://schemas.microsoft.com/office/drawing/2014/main" val="20002"/>
                    </a:ext>
                  </a:extLst>
                </a:gridCol>
                <a:gridCol w="1145894">
                  <a:extLst>
                    <a:ext uri="{9D8B030D-6E8A-4147-A177-3AD203B41FA5}">
                      <a16:colId xmlns:a16="http://schemas.microsoft.com/office/drawing/2014/main" val="20003"/>
                    </a:ext>
                  </a:extLst>
                </a:gridCol>
                <a:gridCol w="1446836">
                  <a:extLst>
                    <a:ext uri="{9D8B030D-6E8A-4147-A177-3AD203B41FA5}">
                      <a16:colId xmlns:a16="http://schemas.microsoft.com/office/drawing/2014/main" val="20004"/>
                    </a:ext>
                  </a:extLst>
                </a:gridCol>
                <a:gridCol w="1400536">
                  <a:extLst>
                    <a:ext uri="{9D8B030D-6E8A-4147-A177-3AD203B41FA5}">
                      <a16:colId xmlns:a16="http://schemas.microsoft.com/office/drawing/2014/main" val="20005"/>
                    </a:ext>
                  </a:extLst>
                </a:gridCol>
                <a:gridCol w="1319514">
                  <a:extLst>
                    <a:ext uri="{9D8B030D-6E8A-4147-A177-3AD203B41FA5}">
                      <a16:colId xmlns:a16="http://schemas.microsoft.com/office/drawing/2014/main" val="20006"/>
                    </a:ext>
                  </a:extLst>
                </a:gridCol>
                <a:gridCol w="1388962">
                  <a:extLst>
                    <a:ext uri="{9D8B030D-6E8A-4147-A177-3AD203B41FA5}">
                      <a16:colId xmlns:a16="http://schemas.microsoft.com/office/drawing/2014/main" val="20007"/>
                    </a:ext>
                  </a:extLst>
                </a:gridCol>
                <a:gridCol w="960700">
                  <a:extLst>
                    <a:ext uri="{9D8B030D-6E8A-4147-A177-3AD203B41FA5}">
                      <a16:colId xmlns:a16="http://schemas.microsoft.com/office/drawing/2014/main" val="20008"/>
                    </a:ext>
                  </a:extLst>
                </a:gridCol>
              </a:tblGrid>
              <a:tr h="591696">
                <a:tc>
                  <a:txBody>
                    <a:bodyPr/>
                    <a:lstStyle/>
                    <a:p>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Count of Valid Test</a:t>
                      </a:r>
                      <a:r>
                        <a:rPr lang="en-US" sz="1400" baseline="0" dirty="0">
                          <a:solidFill>
                            <a:schemeClr val="tx1"/>
                          </a:solidFill>
                          <a:latin typeface="Century Gothic" panose="020B0502020202020204" pitchFamily="34" charset="0"/>
                        </a:rPr>
                        <a:t> Scores</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Not Yet Meeting</a:t>
                      </a:r>
                    </a:p>
                    <a:p>
                      <a:pPr algn="ctr"/>
                      <a:r>
                        <a:rPr lang="en-US" sz="1400" dirty="0">
                          <a:solidFill>
                            <a:schemeClr val="tx1"/>
                          </a:solidFill>
                          <a:latin typeface="Century Gothic" panose="020B0502020202020204" pitchFamily="34" charset="0"/>
                        </a:rPr>
                        <a:t>(Level</a:t>
                      </a:r>
                      <a:r>
                        <a:rPr lang="en-US" sz="1400" baseline="0" dirty="0">
                          <a:solidFill>
                            <a:schemeClr val="tx1"/>
                          </a:solidFill>
                          <a:latin typeface="Century Gothic" panose="020B0502020202020204" pitchFamily="34" charset="0"/>
                        </a:rPr>
                        <a:t> 1)</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Partially</a:t>
                      </a:r>
                    </a:p>
                    <a:p>
                      <a:pPr algn="ctr"/>
                      <a:r>
                        <a:rPr lang="en-US" sz="1400" dirty="0">
                          <a:solidFill>
                            <a:schemeClr val="tx1"/>
                          </a:solidFill>
                          <a:latin typeface="Century Gothic" panose="020B0502020202020204" pitchFamily="34" charset="0"/>
                        </a:rPr>
                        <a:t>Meeting</a:t>
                      </a:r>
                    </a:p>
                    <a:p>
                      <a:pPr algn="ctr"/>
                      <a:r>
                        <a:rPr lang="en-US" sz="1400" dirty="0">
                          <a:solidFill>
                            <a:schemeClr val="tx1"/>
                          </a:solidFill>
                          <a:latin typeface="Century Gothic" panose="020B0502020202020204" pitchFamily="34" charset="0"/>
                        </a:rPr>
                        <a:t>(Level 2)</a:t>
                      </a:r>
                    </a:p>
                  </a:txBody>
                  <a:tcPr marL="131024" marR="131024" anchor="ctr"/>
                </a:tc>
                <a:tc>
                  <a:txBody>
                    <a:bodyPr/>
                    <a:lstStyle/>
                    <a:p>
                      <a:pPr algn="ctr"/>
                      <a:r>
                        <a:rPr lang="en-US" sz="1400" dirty="0">
                          <a:solidFill>
                            <a:schemeClr val="tx1"/>
                          </a:solidFill>
                          <a:latin typeface="Century Gothic" panose="020B0502020202020204" pitchFamily="34" charset="0"/>
                        </a:rPr>
                        <a:t>Approaching</a:t>
                      </a:r>
                    </a:p>
                    <a:p>
                      <a:pPr algn="ctr"/>
                      <a:r>
                        <a:rPr lang="en-US" sz="1400" dirty="0">
                          <a:solidFill>
                            <a:schemeClr val="tx1"/>
                          </a:solidFill>
                          <a:latin typeface="Century Gothic" panose="020B0502020202020204" pitchFamily="34" charset="0"/>
                        </a:rPr>
                        <a:t>Expectations</a:t>
                      </a:r>
                    </a:p>
                    <a:p>
                      <a:pPr algn="ctr"/>
                      <a:r>
                        <a:rPr lang="en-US" sz="1400" dirty="0">
                          <a:solidFill>
                            <a:schemeClr val="tx1"/>
                          </a:solidFill>
                          <a:latin typeface="Century Gothic" panose="020B0502020202020204" pitchFamily="34" charset="0"/>
                        </a:rPr>
                        <a:t>(Level 3)</a:t>
                      </a:r>
                    </a:p>
                  </a:txBody>
                  <a:tcPr marL="131024" marR="131024" anchor="ctr"/>
                </a:tc>
                <a:tc>
                  <a:txBody>
                    <a:bodyPr/>
                    <a:lstStyle/>
                    <a:p>
                      <a:pPr algn="ctr"/>
                      <a:r>
                        <a:rPr lang="en-US" sz="1400" dirty="0">
                          <a:solidFill>
                            <a:schemeClr val="tx1"/>
                          </a:solidFill>
                          <a:latin typeface="Century Gothic" panose="020B0502020202020204" pitchFamily="34" charset="0"/>
                        </a:rPr>
                        <a:t>Meeting</a:t>
                      </a:r>
                    </a:p>
                    <a:p>
                      <a:pPr algn="ctr"/>
                      <a:r>
                        <a:rPr lang="en-US" sz="1400" dirty="0">
                          <a:solidFill>
                            <a:schemeClr val="tx1"/>
                          </a:solidFill>
                          <a:latin typeface="Century Gothic" panose="020B0502020202020204" pitchFamily="34" charset="0"/>
                        </a:rPr>
                        <a:t>Expectations</a:t>
                      </a:r>
                    </a:p>
                    <a:p>
                      <a:pPr algn="ctr"/>
                      <a:r>
                        <a:rPr lang="en-US" sz="1400" dirty="0">
                          <a:solidFill>
                            <a:schemeClr val="tx1"/>
                          </a:solidFill>
                          <a:latin typeface="Century Gothic" panose="020B0502020202020204" pitchFamily="34" charset="0"/>
                        </a:rPr>
                        <a:t>(Level 4)</a:t>
                      </a:r>
                    </a:p>
                  </a:txBody>
                  <a:tcPr marL="131024" marR="131024" anchor="ctr"/>
                </a:tc>
                <a:tc>
                  <a:txBody>
                    <a:bodyPr/>
                    <a:lstStyle/>
                    <a:p>
                      <a:pPr algn="ctr"/>
                      <a:r>
                        <a:rPr lang="en-US" sz="1400" dirty="0">
                          <a:solidFill>
                            <a:schemeClr val="tx1"/>
                          </a:solidFill>
                          <a:latin typeface="Century Gothic" panose="020B0502020202020204" pitchFamily="34" charset="0"/>
                        </a:rPr>
                        <a:t>Exceeding</a:t>
                      </a:r>
                      <a:r>
                        <a:rPr lang="en-US" sz="1400" baseline="0" dirty="0">
                          <a:solidFill>
                            <a:schemeClr val="tx1"/>
                          </a:solidFill>
                          <a:latin typeface="Century Gothic" panose="020B0502020202020204" pitchFamily="34" charset="0"/>
                        </a:rPr>
                        <a:t> Expectation</a:t>
                      </a:r>
                      <a:r>
                        <a:rPr lang="en-US" sz="1400" dirty="0">
                          <a:solidFill>
                            <a:schemeClr val="tx1"/>
                          </a:solidFill>
                          <a:latin typeface="Century Gothic" panose="020B0502020202020204" pitchFamily="34" charset="0"/>
                        </a:rPr>
                        <a:t> (Level 5)</a:t>
                      </a:r>
                    </a:p>
                  </a:txBody>
                  <a:tcPr marL="131024" marR="131024" anchor="ctr"/>
                </a:tc>
                <a:tc>
                  <a:txBody>
                    <a:bodyPr/>
                    <a:lstStyle/>
                    <a:p>
                      <a:pPr algn="ctr"/>
                      <a:r>
                        <a:rPr lang="en-US" sz="1400" dirty="0">
                          <a:solidFill>
                            <a:schemeClr val="tx1"/>
                          </a:solidFill>
                          <a:latin typeface="Century Gothic" panose="020B0502020202020204" pitchFamily="34" charset="0"/>
                        </a:rPr>
                        <a:t>District % &gt;=</a:t>
                      </a:r>
                      <a:r>
                        <a:rPr lang="en-US" sz="1400" baseline="0" dirty="0">
                          <a:solidFill>
                            <a:schemeClr val="tx1"/>
                          </a:solidFill>
                          <a:latin typeface="Century Gothic" panose="020B0502020202020204" pitchFamily="34" charset="0"/>
                        </a:rPr>
                        <a:t> Level 4</a:t>
                      </a:r>
                      <a:endParaRPr lang="en-US" sz="1400" dirty="0">
                        <a:solidFill>
                          <a:schemeClr val="tx1"/>
                        </a:solidFill>
                        <a:latin typeface="Century Gothic" panose="020B0502020202020204" pitchFamily="34" charset="0"/>
                      </a:endParaRPr>
                    </a:p>
                  </a:txBody>
                  <a:tcPr marL="131024" marR="131024" anchor="ctr"/>
                </a:tc>
                <a:tc>
                  <a:txBody>
                    <a:bodyPr/>
                    <a:lstStyle/>
                    <a:p>
                      <a:pPr algn="ctr"/>
                      <a:r>
                        <a:rPr lang="en-US" sz="1400" dirty="0">
                          <a:solidFill>
                            <a:schemeClr val="tx1"/>
                          </a:solidFill>
                          <a:latin typeface="Century Gothic" panose="020B0502020202020204" pitchFamily="34" charset="0"/>
                        </a:rPr>
                        <a:t>NJ % &gt;=</a:t>
                      </a:r>
                      <a:r>
                        <a:rPr lang="en-US" sz="1400" baseline="0" dirty="0">
                          <a:solidFill>
                            <a:schemeClr val="tx1"/>
                          </a:solidFill>
                          <a:latin typeface="Century Gothic" panose="020B0502020202020204" pitchFamily="34" charset="0"/>
                        </a:rPr>
                        <a:t> Level 4</a:t>
                      </a:r>
                      <a:endParaRPr lang="en-US" sz="1400" dirty="0">
                        <a:solidFill>
                          <a:schemeClr val="tx1"/>
                        </a:solidFill>
                        <a:latin typeface="Century Gothic" panose="020B0502020202020204" pitchFamily="34" charset="0"/>
                      </a:endParaRPr>
                    </a:p>
                  </a:txBody>
                  <a:tcPr marL="131024" marR="131024" anchor="ctr"/>
                </a:tc>
                <a:extLst>
                  <a:ext uri="{0D108BD9-81ED-4DB2-BD59-A6C34878D82A}">
                    <a16:rowId xmlns:a16="http://schemas.microsoft.com/office/drawing/2014/main" val="10000"/>
                  </a:ext>
                </a:extLst>
              </a:tr>
              <a:tr h="602246">
                <a:tc>
                  <a:txBody>
                    <a:bodyPr/>
                    <a:lstStyle/>
                    <a:p>
                      <a:r>
                        <a:rPr lang="en-US" sz="1400" dirty="0">
                          <a:solidFill>
                            <a:schemeClr val="tx1"/>
                          </a:solidFill>
                          <a:latin typeface="Century Gothic" panose="020B0502020202020204" pitchFamily="34" charset="0"/>
                        </a:rPr>
                        <a:t>Grade 3</a:t>
                      </a:r>
                    </a:p>
                  </a:txBody>
                  <a:tcPr marL="131024" marR="131024" anchor="ctr"/>
                </a:tc>
                <a:tc>
                  <a:txBody>
                    <a:bodyPr/>
                    <a:lstStyle/>
                    <a:p>
                      <a:pPr algn="ctr"/>
                      <a:r>
                        <a:rPr lang="en-US" sz="1400" dirty="0">
                          <a:solidFill>
                            <a:schemeClr val="tx1"/>
                          </a:solidFill>
                          <a:latin typeface="Century Gothic" panose="020B0502020202020204" pitchFamily="34" charset="0"/>
                        </a:rPr>
                        <a:t>33</a:t>
                      </a:r>
                    </a:p>
                  </a:txBody>
                  <a:tcPr marL="131024" marR="131024" anchor="ctr"/>
                </a:tc>
                <a:tc>
                  <a:txBody>
                    <a:bodyPr/>
                    <a:lstStyle/>
                    <a:p>
                      <a:pPr algn="ctr"/>
                      <a:r>
                        <a:rPr lang="en-US" sz="1400" b="1" dirty="0">
                          <a:solidFill>
                            <a:schemeClr val="tx1"/>
                          </a:solidFill>
                          <a:latin typeface="Century Gothic" panose="020B0502020202020204" pitchFamily="34" charset="0"/>
                        </a:rPr>
                        <a:t>15% </a:t>
                      </a:r>
                    </a:p>
                    <a:p>
                      <a:pPr algn="ctr"/>
                      <a:r>
                        <a:rPr lang="en-US" sz="1400" dirty="0">
                          <a:solidFill>
                            <a:schemeClr val="tx1"/>
                          </a:solidFill>
                          <a:latin typeface="Century Gothic" panose="020B0502020202020204" pitchFamily="34" charset="0"/>
                        </a:rPr>
                        <a:t>5/33</a:t>
                      </a:r>
                    </a:p>
                  </a:txBody>
                  <a:tcPr marL="131024" marR="131024" anchor="ctr"/>
                </a:tc>
                <a:tc>
                  <a:txBody>
                    <a:bodyPr/>
                    <a:lstStyle/>
                    <a:p>
                      <a:pPr algn="ctr"/>
                      <a:r>
                        <a:rPr lang="en-US" sz="1400" b="1" dirty="0">
                          <a:solidFill>
                            <a:schemeClr val="tx1"/>
                          </a:solidFill>
                          <a:latin typeface="Century Gothic" panose="020B0502020202020204" pitchFamily="34" charset="0"/>
                        </a:rPr>
                        <a:t>12%</a:t>
                      </a:r>
                    </a:p>
                    <a:p>
                      <a:pPr algn="ctr"/>
                      <a:r>
                        <a:rPr lang="en-US" sz="1400" dirty="0">
                          <a:solidFill>
                            <a:schemeClr val="tx1"/>
                          </a:solidFill>
                          <a:latin typeface="Century Gothic" panose="020B0502020202020204" pitchFamily="34" charset="0"/>
                        </a:rPr>
                        <a:t>4/33</a:t>
                      </a:r>
                    </a:p>
                  </a:txBody>
                  <a:tcPr marL="131024" marR="131024" anchor="ctr"/>
                </a:tc>
                <a:tc>
                  <a:txBody>
                    <a:bodyPr/>
                    <a:lstStyle/>
                    <a:p>
                      <a:pPr algn="ctr"/>
                      <a:r>
                        <a:rPr lang="en-US" sz="1400" b="1" dirty="0">
                          <a:solidFill>
                            <a:schemeClr val="tx1"/>
                          </a:solidFill>
                          <a:latin typeface="Century Gothic" panose="020B0502020202020204" pitchFamily="34" charset="0"/>
                        </a:rPr>
                        <a:t>18%</a:t>
                      </a:r>
                    </a:p>
                    <a:p>
                      <a:pPr algn="ctr"/>
                      <a:r>
                        <a:rPr lang="en-US" sz="1400" dirty="0">
                          <a:solidFill>
                            <a:schemeClr val="tx1"/>
                          </a:solidFill>
                          <a:latin typeface="Century Gothic" panose="020B0502020202020204" pitchFamily="34" charset="0"/>
                        </a:rPr>
                        <a:t>6/33</a:t>
                      </a:r>
                    </a:p>
                  </a:txBody>
                  <a:tcPr marL="131024" marR="131024" anchor="ctr"/>
                </a:tc>
                <a:tc>
                  <a:txBody>
                    <a:bodyPr/>
                    <a:lstStyle/>
                    <a:p>
                      <a:pPr algn="ctr"/>
                      <a:r>
                        <a:rPr lang="en-US" sz="1400" b="1" dirty="0">
                          <a:solidFill>
                            <a:schemeClr val="tx1"/>
                          </a:solidFill>
                          <a:latin typeface="Century Gothic" panose="020B0502020202020204" pitchFamily="34" charset="0"/>
                        </a:rPr>
                        <a:t>45%</a:t>
                      </a:r>
                    </a:p>
                    <a:p>
                      <a:pPr algn="ctr"/>
                      <a:r>
                        <a:rPr lang="en-US" sz="1400" dirty="0">
                          <a:solidFill>
                            <a:schemeClr val="tx1"/>
                          </a:solidFill>
                          <a:latin typeface="Century Gothic" panose="020B0502020202020204" pitchFamily="34" charset="0"/>
                        </a:rPr>
                        <a:t>15/33</a:t>
                      </a:r>
                    </a:p>
                  </a:txBody>
                  <a:tcPr marL="131024" marR="131024" anchor="ctr"/>
                </a:tc>
                <a:tc>
                  <a:txBody>
                    <a:bodyPr/>
                    <a:lstStyle/>
                    <a:p>
                      <a:pPr algn="ctr"/>
                      <a:r>
                        <a:rPr lang="en-US" sz="1400" b="1" dirty="0">
                          <a:solidFill>
                            <a:schemeClr val="tx1"/>
                          </a:solidFill>
                          <a:latin typeface="Century Gothic" panose="020B0502020202020204" pitchFamily="34" charset="0"/>
                        </a:rPr>
                        <a:t>9%</a:t>
                      </a:r>
                    </a:p>
                    <a:p>
                      <a:pPr algn="ctr"/>
                      <a:r>
                        <a:rPr lang="en-US" sz="1400" dirty="0">
                          <a:solidFill>
                            <a:schemeClr val="tx1"/>
                          </a:solidFill>
                          <a:latin typeface="Century Gothic" panose="020B0502020202020204" pitchFamily="34" charset="0"/>
                        </a:rPr>
                        <a:t>3/33</a:t>
                      </a:r>
                    </a:p>
                  </a:txBody>
                  <a:tcPr marL="131024" marR="131024" anchor="ctr"/>
                </a:tc>
                <a:tc>
                  <a:txBody>
                    <a:bodyPr/>
                    <a:lstStyle/>
                    <a:p>
                      <a:pPr algn="ctr"/>
                      <a:r>
                        <a:rPr lang="en-US" sz="1400" b="1" dirty="0">
                          <a:solidFill>
                            <a:srgbClr val="0070C0"/>
                          </a:solidFill>
                          <a:latin typeface="Century Gothic" panose="020B0502020202020204" pitchFamily="34" charset="0"/>
                        </a:rPr>
                        <a:t>55%</a:t>
                      </a:r>
                    </a:p>
                    <a:p>
                      <a:pPr algn="ctr"/>
                      <a:r>
                        <a:rPr lang="en-US" sz="1400" dirty="0">
                          <a:solidFill>
                            <a:srgbClr val="0070C0"/>
                          </a:solidFill>
                          <a:latin typeface="Century Gothic" panose="020B0502020202020204" pitchFamily="34" charset="0"/>
                        </a:rPr>
                        <a:t>18/33</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42%</a:t>
                      </a:r>
                    </a:p>
                  </a:txBody>
                  <a:tcPr marL="131024" marR="131024" anchor="ctr"/>
                </a:tc>
                <a:extLst>
                  <a:ext uri="{0D108BD9-81ED-4DB2-BD59-A6C34878D82A}">
                    <a16:rowId xmlns:a16="http://schemas.microsoft.com/office/drawing/2014/main" val="10001"/>
                  </a:ext>
                </a:extLst>
              </a:tr>
              <a:tr h="602246">
                <a:tc>
                  <a:txBody>
                    <a:bodyPr/>
                    <a:lstStyle/>
                    <a:p>
                      <a:r>
                        <a:rPr lang="en-US" sz="1400" dirty="0">
                          <a:solidFill>
                            <a:schemeClr val="tx1"/>
                          </a:solidFill>
                          <a:latin typeface="Century Gothic" panose="020B0502020202020204" pitchFamily="34" charset="0"/>
                        </a:rPr>
                        <a:t>Grade 4</a:t>
                      </a:r>
                    </a:p>
                  </a:txBody>
                  <a:tcPr marL="131024" marR="131024" anchor="ctr"/>
                </a:tc>
                <a:tc>
                  <a:txBody>
                    <a:bodyPr/>
                    <a:lstStyle/>
                    <a:p>
                      <a:pPr algn="ctr"/>
                      <a:r>
                        <a:rPr lang="en-US" sz="1400" dirty="0">
                          <a:solidFill>
                            <a:schemeClr val="tx1"/>
                          </a:solidFill>
                          <a:latin typeface="Century Gothic" panose="020B0502020202020204" pitchFamily="34" charset="0"/>
                        </a:rPr>
                        <a:t>43</a:t>
                      </a:r>
                    </a:p>
                  </a:txBody>
                  <a:tcPr marL="131024" marR="131024" anchor="ctr"/>
                </a:tc>
                <a:tc>
                  <a:txBody>
                    <a:bodyPr/>
                    <a:lstStyle/>
                    <a:p>
                      <a:pPr algn="ctr"/>
                      <a:r>
                        <a:rPr lang="en-US" sz="1400" b="1" dirty="0">
                          <a:solidFill>
                            <a:schemeClr val="tx1"/>
                          </a:solidFill>
                          <a:latin typeface="Century Gothic" panose="020B0502020202020204" pitchFamily="34" charset="0"/>
                        </a:rPr>
                        <a:t>7%</a:t>
                      </a:r>
                    </a:p>
                    <a:p>
                      <a:pPr algn="ctr"/>
                      <a:r>
                        <a:rPr lang="en-US" sz="1400" dirty="0">
                          <a:solidFill>
                            <a:schemeClr val="tx1"/>
                          </a:solidFill>
                          <a:latin typeface="Century Gothic" panose="020B0502020202020204" pitchFamily="34" charset="0"/>
                        </a:rPr>
                        <a:t>3/43</a:t>
                      </a:r>
                    </a:p>
                  </a:txBody>
                  <a:tcPr marL="131024" marR="131024" anchor="ctr"/>
                </a:tc>
                <a:tc>
                  <a:txBody>
                    <a:bodyPr/>
                    <a:lstStyle/>
                    <a:p>
                      <a:pPr algn="ctr"/>
                      <a:r>
                        <a:rPr lang="en-US" sz="1400" b="1" dirty="0">
                          <a:solidFill>
                            <a:schemeClr val="tx1"/>
                          </a:solidFill>
                          <a:latin typeface="Century Gothic" panose="020B0502020202020204" pitchFamily="34" charset="0"/>
                        </a:rPr>
                        <a:t>5%</a:t>
                      </a:r>
                    </a:p>
                    <a:p>
                      <a:pPr algn="ctr"/>
                      <a:r>
                        <a:rPr lang="en-US" sz="1400" dirty="0">
                          <a:solidFill>
                            <a:schemeClr val="tx1"/>
                          </a:solidFill>
                          <a:latin typeface="Century Gothic" panose="020B0502020202020204" pitchFamily="34" charset="0"/>
                        </a:rPr>
                        <a:t>2/43</a:t>
                      </a:r>
                    </a:p>
                  </a:txBody>
                  <a:tcPr marL="131024" marR="131024" anchor="ctr"/>
                </a:tc>
                <a:tc>
                  <a:txBody>
                    <a:bodyPr/>
                    <a:lstStyle/>
                    <a:p>
                      <a:pPr algn="ctr"/>
                      <a:r>
                        <a:rPr lang="en-US" sz="1400" b="1" dirty="0">
                          <a:solidFill>
                            <a:schemeClr val="tx1"/>
                          </a:solidFill>
                          <a:latin typeface="Century Gothic" panose="020B0502020202020204" pitchFamily="34" charset="0"/>
                        </a:rPr>
                        <a:t>26%</a:t>
                      </a:r>
                    </a:p>
                    <a:p>
                      <a:pPr algn="ctr"/>
                      <a:r>
                        <a:rPr lang="en-US" sz="1400" dirty="0">
                          <a:solidFill>
                            <a:schemeClr val="tx1"/>
                          </a:solidFill>
                          <a:latin typeface="Century Gothic" panose="020B0502020202020204" pitchFamily="34" charset="0"/>
                        </a:rPr>
                        <a:t>11/43</a:t>
                      </a:r>
                    </a:p>
                  </a:txBody>
                  <a:tcPr marL="131024" marR="131024" anchor="ctr"/>
                </a:tc>
                <a:tc>
                  <a:txBody>
                    <a:bodyPr/>
                    <a:lstStyle/>
                    <a:p>
                      <a:pPr algn="ctr"/>
                      <a:r>
                        <a:rPr lang="en-US" sz="1400" b="1" dirty="0">
                          <a:solidFill>
                            <a:schemeClr val="tx1"/>
                          </a:solidFill>
                          <a:latin typeface="Century Gothic" panose="020B0502020202020204" pitchFamily="34" charset="0"/>
                        </a:rPr>
                        <a:t>40%</a:t>
                      </a:r>
                    </a:p>
                    <a:p>
                      <a:pPr algn="ctr"/>
                      <a:r>
                        <a:rPr lang="en-US" sz="1400" dirty="0">
                          <a:solidFill>
                            <a:schemeClr val="tx1"/>
                          </a:solidFill>
                          <a:latin typeface="Century Gothic" panose="020B0502020202020204" pitchFamily="34" charset="0"/>
                        </a:rPr>
                        <a:t>17/43</a:t>
                      </a:r>
                    </a:p>
                  </a:txBody>
                  <a:tcPr marL="131024" marR="131024" anchor="ctr"/>
                </a:tc>
                <a:tc>
                  <a:txBody>
                    <a:bodyPr/>
                    <a:lstStyle/>
                    <a:p>
                      <a:pPr algn="ctr"/>
                      <a:r>
                        <a:rPr lang="en-US" sz="1400" b="1" dirty="0">
                          <a:solidFill>
                            <a:schemeClr val="tx1"/>
                          </a:solidFill>
                          <a:latin typeface="Century Gothic" panose="020B0502020202020204" pitchFamily="34" charset="0"/>
                        </a:rPr>
                        <a:t>23%</a:t>
                      </a:r>
                    </a:p>
                    <a:p>
                      <a:pPr algn="ctr"/>
                      <a:r>
                        <a:rPr lang="en-US" sz="1400" dirty="0">
                          <a:solidFill>
                            <a:schemeClr val="tx1"/>
                          </a:solidFill>
                          <a:latin typeface="Century Gothic" panose="020B0502020202020204" pitchFamily="34" charset="0"/>
                        </a:rPr>
                        <a:t>10/43</a:t>
                      </a:r>
                    </a:p>
                  </a:txBody>
                  <a:tcPr marL="131024" marR="131024" anchor="ctr"/>
                </a:tc>
                <a:tc>
                  <a:txBody>
                    <a:bodyPr/>
                    <a:lstStyle/>
                    <a:p>
                      <a:pPr algn="ctr"/>
                      <a:r>
                        <a:rPr lang="en-US" sz="1400" b="1" dirty="0">
                          <a:solidFill>
                            <a:srgbClr val="0070C0"/>
                          </a:solidFill>
                          <a:latin typeface="Century Gothic" panose="020B0502020202020204" pitchFamily="34" charset="0"/>
                        </a:rPr>
                        <a:t>63%</a:t>
                      </a:r>
                    </a:p>
                    <a:p>
                      <a:pPr algn="ctr"/>
                      <a:r>
                        <a:rPr lang="en-US" sz="1400" dirty="0">
                          <a:solidFill>
                            <a:srgbClr val="0070C0"/>
                          </a:solidFill>
                          <a:latin typeface="Century Gothic" panose="020B0502020202020204" pitchFamily="34" charset="0"/>
                        </a:rPr>
                        <a:t>27/43</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49%</a:t>
                      </a:r>
                    </a:p>
                  </a:txBody>
                  <a:tcPr marL="131024" marR="131024" anchor="ctr"/>
                </a:tc>
                <a:extLst>
                  <a:ext uri="{0D108BD9-81ED-4DB2-BD59-A6C34878D82A}">
                    <a16:rowId xmlns:a16="http://schemas.microsoft.com/office/drawing/2014/main" val="10002"/>
                  </a:ext>
                </a:extLst>
              </a:tr>
              <a:tr h="602246">
                <a:tc>
                  <a:txBody>
                    <a:bodyPr/>
                    <a:lstStyle/>
                    <a:p>
                      <a:r>
                        <a:rPr lang="en-US" sz="1400" dirty="0">
                          <a:solidFill>
                            <a:schemeClr val="tx1"/>
                          </a:solidFill>
                          <a:latin typeface="Century Gothic" panose="020B0502020202020204" pitchFamily="34" charset="0"/>
                        </a:rPr>
                        <a:t>Grade 5</a:t>
                      </a:r>
                    </a:p>
                  </a:txBody>
                  <a:tcPr marL="131024" marR="131024" anchor="ctr"/>
                </a:tc>
                <a:tc>
                  <a:txBody>
                    <a:bodyPr/>
                    <a:lstStyle/>
                    <a:p>
                      <a:pPr algn="ctr"/>
                      <a:r>
                        <a:rPr lang="en-US" sz="1400" dirty="0">
                          <a:solidFill>
                            <a:schemeClr val="tx1"/>
                          </a:solidFill>
                          <a:latin typeface="Century Gothic" panose="020B0502020202020204" pitchFamily="34" charset="0"/>
                        </a:rPr>
                        <a:t>37</a:t>
                      </a:r>
                    </a:p>
                  </a:txBody>
                  <a:tcPr marL="131024" marR="131024" anchor="ctr"/>
                </a:tc>
                <a:tc>
                  <a:txBody>
                    <a:bodyPr/>
                    <a:lstStyle/>
                    <a:p>
                      <a:pPr algn="ctr"/>
                      <a:r>
                        <a:rPr lang="en-US" sz="1400" b="1" dirty="0">
                          <a:solidFill>
                            <a:schemeClr val="tx1"/>
                          </a:solidFill>
                          <a:latin typeface="Century Gothic" panose="020B0502020202020204" pitchFamily="34" charset="0"/>
                        </a:rPr>
                        <a:t>8%</a:t>
                      </a:r>
                    </a:p>
                    <a:p>
                      <a:pPr algn="ctr"/>
                      <a:r>
                        <a:rPr lang="en-US" sz="1400" dirty="0">
                          <a:solidFill>
                            <a:schemeClr val="tx1"/>
                          </a:solidFill>
                          <a:latin typeface="Century Gothic" panose="020B0502020202020204" pitchFamily="34" charset="0"/>
                        </a:rPr>
                        <a:t>3/37</a:t>
                      </a:r>
                    </a:p>
                  </a:txBody>
                  <a:tcPr marL="131024" marR="131024" anchor="ctr"/>
                </a:tc>
                <a:tc>
                  <a:txBody>
                    <a:bodyPr/>
                    <a:lstStyle/>
                    <a:p>
                      <a:pPr algn="ctr"/>
                      <a:r>
                        <a:rPr lang="en-US" sz="1400" b="1" dirty="0">
                          <a:solidFill>
                            <a:schemeClr val="tx1"/>
                          </a:solidFill>
                          <a:latin typeface="Century Gothic" panose="020B0502020202020204" pitchFamily="34" charset="0"/>
                        </a:rPr>
                        <a:t>3%</a:t>
                      </a:r>
                    </a:p>
                    <a:p>
                      <a:pPr algn="ctr"/>
                      <a:r>
                        <a:rPr lang="en-US" sz="1400" dirty="0">
                          <a:solidFill>
                            <a:schemeClr val="tx1"/>
                          </a:solidFill>
                          <a:latin typeface="Century Gothic" panose="020B0502020202020204" pitchFamily="34" charset="0"/>
                        </a:rPr>
                        <a:t>1/37</a:t>
                      </a:r>
                    </a:p>
                  </a:txBody>
                  <a:tcPr marL="131024" marR="131024" anchor="ctr"/>
                </a:tc>
                <a:tc>
                  <a:txBody>
                    <a:bodyPr/>
                    <a:lstStyle/>
                    <a:p>
                      <a:pPr algn="ctr"/>
                      <a:r>
                        <a:rPr lang="en-US" sz="1400" b="1" dirty="0">
                          <a:solidFill>
                            <a:schemeClr val="tx1"/>
                          </a:solidFill>
                          <a:latin typeface="Century Gothic" panose="020B0502020202020204" pitchFamily="34" charset="0"/>
                        </a:rPr>
                        <a:t>35%</a:t>
                      </a:r>
                    </a:p>
                    <a:p>
                      <a:pPr algn="ctr"/>
                      <a:r>
                        <a:rPr lang="en-US" sz="1400" dirty="0">
                          <a:solidFill>
                            <a:schemeClr val="tx1"/>
                          </a:solidFill>
                          <a:latin typeface="Century Gothic" panose="020B0502020202020204" pitchFamily="34" charset="0"/>
                        </a:rPr>
                        <a:t>13/37</a:t>
                      </a:r>
                    </a:p>
                  </a:txBody>
                  <a:tcPr marL="131024" marR="131024" anchor="ctr"/>
                </a:tc>
                <a:tc>
                  <a:txBody>
                    <a:bodyPr/>
                    <a:lstStyle/>
                    <a:p>
                      <a:pPr algn="ctr"/>
                      <a:r>
                        <a:rPr lang="en-US" sz="1400" b="1" dirty="0">
                          <a:solidFill>
                            <a:schemeClr val="tx1"/>
                          </a:solidFill>
                          <a:latin typeface="Century Gothic" panose="020B0502020202020204" pitchFamily="34" charset="0"/>
                        </a:rPr>
                        <a:t>41%</a:t>
                      </a:r>
                    </a:p>
                    <a:p>
                      <a:pPr algn="ctr"/>
                      <a:r>
                        <a:rPr lang="en-US" sz="1400" dirty="0">
                          <a:solidFill>
                            <a:schemeClr val="tx1"/>
                          </a:solidFill>
                          <a:latin typeface="Century Gothic" panose="020B0502020202020204" pitchFamily="34" charset="0"/>
                        </a:rPr>
                        <a:t>15/37</a:t>
                      </a:r>
                    </a:p>
                  </a:txBody>
                  <a:tcPr marL="131024" marR="131024" anchor="ctr"/>
                </a:tc>
                <a:tc>
                  <a:txBody>
                    <a:bodyPr/>
                    <a:lstStyle/>
                    <a:p>
                      <a:pPr algn="ctr"/>
                      <a:r>
                        <a:rPr lang="en-US" sz="1400" b="1" dirty="0">
                          <a:solidFill>
                            <a:schemeClr val="tx1"/>
                          </a:solidFill>
                          <a:latin typeface="Century Gothic" panose="020B0502020202020204" pitchFamily="34" charset="0"/>
                        </a:rPr>
                        <a:t>14%</a:t>
                      </a:r>
                    </a:p>
                    <a:p>
                      <a:pPr algn="ctr"/>
                      <a:r>
                        <a:rPr lang="en-US" sz="1400" dirty="0">
                          <a:solidFill>
                            <a:schemeClr val="tx1"/>
                          </a:solidFill>
                          <a:latin typeface="Century Gothic" panose="020B0502020202020204" pitchFamily="34" charset="0"/>
                        </a:rPr>
                        <a:t>5/37</a:t>
                      </a:r>
                    </a:p>
                  </a:txBody>
                  <a:tcPr marL="131024" marR="131024" anchor="ctr"/>
                </a:tc>
                <a:tc>
                  <a:txBody>
                    <a:bodyPr/>
                    <a:lstStyle/>
                    <a:p>
                      <a:pPr algn="ctr"/>
                      <a:r>
                        <a:rPr lang="en-US" sz="1400" b="1" dirty="0">
                          <a:solidFill>
                            <a:srgbClr val="0070C0"/>
                          </a:solidFill>
                          <a:latin typeface="Century Gothic" panose="020B0502020202020204" pitchFamily="34" charset="0"/>
                        </a:rPr>
                        <a:t>54%</a:t>
                      </a:r>
                    </a:p>
                    <a:p>
                      <a:pPr algn="ctr"/>
                      <a:r>
                        <a:rPr lang="en-US" sz="1400" dirty="0">
                          <a:solidFill>
                            <a:srgbClr val="0070C0"/>
                          </a:solidFill>
                          <a:latin typeface="Century Gothic" panose="020B0502020202020204" pitchFamily="34" charset="0"/>
                        </a:rPr>
                        <a:t>20/37</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49%</a:t>
                      </a:r>
                    </a:p>
                  </a:txBody>
                  <a:tcPr marL="131024" marR="131024" anchor="ctr"/>
                </a:tc>
                <a:extLst>
                  <a:ext uri="{0D108BD9-81ED-4DB2-BD59-A6C34878D82A}">
                    <a16:rowId xmlns:a16="http://schemas.microsoft.com/office/drawing/2014/main" val="10003"/>
                  </a:ext>
                </a:extLst>
              </a:tr>
              <a:tr h="602246">
                <a:tc>
                  <a:txBody>
                    <a:bodyPr/>
                    <a:lstStyle/>
                    <a:p>
                      <a:r>
                        <a:rPr lang="en-US" sz="1400" dirty="0">
                          <a:solidFill>
                            <a:schemeClr val="tx1"/>
                          </a:solidFill>
                          <a:latin typeface="Century Gothic" panose="020B0502020202020204" pitchFamily="34" charset="0"/>
                        </a:rPr>
                        <a:t>Grade 6</a:t>
                      </a:r>
                    </a:p>
                  </a:txBody>
                  <a:tcPr marL="131024" marR="131024" anchor="ctr"/>
                </a:tc>
                <a:tc>
                  <a:txBody>
                    <a:bodyPr/>
                    <a:lstStyle/>
                    <a:p>
                      <a:pPr algn="ctr"/>
                      <a:r>
                        <a:rPr lang="en-US" sz="1400" dirty="0">
                          <a:solidFill>
                            <a:schemeClr val="tx1"/>
                          </a:solidFill>
                          <a:latin typeface="Century Gothic" panose="020B0502020202020204" pitchFamily="34" charset="0"/>
                        </a:rPr>
                        <a:t>26</a:t>
                      </a:r>
                    </a:p>
                  </a:txBody>
                  <a:tcPr marL="131024" marR="131024" anchor="ctr"/>
                </a:tc>
                <a:tc>
                  <a:txBody>
                    <a:bodyPr/>
                    <a:lstStyle/>
                    <a:p>
                      <a:pPr algn="ctr"/>
                      <a:r>
                        <a:rPr lang="en-US" sz="1400" b="1" dirty="0">
                          <a:solidFill>
                            <a:schemeClr val="tx1"/>
                          </a:solidFill>
                          <a:latin typeface="Century Gothic" panose="020B0502020202020204" pitchFamily="34" charset="0"/>
                        </a:rPr>
                        <a:t>8%</a:t>
                      </a:r>
                    </a:p>
                    <a:p>
                      <a:pPr algn="ctr"/>
                      <a:r>
                        <a:rPr lang="en-US" sz="1400" b="0" dirty="0">
                          <a:solidFill>
                            <a:schemeClr val="tx1"/>
                          </a:solidFill>
                          <a:latin typeface="Century Gothic" panose="020B0502020202020204" pitchFamily="34" charset="0"/>
                        </a:rPr>
                        <a:t>2/26</a:t>
                      </a:r>
                    </a:p>
                  </a:txBody>
                  <a:tcPr marL="131024" marR="131024" anchor="ctr"/>
                </a:tc>
                <a:tc>
                  <a:txBody>
                    <a:bodyPr/>
                    <a:lstStyle/>
                    <a:p>
                      <a:pPr algn="ctr"/>
                      <a:r>
                        <a:rPr lang="en-US" sz="1400" b="1" dirty="0">
                          <a:solidFill>
                            <a:schemeClr val="tx1"/>
                          </a:solidFill>
                          <a:latin typeface="Century Gothic" panose="020B0502020202020204" pitchFamily="34" charset="0"/>
                        </a:rPr>
                        <a:t>4%</a:t>
                      </a:r>
                    </a:p>
                    <a:p>
                      <a:pPr algn="ctr"/>
                      <a:r>
                        <a:rPr lang="en-US" sz="1400" dirty="0">
                          <a:solidFill>
                            <a:schemeClr val="tx1"/>
                          </a:solidFill>
                          <a:latin typeface="Century Gothic" panose="020B0502020202020204" pitchFamily="34" charset="0"/>
                        </a:rPr>
                        <a:t>1/26</a:t>
                      </a:r>
                    </a:p>
                  </a:txBody>
                  <a:tcPr marL="131024" marR="131024" anchor="ctr"/>
                </a:tc>
                <a:tc>
                  <a:txBody>
                    <a:bodyPr/>
                    <a:lstStyle/>
                    <a:p>
                      <a:pPr algn="ctr"/>
                      <a:r>
                        <a:rPr lang="en-US" sz="1400" b="1" dirty="0">
                          <a:solidFill>
                            <a:schemeClr val="tx1"/>
                          </a:solidFill>
                          <a:latin typeface="Century Gothic" panose="020B0502020202020204" pitchFamily="34" charset="0"/>
                        </a:rPr>
                        <a:t>19%</a:t>
                      </a:r>
                    </a:p>
                    <a:p>
                      <a:pPr algn="ctr"/>
                      <a:r>
                        <a:rPr lang="en-US" sz="1400" dirty="0">
                          <a:solidFill>
                            <a:schemeClr val="tx1"/>
                          </a:solidFill>
                          <a:latin typeface="Century Gothic" panose="020B0502020202020204" pitchFamily="34" charset="0"/>
                        </a:rPr>
                        <a:t>5/26</a:t>
                      </a:r>
                    </a:p>
                  </a:txBody>
                  <a:tcPr marL="131024" marR="131024" anchor="ctr"/>
                </a:tc>
                <a:tc>
                  <a:txBody>
                    <a:bodyPr/>
                    <a:lstStyle/>
                    <a:p>
                      <a:pPr algn="ctr"/>
                      <a:r>
                        <a:rPr lang="en-US" sz="1400" b="1" dirty="0">
                          <a:solidFill>
                            <a:schemeClr val="tx1"/>
                          </a:solidFill>
                          <a:latin typeface="Century Gothic" panose="020B0502020202020204" pitchFamily="34" charset="0"/>
                        </a:rPr>
                        <a:t>35%</a:t>
                      </a:r>
                    </a:p>
                    <a:p>
                      <a:pPr algn="ctr"/>
                      <a:r>
                        <a:rPr lang="en-US" sz="1400" dirty="0">
                          <a:solidFill>
                            <a:schemeClr val="tx1"/>
                          </a:solidFill>
                          <a:latin typeface="Century Gothic" panose="020B0502020202020204" pitchFamily="34" charset="0"/>
                        </a:rPr>
                        <a:t>9/26</a:t>
                      </a:r>
                    </a:p>
                  </a:txBody>
                  <a:tcPr marL="131024" marR="131024" anchor="ctr"/>
                </a:tc>
                <a:tc>
                  <a:txBody>
                    <a:bodyPr/>
                    <a:lstStyle/>
                    <a:p>
                      <a:pPr algn="ctr"/>
                      <a:r>
                        <a:rPr lang="en-US" sz="1400" b="1" dirty="0">
                          <a:solidFill>
                            <a:schemeClr val="tx1"/>
                          </a:solidFill>
                          <a:latin typeface="Century Gothic" panose="020B0502020202020204" pitchFamily="34" charset="0"/>
                        </a:rPr>
                        <a:t>35%</a:t>
                      </a:r>
                    </a:p>
                    <a:p>
                      <a:pPr algn="ctr"/>
                      <a:r>
                        <a:rPr lang="en-US" sz="1400" dirty="0">
                          <a:solidFill>
                            <a:schemeClr val="tx1"/>
                          </a:solidFill>
                          <a:latin typeface="Century Gothic" panose="020B0502020202020204" pitchFamily="34" charset="0"/>
                        </a:rPr>
                        <a:t>9/26</a:t>
                      </a:r>
                    </a:p>
                  </a:txBody>
                  <a:tcPr marL="131024" marR="131024" anchor="ctr"/>
                </a:tc>
                <a:tc>
                  <a:txBody>
                    <a:bodyPr/>
                    <a:lstStyle/>
                    <a:p>
                      <a:pPr algn="ctr"/>
                      <a:r>
                        <a:rPr lang="en-US" sz="1400" b="1" dirty="0">
                          <a:solidFill>
                            <a:srgbClr val="0070C0"/>
                          </a:solidFill>
                          <a:latin typeface="Century Gothic" panose="020B0502020202020204" pitchFamily="34" charset="0"/>
                        </a:rPr>
                        <a:t>70%</a:t>
                      </a:r>
                    </a:p>
                    <a:p>
                      <a:pPr algn="ctr"/>
                      <a:r>
                        <a:rPr lang="en-US" sz="1400" dirty="0">
                          <a:solidFill>
                            <a:srgbClr val="0070C0"/>
                          </a:solidFill>
                          <a:latin typeface="Century Gothic" panose="020B0502020202020204" pitchFamily="34" charset="0"/>
                        </a:rPr>
                        <a:t>18/26</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47%</a:t>
                      </a:r>
                    </a:p>
                  </a:txBody>
                  <a:tcPr marL="131024" marR="131024" anchor="ctr"/>
                </a:tc>
                <a:extLst>
                  <a:ext uri="{0D108BD9-81ED-4DB2-BD59-A6C34878D82A}">
                    <a16:rowId xmlns:a16="http://schemas.microsoft.com/office/drawing/2014/main" val="10004"/>
                  </a:ext>
                </a:extLst>
              </a:tr>
              <a:tr h="602246">
                <a:tc>
                  <a:txBody>
                    <a:bodyPr/>
                    <a:lstStyle/>
                    <a:p>
                      <a:r>
                        <a:rPr lang="en-US" sz="1400" dirty="0">
                          <a:solidFill>
                            <a:schemeClr val="tx1"/>
                          </a:solidFill>
                          <a:latin typeface="Century Gothic" panose="020B0502020202020204" pitchFamily="34" charset="0"/>
                        </a:rPr>
                        <a:t>Grade 7</a:t>
                      </a:r>
                    </a:p>
                  </a:txBody>
                  <a:tcPr marL="131024" marR="131024" anchor="ctr"/>
                </a:tc>
                <a:tc>
                  <a:txBody>
                    <a:bodyPr/>
                    <a:lstStyle/>
                    <a:p>
                      <a:pPr algn="ctr"/>
                      <a:r>
                        <a:rPr lang="en-US" sz="1400" dirty="0">
                          <a:solidFill>
                            <a:schemeClr val="tx1"/>
                          </a:solidFill>
                          <a:latin typeface="Century Gothic" panose="020B0502020202020204" pitchFamily="34" charset="0"/>
                        </a:rPr>
                        <a:t>36</a:t>
                      </a:r>
                    </a:p>
                  </a:txBody>
                  <a:tcPr marL="131024" marR="131024" anchor="ctr"/>
                </a:tc>
                <a:tc>
                  <a:txBody>
                    <a:bodyPr/>
                    <a:lstStyle/>
                    <a:p>
                      <a:pPr algn="ctr"/>
                      <a:r>
                        <a:rPr lang="en-US" sz="1400" b="1" dirty="0">
                          <a:solidFill>
                            <a:schemeClr val="tx1"/>
                          </a:solidFill>
                          <a:latin typeface="Century Gothic" panose="020B0502020202020204" pitchFamily="34" charset="0"/>
                        </a:rPr>
                        <a:t>3%</a:t>
                      </a:r>
                    </a:p>
                    <a:p>
                      <a:pPr algn="ctr"/>
                      <a:r>
                        <a:rPr lang="en-US" sz="1400" dirty="0">
                          <a:solidFill>
                            <a:schemeClr val="tx1"/>
                          </a:solidFill>
                          <a:latin typeface="Century Gothic" panose="020B0502020202020204" pitchFamily="34" charset="0"/>
                        </a:rPr>
                        <a:t>1/36</a:t>
                      </a:r>
                    </a:p>
                  </a:txBody>
                  <a:tcPr marL="131024" marR="131024" anchor="ctr"/>
                </a:tc>
                <a:tc>
                  <a:txBody>
                    <a:bodyPr/>
                    <a:lstStyle/>
                    <a:p>
                      <a:pPr algn="ctr"/>
                      <a:r>
                        <a:rPr lang="en-US" sz="1400" b="1" dirty="0">
                          <a:solidFill>
                            <a:schemeClr val="tx1"/>
                          </a:solidFill>
                          <a:latin typeface="Century Gothic" panose="020B0502020202020204" pitchFamily="34" charset="0"/>
                        </a:rPr>
                        <a:t>8%</a:t>
                      </a:r>
                    </a:p>
                    <a:p>
                      <a:pPr algn="ctr"/>
                      <a:r>
                        <a:rPr lang="en-US" sz="1400" dirty="0">
                          <a:solidFill>
                            <a:schemeClr val="tx1"/>
                          </a:solidFill>
                          <a:latin typeface="Century Gothic" panose="020B0502020202020204" pitchFamily="34" charset="0"/>
                        </a:rPr>
                        <a:t>3/36</a:t>
                      </a:r>
                    </a:p>
                  </a:txBody>
                  <a:tcPr marL="131024" marR="131024" anchor="ctr"/>
                </a:tc>
                <a:tc>
                  <a:txBody>
                    <a:bodyPr/>
                    <a:lstStyle/>
                    <a:p>
                      <a:pPr algn="ctr"/>
                      <a:r>
                        <a:rPr lang="en-US" sz="1400" b="1" dirty="0">
                          <a:solidFill>
                            <a:schemeClr val="tx1"/>
                          </a:solidFill>
                          <a:latin typeface="Century Gothic" panose="020B0502020202020204" pitchFamily="34" charset="0"/>
                        </a:rPr>
                        <a:t>11%</a:t>
                      </a:r>
                    </a:p>
                    <a:p>
                      <a:pPr algn="ctr"/>
                      <a:r>
                        <a:rPr lang="en-US" sz="1400" dirty="0">
                          <a:solidFill>
                            <a:schemeClr val="tx1"/>
                          </a:solidFill>
                          <a:latin typeface="Century Gothic" panose="020B0502020202020204" pitchFamily="34" charset="0"/>
                        </a:rPr>
                        <a:t>4/36</a:t>
                      </a:r>
                    </a:p>
                  </a:txBody>
                  <a:tcPr marL="131024" marR="131024" anchor="ctr"/>
                </a:tc>
                <a:tc>
                  <a:txBody>
                    <a:bodyPr/>
                    <a:lstStyle/>
                    <a:p>
                      <a:pPr algn="ctr"/>
                      <a:r>
                        <a:rPr lang="en-US" sz="1400" b="1" dirty="0">
                          <a:solidFill>
                            <a:schemeClr val="tx1"/>
                          </a:solidFill>
                          <a:latin typeface="Century Gothic" panose="020B0502020202020204" pitchFamily="34" charset="0"/>
                        </a:rPr>
                        <a:t>36%</a:t>
                      </a:r>
                    </a:p>
                    <a:p>
                      <a:pPr algn="ctr"/>
                      <a:r>
                        <a:rPr lang="en-US" sz="1400" dirty="0">
                          <a:solidFill>
                            <a:schemeClr val="tx1"/>
                          </a:solidFill>
                          <a:latin typeface="Century Gothic" panose="020B0502020202020204" pitchFamily="34" charset="0"/>
                        </a:rPr>
                        <a:t>13/36</a:t>
                      </a:r>
                    </a:p>
                  </a:txBody>
                  <a:tcPr marL="131024" marR="131024" anchor="ctr"/>
                </a:tc>
                <a:tc>
                  <a:txBody>
                    <a:bodyPr/>
                    <a:lstStyle/>
                    <a:p>
                      <a:pPr algn="ctr"/>
                      <a:r>
                        <a:rPr lang="en-US" sz="1400" b="1" dirty="0">
                          <a:solidFill>
                            <a:schemeClr val="tx1"/>
                          </a:solidFill>
                          <a:latin typeface="Century Gothic" panose="020B0502020202020204" pitchFamily="34" charset="0"/>
                        </a:rPr>
                        <a:t>42%</a:t>
                      </a:r>
                    </a:p>
                    <a:p>
                      <a:pPr algn="ctr"/>
                      <a:r>
                        <a:rPr lang="en-US" sz="1400" dirty="0">
                          <a:solidFill>
                            <a:schemeClr val="tx1"/>
                          </a:solidFill>
                          <a:latin typeface="Century Gothic" panose="020B0502020202020204" pitchFamily="34" charset="0"/>
                        </a:rPr>
                        <a:t>15/36</a:t>
                      </a:r>
                    </a:p>
                  </a:txBody>
                  <a:tcPr marL="131024" marR="131024" anchor="ctr"/>
                </a:tc>
                <a:tc>
                  <a:txBody>
                    <a:bodyPr/>
                    <a:lstStyle/>
                    <a:p>
                      <a:pPr algn="ctr"/>
                      <a:r>
                        <a:rPr lang="en-US" sz="1400" b="1" dirty="0">
                          <a:solidFill>
                            <a:srgbClr val="0070C0"/>
                          </a:solidFill>
                          <a:latin typeface="Century Gothic" panose="020B0502020202020204" pitchFamily="34" charset="0"/>
                        </a:rPr>
                        <a:t>78%</a:t>
                      </a:r>
                    </a:p>
                    <a:p>
                      <a:pPr algn="ctr"/>
                      <a:r>
                        <a:rPr lang="en-US" sz="1400" dirty="0">
                          <a:solidFill>
                            <a:srgbClr val="0070C0"/>
                          </a:solidFill>
                          <a:latin typeface="Century Gothic" panose="020B0502020202020204" pitchFamily="34" charset="0"/>
                        </a:rPr>
                        <a:t>28/36</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52%</a:t>
                      </a:r>
                    </a:p>
                  </a:txBody>
                  <a:tcPr marL="131024" marR="131024" anchor="ctr"/>
                </a:tc>
                <a:extLst>
                  <a:ext uri="{0D108BD9-81ED-4DB2-BD59-A6C34878D82A}">
                    <a16:rowId xmlns:a16="http://schemas.microsoft.com/office/drawing/2014/main" val="10005"/>
                  </a:ext>
                </a:extLst>
              </a:tr>
              <a:tr h="602246">
                <a:tc>
                  <a:txBody>
                    <a:bodyPr/>
                    <a:lstStyle/>
                    <a:p>
                      <a:r>
                        <a:rPr lang="en-US" sz="1400" dirty="0">
                          <a:solidFill>
                            <a:schemeClr val="tx1"/>
                          </a:solidFill>
                          <a:latin typeface="Century Gothic" panose="020B0502020202020204" pitchFamily="34" charset="0"/>
                        </a:rPr>
                        <a:t>Grade 8</a:t>
                      </a:r>
                    </a:p>
                  </a:txBody>
                  <a:tcPr marL="131024" marR="131024" anchor="ctr"/>
                </a:tc>
                <a:tc>
                  <a:txBody>
                    <a:bodyPr/>
                    <a:lstStyle/>
                    <a:p>
                      <a:pPr algn="ctr"/>
                      <a:r>
                        <a:rPr lang="en-US" sz="1400" dirty="0">
                          <a:solidFill>
                            <a:schemeClr val="tx1"/>
                          </a:solidFill>
                          <a:latin typeface="Century Gothic" panose="020B0502020202020204" pitchFamily="34" charset="0"/>
                        </a:rPr>
                        <a:t>29</a:t>
                      </a:r>
                    </a:p>
                  </a:txBody>
                  <a:tcPr marL="131024" marR="131024" anchor="ctr"/>
                </a:tc>
                <a:tc>
                  <a:txBody>
                    <a:bodyPr/>
                    <a:lstStyle/>
                    <a:p>
                      <a:pPr algn="ctr"/>
                      <a:r>
                        <a:rPr lang="en-US" sz="1400" b="1" dirty="0">
                          <a:solidFill>
                            <a:schemeClr val="tx1"/>
                          </a:solidFill>
                          <a:latin typeface="Century Gothic" panose="020B0502020202020204" pitchFamily="34" charset="0"/>
                        </a:rPr>
                        <a:t>14%</a:t>
                      </a:r>
                    </a:p>
                    <a:p>
                      <a:pPr algn="ctr"/>
                      <a:r>
                        <a:rPr lang="en-US" sz="1400" dirty="0">
                          <a:solidFill>
                            <a:schemeClr val="tx1"/>
                          </a:solidFill>
                          <a:latin typeface="Century Gothic" panose="020B0502020202020204" pitchFamily="34" charset="0"/>
                        </a:rPr>
                        <a:t>4/29</a:t>
                      </a:r>
                    </a:p>
                  </a:txBody>
                  <a:tcPr marL="131024" marR="131024" anchor="ctr"/>
                </a:tc>
                <a:tc>
                  <a:txBody>
                    <a:bodyPr/>
                    <a:lstStyle/>
                    <a:p>
                      <a:pPr algn="ctr"/>
                      <a:r>
                        <a:rPr lang="en-US" sz="1400" b="1" dirty="0">
                          <a:solidFill>
                            <a:schemeClr val="tx1"/>
                          </a:solidFill>
                          <a:latin typeface="Century Gothic" panose="020B0502020202020204" pitchFamily="34" charset="0"/>
                        </a:rPr>
                        <a:t>0%</a:t>
                      </a:r>
                    </a:p>
                    <a:p>
                      <a:pPr algn="ctr"/>
                      <a:r>
                        <a:rPr lang="en-US" sz="1400" b="0" dirty="0">
                          <a:solidFill>
                            <a:schemeClr val="tx1"/>
                          </a:solidFill>
                          <a:latin typeface="Century Gothic" panose="020B0502020202020204" pitchFamily="34" charset="0"/>
                        </a:rPr>
                        <a:t>0/29</a:t>
                      </a:r>
                    </a:p>
                  </a:txBody>
                  <a:tcPr marL="131024" marR="131024" anchor="ctr"/>
                </a:tc>
                <a:tc>
                  <a:txBody>
                    <a:bodyPr/>
                    <a:lstStyle/>
                    <a:p>
                      <a:pPr algn="ctr"/>
                      <a:r>
                        <a:rPr lang="en-US" sz="1400" b="1" dirty="0">
                          <a:solidFill>
                            <a:schemeClr val="tx1"/>
                          </a:solidFill>
                          <a:latin typeface="Century Gothic" panose="020B0502020202020204" pitchFamily="34" charset="0"/>
                        </a:rPr>
                        <a:t>21%</a:t>
                      </a:r>
                    </a:p>
                    <a:p>
                      <a:pPr algn="ctr"/>
                      <a:r>
                        <a:rPr lang="en-US" sz="1400" dirty="0">
                          <a:solidFill>
                            <a:schemeClr val="tx1"/>
                          </a:solidFill>
                          <a:latin typeface="Century Gothic" panose="020B0502020202020204" pitchFamily="34" charset="0"/>
                        </a:rPr>
                        <a:t>6/29</a:t>
                      </a:r>
                    </a:p>
                  </a:txBody>
                  <a:tcPr marL="131024" marR="131024" anchor="ctr"/>
                </a:tc>
                <a:tc>
                  <a:txBody>
                    <a:bodyPr/>
                    <a:lstStyle/>
                    <a:p>
                      <a:pPr algn="ctr"/>
                      <a:r>
                        <a:rPr lang="en-US" sz="1400" b="1" dirty="0">
                          <a:solidFill>
                            <a:schemeClr val="tx1"/>
                          </a:solidFill>
                          <a:latin typeface="Century Gothic" panose="020B0502020202020204" pitchFamily="34" charset="0"/>
                        </a:rPr>
                        <a:t>35%</a:t>
                      </a:r>
                    </a:p>
                    <a:p>
                      <a:pPr algn="ctr"/>
                      <a:r>
                        <a:rPr lang="en-US" sz="1400" dirty="0">
                          <a:solidFill>
                            <a:schemeClr val="tx1"/>
                          </a:solidFill>
                          <a:latin typeface="Century Gothic" panose="020B0502020202020204" pitchFamily="34" charset="0"/>
                        </a:rPr>
                        <a:t>10/29</a:t>
                      </a:r>
                    </a:p>
                  </a:txBody>
                  <a:tcPr marL="131024" marR="131024" anchor="ctr"/>
                </a:tc>
                <a:tc>
                  <a:txBody>
                    <a:bodyPr/>
                    <a:lstStyle/>
                    <a:p>
                      <a:pPr algn="ctr"/>
                      <a:r>
                        <a:rPr lang="en-US" sz="1400" b="1" dirty="0">
                          <a:solidFill>
                            <a:schemeClr val="tx1"/>
                          </a:solidFill>
                          <a:latin typeface="Century Gothic" panose="020B0502020202020204" pitchFamily="34" charset="0"/>
                        </a:rPr>
                        <a:t>31%</a:t>
                      </a:r>
                    </a:p>
                    <a:p>
                      <a:pPr algn="ctr"/>
                      <a:r>
                        <a:rPr lang="en-US" sz="1400" dirty="0">
                          <a:solidFill>
                            <a:schemeClr val="tx1"/>
                          </a:solidFill>
                          <a:latin typeface="Century Gothic" panose="020B0502020202020204" pitchFamily="34" charset="0"/>
                        </a:rPr>
                        <a:t>9/29</a:t>
                      </a:r>
                    </a:p>
                  </a:txBody>
                  <a:tcPr marL="131024" marR="131024" anchor="ctr"/>
                </a:tc>
                <a:tc>
                  <a:txBody>
                    <a:bodyPr/>
                    <a:lstStyle/>
                    <a:p>
                      <a:pPr algn="ctr"/>
                      <a:r>
                        <a:rPr lang="en-US" sz="1400" b="1" dirty="0">
                          <a:solidFill>
                            <a:srgbClr val="0070C0"/>
                          </a:solidFill>
                          <a:latin typeface="Century Gothic" panose="020B0502020202020204" pitchFamily="34" charset="0"/>
                        </a:rPr>
                        <a:t>66%</a:t>
                      </a:r>
                    </a:p>
                    <a:p>
                      <a:pPr algn="ctr"/>
                      <a:r>
                        <a:rPr lang="en-US" sz="1400" b="0" dirty="0">
                          <a:solidFill>
                            <a:srgbClr val="0070C0"/>
                          </a:solidFill>
                          <a:latin typeface="Century Gothic" panose="020B0502020202020204" pitchFamily="34" charset="0"/>
                        </a:rPr>
                        <a:t>19/29</a:t>
                      </a:r>
                    </a:p>
                  </a:txBody>
                  <a:tcPr marL="131024" marR="131024" anchor="ctr">
                    <a:solidFill>
                      <a:schemeClr val="accent5">
                        <a:lumMod val="40000"/>
                        <a:lumOff val="60000"/>
                      </a:schemeClr>
                    </a:solidFill>
                  </a:tcPr>
                </a:tc>
                <a:tc>
                  <a:txBody>
                    <a:bodyPr/>
                    <a:lstStyle/>
                    <a:p>
                      <a:pPr algn="ctr"/>
                      <a:r>
                        <a:rPr lang="en-US" sz="1400" dirty="0">
                          <a:solidFill>
                            <a:schemeClr val="tx1"/>
                          </a:solidFill>
                          <a:latin typeface="Century Gothic" panose="020B0502020202020204" pitchFamily="34" charset="0"/>
                        </a:rPr>
                        <a:t>52%</a:t>
                      </a:r>
                    </a:p>
                  </a:txBody>
                  <a:tcPr marL="131024" marR="131024"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202553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6294138-E0BA-1446-ED7D-1BE2011645E6}"/>
              </a:ext>
            </a:extLst>
          </p:cNvPr>
          <p:cNvSpPr>
            <a:spLocks noGrp="1"/>
          </p:cNvSpPr>
          <p:nvPr>
            <p:ph type="body" idx="1"/>
          </p:nvPr>
        </p:nvSpPr>
        <p:spPr>
          <a:xfrm>
            <a:off x="730303" y="4995009"/>
            <a:ext cx="9612971" cy="1143324"/>
          </a:xfrm>
        </p:spPr>
        <p:txBody>
          <a:bodyPr>
            <a:normAutofit fontScale="92500" lnSpcReduction="10000"/>
          </a:bodyPr>
          <a:lstStyle/>
          <a:p>
            <a:pPr algn="l"/>
            <a:r>
              <a:rPr lang="en-US" sz="3600" b="1" dirty="0">
                <a:latin typeface="Century Gothic" panose="020B0502020202020204" pitchFamily="34" charset="0"/>
              </a:rPr>
              <a:t>English Language Arts </a:t>
            </a:r>
          </a:p>
          <a:p>
            <a:pPr algn="l"/>
            <a:r>
              <a:rPr lang="en-US" sz="3600" dirty="0">
                <a:latin typeface="Century Gothic" panose="020B0502020202020204" pitchFamily="34" charset="0"/>
              </a:rPr>
              <a:t>Average Overall Scores </a:t>
            </a:r>
          </a:p>
        </p:txBody>
      </p:sp>
      <p:graphicFrame>
        <p:nvGraphicFramePr>
          <p:cNvPr id="4" name="Chart 3">
            <a:extLst>
              <a:ext uri="{FF2B5EF4-FFF2-40B4-BE49-F238E27FC236}">
                <a16:creationId xmlns:a16="http://schemas.microsoft.com/office/drawing/2014/main" id="{1D1D41E1-0342-5A92-C8ED-76069CDA7FC6}"/>
              </a:ext>
            </a:extLst>
          </p:cNvPr>
          <p:cNvGraphicFramePr/>
          <p:nvPr>
            <p:extLst>
              <p:ext uri="{D42A27DB-BD31-4B8C-83A1-F6EECF244321}">
                <p14:modId xmlns:p14="http://schemas.microsoft.com/office/powerpoint/2010/main" val="542529824"/>
              </p:ext>
            </p:extLst>
          </p:nvPr>
        </p:nvGraphicFramePr>
        <p:xfrm>
          <a:off x="481263" y="288758"/>
          <a:ext cx="10523621" cy="4618907"/>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5E515DCB-E979-0A5E-67BD-DFCD52F5C427}"/>
              </a:ext>
            </a:extLst>
          </p:cNvPr>
          <p:cNvSpPr txBox="1"/>
          <p:nvPr/>
        </p:nvSpPr>
        <p:spPr>
          <a:xfrm>
            <a:off x="245327" y="6293758"/>
            <a:ext cx="4437433" cy="369332"/>
          </a:xfrm>
          <a:prstGeom prst="rect">
            <a:avLst/>
          </a:prstGeom>
          <a:noFill/>
        </p:spPr>
        <p:txBody>
          <a:bodyPr wrap="none" rtlCol="0">
            <a:spAutoFit/>
          </a:bodyPr>
          <a:lstStyle/>
          <a:p>
            <a:r>
              <a:rPr lang="en-US" dirty="0">
                <a:latin typeface="Century Gothic" panose="020B0502020202020204" pitchFamily="34" charset="0"/>
              </a:rPr>
              <a:t>* 750 is Level 4 (Meeting Expectations)</a:t>
            </a:r>
          </a:p>
        </p:txBody>
      </p:sp>
    </p:spTree>
    <p:extLst>
      <p:ext uri="{BB962C8B-B14F-4D97-AF65-F5344CB8AC3E}">
        <p14:creationId xmlns:p14="http://schemas.microsoft.com/office/powerpoint/2010/main" val="457678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5CEDA-6424-19F8-EE07-7A9CD05BF88D}"/>
              </a:ext>
            </a:extLst>
          </p:cNvPr>
          <p:cNvSpPr>
            <a:spLocks noGrp="1"/>
          </p:cNvSpPr>
          <p:nvPr>
            <p:ph type="title"/>
          </p:nvPr>
        </p:nvSpPr>
        <p:spPr>
          <a:xfrm>
            <a:off x="914400" y="412186"/>
            <a:ext cx="9601200" cy="895914"/>
          </a:xfrm>
        </p:spPr>
        <p:txBody>
          <a:bodyPr>
            <a:normAutofit fontScale="90000"/>
          </a:bodyPr>
          <a:lstStyle/>
          <a:p>
            <a:r>
              <a:rPr lang="en-US" b="1" dirty="0">
                <a:latin typeface="Century Gothic" panose="020B0502020202020204" pitchFamily="34" charset="0"/>
              </a:rPr>
              <a:t>ELA</a:t>
            </a:r>
            <a:r>
              <a:rPr lang="en-US" dirty="0">
                <a:latin typeface="Century Gothic" panose="020B0502020202020204" pitchFamily="34" charset="0"/>
              </a:rPr>
              <a:t> By Subgroup</a:t>
            </a:r>
            <a:br>
              <a:rPr lang="en-US" dirty="0">
                <a:latin typeface="Century Gothic" panose="020B0502020202020204" pitchFamily="34" charset="0"/>
              </a:rPr>
            </a:br>
            <a:endParaRPr lang="en-US" dirty="0">
              <a:latin typeface="Century Gothic" panose="020B0502020202020204" pitchFamily="34" charset="0"/>
            </a:endParaRPr>
          </a:p>
        </p:txBody>
      </p:sp>
      <p:graphicFrame>
        <p:nvGraphicFramePr>
          <p:cNvPr id="3" name="Content Placeholder 6">
            <a:extLst>
              <a:ext uri="{FF2B5EF4-FFF2-40B4-BE49-F238E27FC236}">
                <a16:creationId xmlns:a16="http://schemas.microsoft.com/office/drawing/2014/main" id="{33EDC940-4BE2-6C2A-A664-B74CF53BA76B}"/>
              </a:ext>
            </a:extLst>
          </p:cNvPr>
          <p:cNvGraphicFramePr>
            <a:graphicFrameLocks/>
          </p:cNvGraphicFramePr>
          <p:nvPr>
            <p:extLst>
              <p:ext uri="{D42A27DB-BD31-4B8C-83A1-F6EECF244321}">
                <p14:modId xmlns:p14="http://schemas.microsoft.com/office/powerpoint/2010/main" val="2378930828"/>
              </p:ext>
            </p:extLst>
          </p:nvPr>
        </p:nvGraphicFramePr>
        <p:xfrm>
          <a:off x="774700" y="1428750"/>
          <a:ext cx="11517424" cy="5498075"/>
        </p:xfrm>
        <a:graphic>
          <a:graphicData uri="http://schemas.openxmlformats.org/drawingml/2006/table">
            <a:tbl>
              <a:tblPr firstRow="1" lastCol="1" bandRow="1">
                <a:tableStyleId>{2D5ABB26-0587-4C30-8999-92F81FD0307C}</a:tableStyleId>
              </a:tblPr>
              <a:tblGrid>
                <a:gridCol w="3402123">
                  <a:extLst>
                    <a:ext uri="{9D8B030D-6E8A-4147-A177-3AD203B41FA5}">
                      <a16:colId xmlns:a16="http://schemas.microsoft.com/office/drawing/2014/main" val="20000"/>
                    </a:ext>
                  </a:extLst>
                </a:gridCol>
                <a:gridCol w="1409700">
                  <a:extLst>
                    <a:ext uri="{9D8B030D-6E8A-4147-A177-3AD203B41FA5}">
                      <a16:colId xmlns:a16="http://schemas.microsoft.com/office/drawing/2014/main" val="20001"/>
                    </a:ext>
                  </a:extLst>
                </a:gridCol>
                <a:gridCol w="14732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739900">
                  <a:extLst>
                    <a:ext uri="{9D8B030D-6E8A-4147-A177-3AD203B41FA5}">
                      <a16:colId xmlns:a16="http://schemas.microsoft.com/office/drawing/2014/main" val="20004"/>
                    </a:ext>
                  </a:extLst>
                </a:gridCol>
                <a:gridCol w="1739901">
                  <a:extLst>
                    <a:ext uri="{9D8B030D-6E8A-4147-A177-3AD203B41FA5}">
                      <a16:colId xmlns:a16="http://schemas.microsoft.com/office/drawing/2014/main" val="20005"/>
                    </a:ext>
                  </a:extLst>
                </a:gridCol>
              </a:tblGrid>
              <a:tr h="1064040">
                <a:tc>
                  <a:txBody>
                    <a:bodyPr/>
                    <a:lstStyle/>
                    <a:p>
                      <a:endParaRPr lang="en-US"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dirty="0">
                          <a:latin typeface="Century Gothic" panose="020B0502020202020204" pitchFamily="34" charset="0"/>
                        </a:rPr>
                        <a:t>Not Yet Meeting</a:t>
                      </a:r>
                    </a:p>
                    <a:p>
                      <a:pPr algn="ctr"/>
                      <a:r>
                        <a:rPr lang="en-US" sz="1800" dirty="0">
                          <a:latin typeface="Century Gothic" panose="020B0502020202020204" pitchFamily="34" charset="0"/>
                        </a:rPr>
                        <a:t>(Level</a:t>
                      </a:r>
                      <a:r>
                        <a:rPr lang="en-US" sz="1800" baseline="0" dirty="0">
                          <a:latin typeface="Century Gothic" panose="020B0502020202020204" pitchFamily="34" charset="0"/>
                        </a:rPr>
                        <a:t> 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dirty="0">
                          <a:latin typeface="Century Gothic" panose="020B0502020202020204" pitchFamily="34" charset="0"/>
                        </a:rPr>
                        <a:t>Partially</a:t>
                      </a:r>
                    </a:p>
                    <a:p>
                      <a:pPr algn="ctr"/>
                      <a:r>
                        <a:rPr lang="en-US" sz="1800" dirty="0">
                          <a:latin typeface="Century Gothic" panose="020B0502020202020204" pitchFamily="34" charset="0"/>
                        </a:rPr>
                        <a:t>Meeting</a:t>
                      </a:r>
                    </a:p>
                    <a:p>
                      <a:pPr algn="ctr"/>
                      <a:r>
                        <a:rPr lang="en-US" sz="1800" dirty="0">
                          <a:latin typeface="Century Gothic" panose="020B0502020202020204" pitchFamily="34" charset="0"/>
                        </a:rPr>
                        <a:t>(Level 2)</a:t>
                      </a:r>
                      <a:endParaRPr lang="en-US" sz="18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dirty="0">
                          <a:latin typeface="Century Gothic" panose="020B0502020202020204" pitchFamily="34" charset="0"/>
                        </a:rPr>
                        <a:t>Approaching</a:t>
                      </a:r>
                    </a:p>
                    <a:p>
                      <a:pPr algn="ctr"/>
                      <a:r>
                        <a:rPr lang="en-US" sz="1800" dirty="0">
                          <a:latin typeface="Century Gothic" panose="020B0502020202020204" pitchFamily="34" charset="0"/>
                        </a:rPr>
                        <a:t>Expectations</a:t>
                      </a:r>
                    </a:p>
                    <a:p>
                      <a:pPr algn="ctr"/>
                      <a:r>
                        <a:rPr lang="en-US" sz="1800" dirty="0">
                          <a:latin typeface="Century Gothic" panose="020B0502020202020204" pitchFamily="34" charset="0"/>
                        </a:rPr>
                        <a:t>(Level 3)</a:t>
                      </a:r>
                      <a:endParaRPr lang="en-US" sz="18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dirty="0">
                          <a:latin typeface="Century Gothic" panose="020B0502020202020204" pitchFamily="34" charset="0"/>
                        </a:rPr>
                        <a:t>Meeting</a:t>
                      </a:r>
                    </a:p>
                    <a:p>
                      <a:pPr algn="ctr"/>
                      <a:r>
                        <a:rPr lang="en-US" sz="1800" dirty="0">
                          <a:latin typeface="Century Gothic" panose="020B0502020202020204" pitchFamily="34" charset="0"/>
                        </a:rPr>
                        <a:t>Expectations</a:t>
                      </a:r>
                    </a:p>
                    <a:p>
                      <a:pPr algn="ctr"/>
                      <a:r>
                        <a:rPr lang="en-US" sz="1800" dirty="0">
                          <a:latin typeface="Century Gothic" panose="020B0502020202020204" pitchFamily="34" charset="0"/>
                        </a:rPr>
                        <a:t>(Level 4)</a:t>
                      </a:r>
                      <a:endParaRPr lang="en-US" sz="18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dirty="0">
                          <a:latin typeface="Century Gothic" panose="020B0502020202020204" pitchFamily="34" charset="0"/>
                        </a:rPr>
                        <a:t>Exceeding</a:t>
                      </a:r>
                      <a:r>
                        <a:rPr lang="en-US" sz="1800" baseline="0" dirty="0">
                          <a:latin typeface="Century Gothic" panose="020B0502020202020204" pitchFamily="34" charset="0"/>
                        </a:rPr>
                        <a:t> Expectations</a:t>
                      </a:r>
                    </a:p>
                    <a:p>
                      <a:pPr algn="ctr"/>
                      <a:r>
                        <a:rPr lang="en-US" sz="1800" dirty="0">
                          <a:latin typeface="Century Gothic" panose="020B0502020202020204" pitchFamily="34" charset="0"/>
                        </a:rPr>
                        <a:t> (Level 5)</a:t>
                      </a:r>
                      <a:endParaRPr lang="en-US" sz="1800" baseline="0" dirty="0">
                        <a:latin typeface="Century Gothic" panose="020B0502020202020204" pitchFamily="34" charset="0"/>
                      </a:endParaRP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384551">
                <a:tc>
                  <a:txBody>
                    <a:bodyPr/>
                    <a:lstStyle/>
                    <a:p>
                      <a:pPr algn="l"/>
                      <a:r>
                        <a:rPr lang="en-US" sz="1800" dirty="0">
                          <a:latin typeface="Century Gothic" panose="020B0502020202020204" pitchFamily="34" charset="0"/>
                        </a:rPr>
                        <a:t>Female = 102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algn="ctr"/>
                      <a:r>
                        <a:rPr lang="en-US" dirty="0">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38%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30%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1"/>
                  </a:ext>
                </a:extLst>
              </a:tr>
              <a:tr h="384551">
                <a:tc>
                  <a:txBody>
                    <a:bodyPr/>
                    <a:lstStyle/>
                    <a:p>
                      <a:pPr algn="l"/>
                      <a:r>
                        <a:rPr lang="en-US" sz="1800" dirty="0">
                          <a:latin typeface="Century Gothic" panose="020B0502020202020204" pitchFamily="34" charset="0"/>
                        </a:rPr>
                        <a:t>Male = 102 total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12%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39%</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2"/>
                  </a:ext>
                </a:extLst>
              </a:tr>
              <a:tr h="384551">
                <a:tc>
                  <a:txBody>
                    <a:bodyPr/>
                    <a:lstStyle/>
                    <a:p>
                      <a:pPr algn="l"/>
                      <a:r>
                        <a:rPr lang="en-US" sz="1800" dirty="0">
                          <a:latin typeface="Century Gothic" panose="020B0502020202020204" pitchFamily="34" charset="0"/>
                        </a:rPr>
                        <a:t>Hispanic = 115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pPr algn="ctr"/>
                      <a:r>
                        <a:rPr lang="en-US" dirty="0">
                          <a:latin typeface="Century Gothic" panose="020B0502020202020204" pitchFamily="34" charset="0"/>
                        </a:rPr>
                        <a:t>13%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37%</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3"/>
                  </a:ext>
                </a:extLst>
              </a:tr>
              <a:tr h="384551">
                <a:tc>
                  <a:txBody>
                    <a:bodyPr/>
                    <a:lstStyle/>
                    <a:p>
                      <a:pPr algn="l"/>
                      <a:r>
                        <a:rPr lang="en-US" sz="1800" dirty="0">
                          <a:latin typeface="Century Gothic" panose="020B0502020202020204" pitchFamily="34" charset="0"/>
                        </a:rPr>
                        <a:t>Asian = 28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32%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4"/>
                  </a:ext>
                </a:extLst>
              </a:tr>
              <a:tr h="384551">
                <a:tc>
                  <a:txBody>
                    <a:bodyPr/>
                    <a:lstStyle/>
                    <a:p>
                      <a:pPr algn="l"/>
                      <a:r>
                        <a:rPr lang="en-US" sz="1800" dirty="0">
                          <a:latin typeface="Century Gothic" panose="020B0502020202020204" pitchFamily="34" charset="0"/>
                        </a:rPr>
                        <a:t>White = 52 total </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8%</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5"/>
                  </a:ext>
                </a:extLst>
              </a:tr>
              <a:tr h="384551">
                <a:tc>
                  <a:txBody>
                    <a:bodyPr/>
                    <a:lstStyle/>
                    <a:p>
                      <a:pPr algn="l"/>
                      <a:r>
                        <a:rPr lang="en-US" sz="1800" dirty="0">
                          <a:latin typeface="Century Gothic" panose="020B0502020202020204" pitchFamily="34" charset="0"/>
                        </a:rPr>
                        <a:t>Students with Disabilities = 44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25%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16%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9"/>
                  </a:ext>
                </a:extLst>
              </a:tr>
              <a:tr h="462018">
                <a:tc>
                  <a:txBody>
                    <a:bodyPr/>
                    <a:lstStyle/>
                    <a:p>
                      <a:pPr algn="l"/>
                      <a:r>
                        <a:rPr lang="en-US" sz="1800" dirty="0">
                          <a:latin typeface="Century Gothic" panose="020B0502020202020204" pitchFamily="34" charset="0"/>
                        </a:rPr>
                        <a:t>Current ELL = 9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33%</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11%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44%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11%</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0%</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435497232"/>
                  </a:ext>
                </a:extLst>
              </a:tr>
              <a:tr h="46201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latin typeface="Century Gothic" panose="020B0502020202020204" pitchFamily="34" charset="0"/>
                        </a:rPr>
                        <a:t>Economically</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800" dirty="0">
                          <a:latin typeface="Century Gothic" panose="020B0502020202020204" pitchFamily="34" charset="0"/>
                        </a:rPr>
                        <a:t> Disadvantaged =  107 total</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Century Gothic" panose="020B0502020202020204" pitchFamily="34" charset="0"/>
                        </a:rPr>
                        <a:t>14%</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5%</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36%</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dirty="0">
                          <a:latin typeface="Century Gothic" panose="020B0502020202020204" pitchFamily="34" charset="0"/>
                        </a:rPr>
                        <a:t>22%</a:t>
                      </a:r>
                    </a:p>
                  </a:txBody>
                  <a:tcPr marL="131024" marR="1310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6"/>
                  </a:ext>
                </a:extLst>
              </a:tr>
              <a:tr h="384551">
                <a:tc>
                  <a:txBody>
                    <a:bodyPr/>
                    <a:lstStyle/>
                    <a:p>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tc>
                  <a:txBody>
                    <a:bodyPr/>
                    <a:lstStyle/>
                    <a:p>
                      <a:pPr algn="ctr"/>
                      <a:endParaRPr lang="en-US" dirty="0"/>
                    </a:p>
                  </a:txBody>
                  <a:tcPr marL="131024" marR="131024">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r h="384551">
                <a:tc>
                  <a:txBody>
                    <a:bodyPr/>
                    <a:lstStyle/>
                    <a:p>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tc>
                  <a:txBody>
                    <a:bodyPr/>
                    <a:lstStyle/>
                    <a:p>
                      <a:pPr algn="ctr"/>
                      <a:endParaRPr lang="en-US" dirty="0"/>
                    </a:p>
                  </a:txBody>
                  <a:tcPr marL="131024" marR="131024"/>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20829859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10420</TotalTime>
  <Words>3820</Words>
  <Application>Microsoft Macintosh PowerPoint</Application>
  <PresentationFormat>Widescreen</PresentationFormat>
  <Paragraphs>1457</Paragraphs>
  <Slides>43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Century Gothic</vt:lpstr>
      <vt:lpstr>Franklin Gothic Book</vt:lpstr>
      <vt:lpstr>Crop</vt:lpstr>
      <vt:lpstr>NJSLA, ACCESS for ELLS,  DLM &amp; NJSLA-S  Spring 2022 Results</vt:lpstr>
      <vt:lpstr>New jersey’s statewide  assessment program</vt:lpstr>
      <vt:lpstr>New Jersey’s  2022 NJSLA Outcomes English Language Arts</vt:lpstr>
      <vt:lpstr>New Jersey’s  2022 NJSLA Outcomes Mathematics </vt:lpstr>
      <vt:lpstr>New Jersey’s  2022 NJSLA Outcomes Science </vt:lpstr>
      <vt:lpstr>Moonachie’s results</vt:lpstr>
      <vt:lpstr>Moonachie’s 2022 NJSLA Grade-Level Outcomes English Language Arts</vt:lpstr>
      <vt:lpstr>PowerPoint Presentation</vt:lpstr>
      <vt:lpstr>ELA By Subgroup </vt:lpstr>
      <vt:lpstr>Comparison of Moonachie’s  Current 6th, 7th and 8th Grade Scores  and their Scores from 2019 English Language Arts</vt:lpstr>
      <vt:lpstr>Grade 3  Language Arts Subclaim Outcomes *State  *Moonachie </vt:lpstr>
      <vt:lpstr>Grade 4  Language Arts Subclaim Outcomes *State  *Moonachie</vt:lpstr>
      <vt:lpstr>Grade 5  Language Arts Subclaim Outcomes *State  *Moonachie</vt:lpstr>
      <vt:lpstr>Grade 6  Language Arts Subclaim Outcomes *State  *Moonachie</vt:lpstr>
      <vt:lpstr>Grade 7  Language Arts Subclaim Outcomes *State  *Moonachie</vt:lpstr>
      <vt:lpstr>Grade 8  Language Arts Subclaim Outcomes *State  *Moonachie</vt:lpstr>
      <vt:lpstr>Moonachie’s 2022 NJSLA Grade-Level Outcomes Mathematics </vt:lpstr>
      <vt:lpstr>PowerPoint Presentation</vt:lpstr>
      <vt:lpstr>Math By Subgroup</vt:lpstr>
      <vt:lpstr>Comparison of Moonachie’s  Current 6th, 7th and 8th Grade Scores  and their Scores from 2019 Mathematics</vt:lpstr>
      <vt:lpstr>Grade 3  Mathematics Subclaim Outcomes *State  *Moonachie</vt:lpstr>
      <vt:lpstr>Grade 4  Mathematics Subclaim Outcomes *State  *Moonachie</vt:lpstr>
      <vt:lpstr>Grade 5  Mathematics Subclaim Outcomes *State  *Moonachie</vt:lpstr>
      <vt:lpstr>Grade 6  Mathematics Subclaim Outcomes *State  *Moonachie</vt:lpstr>
      <vt:lpstr>Grade 7  Mathematics Subclaim Outcomes *State  *Moonachie</vt:lpstr>
      <vt:lpstr>Grade 8  Mathematics Subclaim Outcomes *State  *Moonachie</vt:lpstr>
      <vt:lpstr>Algebra 1  Mathematics Subclaim Outcomes *State  *Moonachie</vt:lpstr>
      <vt:lpstr>New jersey’s statewide  assessment program</vt:lpstr>
      <vt:lpstr>Moonachie’s 2022 NJSLA Grade-Level Outcomes Science </vt:lpstr>
      <vt:lpstr>PowerPoint Presentation</vt:lpstr>
      <vt:lpstr>Science By Subgroup</vt:lpstr>
      <vt:lpstr>Grade 5  Science Subclaim Outcomes *State  *Moonachie</vt:lpstr>
      <vt:lpstr>Grade 8  Science Subclaim Outcomes *State  *Moonachie</vt:lpstr>
      <vt:lpstr>WIDA ACCESS   English Language Proficiency   </vt:lpstr>
      <vt:lpstr>WIDA ACCESS   English Language Proficiency   </vt:lpstr>
      <vt:lpstr>DLM </vt:lpstr>
      <vt:lpstr>Data analysis plan</vt:lpstr>
      <vt:lpstr>Intervention Strategies</vt:lpstr>
      <vt:lpstr>We will continue to… </vt:lpstr>
      <vt:lpstr>Notable achievements </vt:lpstr>
      <vt:lpstr>PowerPoint Presentation</vt:lpstr>
      <vt:lpstr>Parent Comments about our Intervention and Enrichment Supports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NJSLA, ACCESS for ELLS,  &amp; NJSLA-S presentation</dc:title>
  <dc:creator>Dana Genatt</dc:creator>
  <cp:lastModifiedBy>Dana Genatt</cp:lastModifiedBy>
  <cp:revision>19</cp:revision>
  <cp:lastPrinted>2022-10-18T21:40:16Z</cp:lastPrinted>
  <dcterms:created xsi:type="dcterms:W3CDTF">2022-10-11T14:29:26Z</dcterms:created>
  <dcterms:modified xsi:type="dcterms:W3CDTF">2022-10-18T21:47:35Z</dcterms:modified>
</cp:coreProperties>
</file>