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slideLayouts/slideLayout1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 id="2147483658" r:id="rId5"/>
    <p:sldMasterId id="2147483682" r:id="rId6"/>
  </p:sldMasterIdLst>
  <p:notesMasterIdLst>
    <p:notesMasterId r:id="rId34"/>
  </p:notesMasterIdLst>
  <p:handoutMasterIdLst>
    <p:handoutMasterId r:id="rId35"/>
  </p:handoutMasterIdLst>
  <p:sldIdLst>
    <p:sldId id="263" r:id="rId7"/>
    <p:sldId id="264" r:id="rId8"/>
    <p:sldId id="265" r:id="rId9"/>
    <p:sldId id="294" r:id="rId10"/>
    <p:sldId id="295" r:id="rId11"/>
    <p:sldId id="296" r:id="rId12"/>
    <p:sldId id="297" r:id="rId13"/>
    <p:sldId id="267" r:id="rId14"/>
    <p:sldId id="268" r:id="rId15"/>
    <p:sldId id="269" r:id="rId16"/>
    <p:sldId id="290" r:id="rId17"/>
    <p:sldId id="291" r:id="rId18"/>
    <p:sldId id="303" r:id="rId19"/>
    <p:sldId id="292" r:id="rId20"/>
    <p:sldId id="304" r:id="rId21"/>
    <p:sldId id="274" r:id="rId22"/>
    <p:sldId id="305" r:id="rId23"/>
    <p:sldId id="306" r:id="rId24"/>
    <p:sldId id="293" r:id="rId25"/>
    <p:sldId id="298" r:id="rId26"/>
    <p:sldId id="283" r:id="rId27"/>
    <p:sldId id="299" r:id="rId28"/>
    <p:sldId id="284" r:id="rId29"/>
    <p:sldId id="300" r:id="rId30"/>
    <p:sldId id="286" r:id="rId31"/>
    <p:sldId id="302" r:id="rId32"/>
    <p:sldId id="301" r:id="rId3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0DEF071-030B-B578-461C-5D17A4041A2D}" name="Chiu, Ting-Wei" initials="CT" userId="S::tchiu@doe.nj.gov::b4a7b3f7-662c-4096-9575-0642685ec8b8" providerId="AD"/>
  <p188:author id="{91591392-DC48-6E48-4729-7295971318A0}" name="Vadel, Orlando" initials="VO" userId="S::ovadel@doe.nj.gov::42733c62-df4d-4e35-af44-17929b1d2fc9" providerId="AD"/>
  <p188:author id="{979003C7-BCFA-D917-58A0-801281C3652C}" name="White, Don" initials="WD" userId="S::dwhite@doe.nj.gov::316a72ad-f2f9-4b3f-a595-92e0f331b733" providerId="AD"/>
  <p188:author id="{F27397F7-9DC2-6B71-AB23-93302AB86982}" name="Steele Dadzie, Timothy" initials="SDT" userId="S::tdadzie@doe.nj.gov::0e46d146-27e2-44e5-9dff-a842212ae4ec"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E2405"/>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3101" autoAdjust="0"/>
    <p:restoredTop sz="95934" autoAdjust="0"/>
  </p:normalViewPr>
  <p:slideViewPr>
    <p:cSldViewPr snapToGrid="0">
      <p:cViewPr varScale="1">
        <p:scale>
          <a:sx n="110" d="100"/>
          <a:sy n="110" d="100"/>
        </p:scale>
        <p:origin x="776" y="176"/>
      </p:cViewPr>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p:scale>
          <a:sx n="1" d="2"/>
          <a:sy n="1" d="2"/>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9" Type="http://schemas.openxmlformats.org/officeDocument/2006/relationships/tableStyles" Target="tableStyles.xml"/><Relationship Id="rId21" Type="http://schemas.openxmlformats.org/officeDocument/2006/relationships/slide" Target="slides/slide15.xml"/><Relationship Id="rId34" Type="http://schemas.openxmlformats.org/officeDocument/2006/relationships/notesMaster" Target="notesMasters/notesMaster1.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slide" Target="slides/slide27.xml"/><Relationship Id="rId38"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slide" Target="slides/slide23.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slide" Target="slides/slide26.xml"/><Relationship Id="rId37" Type="http://schemas.openxmlformats.org/officeDocument/2006/relationships/viewProps" Target="viewProps.xml"/><Relationship Id="rId40" Type="http://schemas.microsoft.com/office/2018/10/relationships/authors" Target="authors.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slide" Target="slides/slide22.xml"/><Relationship Id="rId36" Type="http://schemas.openxmlformats.org/officeDocument/2006/relationships/presProps" Target="presProps.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slide" Target="slides/slide25.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slide" Target="slides/slide24.xml"/><Relationship Id="rId35" Type="http://schemas.openxmlformats.org/officeDocument/2006/relationships/handoutMaster" Target="handoutMasters/handoutMaster1.xml"/><Relationship Id="rId8" Type="http://schemas.openxmlformats.org/officeDocument/2006/relationships/slide" Target="slides/slide2.xml"/><Relationship Id="rId3" Type="http://schemas.openxmlformats.org/officeDocument/2006/relationships/customXml" Target="../customXml/item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3CA4259-EAE7-46D8-9E95-EECF2226332D}"/>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1A12993-B11F-4A1A-9605-19E2237870B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425AFB-E73E-4C47-BA4D-95B867A1CC07}" type="datetimeFigureOut">
              <a:rPr lang="en-US" smtClean="0"/>
              <a:t>2/13/23</a:t>
            </a:fld>
            <a:endParaRPr lang="en-US"/>
          </a:p>
        </p:txBody>
      </p:sp>
      <p:sp>
        <p:nvSpPr>
          <p:cNvPr id="4" name="Footer Placeholder 3">
            <a:extLst>
              <a:ext uri="{FF2B5EF4-FFF2-40B4-BE49-F238E27FC236}">
                <a16:creationId xmlns:a16="http://schemas.microsoft.com/office/drawing/2014/main" id="{3F405770-E5EF-402C-9691-9BF7CF31DC10}"/>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D754CEE4-A16C-4F67-915C-EEEA190ED365}"/>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CE8FD18C-D8A1-484B-BA09-7DA4094F3736}" type="slidenum">
              <a:rPr lang="en-US" smtClean="0"/>
              <a:t>‹#›</a:t>
            </a:fld>
            <a:endParaRPr lang="en-US"/>
          </a:p>
        </p:txBody>
      </p:sp>
    </p:spTree>
    <p:extLst>
      <p:ext uri="{BB962C8B-B14F-4D97-AF65-F5344CB8AC3E}">
        <p14:creationId xmlns:p14="http://schemas.microsoft.com/office/powerpoint/2010/main" val="23140154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8AC223-25EB-40B2-9538-010511AACFA5}" type="datetimeFigureOut">
              <a:rPr lang="en-US" smtClean="0"/>
              <a:t>2/13/23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7A44F7-5F69-4F06-8F30-FB0E6EC0A151}" type="slidenum">
              <a:rPr lang="en-US" smtClean="0"/>
              <a:t>‹#›</a:t>
            </a:fld>
            <a:endParaRPr lang="en-US"/>
          </a:p>
        </p:txBody>
      </p:sp>
    </p:spTree>
    <p:extLst>
      <p:ext uri="{BB962C8B-B14F-4D97-AF65-F5344CB8AC3E}">
        <p14:creationId xmlns:p14="http://schemas.microsoft.com/office/powerpoint/2010/main" val="16067557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7A44F7-5F69-4F06-8F30-FB0E6EC0A151}" type="slidenum">
              <a:rPr lang="en-US" smtClean="0"/>
              <a:t>1</a:t>
            </a:fld>
            <a:endParaRPr lang="en-US"/>
          </a:p>
        </p:txBody>
      </p:sp>
    </p:spTree>
    <p:extLst>
      <p:ext uri="{BB962C8B-B14F-4D97-AF65-F5344CB8AC3E}">
        <p14:creationId xmlns:p14="http://schemas.microsoft.com/office/powerpoint/2010/main" val="26441556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7A44F7-5F69-4F06-8F30-FB0E6EC0A151}" type="slidenum">
              <a:rPr lang="en-US" smtClean="0"/>
              <a:t>12</a:t>
            </a:fld>
            <a:endParaRPr lang="en-US"/>
          </a:p>
        </p:txBody>
      </p:sp>
    </p:spTree>
    <p:extLst>
      <p:ext uri="{BB962C8B-B14F-4D97-AF65-F5344CB8AC3E}">
        <p14:creationId xmlns:p14="http://schemas.microsoft.com/office/powerpoint/2010/main" val="90869144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B97A44F7-5F69-4F06-8F30-FB0E6EC0A151}" type="slidenum">
              <a:rPr lang="en-US" smtClean="0"/>
              <a:t>13</a:t>
            </a:fld>
            <a:endParaRPr lang="en-US"/>
          </a:p>
        </p:txBody>
      </p:sp>
    </p:spTree>
    <p:extLst>
      <p:ext uri="{BB962C8B-B14F-4D97-AF65-F5344CB8AC3E}">
        <p14:creationId xmlns:p14="http://schemas.microsoft.com/office/powerpoint/2010/main" val="32747416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Master" Target="../slideMasters/slideMaster1.xml"/><Relationship Id="rId4" Type="http://schemas.openxmlformats.org/officeDocument/2006/relationships/image" Target="../media/image5.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5" name="Text Placeholder 4">
            <a:extLst>
              <a:ext uri="{FF2B5EF4-FFF2-40B4-BE49-F238E27FC236}">
                <a16:creationId xmlns:a16="http://schemas.microsoft.com/office/drawing/2014/main" id="{014B6A3B-3BF1-49BB-A418-D9BD7963E314}"/>
              </a:ext>
            </a:extLst>
          </p:cNvPr>
          <p:cNvSpPr>
            <a:spLocks noGrp="1"/>
          </p:cNvSpPr>
          <p:nvPr>
            <p:ph type="body" sz="quarter" idx="11"/>
          </p:nvPr>
        </p:nvSpPr>
        <p:spPr>
          <a:xfrm>
            <a:off x="171451" y="1222375"/>
            <a:ext cx="11849100" cy="4803775"/>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2764101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ext_Picture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6" name="Text Placeholder 5">
            <a:extLst>
              <a:ext uri="{FF2B5EF4-FFF2-40B4-BE49-F238E27FC236}">
                <a16:creationId xmlns:a16="http://schemas.microsoft.com/office/drawing/2014/main" id="{D61273DB-711C-4569-B5D6-110AE7AF38FD}"/>
              </a:ext>
            </a:extLst>
          </p:cNvPr>
          <p:cNvSpPr>
            <a:spLocks noGrp="1"/>
          </p:cNvSpPr>
          <p:nvPr>
            <p:ph type="body" sz="quarter" idx="13"/>
          </p:nvPr>
        </p:nvSpPr>
        <p:spPr>
          <a:xfrm>
            <a:off x="165100" y="1277651"/>
            <a:ext cx="11853863" cy="765753"/>
          </a:xfrm>
        </p:spPr>
        <p:txBody>
          <a:bodyPr/>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175657" y="2341622"/>
            <a:ext cx="10255262" cy="3617357"/>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617237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mage_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1430460" y="1520826"/>
            <a:ext cx="9808557" cy="3687782"/>
          </a:xfrm>
        </p:spPr>
        <p:txBody>
          <a:bodyPr/>
          <a:lstStyle/>
          <a:p>
            <a:r>
              <a:rPr lang="en-US"/>
              <a:t>Click icon to add picture</a:t>
            </a:r>
          </a:p>
        </p:txBody>
      </p:sp>
      <p:sp>
        <p:nvSpPr>
          <p:cNvPr id="7" name="Text Placeholder 5">
            <a:extLst>
              <a:ext uri="{FF2B5EF4-FFF2-40B4-BE49-F238E27FC236}">
                <a16:creationId xmlns:a16="http://schemas.microsoft.com/office/drawing/2014/main" id="{7D6D3F22-3F6B-483B-8748-C40C664682D6}"/>
              </a:ext>
            </a:extLst>
          </p:cNvPr>
          <p:cNvSpPr>
            <a:spLocks noGrp="1"/>
          </p:cNvSpPr>
          <p:nvPr>
            <p:ph type="body" sz="quarter" idx="14" hasCustomPrompt="1"/>
          </p:nvPr>
        </p:nvSpPr>
        <p:spPr>
          <a:xfrm>
            <a:off x="1430460" y="5457471"/>
            <a:ext cx="9808556" cy="550863"/>
          </a:xfrm>
        </p:spPr>
        <p:txBody>
          <a:bodyPr rIns="91440">
            <a:noAutofit/>
          </a:bodyPr>
          <a:lstStyle>
            <a:lvl1pPr marL="0" indent="0">
              <a:buNone/>
              <a:defRPr sz="2000"/>
            </a:lvl1pPr>
          </a:lstStyle>
          <a:p>
            <a:pPr lvl="0"/>
            <a:r>
              <a:rPr lang="en-US"/>
              <a:t>Enter source/citation</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275666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68947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73264781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Picture_caption_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EFF54-08E1-4BFC-BDFD-CD90649E10B5}"/>
              </a:ext>
            </a:extLst>
          </p:cNvPr>
          <p:cNvSpPr>
            <a:spLocks noGrp="1"/>
          </p:cNvSpPr>
          <p:nvPr>
            <p:ph type="title"/>
          </p:nvPr>
        </p:nvSpPr>
        <p:spPr>
          <a:xfrm>
            <a:off x="1250951" y="195934"/>
            <a:ext cx="10102849" cy="962407"/>
          </a:xfrm>
        </p:spPr>
        <p:txBody>
          <a:bodyPr anchor="b"/>
          <a:lstStyle>
            <a:lvl1pPr>
              <a:defRPr sz="5000"/>
            </a:lvl1pPr>
          </a:lstStyle>
          <a:p>
            <a:r>
              <a:rPr lang="en-US"/>
              <a:t>Click to edit Master title style</a:t>
            </a:r>
          </a:p>
        </p:txBody>
      </p:sp>
      <p:sp>
        <p:nvSpPr>
          <p:cNvPr id="3" name="Picture Placeholder 1">
            <a:extLst>
              <a:ext uri="{FF2B5EF4-FFF2-40B4-BE49-F238E27FC236}">
                <a16:creationId xmlns:a16="http://schemas.microsoft.com/office/drawing/2014/main" id="{EEE87F8B-8AA8-49AF-8B4D-9363E1958622}"/>
              </a:ext>
            </a:extLst>
          </p:cNvPr>
          <p:cNvSpPr>
            <a:spLocks noGrp="1"/>
          </p:cNvSpPr>
          <p:nvPr>
            <p:ph type="pic" idx="1"/>
          </p:nvPr>
        </p:nvSpPr>
        <p:spPr>
          <a:xfrm>
            <a:off x="165254" y="1226582"/>
            <a:ext cx="5563517" cy="41571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6" name="Text Placeholder 5">
            <a:extLst>
              <a:ext uri="{FF2B5EF4-FFF2-40B4-BE49-F238E27FC236}">
                <a16:creationId xmlns:a16="http://schemas.microsoft.com/office/drawing/2014/main" id="{5BDDE2DB-6549-448D-B8B8-EC5750411848}"/>
              </a:ext>
            </a:extLst>
          </p:cNvPr>
          <p:cNvSpPr>
            <a:spLocks noGrp="1"/>
          </p:cNvSpPr>
          <p:nvPr>
            <p:ph type="body" sz="quarter" idx="13" hasCustomPrompt="1"/>
          </p:nvPr>
        </p:nvSpPr>
        <p:spPr>
          <a:xfrm>
            <a:off x="165100" y="5457825"/>
            <a:ext cx="5564188" cy="550863"/>
          </a:xfrm>
        </p:spPr>
        <p:txBody>
          <a:bodyPr rIns="91440">
            <a:noAutofit/>
          </a:bodyPr>
          <a:lstStyle>
            <a:lvl1pPr marL="0" indent="0">
              <a:buNone/>
              <a:defRPr sz="1600"/>
            </a:lvl1pPr>
          </a:lstStyle>
          <a:p>
            <a:pPr lvl="0"/>
            <a:r>
              <a:rPr lang="en-US"/>
              <a:t>Enter source/citation</a:t>
            </a:r>
          </a:p>
        </p:txBody>
      </p:sp>
      <p:sp>
        <p:nvSpPr>
          <p:cNvPr id="4" name="Text Placeholder 1">
            <a:extLst>
              <a:ext uri="{FF2B5EF4-FFF2-40B4-BE49-F238E27FC236}">
                <a16:creationId xmlns:a16="http://schemas.microsoft.com/office/drawing/2014/main" id="{78BB418D-9BD3-4031-AC15-403BABC477DA}"/>
              </a:ext>
            </a:extLst>
          </p:cNvPr>
          <p:cNvSpPr>
            <a:spLocks noGrp="1"/>
          </p:cNvSpPr>
          <p:nvPr>
            <p:ph type="body" sz="half" idx="2"/>
          </p:nvPr>
        </p:nvSpPr>
        <p:spPr>
          <a:xfrm>
            <a:off x="6096000" y="1226581"/>
            <a:ext cx="5930746" cy="4689475"/>
          </a:xfrm>
        </p:spPr>
        <p:txBody>
          <a:bodyPr>
            <a:normAutofit/>
          </a:bodyPr>
          <a:lstStyle>
            <a:lvl1pPr marL="0" indent="0">
              <a:buNone/>
              <a:defRPr sz="2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7" name="Slide Number Placeholder 6">
            <a:extLst>
              <a:ext uri="{FF2B5EF4-FFF2-40B4-BE49-F238E27FC236}">
                <a16:creationId xmlns:a16="http://schemas.microsoft.com/office/drawing/2014/main" id="{78C584C0-6D73-4AC0-9B07-6A274D7AAD57}"/>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1239446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hank_You">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website">
            <a:extLst>
              <a:ext uri="{FF2B5EF4-FFF2-40B4-BE49-F238E27FC236}">
                <a16:creationId xmlns:a16="http://schemas.microsoft.com/office/drawing/2014/main" id="{257493FF-CD20-4B73-9767-F1B99F11BE08}"/>
              </a:ext>
            </a:extLst>
          </p:cNvPr>
          <p:cNvSpPr>
            <a:spLocks noGrp="1"/>
          </p:cNvSpPr>
          <p:nvPr>
            <p:ph idx="1" hasCustomPrompt="1"/>
          </p:nvPr>
        </p:nvSpPr>
        <p:spPr>
          <a:xfrm>
            <a:off x="0" y="1256859"/>
            <a:ext cx="12192000" cy="747579"/>
          </a:xfrm>
        </p:spPr>
        <p:txBody>
          <a:bodyPr lIns="0" rIns="91440">
            <a:normAutofit/>
          </a:bodyPr>
          <a:lstStyle>
            <a:lvl1pPr marL="0" indent="0" algn="ctr">
              <a:spcBef>
                <a:spcPts val="0"/>
              </a:spcBef>
              <a:buNone/>
              <a:defRPr sz="3200"/>
            </a:lvl1pPr>
          </a:lstStyle>
          <a:p>
            <a:pPr lvl="0"/>
            <a:r>
              <a:rPr lang="en-US"/>
              <a:t>Department or Office Webpage</a:t>
            </a:r>
          </a:p>
        </p:txBody>
      </p:sp>
      <p:sp>
        <p:nvSpPr>
          <p:cNvPr id="5" name="contact info">
            <a:extLst>
              <a:ext uri="{FF2B5EF4-FFF2-40B4-BE49-F238E27FC236}">
                <a16:creationId xmlns:a16="http://schemas.microsoft.com/office/drawing/2014/main" id="{6F4F1684-EE2D-419B-9D6E-6617B1C18A9E}"/>
              </a:ext>
            </a:extLst>
          </p:cNvPr>
          <p:cNvSpPr>
            <a:spLocks noGrp="1"/>
          </p:cNvSpPr>
          <p:nvPr>
            <p:ph idx="13" hasCustomPrompt="1"/>
          </p:nvPr>
        </p:nvSpPr>
        <p:spPr>
          <a:xfrm>
            <a:off x="-1" y="2226096"/>
            <a:ext cx="12191999" cy="1493491"/>
          </a:xfrm>
        </p:spPr>
        <p:txBody>
          <a:bodyPr lIns="0" rIns="0">
            <a:normAutofit/>
          </a:bodyPr>
          <a:lstStyle>
            <a:lvl1pPr marL="0" indent="0" algn="ctr">
              <a:spcBef>
                <a:spcPts val="0"/>
              </a:spcBef>
              <a:spcAft>
                <a:spcPts val="1200"/>
              </a:spcAft>
              <a:buNone/>
              <a:defRPr sz="3200"/>
            </a:lvl1pPr>
          </a:lstStyle>
          <a:p>
            <a:pPr lvl="0"/>
            <a:r>
              <a:rPr lang="en-US"/>
              <a:t>Contact Info</a:t>
            </a:r>
          </a:p>
        </p:txBody>
      </p:sp>
      <p:sp>
        <p:nvSpPr>
          <p:cNvPr id="7" name="follow us">
            <a:extLst>
              <a:ext uri="{FF2B5EF4-FFF2-40B4-BE49-F238E27FC236}">
                <a16:creationId xmlns:a16="http://schemas.microsoft.com/office/drawing/2014/main" id="{45487015-5153-4640-AB82-30B0797FB536}"/>
              </a:ext>
            </a:extLst>
          </p:cNvPr>
          <p:cNvSpPr>
            <a:spLocks noGrp="1"/>
          </p:cNvSpPr>
          <p:nvPr>
            <p:ph idx="14" hasCustomPrompt="1"/>
          </p:nvPr>
        </p:nvSpPr>
        <p:spPr>
          <a:xfrm>
            <a:off x="0" y="3901967"/>
            <a:ext cx="12192000" cy="640081"/>
          </a:xfrm>
        </p:spPr>
        <p:txBody>
          <a:bodyPr lIns="0" rIns="0">
            <a:normAutofit/>
          </a:bodyPr>
          <a:lstStyle>
            <a:lvl1pPr marL="0" indent="0" algn="ctr">
              <a:spcBef>
                <a:spcPts val="0"/>
              </a:spcBef>
              <a:spcAft>
                <a:spcPts val="0"/>
              </a:spcAft>
              <a:buNone/>
              <a:defRPr sz="2400" b="1"/>
            </a:lvl1pPr>
          </a:lstStyle>
          <a:p>
            <a:pPr lvl="0"/>
            <a:r>
              <a:rPr lang="en-US"/>
              <a:t>Text</a:t>
            </a:r>
          </a:p>
        </p:txBody>
      </p:sp>
      <p:pic>
        <p:nvPicPr>
          <p:cNvPr id="8" name="Facebook">
            <a:extLst>
              <a:ext uri="{FF2B5EF4-FFF2-40B4-BE49-F238E27FC236}">
                <a16:creationId xmlns:a16="http://schemas.microsoft.com/office/drawing/2014/main" id="{D47437DB-276A-491E-9DED-5CE275B555E9}"/>
              </a:ext>
              <a:ext uri="{C183D7F6-B498-43B3-948B-1728B52AA6E4}">
                <adec:decorative xmlns:adec="http://schemas.microsoft.com/office/drawing/2017/decorative" val="1"/>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967940" y="4737577"/>
            <a:ext cx="644285" cy="640080"/>
          </a:xfrm>
          <a:prstGeom prst="rect">
            <a:avLst/>
          </a:prstGeom>
        </p:spPr>
      </p:pic>
      <p:sp>
        <p:nvSpPr>
          <p:cNvPr id="11" name="Facebook handle">
            <a:extLst>
              <a:ext uri="{FF2B5EF4-FFF2-40B4-BE49-F238E27FC236}">
                <a16:creationId xmlns:a16="http://schemas.microsoft.com/office/drawing/2014/main" id="{582D491C-6C97-4EB7-9FC4-C09543B2B4CB}"/>
              </a:ext>
            </a:extLst>
          </p:cNvPr>
          <p:cNvSpPr>
            <a:spLocks noGrp="1"/>
          </p:cNvSpPr>
          <p:nvPr>
            <p:ph type="body" sz="quarter" idx="15" hasCustomPrompt="1"/>
          </p:nvPr>
        </p:nvSpPr>
        <p:spPr>
          <a:xfrm>
            <a:off x="3518901" y="5497665"/>
            <a:ext cx="1542361" cy="640080"/>
          </a:xfrm>
        </p:spPr>
        <p:txBody>
          <a:bodyPr rIns="0">
            <a:noAutofit/>
          </a:bodyPr>
          <a:lstStyle>
            <a:lvl1pPr marL="0" indent="0" algn="ctr">
              <a:buNone/>
              <a:defRPr sz="1400"/>
            </a:lvl1pPr>
          </a:lstStyle>
          <a:p>
            <a:pPr lvl="0"/>
            <a:r>
              <a:rPr lang="en-US"/>
              <a:t>Enter Facebook info</a:t>
            </a:r>
          </a:p>
        </p:txBody>
      </p:sp>
      <p:pic>
        <p:nvPicPr>
          <p:cNvPr id="9" name="Twitter">
            <a:extLst>
              <a:ext uri="{FF2B5EF4-FFF2-40B4-BE49-F238E27FC236}">
                <a16:creationId xmlns:a16="http://schemas.microsoft.com/office/drawing/2014/main" id="{0D9005C3-B95E-4B18-AAE7-E24BE5196D0C}"/>
              </a:ext>
              <a:ext uri="{C183D7F6-B498-43B3-948B-1728B52AA6E4}">
                <adec:decorative xmlns:adec="http://schemas.microsoft.com/office/drawing/2017/decorative" val="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776823" y="4737577"/>
            <a:ext cx="638349" cy="640080"/>
          </a:xfrm>
          <a:prstGeom prst="rect">
            <a:avLst/>
          </a:prstGeom>
        </p:spPr>
      </p:pic>
      <p:sp>
        <p:nvSpPr>
          <p:cNvPr id="12" name="Twitter handle">
            <a:extLst>
              <a:ext uri="{FF2B5EF4-FFF2-40B4-BE49-F238E27FC236}">
                <a16:creationId xmlns:a16="http://schemas.microsoft.com/office/drawing/2014/main" id="{86493432-72F4-449E-B539-D1AA7F57D162}"/>
              </a:ext>
            </a:extLst>
          </p:cNvPr>
          <p:cNvSpPr>
            <a:spLocks noGrp="1"/>
          </p:cNvSpPr>
          <p:nvPr>
            <p:ph type="body" sz="quarter" idx="16" hasCustomPrompt="1"/>
          </p:nvPr>
        </p:nvSpPr>
        <p:spPr>
          <a:xfrm>
            <a:off x="5291766" y="5497665"/>
            <a:ext cx="1608463" cy="640081"/>
          </a:xfrm>
        </p:spPr>
        <p:txBody>
          <a:bodyPr rIns="91440">
            <a:noAutofit/>
          </a:bodyPr>
          <a:lstStyle>
            <a:lvl1pPr marL="0" indent="0" algn="ctr">
              <a:buNone/>
              <a:defRPr sz="1400"/>
            </a:lvl1pPr>
          </a:lstStyle>
          <a:p>
            <a:pPr lvl="0"/>
            <a:r>
              <a:rPr lang="en-US"/>
              <a:t>Enter Twitter info</a:t>
            </a:r>
          </a:p>
        </p:txBody>
      </p:sp>
      <p:pic>
        <p:nvPicPr>
          <p:cNvPr id="10" name="Instagram">
            <a:extLst>
              <a:ext uri="{FF2B5EF4-FFF2-40B4-BE49-F238E27FC236}">
                <a16:creationId xmlns:a16="http://schemas.microsoft.com/office/drawing/2014/main" id="{378C0CF0-E836-4DD3-855C-BE5F54E6A3E9}"/>
              </a:ext>
              <a:ext uri="{C183D7F6-B498-43B3-948B-1728B52AA6E4}">
                <adec:decorative xmlns:adec="http://schemas.microsoft.com/office/drawing/2017/decorative" val="1"/>
              </a:ext>
            </a:extLst>
          </p:cNvPr>
          <p:cNvPicPr>
            <a:picLocks noChangeAspect="1"/>
          </p:cNvPicPr>
          <p:nvPr userDrawn="1"/>
        </p:nvPicPr>
        <p:blipFill>
          <a:blip r:embed="rId4"/>
          <a:stretch>
            <a:fillRect/>
          </a:stretch>
        </p:blipFill>
        <p:spPr>
          <a:xfrm>
            <a:off x="7579776" y="4690799"/>
            <a:ext cx="734848" cy="733636"/>
          </a:xfrm>
          <a:prstGeom prst="rect">
            <a:avLst/>
          </a:prstGeom>
        </p:spPr>
      </p:pic>
      <p:sp>
        <p:nvSpPr>
          <p:cNvPr id="13" name="Instagram handle">
            <a:extLst>
              <a:ext uri="{FF2B5EF4-FFF2-40B4-BE49-F238E27FC236}">
                <a16:creationId xmlns:a16="http://schemas.microsoft.com/office/drawing/2014/main" id="{3B7466F7-8FB3-4D97-990A-262C144EE8EF}"/>
              </a:ext>
            </a:extLst>
          </p:cNvPr>
          <p:cNvSpPr>
            <a:spLocks noGrp="1"/>
          </p:cNvSpPr>
          <p:nvPr userDrawn="1">
            <p:ph type="body" sz="quarter" idx="17" hasCustomPrompt="1"/>
          </p:nvPr>
        </p:nvSpPr>
        <p:spPr>
          <a:xfrm>
            <a:off x="7182175" y="5497665"/>
            <a:ext cx="1608462" cy="640081"/>
          </a:xfrm>
        </p:spPr>
        <p:txBody>
          <a:bodyPr rIns="91440">
            <a:noAutofit/>
          </a:bodyPr>
          <a:lstStyle>
            <a:lvl1pPr marL="0" indent="0" algn="ctr">
              <a:buNone/>
              <a:defRPr sz="1400"/>
            </a:lvl1pPr>
          </a:lstStyle>
          <a:p>
            <a:pPr lvl="0"/>
            <a:r>
              <a:rPr lang="en-US"/>
              <a:t>Enter Instagram info</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userDrawn="1">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89886028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Presenta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314CF2-96BC-4ED7-87C7-9D6684FBC9F1}"/>
              </a:ext>
            </a:extLst>
          </p:cNvPr>
          <p:cNvSpPr>
            <a:spLocks noGrp="1"/>
          </p:cNvSpPr>
          <p:nvPr>
            <p:ph type="ctrTitle" hasCustomPrompt="1"/>
          </p:nvPr>
        </p:nvSpPr>
        <p:spPr>
          <a:xfrm>
            <a:off x="0" y="2037850"/>
            <a:ext cx="12191999" cy="1282447"/>
          </a:xfrm>
        </p:spPr>
        <p:txBody>
          <a:bodyPr anchor="b"/>
          <a:lstStyle>
            <a:lvl1pPr algn="ctr">
              <a:defRPr sz="5400"/>
            </a:lvl1pPr>
          </a:lstStyle>
          <a:p>
            <a:r>
              <a:rPr lang="en-US"/>
              <a:t>Presentation Title</a:t>
            </a:r>
          </a:p>
        </p:txBody>
      </p:sp>
      <p:sp>
        <p:nvSpPr>
          <p:cNvPr id="3" name="Subtitle 2">
            <a:extLst>
              <a:ext uri="{FF2B5EF4-FFF2-40B4-BE49-F238E27FC236}">
                <a16:creationId xmlns:a16="http://schemas.microsoft.com/office/drawing/2014/main" id="{CE9FB07D-9D60-4B83-BCD7-C0D73181423A}"/>
              </a:ext>
            </a:extLst>
          </p:cNvPr>
          <p:cNvSpPr>
            <a:spLocks noGrp="1"/>
          </p:cNvSpPr>
          <p:nvPr>
            <p:ph type="subTitle" idx="1" hasCustomPrompt="1"/>
          </p:nvPr>
        </p:nvSpPr>
        <p:spPr>
          <a:xfrm>
            <a:off x="1" y="3654080"/>
            <a:ext cx="12191998" cy="2198080"/>
          </a:xfrm>
        </p:spPr>
        <p:txBody>
          <a:bodyPr/>
          <a:lstStyle>
            <a:lvl1pPr marL="0" indent="0" algn="ctr">
              <a:buNone/>
              <a:defRPr sz="2800"/>
            </a:lvl1pPr>
            <a:lvl2pPr marL="342892" indent="0" algn="ctr">
              <a:buNone/>
              <a:defRPr sz="1500"/>
            </a:lvl2pPr>
            <a:lvl3pPr marL="685783" indent="0" algn="ctr">
              <a:buNone/>
              <a:defRPr sz="1350"/>
            </a:lvl3pPr>
            <a:lvl4pPr marL="1028675" indent="0" algn="ctr">
              <a:buNone/>
              <a:defRPr sz="1200"/>
            </a:lvl4pPr>
            <a:lvl5pPr marL="1371566" indent="0" algn="ctr">
              <a:buNone/>
              <a:defRPr sz="1200"/>
            </a:lvl5pPr>
            <a:lvl6pPr marL="1714457" indent="0" algn="ctr">
              <a:buNone/>
              <a:defRPr sz="1200"/>
            </a:lvl6pPr>
            <a:lvl7pPr marL="2057348" indent="0" algn="ctr">
              <a:buNone/>
              <a:defRPr sz="1200"/>
            </a:lvl7pPr>
            <a:lvl8pPr marL="2400240" indent="0" algn="ctr">
              <a:buNone/>
              <a:defRPr sz="1200"/>
            </a:lvl8pPr>
            <a:lvl9pPr marL="2743132" indent="0" algn="ctr">
              <a:buNone/>
              <a:defRPr sz="1200"/>
            </a:lvl9pPr>
          </a:lstStyle>
          <a:p>
            <a:r>
              <a:rPr lang="en-US"/>
              <a:t>Office Name</a:t>
            </a:r>
          </a:p>
          <a:p>
            <a:r>
              <a:rPr lang="en-US"/>
              <a:t>Division Name</a:t>
            </a:r>
          </a:p>
          <a:p>
            <a:r>
              <a:rPr lang="en-US"/>
              <a:t>Date</a:t>
            </a:r>
          </a:p>
        </p:txBody>
      </p:sp>
    </p:spTree>
    <p:extLst>
      <p:ext uri="{BB962C8B-B14F-4D97-AF65-F5344CB8AC3E}">
        <p14:creationId xmlns:p14="http://schemas.microsoft.com/office/powerpoint/2010/main" val="16553725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Section_TIt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1264C6-2DE2-4496-9BDD-E370398EF70B}"/>
              </a:ext>
            </a:extLst>
          </p:cNvPr>
          <p:cNvSpPr>
            <a:spLocks noGrp="1"/>
          </p:cNvSpPr>
          <p:nvPr>
            <p:ph type="title"/>
          </p:nvPr>
        </p:nvSpPr>
        <p:spPr>
          <a:xfrm>
            <a:off x="0" y="1203650"/>
            <a:ext cx="12192000" cy="2726386"/>
          </a:xfrm>
        </p:spPr>
        <p:txBody>
          <a:bodyPr/>
          <a:lstStyle>
            <a:lvl1pPr algn="ctr">
              <a:defRPr/>
            </a:lvl1pPr>
          </a:lstStyle>
          <a:p>
            <a:r>
              <a:rPr lang="en-US"/>
              <a:t>Click to edit Master title style</a:t>
            </a:r>
          </a:p>
        </p:txBody>
      </p:sp>
      <p:sp>
        <p:nvSpPr>
          <p:cNvPr id="5" name="Slide Number Placeholder 4">
            <a:extLst>
              <a:ext uri="{FF2B5EF4-FFF2-40B4-BE49-F238E27FC236}">
                <a16:creationId xmlns:a16="http://schemas.microsoft.com/office/drawing/2014/main" id="{CD1FDB5E-23D5-4641-84CD-18757E9EBC1F}"/>
              </a:ext>
            </a:extLst>
          </p:cNvPr>
          <p:cNvSpPr>
            <a:spLocks noGrp="1"/>
          </p:cNvSpPr>
          <p:nvPr>
            <p:ph type="sldNum" sz="quarter" idx="12"/>
          </p:nvPr>
        </p:nvSpPr>
        <p:spPr>
          <a:xfrm>
            <a:off x="8610600" y="6294482"/>
            <a:ext cx="2743200" cy="365125"/>
          </a:xfrm>
        </p:spPr>
        <p:txBody>
          <a:bodyPr/>
          <a:lstStyle/>
          <a:p>
            <a:fld id="{063B872D-3AE9-4542-A461-B751CD6BB84C}" type="slidenum">
              <a:rPr lang="en-US" smtClean="0"/>
              <a:t>‹#›</a:t>
            </a:fld>
            <a:endParaRPr lang="en-US"/>
          </a:p>
        </p:txBody>
      </p:sp>
    </p:spTree>
    <p:extLst>
      <p:ext uri="{BB962C8B-B14F-4D97-AF65-F5344CB8AC3E}">
        <p14:creationId xmlns:p14="http://schemas.microsoft.com/office/powerpoint/2010/main" val="1576480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_Content_Vertical">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430627"/>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3735253"/>
            <a:ext cx="11890272" cy="2226974"/>
          </a:xfrm>
        </p:spPr>
        <p:txBody>
          <a:bodyPr>
            <a:noAutofit/>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13887812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wo_Content_Subtitles">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19DD0B-203A-49C4-9F48-8D711C6D1ED8}"/>
              </a:ext>
            </a:extLst>
          </p:cNvPr>
          <p:cNvSpPr>
            <a:spLocks noGrp="1"/>
          </p:cNvSpPr>
          <p:nvPr>
            <p:ph type="title"/>
          </p:nvPr>
        </p:nvSpPr>
        <p:spPr/>
        <p:txBody>
          <a:bodyPr/>
          <a:lstStyle/>
          <a:p>
            <a:r>
              <a:rPr lang="en-US"/>
              <a:t>Click to edit Master title style</a:t>
            </a:r>
          </a:p>
        </p:txBody>
      </p:sp>
      <p:sp>
        <p:nvSpPr>
          <p:cNvPr id="7" name="Subtitle 1">
            <a:extLst>
              <a:ext uri="{FF2B5EF4-FFF2-40B4-BE49-F238E27FC236}">
                <a16:creationId xmlns:a16="http://schemas.microsoft.com/office/drawing/2014/main" id="{FE7420B2-557E-48EE-B2B6-06D64A51825A}"/>
              </a:ext>
            </a:extLst>
          </p:cNvPr>
          <p:cNvSpPr>
            <a:spLocks noGrp="1"/>
          </p:cNvSpPr>
          <p:nvPr>
            <p:ph type="body" idx="14"/>
          </p:nvPr>
        </p:nvSpPr>
        <p:spPr>
          <a:xfrm>
            <a:off x="146291" y="1138548"/>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 name="Content Placeholder 1">
            <a:extLst>
              <a:ext uri="{FF2B5EF4-FFF2-40B4-BE49-F238E27FC236}">
                <a16:creationId xmlns:a16="http://schemas.microsoft.com/office/drawing/2014/main" id="{257493FF-CD20-4B73-9767-F1B99F11BE08}"/>
              </a:ext>
            </a:extLst>
          </p:cNvPr>
          <p:cNvSpPr>
            <a:spLocks noGrp="1"/>
          </p:cNvSpPr>
          <p:nvPr>
            <p:ph idx="1"/>
          </p:nvPr>
        </p:nvSpPr>
        <p:spPr>
          <a:xfrm>
            <a:off x="146292" y="1962460"/>
            <a:ext cx="11890272" cy="143375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8" name="Subtitle 2">
            <a:extLst>
              <a:ext uri="{FF2B5EF4-FFF2-40B4-BE49-F238E27FC236}">
                <a16:creationId xmlns:a16="http://schemas.microsoft.com/office/drawing/2014/main" id="{38B7E127-F1D4-487E-A15F-845BF8F6D645}"/>
              </a:ext>
            </a:extLst>
          </p:cNvPr>
          <p:cNvSpPr>
            <a:spLocks noGrp="1"/>
          </p:cNvSpPr>
          <p:nvPr>
            <p:ph type="body" idx="15"/>
          </p:nvPr>
        </p:nvSpPr>
        <p:spPr>
          <a:xfrm>
            <a:off x="146290" y="3603812"/>
            <a:ext cx="11890271"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5" name="Content Placeholder 2">
            <a:extLst>
              <a:ext uri="{FF2B5EF4-FFF2-40B4-BE49-F238E27FC236}">
                <a16:creationId xmlns:a16="http://schemas.microsoft.com/office/drawing/2014/main" id="{78EA82EE-04AA-4E18-9C5B-623D41A88E2B}"/>
              </a:ext>
            </a:extLst>
          </p:cNvPr>
          <p:cNvSpPr>
            <a:spLocks noGrp="1"/>
          </p:cNvSpPr>
          <p:nvPr>
            <p:ph idx="13"/>
          </p:nvPr>
        </p:nvSpPr>
        <p:spPr>
          <a:xfrm>
            <a:off x="155436" y="4439797"/>
            <a:ext cx="11890272" cy="1522429"/>
          </a:xfrm>
        </p:spPr>
        <p:txBody>
          <a:bodyPr rIns="91440">
            <a:noAutofit/>
          </a:bodyPr>
          <a:lstStyle>
            <a:lvl1pPr>
              <a:defRPr sz="2400"/>
            </a:lvl1pPr>
            <a:lvl2pPr>
              <a:defRPr sz="2000"/>
            </a:lvl2pPr>
            <a:lvl3pPr>
              <a:defRPr sz="1800"/>
            </a:lvl3pPr>
            <a:lvl4pPr>
              <a:defRPr sz="2000"/>
            </a:lvl4pPr>
            <a:lvl5pPr>
              <a:defRPr sz="2000"/>
            </a:lvl5pPr>
          </a:lstStyle>
          <a:p>
            <a:pPr lvl="0"/>
            <a:r>
              <a:rPr lang="en-US"/>
              <a:t>Click to edit Master text styles</a:t>
            </a:r>
          </a:p>
          <a:p>
            <a:pPr lvl="1"/>
            <a:r>
              <a:rPr lang="en-US"/>
              <a:t>Second level</a:t>
            </a:r>
          </a:p>
          <a:p>
            <a:pPr lvl="2"/>
            <a:r>
              <a:rPr lang="en-US"/>
              <a:t>Third level</a:t>
            </a:r>
          </a:p>
        </p:txBody>
      </p:sp>
      <p:sp>
        <p:nvSpPr>
          <p:cNvPr id="6" name="Slide Number Placeholder 5">
            <a:extLst>
              <a:ext uri="{FF2B5EF4-FFF2-40B4-BE49-F238E27FC236}">
                <a16:creationId xmlns:a16="http://schemas.microsoft.com/office/drawing/2014/main" id="{2339DFE4-2DF1-4F25-B907-12A180D6D3B4}"/>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32170466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1">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2">
            <a:extLst>
              <a:ext uri="{FF2B5EF4-FFF2-40B4-BE49-F238E27FC236}">
                <a16:creationId xmlns:a16="http://schemas.microsoft.com/office/drawing/2014/main" id="{9E70591A-C582-4B0B-95C3-1CEE6E7FEE31}"/>
              </a:ext>
            </a:extLst>
          </p:cNvPr>
          <p:cNvSpPr>
            <a:spLocks noGrp="1"/>
          </p:cNvSpPr>
          <p:nvPr>
            <p:ph sz="half" idx="13"/>
          </p:nvPr>
        </p:nvSpPr>
        <p:spPr>
          <a:xfrm>
            <a:off x="6172202" y="1429016"/>
            <a:ext cx="5843530" cy="4498057"/>
          </a:xfrm>
        </p:spPr>
        <p:txBody>
          <a:bodyPr rIns="640080"/>
          <a:lstStyle>
            <a:lvl1pPr>
              <a:defRPr sz="3600"/>
            </a:lvl1pPr>
            <a:lvl2pPr>
              <a:defRPr sz="3200"/>
            </a:lvl2pPr>
            <a:lvl3pPr>
              <a:defRPr sz="2800"/>
            </a:lvl3pPr>
            <a:lvl4pPr>
              <a:defRPr sz="2400"/>
            </a:lvl4pPr>
            <a:lvl5pPr>
              <a:defRPr sz="24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8860545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hree_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877FA7-B2A5-4046-9CFE-EF477718470D}"/>
              </a:ext>
            </a:extLst>
          </p:cNvPr>
          <p:cNvSpPr>
            <a:spLocks noGrp="1"/>
          </p:cNvSpPr>
          <p:nvPr>
            <p:ph type="title"/>
          </p:nvPr>
        </p:nvSpPr>
        <p:spPr/>
        <p:txBody>
          <a:bodyPr/>
          <a:lstStyle/>
          <a:p>
            <a:r>
              <a:rPr lang="en-US"/>
              <a:t>Click to edit Master title style</a:t>
            </a:r>
          </a:p>
        </p:txBody>
      </p:sp>
      <p:sp>
        <p:nvSpPr>
          <p:cNvPr id="3" name="Content Placeholder">
            <a:extLst>
              <a:ext uri="{FF2B5EF4-FFF2-40B4-BE49-F238E27FC236}">
                <a16:creationId xmlns:a16="http://schemas.microsoft.com/office/drawing/2014/main" id="{8BE3CC32-6F75-4749-8C0D-726CD30D3F19}"/>
              </a:ext>
            </a:extLst>
          </p:cNvPr>
          <p:cNvSpPr>
            <a:spLocks noGrp="1"/>
          </p:cNvSpPr>
          <p:nvPr>
            <p:ph sz="half" idx="1"/>
          </p:nvPr>
        </p:nvSpPr>
        <p:spPr>
          <a:xfrm>
            <a:off x="17627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Content Placeholder 2">
            <a:extLst>
              <a:ext uri="{FF2B5EF4-FFF2-40B4-BE49-F238E27FC236}">
                <a16:creationId xmlns:a16="http://schemas.microsoft.com/office/drawing/2014/main" id="{2CA358F9-FDAB-435E-8C1A-4A738B05E0CA}"/>
              </a:ext>
            </a:extLst>
          </p:cNvPr>
          <p:cNvSpPr>
            <a:spLocks noGrp="1"/>
          </p:cNvSpPr>
          <p:nvPr>
            <p:ph sz="half" idx="13"/>
          </p:nvPr>
        </p:nvSpPr>
        <p:spPr>
          <a:xfrm>
            <a:off x="4195590" y="1429017"/>
            <a:ext cx="3800820" cy="4498057"/>
          </a:xfrm>
        </p:spPr>
        <p:txBody>
          <a:bodyPr rIns="45720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 name="Content Placeholder 3">
            <a:extLst>
              <a:ext uri="{FF2B5EF4-FFF2-40B4-BE49-F238E27FC236}">
                <a16:creationId xmlns:a16="http://schemas.microsoft.com/office/drawing/2014/main" id="{DACFA113-9FF8-4E58-B951-B3F0EC9E1F73}"/>
              </a:ext>
            </a:extLst>
          </p:cNvPr>
          <p:cNvSpPr>
            <a:spLocks noGrp="1"/>
          </p:cNvSpPr>
          <p:nvPr>
            <p:ph sz="half" idx="14"/>
          </p:nvPr>
        </p:nvSpPr>
        <p:spPr>
          <a:xfrm>
            <a:off x="8214912" y="1431790"/>
            <a:ext cx="3800820" cy="4498057"/>
          </a:xfrm>
        </p:spPr>
        <p:txBody>
          <a:bodyPr rIns="822960">
            <a:noAutofit/>
          </a:bodyPr>
          <a:lstStyle>
            <a:lvl1pPr>
              <a:defRPr sz="2800"/>
            </a:lvl1pPr>
            <a:lvl2pPr>
              <a:defRPr sz="24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6">
            <a:extLst>
              <a:ext uri="{FF2B5EF4-FFF2-40B4-BE49-F238E27FC236}">
                <a16:creationId xmlns:a16="http://schemas.microsoft.com/office/drawing/2014/main" id="{7639E9F5-AA06-4F8D-9C3C-93F84C0211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41134740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C93910-36C0-4247-AA8F-0AE4EEC9E761}"/>
              </a:ext>
            </a:extLst>
          </p:cNvPr>
          <p:cNvSpPr>
            <a:spLocks noGrp="1"/>
          </p:cNvSpPr>
          <p:nvPr>
            <p:ph type="title"/>
          </p:nvPr>
        </p:nvSpPr>
        <p:spPr>
          <a:xfrm>
            <a:off x="1258430" y="380196"/>
            <a:ext cx="10128421" cy="769977"/>
          </a:xfrm>
        </p:spPr>
        <p:txBody>
          <a:bodyPr/>
          <a:lstStyle/>
          <a:p>
            <a:r>
              <a:rPr lang="en-US"/>
              <a:t>Click to edit Master title style</a:t>
            </a:r>
          </a:p>
        </p:txBody>
      </p:sp>
      <p:sp>
        <p:nvSpPr>
          <p:cNvPr id="3" name="Subtitle 1">
            <a:extLst>
              <a:ext uri="{FF2B5EF4-FFF2-40B4-BE49-F238E27FC236}">
                <a16:creationId xmlns:a16="http://schemas.microsoft.com/office/drawing/2014/main" id="{555F8427-E9CA-49E6-8AE9-ED1BDBD1330C}"/>
              </a:ext>
            </a:extLst>
          </p:cNvPr>
          <p:cNvSpPr>
            <a:spLocks noGrp="1"/>
          </p:cNvSpPr>
          <p:nvPr>
            <p:ph type="body" idx="1"/>
          </p:nvPr>
        </p:nvSpPr>
        <p:spPr>
          <a:xfrm>
            <a:off x="171064" y="1449806"/>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1">
            <a:extLst>
              <a:ext uri="{FF2B5EF4-FFF2-40B4-BE49-F238E27FC236}">
                <a16:creationId xmlns:a16="http://schemas.microsoft.com/office/drawing/2014/main" id="{5321AB6E-4445-4BB1-B9FB-988FE3FCB0A0}"/>
              </a:ext>
            </a:extLst>
          </p:cNvPr>
          <p:cNvSpPr>
            <a:spLocks noGrp="1"/>
          </p:cNvSpPr>
          <p:nvPr>
            <p:ph sz="half" idx="2"/>
          </p:nvPr>
        </p:nvSpPr>
        <p:spPr>
          <a:xfrm>
            <a:off x="171064" y="2273718"/>
            <a:ext cx="5876389" cy="3664374"/>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Subtitle 2">
            <a:extLst>
              <a:ext uri="{FF2B5EF4-FFF2-40B4-BE49-F238E27FC236}">
                <a16:creationId xmlns:a16="http://schemas.microsoft.com/office/drawing/2014/main" id="{BE337800-272E-4187-948E-AB6D00DF71A1}"/>
              </a:ext>
            </a:extLst>
          </p:cNvPr>
          <p:cNvSpPr>
            <a:spLocks noGrp="1"/>
          </p:cNvSpPr>
          <p:nvPr>
            <p:ph type="body" idx="13"/>
          </p:nvPr>
        </p:nvSpPr>
        <p:spPr>
          <a:xfrm>
            <a:off x="6145878" y="1450895"/>
            <a:ext cx="5876390" cy="823912"/>
          </a:xfrm>
        </p:spPr>
        <p:txBody>
          <a:bodyPr anchor="b">
            <a:noAutofit/>
          </a:bodyPr>
          <a:lstStyle>
            <a:lvl1pPr marL="0" indent="0">
              <a:buNone/>
              <a:defRPr sz="28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1" name="Content Placeholder 2">
            <a:extLst>
              <a:ext uri="{FF2B5EF4-FFF2-40B4-BE49-F238E27FC236}">
                <a16:creationId xmlns:a16="http://schemas.microsoft.com/office/drawing/2014/main" id="{3490EC0F-BFAC-421B-8701-663D6C38BD0D}"/>
              </a:ext>
            </a:extLst>
          </p:cNvPr>
          <p:cNvSpPr>
            <a:spLocks noGrp="1"/>
          </p:cNvSpPr>
          <p:nvPr>
            <p:ph sz="half" idx="14"/>
          </p:nvPr>
        </p:nvSpPr>
        <p:spPr>
          <a:xfrm>
            <a:off x="6145878" y="2274806"/>
            <a:ext cx="5876389" cy="3663285"/>
          </a:xfrm>
        </p:spPr>
        <p:txBody>
          <a:bodyPr>
            <a:noAutofit/>
          </a:bodyPr>
          <a:lstStyle>
            <a:lvl1pPr>
              <a:defRPr sz="2400"/>
            </a:lvl1pPr>
            <a:lvl2pPr>
              <a:defRPr sz="2000"/>
            </a:lvl2pPr>
            <a:lvl3pPr>
              <a:defRPr sz="1800"/>
            </a:lvl3pPr>
            <a:lvl4pPr>
              <a:defRPr sz="1600"/>
            </a:lvl4pPr>
            <a:lvl5pPr>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Slide Number Placeholder 8">
            <a:extLst>
              <a:ext uri="{FF2B5EF4-FFF2-40B4-BE49-F238E27FC236}">
                <a16:creationId xmlns:a16="http://schemas.microsoft.com/office/drawing/2014/main" id="{F91FAFC8-95D4-42F6-A237-AD9B38EF0632}"/>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6899157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_Content_tabl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4195A-8207-4653-9618-FEF2DA8A3770}"/>
              </a:ext>
            </a:extLst>
          </p:cNvPr>
          <p:cNvSpPr>
            <a:spLocks noGrp="1"/>
          </p:cNvSpPr>
          <p:nvPr>
            <p:ph type="title"/>
          </p:nvPr>
        </p:nvSpPr>
        <p:spPr/>
        <p:txBody>
          <a:bodyPr/>
          <a:lstStyle/>
          <a:p>
            <a:r>
              <a:rPr lang="en-US"/>
              <a:t>Click to edit Master title style</a:t>
            </a:r>
          </a:p>
        </p:txBody>
      </p:sp>
      <p:sp>
        <p:nvSpPr>
          <p:cNvPr id="6" name="Content Placeholder 5">
            <a:extLst>
              <a:ext uri="{FF2B5EF4-FFF2-40B4-BE49-F238E27FC236}">
                <a16:creationId xmlns:a16="http://schemas.microsoft.com/office/drawing/2014/main" id="{D07E23E6-6A2F-4EBB-BAA3-780723750EAA}"/>
              </a:ext>
            </a:extLst>
          </p:cNvPr>
          <p:cNvSpPr>
            <a:spLocks noGrp="1"/>
          </p:cNvSpPr>
          <p:nvPr>
            <p:ph sz="quarter" idx="11"/>
          </p:nvPr>
        </p:nvSpPr>
        <p:spPr>
          <a:xfrm>
            <a:off x="149319" y="1228725"/>
            <a:ext cx="11839480" cy="671793"/>
          </a:xfrm>
        </p:spPr>
        <p:txBody>
          <a:bodyPr>
            <a:normAutofit/>
          </a:bodyPr>
          <a:lstStyle>
            <a:lvl1pPr marL="0" indent="0">
              <a:buNone/>
              <a:defRPr sz="3200"/>
            </a:lvl1pPr>
          </a:lstStyle>
          <a:p>
            <a:pPr lvl="0"/>
            <a:r>
              <a:rPr lang="en-US"/>
              <a:t>Click to edit Master text styles</a:t>
            </a:r>
          </a:p>
        </p:txBody>
      </p:sp>
      <p:sp>
        <p:nvSpPr>
          <p:cNvPr id="8" name="Table Placeholder 7">
            <a:extLst>
              <a:ext uri="{FF2B5EF4-FFF2-40B4-BE49-F238E27FC236}">
                <a16:creationId xmlns:a16="http://schemas.microsoft.com/office/drawing/2014/main" id="{F2E4A04F-CC4A-4D65-ADD6-100415BF7610}"/>
              </a:ext>
            </a:extLst>
          </p:cNvPr>
          <p:cNvSpPr>
            <a:spLocks noGrp="1"/>
          </p:cNvSpPr>
          <p:nvPr>
            <p:ph type="tbl" sz="quarter" idx="12" hasCustomPrompt="1"/>
          </p:nvPr>
        </p:nvSpPr>
        <p:spPr>
          <a:xfrm>
            <a:off x="149319" y="2073275"/>
            <a:ext cx="11863293" cy="3806825"/>
          </a:xfrm>
        </p:spPr>
        <p:txBody>
          <a:bodyPr/>
          <a:lstStyle>
            <a:lvl1pPr>
              <a:defRPr/>
            </a:lvl1pPr>
          </a:lstStyle>
          <a:p>
            <a:r>
              <a:rPr lang="en-US"/>
              <a:t>Table</a:t>
            </a:r>
          </a:p>
        </p:txBody>
      </p:sp>
      <p:sp>
        <p:nvSpPr>
          <p:cNvPr id="3" name="Slide Number Placeholder 2">
            <a:extLst>
              <a:ext uri="{FF2B5EF4-FFF2-40B4-BE49-F238E27FC236}">
                <a16:creationId xmlns:a16="http://schemas.microsoft.com/office/drawing/2014/main" id="{1C79865C-D298-48FE-A461-FAEF3874AA84}"/>
              </a:ext>
            </a:extLst>
          </p:cNvPr>
          <p:cNvSpPr>
            <a:spLocks noGrp="1"/>
          </p:cNvSpPr>
          <p:nvPr>
            <p:ph type="sldNum" sz="quarter" idx="10"/>
          </p:nvPr>
        </p:nvSpPr>
        <p:spPr/>
        <p:txBody>
          <a:bodyPr/>
          <a:lstStyle/>
          <a:p>
            <a:fld id="{A3D1C70C-36A2-44FC-A083-98959550CFF4}" type="slidenum">
              <a:rPr lang="en-US" smtClean="0"/>
              <a:pPr/>
              <a:t>‹#›</a:t>
            </a:fld>
            <a:endParaRPr lang="en-US"/>
          </a:p>
        </p:txBody>
      </p:sp>
    </p:spTree>
    <p:extLst>
      <p:ext uri="{BB962C8B-B14F-4D97-AF65-F5344CB8AC3E}">
        <p14:creationId xmlns:p14="http://schemas.microsoft.com/office/powerpoint/2010/main" val="2462943362"/>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itle_Graph">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4" name="Graph Placeholder">
            <a:extLst>
              <a:ext uri="{FF2B5EF4-FFF2-40B4-BE49-F238E27FC236}">
                <a16:creationId xmlns:a16="http://schemas.microsoft.com/office/drawing/2014/main" id="{77EA46B5-DFD9-4CBD-916B-41252B3634A1}"/>
              </a:ext>
            </a:extLst>
          </p:cNvPr>
          <p:cNvSpPr>
            <a:spLocks noGrp="1"/>
          </p:cNvSpPr>
          <p:nvPr>
            <p:ph type="chart" sz="quarter" idx="13"/>
          </p:nvPr>
        </p:nvSpPr>
        <p:spPr>
          <a:xfrm>
            <a:off x="143219" y="1277938"/>
            <a:ext cx="11864631" cy="4682187"/>
          </a:xfrm>
        </p:spPr>
        <p:txBody>
          <a:bodyPr/>
          <a:lstStyle/>
          <a:p>
            <a:r>
              <a:rPr lang="en-US"/>
              <a:t>Click icon to add chart</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6589301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_Imag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89AEFE-FC93-4AF4-AA60-69D74CEA92CF}"/>
              </a:ext>
            </a:extLst>
          </p:cNvPr>
          <p:cNvSpPr>
            <a:spLocks noGrp="1"/>
          </p:cNvSpPr>
          <p:nvPr>
            <p:ph type="title"/>
          </p:nvPr>
        </p:nvSpPr>
        <p:spPr/>
        <p:txBody>
          <a:bodyPr/>
          <a:lstStyle/>
          <a:p>
            <a:r>
              <a:rPr lang="en-US"/>
              <a:t>Click to edit Master title style</a:t>
            </a:r>
          </a:p>
        </p:txBody>
      </p:sp>
      <p:sp>
        <p:nvSpPr>
          <p:cNvPr id="6" name="Picture Placeholder">
            <a:extLst>
              <a:ext uri="{FF2B5EF4-FFF2-40B4-BE49-F238E27FC236}">
                <a16:creationId xmlns:a16="http://schemas.microsoft.com/office/drawing/2014/main" id="{8EB81FAF-D709-4158-AB3A-6470D4C7F238}"/>
              </a:ext>
            </a:extLst>
          </p:cNvPr>
          <p:cNvSpPr>
            <a:spLocks noGrp="1"/>
          </p:cNvSpPr>
          <p:nvPr>
            <p:ph type="pic" sz="quarter" idx="13"/>
          </p:nvPr>
        </p:nvSpPr>
        <p:spPr>
          <a:xfrm>
            <a:off x="594912" y="1520826"/>
            <a:ext cx="10642294" cy="4384216"/>
          </a:xfrm>
        </p:spPr>
        <p:txBody>
          <a:bodyPr/>
          <a:lstStyle/>
          <a:p>
            <a:r>
              <a:rPr lang="en-US"/>
              <a:t>Click icon to add picture</a:t>
            </a:r>
          </a:p>
        </p:txBody>
      </p:sp>
      <p:sp>
        <p:nvSpPr>
          <p:cNvPr id="5" name="Slide Number Placeholder 4">
            <a:extLst>
              <a:ext uri="{FF2B5EF4-FFF2-40B4-BE49-F238E27FC236}">
                <a16:creationId xmlns:a16="http://schemas.microsoft.com/office/drawing/2014/main" id="{A65DF3EB-641B-4E11-8A18-AB00ABB1C4B3}"/>
              </a:ext>
            </a:extLst>
          </p:cNvPr>
          <p:cNvSpPr>
            <a:spLocks noGrp="1"/>
          </p:cNvSpPr>
          <p:nvPr>
            <p:ph type="sldNum" sz="quarter" idx="12"/>
          </p:nvPr>
        </p:nvSpPr>
        <p:spPr/>
        <p:txBody>
          <a:bodyPr/>
          <a:lstStyle/>
          <a:p>
            <a:fld id="{A3D1C70C-36A2-44FC-A083-98959550CFF4}" type="slidenum">
              <a:rPr lang="en-US" smtClean="0"/>
              <a:t>‹#›</a:t>
            </a:fld>
            <a:endParaRPr lang="en-US"/>
          </a:p>
        </p:txBody>
      </p:sp>
    </p:spTree>
    <p:extLst>
      <p:ext uri="{BB962C8B-B14F-4D97-AF65-F5344CB8AC3E}">
        <p14:creationId xmlns:p14="http://schemas.microsoft.com/office/powerpoint/2010/main" val="265108485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theme" Target="../theme/theme2.xml"/><Relationship Id="rId1" Type="http://schemas.openxmlformats.org/officeDocument/2006/relationships/slideLayout" Target="../slideLayouts/slideLayout15.xml"/></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8" name="Picture 7" descr="A picture containing graphical user interface&#10;&#10;Description automatically generated">
            <a:extLst>
              <a:ext uri="{FF2B5EF4-FFF2-40B4-BE49-F238E27FC236}">
                <a16:creationId xmlns:a16="http://schemas.microsoft.com/office/drawing/2014/main" id="{696D1C8D-2804-489C-86CC-F70D29F92737}"/>
              </a:ext>
            </a:extLst>
          </p:cNvPr>
          <p:cNvPicPr>
            <a:picLocks noChangeAspect="1"/>
          </p:cNvPicPr>
          <p:nvPr userDrawn="1"/>
        </p:nvPicPr>
        <p:blipFill>
          <a:blip r:embed="rId16">
            <a:extLst>
              <a:ext uri="{28A0092B-C50C-407E-A947-70E740481C1C}">
                <a14:useLocalDpi xmlns:a14="http://schemas.microsoft.com/office/drawing/2010/main" val="0"/>
              </a:ext>
            </a:extLst>
          </a:blip>
          <a:stretch>
            <a:fillRect/>
          </a:stretch>
        </p:blipFill>
        <p:spPr>
          <a:xfrm>
            <a:off x="149340" y="162881"/>
            <a:ext cx="11893320" cy="1630683"/>
          </a:xfrm>
          <a:prstGeom prst="rect">
            <a:avLst/>
          </a:prstGeom>
        </p:spPr>
      </p:pic>
      <p:sp>
        <p:nvSpPr>
          <p:cNvPr id="2" name="Title Placeholder 1">
            <a:extLst>
              <a:ext uri="{FF2B5EF4-FFF2-40B4-BE49-F238E27FC236}">
                <a16:creationId xmlns:a16="http://schemas.microsoft.com/office/drawing/2014/main" id="{A52D6E93-3D36-4693-94CF-5E08B138DE51}"/>
              </a:ext>
            </a:extLst>
          </p:cNvPr>
          <p:cNvSpPr>
            <a:spLocks noGrp="1"/>
          </p:cNvSpPr>
          <p:nvPr>
            <p:ph type="title"/>
          </p:nvPr>
        </p:nvSpPr>
        <p:spPr>
          <a:xfrm>
            <a:off x="1256841" y="378896"/>
            <a:ext cx="10096959" cy="747579"/>
          </a:xfrm>
          <a:prstGeom prst="rect">
            <a:avLst/>
          </a:prstGeom>
        </p:spPr>
        <p:txBody>
          <a:bodyPr vert="horz" lIns="91440" tIns="45720" rIns="91440" bIns="45720" rtlCol="0" anchor="ctr">
            <a:noAutofit/>
          </a:bodyPr>
          <a:lstStyle/>
          <a:p>
            <a:r>
              <a:rPr lang="en-US"/>
              <a:t>Click to edit Master title style</a:t>
            </a:r>
          </a:p>
        </p:txBody>
      </p:sp>
      <p:sp>
        <p:nvSpPr>
          <p:cNvPr id="3" name="Text Placeholder 2">
            <a:extLst>
              <a:ext uri="{FF2B5EF4-FFF2-40B4-BE49-F238E27FC236}">
                <a16:creationId xmlns:a16="http://schemas.microsoft.com/office/drawing/2014/main" id="{F8288CE7-0338-4DCA-9309-6257DC1AB2BD}"/>
              </a:ext>
            </a:extLst>
          </p:cNvPr>
          <p:cNvSpPr>
            <a:spLocks noGrp="1"/>
          </p:cNvSpPr>
          <p:nvPr>
            <p:ph type="body" idx="1"/>
          </p:nvPr>
        </p:nvSpPr>
        <p:spPr>
          <a:xfrm>
            <a:off x="146292" y="1430626"/>
            <a:ext cx="11890272" cy="4507465"/>
          </a:xfrm>
          <a:prstGeom prst="rect">
            <a:avLst/>
          </a:prstGeom>
        </p:spPr>
        <p:txBody>
          <a:bodyPr vert="horz" lIns="91440" tIns="45720" rIns="82296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0" name="Picture 9">
            <a:extLst>
              <a:ext uri="{FF2B5EF4-FFF2-40B4-BE49-F238E27FC236}">
                <a16:creationId xmlns:a16="http://schemas.microsoft.com/office/drawing/2014/main" id="{C25DAC51-AACD-4066-8BD6-6F7BF018F00F}"/>
              </a:ext>
            </a:extLst>
          </p:cNvPr>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C0398713-19FC-43BC-8C7D-F7EE32024943}"/>
              </a:ext>
            </a:extLst>
          </p:cNvPr>
          <p:cNvSpPr>
            <a:spLocks noGrp="1"/>
          </p:cNvSpPr>
          <p:nvPr>
            <p:ph type="sldNum" sz="quarter" idx="4"/>
          </p:nvPr>
        </p:nvSpPr>
        <p:spPr>
          <a:xfrm>
            <a:off x="8687719" y="6257197"/>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A3D1C70C-36A2-44FC-A083-98959550CFF4}" type="slidenum">
              <a:rPr lang="en-US" smtClean="0"/>
              <a:pPr/>
              <a:t>‹#›</a:t>
            </a:fld>
            <a:endParaRPr lang="en-US"/>
          </a:p>
        </p:txBody>
      </p:sp>
    </p:spTree>
    <p:extLst>
      <p:ext uri="{BB962C8B-B14F-4D97-AF65-F5344CB8AC3E}">
        <p14:creationId xmlns:p14="http://schemas.microsoft.com/office/powerpoint/2010/main" val="1292156905"/>
      </p:ext>
    </p:extLst>
  </p:cSld>
  <p:clrMap bg1="lt1" tx1="dk1" bg2="lt2" tx2="dk2" accent1="accent1" accent2="accent2" accent3="accent3" accent4="accent4" accent5="accent5" accent6="accent6" hlink="hlink" folHlink="folHlink"/>
  <p:sldLayoutIdLst>
    <p:sldLayoutId id="2147483680" r:id="rId1"/>
    <p:sldLayoutId id="2147483671" r:id="rId2"/>
    <p:sldLayoutId id="2147483677" r:id="rId3"/>
    <p:sldLayoutId id="2147483664" r:id="rId4"/>
    <p:sldLayoutId id="2147483670" r:id="rId5"/>
    <p:sldLayoutId id="2147483665" r:id="rId6"/>
    <p:sldLayoutId id="2147483681" r:id="rId7"/>
    <p:sldLayoutId id="2147483675" r:id="rId8"/>
    <p:sldLayoutId id="2147483676" r:id="rId9"/>
    <p:sldLayoutId id="2147483672" r:id="rId10"/>
    <p:sldLayoutId id="2147483690" r:id="rId11"/>
    <p:sldLayoutId id="2147483669" r:id="rId12"/>
    <p:sldLayoutId id="2147483689" r:id="rId13"/>
    <p:sldLayoutId id="2147483678" r:id="rId14"/>
  </p:sldLayoutIdLst>
  <p:hf hdr="0" dt="0"/>
  <p:txStyles>
    <p:titleStyle>
      <a:lvl1pPr algn="l" defTabSz="914400" rtl="0" eaLnBrk="1" latinLnBrk="0" hangingPunct="1">
        <a:lnSpc>
          <a:spcPct val="90000"/>
        </a:lnSpc>
        <a:spcBef>
          <a:spcPct val="0"/>
        </a:spcBef>
        <a:buNone/>
        <a:defRPr sz="5000" b="1"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40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6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Logo: New Jersey Department of Education.">
            <a:extLst>
              <a:ext uri="{FF2B5EF4-FFF2-40B4-BE49-F238E27FC236}">
                <a16:creationId xmlns:a16="http://schemas.microsoft.com/office/drawing/2014/main" id="{CF96DE2C-7117-450B-9505-73F2CC7674DC}"/>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10169" y="-5897"/>
            <a:ext cx="12081830" cy="2551181"/>
          </a:xfrm>
          <a:prstGeom prst="rect">
            <a:avLst/>
          </a:prstGeom>
        </p:spPr>
      </p:pic>
      <p:sp>
        <p:nvSpPr>
          <p:cNvPr id="3" name="Text Placeholder 2">
            <a:extLst>
              <a:ext uri="{FF2B5EF4-FFF2-40B4-BE49-F238E27FC236}">
                <a16:creationId xmlns:a16="http://schemas.microsoft.com/office/drawing/2014/main" id="{056ABD99-43FC-48BD-956C-54F530646711}"/>
              </a:ext>
            </a:extLst>
          </p:cNvPr>
          <p:cNvSpPr>
            <a:spLocks noGrp="1"/>
          </p:cNvSpPr>
          <p:nvPr>
            <p:ph type="body" idx="1"/>
          </p:nvPr>
        </p:nvSpPr>
        <p:spPr>
          <a:xfrm>
            <a:off x="110169" y="1825625"/>
            <a:ext cx="11788048" cy="4351338"/>
          </a:xfrm>
          <a:prstGeom prst="rect">
            <a:avLst/>
          </a:prstGeom>
        </p:spPr>
        <p:txBody>
          <a:bodyPr vert="horz" lIns="91440" tIns="45720" rIns="91440" bIns="45720" rtlCol="0">
            <a:normAutofit/>
          </a:bodyPr>
          <a:lstStyle/>
          <a:p>
            <a:pPr lvl="0"/>
            <a:r>
              <a:rPr lang="en-US"/>
              <a:t>Do not use this layout</a:t>
            </a:r>
          </a:p>
        </p:txBody>
      </p:sp>
    </p:spTree>
    <p:extLst>
      <p:ext uri="{BB962C8B-B14F-4D97-AF65-F5344CB8AC3E}">
        <p14:creationId xmlns:p14="http://schemas.microsoft.com/office/powerpoint/2010/main" val="3885510845"/>
      </p:ext>
    </p:extLst>
  </p:cSld>
  <p:clrMap bg1="lt1" tx1="dk1" bg2="lt2" tx2="dk2" accent1="accent1" accent2="accent2" accent3="accent3" accent4="accent4" accent5="accent5" accent6="accent6" hlink="hlink" folHlink="folHlink"/>
  <p:sldLayoutIdLst>
    <p:sldLayoutId id="2147483679" r:id="rId1"/>
  </p:sldLayoutIdLst>
  <p:hf hdr="0" dt="0"/>
  <p:txStyles>
    <p:titleStyle>
      <a:lvl1pPr algn="ctr" defTabSz="914400" rtl="0" eaLnBrk="1" latinLnBrk="0" hangingPunct="1">
        <a:lnSpc>
          <a:spcPct val="90000"/>
        </a:lnSpc>
        <a:spcBef>
          <a:spcPct val="0"/>
        </a:spcBef>
        <a:buNone/>
        <a:defRPr sz="5400" b="1" kern="1200">
          <a:solidFill>
            <a:srgbClr val="6E2405"/>
          </a:solidFill>
          <a:latin typeface="Palatino Linotype" panose="02040502050505030304" pitchFamily="18" charset="0"/>
          <a:ea typeface="+mj-ea"/>
          <a:cs typeface="+mj-cs"/>
        </a:defRPr>
      </a:lvl1pPr>
    </p:titleStyle>
    <p:bodyStyle>
      <a:lvl1pPr marL="0" indent="0" algn="l" defTabSz="914400" rtl="0" eaLnBrk="1" latinLnBrk="0" hangingPunct="1">
        <a:lnSpc>
          <a:spcPct val="108000"/>
        </a:lnSpc>
        <a:spcBef>
          <a:spcPts val="1000"/>
        </a:spcBef>
        <a:spcAft>
          <a:spcPts val="1400"/>
        </a:spcAft>
        <a:buFont typeface="Arial" panose="020B0604020202020204" pitchFamily="34" charset="0"/>
        <a:buNone/>
        <a:defRPr sz="44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32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5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A60367D-4F1F-4D06-9551-9D120A83F86F}"/>
              </a:ext>
            </a:extLst>
          </p:cNvPr>
          <p:cNvSpPr>
            <a:spLocks noGrp="1"/>
          </p:cNvSpPr>
          <p:nvPr>
            <p:ph type="title"/>
          </p:nvPr>
        </p:nvSpPr>
        <p:spPr>
          <a:xfrm>
            <a:off x="149340" y="365125"/>
            <a:ext cx="11890272"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67A9155-9D6F-4818-A1EA-81ACC0306B47}"/>
              </a:ext>
            </a:extLst>
          </p:cNvPr>
          <p:cNvSpPr>
            <a:spLocks noGrp="1"/>
          </p:cNvSpPr>
          <p:nvPr>
            <p:ph type="body" idx="1"/>
          </p:nvPr>
        </p:nvSpPr>
        <p:spPr>
          <a:xfrm>
            <a:off x="149340" y="1825625"/>
            <a:ext cx="11890272" cy="412232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7" name="Picture 6">
            <a:extLst>
              <a:ext uri="{FF2B5EF4-FFF2-40B4-BE49-F238E27FC236}">
                <a16:creationId xmlns:a16="http://schemas.microsoft.com/office/drawing/2014/main" id="{94CC72A4-5CFF-4D23-9567-642F33528965}"/>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49340" y="6050987"/>
            <a:ext cx="11890272" cy="768098"/>
          </a:xfrm>
          <a:prstGeom prst="rect">
            <a:avLst/>
          </a:prstGeom>
        </p:spPr>
      </p:pic>
      <p:sp>
        <p:nvSpPr>
          <p:cNvPr id="6" name="Slide Number Placeholder 5">
            <a:extLst>
              <a:ext uri="{FF2B5EF4-FFF2-40B4-BE49-F238E27FC236}">
                <a16:creationId xmlns:a16="http://schemas.microsoft.com/office/drawing/2014/main" id="{20D45371-22E5-41E2-9C10-6B0FADA8412F}"/>
              </a:ext>
            </a:extLst>
          </p:cNvPr>
          <p:cNvSpPr>
            <a:spLocks noGrp="1"/>
          </p:cNvSpPr>
          <p:nvPr>
            <p:ph type="sldNum" sz="quarter" idx="4"/>
          </p:nvPr>
        </p:nvSpPr>
        <p:spPr>
          <a:xfrm>
            <a:off x="8610600" y="6285773"/>
            <a:ext cx="2743200" cy="365125"/>
          </a:xfrm>
          <a:prstGeom prst="rect">
            <a:avLst/>
          </a:prstGeom>
        </p:spPr>
        <p:txBody>
          <a:bodyPr vert="horz" lIns="91440" tIns="45720" rIns="91440" bIns="45720" rtlCol="0" anchor="ctr"/>
          <a:lstStyle>
            <a:lvl1pPr algn="r">
              <a:defRPr sz="1400">
                <a:solidFill>
                  <a:schemeClr val="bg1"/>
                </a:solidFill>
                <a:latin typeface="Palatino Linotype" panose="02040502050505030304" pitchFamily="18" charset="0"/>
              </a:defRPr>
            </a:lvl1pPr>
          </a:lstStyle>
          <a:p>
            <a:fld id="{063B872D-3AE9-4542-A461-B751CD6BB84C}" type="slidenum">
              <a:rPr lang="en-US" smtClean="0"/>
              <a:pPr/>
              <a:t>‹#›</a:t>
            </a:fld>
            <a:endParaRPr lang="en-US"/>
          </a:p>
        </p:txBody>
      </p:sp>
    </p:spTree>
    <p:extLst>
      <p:ext uri="{BB962C8B-B14F-4D97-AF65-F5344CB8AC3E}">
        <p14:creationId xmlns:p14="http://schemas.microsoft.com/office/powerpoint/2010/main" val="63614674"/>
      </p:ext>
    </p:extLst>
  </p:cSld>
  <p:clrMap bg1="lt1" tx1="dk1" bg2="lt2" tx2="dk2" accent1="accent1" accent2="accent2" accent3="accent3" accent4="accent4" accent5="accent5" accent6="accent6" hlink="hlink" folHlink="folHlink"/>
  <p:sldLayoutIdLst>
    <p:sldLayoutId id="2147483688" r:id="rId1"/>
  </p:sldLayoutIdLst>
  <p:hf hdr="0" dt="0"/>
  <p:txStyles>
    <p:titleStyle>
      <a:lvl1pPr algn="l" defTabSz="914400" rtl="0" eaLnBrk="1" latinLnBrk="0" hangingPunct="1">
        <a:lnSpc>
          <a:spcPct val="90000"/>
        </a:lnSpc>
        <a:spcBef>
          <a:spcPct val="0"/>
        </a:spcBef>
        <a:buNone/>
        <a:defRPr sz="6000" kern="1200">
          <a:solidFill>
            <a:srgbClr val="6E2405"/>
          </a:solidFill>
          <a:latin typeface="Palatino Linotype" panose="02040502050505030304" pitchFamily="18" charset="0"/>
          <a:ea typeface="+mj-ea"/>
          <a:cs typeface="+mj-cs"/>
        </a:defRPr>
      </a:lvl1pPr>
    </p:titleStyle>
    <p:bodyStyle>
      <a:lvl1pPr marL="228600" indent="-228600" algn="l" defTabSz="914400" rtl="0" eaLnBrk="1" latinLnBrk="0" hangingPunct="1">
        <a:lnSpc>
          <a:spcPct val="108000"/>
        </a:lnSpc>
        <a:spcBef>
          <a:spcPts val="1000"/>
        </a:spcBef>
        <a:spcAft>
          <a:spcPts val="1400"/>
        </a:spcAft>
        <a:buFont typeface="Arial" panose="020B0604020202020204" pitchFamily="34" charset="0"/>
        <a:buChar char="•"/>
        <a:defRPr sz="2800" kern="1200">
          <a:solidFill>
            <a:schemeClr val="tx1"/>
          </a:solidFill>
          <a:latin typeface="Palatino Linotype" panose="02040502050505030304" pitchFamily="18" charset="0"/>
          <a:ea typeface="+mn-ea"/>
          <a:cs typeface="+mn-cs"/>
        </a:defRPr>
      </a:lvl1pPr>
      <a:lvl2pPr marL="685800" indent="-228600" algn="l" defTabSz="914400" rtl="0" eaLnBrk="1" latinLnBrk="0" hangingPunct="1">
        <a:lnSpc>
          <a:spcPct val="108000"/>
        </a:lnSpc>
        <a:spcBef>
          <a:spcPts val="500"/>
        </a:spcBef>
        <a:spcAft>
          <a:spcPts val="1400"/>
        </a:spcAft>
        <a:buFont typeface="Arial" panose="020B0604020202020204" pitchFamily="34" charset="0"/>
        <a:buChar char="•"/>
        <a:defRPr sz="2400" kern="1200">
          <a:solidFill>
            <a:schemeClr val="tx1"/>
          </a:solidFill>
          <a:latin typeface="Palatino Linotype" panose="02040502050505030304" pitchFamily="18" charset="0"/>
          <a:ea typeface="+mn-ea"/>
          <a:cs typeface="+mn-cs"/>
        </a:defRPr>
      </a:lvl2pPr>
      <a:lvl3pPr marL="1143000" indent="-228600" algn="l" defTabSz="914400" rtl="0" eaLnBrk="1" latinLnBrk="0" hangingPunct="1">
        <a:lnSpc>
          <a:spcPct val="108000"/>
        </a:lnSpc>
        <a:spcBef>
          <a:spcPts val="0"/>
        </a:spcBef>
        <a:spcAft>
          <a:spcPts val="1400"/>
        </a:spcAft>
        <a:buFont typeface="Arial" panose="020B0604020202020204" pitchFamily="34" charset="0"/>
        <a:buChar char="•"/>
        <a:defRPr sz="2000" kern="1200">
          <a:solidFill>
            <a:schemeClr val="tx1"/>
          </a:solidFill>
          <a:latin typeface="Palatino Linotype" panose="02040502050505030304" pitchFamily="18" charset="0"/>
          <a:ea typeface="+mn-ea"/>
          <a:cs typeface="+mn-cs"/>
        </a:defRPr>
      </a:lvl3pPr>
      <a:lvl4pPr marL="1600200" indent="-228600" algn="l" defTabSz="914400" rtl="0" eaLnBrk="1" latinLnBrk="0" hangingPunct="1">
        <a:lnSpc>
          <a:spcPct val="108000"/>
        </a:lnSpc>
        <a:spcBef>
          <a:spcPts val="500"/>
        </a:spcBef>
        <a:spcAft>
          <a:spcPts val="140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4pPr>
      <a:lvl5pPr marL="2057400" indent="-228600" algn="l" defTabSz="914400" rtl="0" eaLnBrk="1" latinLnBrk="0" hangingPunct="1">
        <a:lnSpc>
          <a:spcPct val="108000"/>
        </a:lnSpc>
        <a:spcBef>
          <a:spcPts val="500"/>
        </a:spcBef>
        <a:spcAft>
          <a:spcPts val="1400"/>
        </a:spcAft>
        <a:buFont typeface="Arial" panose="020B0604020202020204" pitchFamily="34" charset="0"/>
        <a:buChar char="•"/>
        <a:defRPr sz="1800" kern="1200">
          <a:solidFill>
            <a:schemeClr val="tx1"/>
          </a:solidFill>
          <a:latin typeface="Palatino Linotype" panose="02040502050505030304" pitchFamily="18"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nj.gov/education/acceleration/docs/LearningAccelerationGuide.pdf"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87BADC5A-77DB-77EF-9329-2CBAE3478E66}"/>
              </a:ext>
            </a:extLst>
          </p:cNvPr>
          <p:cNvSpPr>
            <a:spLocks noGrp="1"/>
          </p:cNvSpPr>
          <p:nvPr>
            <p:ph type="title"/>
          </p:nvPr>
        </p:nvSpPr>
        <p:spPr>
          <a:xfrm>
            <a:off x="1839130" y="1410511"/>
            <a:ext cx="6274656" cy="4036978"/>
          </a:xfrm>
          <a:ln w="19050">
            <a:solidFill>
              <a:schemeClr val="tx1"/>
            </a:solidFill>
          </a:ln>
        </p:spPr>
        <p:txBody>
          <a:bodyPr/>
          <a:lstStyle/>
          <a:p>
            <a:pPr algn="ctr">
              <a:spcAft>
                <a:spcPts val="2400"/>
              </a:spcAft>
            </a:pPr>
            <a:r>
              <a:rPr lang="en-US" sz="4400" cap="none" dirty="0">
                <a:solidFill>
                  <a:schemeClr val="tx1"/>
                </a:solidFill>
                <a:cs typeface="Calibri" panose="020F0502020204030204" pitchFamily="34" charset="0"/>
              </a:rPr>
              <a:t>Start Strong:</a:t>
            </a:r>
            <a:br>
              <a:rPr lang="en-US" sz="4400" cap="none" dirty="0">
                <a:solidFill>
                  <a:schemeClr val="tx1"/>
                </a:solidFill>
                <a:cs typeface="Calibri" panose="020F0502020204030204" pitchFamily="34" charset="0"/>
              </a:rPr>
            </a:br>
            <a:r>
              <a:rPr lang="en-US" sz="4400" cap="none" dirty="0">
                <a:solidFill>
                  <a:schemeClr val="tx1"/>
                </a:solidFill>
                <a:cs typeface="Calibri" panose="020F0502020204030204" pitchFamily="34" charset="0"/>
              </a:rPr>
              <a:t>Fall 2022 Administrations </a:t>
            </a:r>
            <a:br>
              <a:rPr lang="en-US" sz="4400" dirty="0">
                <a:solidFill>
                  <a:schemeClr val="tx1"/>
                </a:solidFill>
                <a:cs typeface="Calibri" panose="020F0502020204030204" pitchFamily="34" charset="0"/>
              </a:rPr>
            </a:br>
            <a:r>
              <a:rPr lang="en-US" sz="3600" cap="none" dirty="0">
                <a:solidFill>
                  <a:schemeClr val="tx1"/>
                </a:solidFill>
                <a:cs typeface="Calibri" panose="020F0502020204030204" pitchFamily="34" charset="0"/>
              </a:rPr>
              <a:t>Moonachie School District</a:t>
            </a:r>
            <a:br>
              <a:rPr lang="en-US" sz="4000" cap="none" dirty="0">
                <a:solidFill>
                  <a:schemeClr val="tx1"/>
                </a:solidFill>
                <a:cs typeface="Calibri" panose="020F0502020204030204" pitchFamily="34" charset="0"/>
              </a:rPr>
            </a:br>
            <a:r>
              <a:rPr lang="en-US" sz="4000" cap="none" dirty="0">
                <a:solidFill>
                  <a:schemeClr val="tx1"/>
                </a:solidFill>
                <a:cs typeface="Calibri" panose="020F0502020204030204" pitchFamily="34" charset="0"/>
              </a:rPr>
              <a:t>1/31/23</a:t>
            </a:r>
            <a:endParaRPr lang="en-US" cap="none" dirty="0">
              <a:solidFill>
                <a:schemeClr val="tx1"/>
              </a:solidFill>
            </a:endParaRPr>
          </a:p>
        </p:txBody>
      </p:sp>
      <p:sp>
        <p:nvSpPr>
          <p:cNvPr id="6" name="TextBox 5">
            <a:extLst>
              <a:ext uri="{FF2B5EF4-FFF2-40B4-BE49-F238E27FC236}">
                <a16:creationId xmlns:a16="http://schemas.microsoft.com/office/drawing/2014/main" id="{F3AE0F3F-7757-5E10-A782-6A571063AD2A}"/>
              </a:ext>
            </a:extLst>
          </p:cNvPr>
          <p:cNvSpPr txBox="1"/>
          <p:nvPr/>
        </p:nvSpPr>
        <p:spPr>
          <a:xfrm>
            <a:off x="8998086" y="1410511"/>
            <a:ext cx="1780162" cy="4201150"/>
          </a:xfrm>
          <a:prstGeom prst="rect">
            <a:avLst/>
          </a:prstGeom>
          <a:noFill/>
          <a:ln w="19050">
            <a:solidFill>
              <a:schemeClr val="tx1"/>
            </a:solidFill>
          </a:ln>
        </p:spPr>
        <p:txBody>
          <a:bodyPr wrap="square" lIns="91440" tIns="45720" rIns="91440" bIns="45720" rtlCol="0" anchor="t">
            <a:spAutoFit/>
          </a:bodyPr>
          <a:lstStyle/>
          <a:p>
            <a:endParaRPr lang="en-US" dirty="0"/>
          </a:p>
          <a:p>
            <a:endParaRPr lang="en-US" dirty="0"/>
          </a:p>
          <a:p>
            <a:endParaRPr lang="en-US" sz="2400" b="1" dirty="0"/>
          </a:p>
          <a:p>
            <a:r>
              <a:rPr lang="en-US" sz="2400" b="1" dirty="0"/>
              <a:t>Support in </a:t>
            </a:r>
          </a:p>
          <a:p>
            <a:r>
              <a:rPr lang="en-US" sz="2400" b="1" dirty="0" err="1"/>
              <a:t>IdentifyingStudent</a:t>
            </a:r>
            <a:r>
              <a:rPr lang="en-US" sz="2400" b="1" dirty="0"/>
              <a:t> </a:t>
            </a:r>
          </a:p>
          <a:p>
            <a:r>
              <a:rPr lang="en-US" sz="2400" b="1" dirty="0"/>
              <a:t>Needs</a:t>
            </a:r>
          </a:p>
          <a:p>
            <a:endParaRPr lang="en-US" sz="2400" b="1" dirty="0"/>
          </a:p>
          <a:p>
            <a:endParaRPr lang="en-US" sz="2400" b="1" dirty="0"/>
          </a:p>
          <a:p>
            <a:endParaRPr lang="en-US" dirty="0"/>
          </a:p>
          <a:p>
            <a:endParaRPr lang="en-US" dirty="0"/>
          </a:p>
          <a:p>
            <a:endParaRPr lang="en-US" dirty="0"/>
          </a:p>
          <a:p>
            <a:endParaRPr lang="en-US" sz="900" dirty="0"/>
          </a:p>
        </p:txBody>
      </p:sp>
      <p:sp>
        <p:nvSpPr>
          <p:cNvPr id="4" name="Slide Number Placeholder 3">
            <a:extLst>
              <a:ext uri="{FF2B5EF4-FFF2-40B4-BE49-F238E27FC236}">
                <a16:creationId xmlns:a16="http://schemas.microsoft.com/office/drawing/2014/main" id="{7D7BB12F-2555-B6A9-8526-F6BC6419E49B}"/>
              </a:ext>
            </a:extLst>
          </p:cNvPr>
          <p:cNvSpPr>
            <a:spLocks noGrp="1"/>
          </p:cNvSpPr>
          <p:nvPr>
            <p:ph type="sldNum" sz="quarter" idx="10"/>
          </p:nvPr>
        </p:nvSpPr>
        <p:spPr/>
        <p:txBody>
          <a:bodyPr/>
          <a:lstStyle/>
          <a:p>
            <a:fld id="{A3D1C70C-36A2-44FC-A083-98959550CFF4}" type="slidenum">
              <a:rPr lang="en-US" smtClean="0"/>
              <a:pPr/>
              <a:t>1</a:t>
            </a:fld>
            <a:endParaRPr lang="en-US"/>
          </a:p>
        </p:txBody>
      </p:sp>
    </p:spTree>
    <p:extLst>
      <p:ext uri="{BB962C8B-B14F-4D97-AF65-F5344CB8AC3E}">
        <p14:creationId xmlns:p14="http://schemas.microsoft.com/office/powerpoint/2010/main" val="2590782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9DD1FD-E040-BFEB-2E6E-E3D298869256}"/>
              </a:ext>
            </a:extLst>
          </p:cNvPr>
          <p:cNvSpPr>
            <a:spLocks noGrp="1"/>
          </p:cNvSpPr>
          <p:nvPr>
            <p:ph type="title"/>
          </p:nvPr>
        </p:nvSpPr>
        <p:spPr>
          <a:xfrm>
            <a:off x="1247113" y="115668"/>
            <a:ext cx="10096959" cy="747579"/>
          </a:xfrm>
        </p:spPr>
        <p:txBody>
          <a:bodyPr/>
          <a:lstStyle/>
          <a:p>
            <a:pPr algn="ctr"/>
            <a:r>
              <a:rPr lang="en-US" sz="3600" cap="none">
                <a:solidFill>
                  <a:schemeClr val="tx1"/>
                </a:solidFill>
                <a:cs typeface="Calibri"/>
              </a:rPr>
              <a:t>District And School Context That Impacted Start Strong Data</a:t>
            </a:r>
            <a:endParaRPr lang="en-US" sz="3600">
              <a:solidFill>
                <a:schemeClr val="tx1"/>
              </a:solidFill>
            </a:endParaRPr>
          </a:p>
        </p:txBody>
      </p:sp>
      <p:sp>
        <p:nvSpPr>
          <p:cNvPr id="3" name="Text Placeholder 2">
            <a:extLst>
              <a:ext uri="{FF2B5EF4-FFF2-40B4-BE49-F238E27FC236}">
                <a16:creationId xmlns:a16="http://schemas.microsoft.com/office/drawing/2014/main" id="{0E380FAB-18DE-3292-0681-407C3D6AA39F}"/>
              </a:ext>
            </a:extLst>
          </p:cNvPr>
          <p:cNvSpPr>
            <a:spLocks noGrp="1"/>
          </p:cNvSpPr>
          <p:nvPr>
            <p:ph type="body" sz="quarter" idx="11"/>
          </p:nvPr>
        </p:nvSpPr>
        <p:spPr/>
        <p:txBody>
          <a:bodyPr vert="horz" lIns="91440" tIns="45720" rIns="822960" bIns="45720" rtlCol="0" anchor="t">
            <a:normAutofit fontScale="85000" lnSpcReduction="20000"/>
          </a:bodyPr>
          <a:lstStyle/>
          <a:p>
            <a:pPr marL="615950" indent="-571500">
              <a:spcBef>
                <a:spcPts val="600"/>
              </a:spcBef>
              <a:spcAft>
                <a:spcPts val="1200"/>
              </a:spcAft>
            </a:pPr>
            <a:r>
              <a:rPr lang="en-US" spc="0" dirty="0">
                <a:latin typeface="Palatino Linotype"/>
              </a:rPr>
              <a:t>The Department encourages districts to clearly and prominently provide information about the context of Start Strong data, including its limitations as a result of the pandemic or other factors.</a:t>
            </a:r>
            <a:endParaRPr lang="en-US" dirty="0">
              <a:latin typeface="Palatino Linotype"/>
              <a:cs typeface="Calibri"/>
            </a:endParaRPr>
          </a:p>
          <a:p>
            <a:pPr marL="615950" indent="-571500">
              <a:spcBef>
                <a:spcPts val="600"/>
              </a:spcBef>
              <a:spcAft>
                <a:spcPts val="1200"/>
              </a:spcAft>
            </a:pPr>
            <a:r>
              <a:rPr lang="en-US" spc="0" dirty="0">
                <a:latin typeface="Palatino Linotype"/>
              </a:rPr>
              <a:t>As always, assessment data should be analyzed alongside other important measures of student outcomes, like benchmark assessments, teacher-created formative assessments, and attendance data to provide a more complete perspective on resources, support, and student success. </a:t>
            </a:r>
            <a:endParaRPr lang="en-US" spc="0" dirty="0">
              <a:latin typeface="Palatino Linotype"/>
              <a:cs typeface="Calibri"/>
            </a:endParaRPr>
          </a:p>
        </p:txBody>
      </p:sp>
      <p:sp>
        <p:nvSpPr>
          <p:cNvPr id="4" name="Slide Number Placeholder 3">
            <a:extLst>
              <a:ext uri="{FF2B5EF4-FFF2-40B4-BE49-F238E27FC236}">
                <a16:creationId xmlns:a16="http://schemas.microsoft.com/office/drawing/2014/main" id="{DACA8001-AF2B-D315-9C94-8DA98CBEFF64}"/>
              </a:ext>
            </a:extLst>
          </p:cNvPr>
          <p:cNvSpPr>
            <a:spLocks noGrp="1"/>
          </p:cNvSpPr>
          <p:nvPr>
            <p:ph type="sldNum" sz="quarter" idx="10"/>
          </p:nvPr>
        </p:nvSpPr>
        <p:spPr/>
        <p:txBody>
          <a:bodyPr/>
          <a:lstStyle/>
          <a:p>
            <a:fld id="{A3D1C70C-36A2-44FC-A083-98959550CFF4}" type="slidenum">
              <a:rPr lang="en-US" smtClean="0"/>
              <a:pPr/>
              <a:t>10</a:t>
            </a:fld>
            <a:endParaRPr lang="en-US"/>
          </a:p>
        </p:txBody>
      </p:sp>
    </p:spTree>
    <p:extLst>
      <p:ext uri="{BB962C8B-B14F-4D97-AF65-F5344CB8AC3E}">
        <p14:creationId xmlns:p14="http://schemas.microsoft.com/office/powerpoint/2010/main" val="27289091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5DA6CA-235B-6A05-B64F-59D516348D8F}"/>
              </a:ext>
            </a:extLst>
          </p:cNvPr>
          <p:cNvSpPr>
            <a:spLocks noGrp="1"/>
          </p:cNvSpPr>
          <p:nvPr>
            <p:ph type="title"/>
          </p:nvPr>
        </p:nvSpPr>
        <p:spPr>
          <a:xfrm>
            <a:off x="1174955" y="143974"/>
            <a:ext cx="10096959" cy="747579"/>
          </a:xfrm>
        </p:spPr>
        <p:txBody>
          <a:bodyPr/>
          <a:lstStyle/>
          <a:p>
            <a:pPr algn="ctr"/>
            <a:r>
              <a:rPr lang="en-US" sz="2200" b="0" cap="none" dirty="0">
                <a:solidFill>
                  <a:schemeClr val="tx1"/>
                </a:solidFill>
              </a:rPr>
              <a:t>Moonachie’s </a:t>
            </a:r>
            <a:br>
              <a:rPr lang="en-US" sz="2200" b="0" cap="none" dirty="0">
                <a:solidFill>
                  <a:schemeClr val="tx1"/>
                </a:solidFill>
              </a:rPr>
            </a:br>
            <a:r>
              <a:rPr lang="en-US" sz="2200" b="0" cap="none" dirty="0">
                <a:solidFill>
                  <a:schemeClr val="tx1"/>
                </a:solidFill>
              </a:rPr>
              <a:t>Number of Students Tested </a:t>
            </a:r>
            <a:br>
              <a:rPr lang="en-US" sz="2200" cap="none" dirty="0">
                <a:solidFill>
                  <a:schemeClr val="tx1"/>
                </a:solidFill>
              </a:rPr>
            </a:br>
            <a:r>
              <a:rPr lang="en-US" sz="2200" cap="none" dirty="0">
                <a:solidFill>
                  <a:schemeClr val="tx1"/>
                </a:solidFill>
              </a:rPr>
              <a:t>Start Strong Fall 2022 Administrations</a:t>
            </a:r>
            <a:endParaRPr lang="en-US" sz="2200" dirty="0">
              <a:solidFill>
                <a:schemeClr val="tx1"/>
              </a:solidFill>
            </a:endParaRPr>
          </a:p>
        </p:txBody>
      </p:sp>
      <p:graphicFrame>
        <p:nvGraphicFramePr>
          <p:cNvPr id="11" name="Table 11">
            <a:extLst>
              <a:ext uri="{FF2B5EF4-FFF2-40B4-BE49-F238E27FC236}">
                <a16:creationId xmlns:a16="http://schemas.microsoft.com/office/drawing/2014/main" id="{8E7E2FBC-0BA1-47F0-999E-9BDE9446F99B}"/>
              </a:ext>
            </a:extLst>
          </p:cNvPr>
          <p:cNvGraphicFramePr>
            <a:graphicFrameLocks noGrp="1"/>
          </p:cNvGraphicFramePr>
          <p:nvPr>
            <p:ph sz="half" idx="1"/>
            <p:extLst>
              <p:ext uri="{D42A27DB-BD31-4B8C-83A1-F6EECF244321}">
                <p14:modId xmlns:p14="http://schemas.microsoft.com/office/powerpoint/2010/main" val="3500705692"/>
              </p:ext>
            </p:extLst>
          </p:nvPr>
        </p:nvGraphicFramePr>
        <p:xfrm>
          <a:off x="232271" y="1206041"/>
          <a:ext cx="3382298" cy="2865120"/>
        </p:xfrm>
        <a:graphic>
          <a:graphicData uri="http://schemas.openxmlformats.org/drawingml/2006/table">
            <a:tbl>
              <a:tblPr firstRow="1" bandRow="1">
                <a:tableStyleId>{5C22544A-7EE6-4342-B048-85BDC9FD1C3A}</a:tableStyleId>
              </a:tblPr>
              <a:tblGrid>
                <a:gridCol w="1900237">
                  <a:extLst>
                    <a:ext uri="{9D8B030D-6E8A-4147-A177-3AD203B41FA5}">
                      <a16:colId xmlns:a16="http://schemas.microsoft.com/office/drawing/2014/main" val="4125930149"/>
                    </a:ext>
                  </a:extLst>
                </a:gridCol>
                <a:gridCol w="1482061">
                  <a:extLst>
                    <a:ext uri="{9D8B030D-6E8A-4147-A177-3AD203B41FA5}">
                      <a16:colId xmlns:a16="http://schemas.microsoft.com/office/drawing/2014/main" val="501973199"/>
                    </a:ext>
                  </a:extLst>
                </a:gridCol>
              </a:tblGrid>
              <a:tr h="370840">
                <a:tc>
                  <a:txBody>
                    <a:bodyPr/>
                    <a:lstStyle/>
                    <a:p>
                      <a:pPr algn="ctr"/>
                      <a:r>
                        <a:rPr lang="en-US" dirty="0">
                          <a:solidFill>
                            <a:schemeClr val="bg1"/>
                          </a:solidFill>
                        </a:rPr>
                        <a:t>English Language Arts</a:t>
                      </a:r>
                    </a:p>
                  </a:txBody>
                  <a:tcPr>
                    <a:solidFill>
                      <a:schemeClr val="accent1">
                        <a:lumMod val="50000"/>
                      </a:schemeClr>
                    </a:solidFill>
                  </a:tcPr>
                </a:tc>
                <a:tc>
                  <a:txBody>
                    <a:bodyPr/>
                    <a:lstStyle/>
                    <a:p>
                      <a:pPr algn="ctr"/>
                      <a:r>
                        <a:rPr lang="en-US" dirty="0">
                          <a:solidFill>
                            <a:schemeClr val="bg1"/>
                          </a:solidFill>
                        </a:rPr>
                        <a:t>Students Tested</a:t>
                      </a:r>
                    </a:p>
                  </a:txBody>
                  <a:tcPr>
                    <a:solidFill>
                      <a:schemeClr val="accent1">
                        <a:lumMod val="50000"/>
                      </a:schemeClr>
                    </a:solidFill>
                  </a:tcPr>
                </a:tc>
                <a:extLst>
                  <a:ext uri="{0D108BD9-81ED-4DB2-BD59-A6C34878D82A}">
                    <a16:rowId xmlns:a16="http://schemas.microsoft.com/office/drawing/2014/main" val="2404175325"/>
                  </a:ext>
                </a:extLst>
              </a:tr>
              <a:tr h="370840">
                <a:tc>
                  <a:txBody>
                    <a:bodyPr/>
                    <a:lstStyle/>
                    <a:p>
                      <a:pPr algn="ctr"/>
                      <a:r>
                        <a:rPr lang="en-US" dirty="0"/>
                        <a:t>ELA04</a:t>
                      </a:r>
                    </a:p>
                  </a:txBody>
                  <a:tcPr/>
                </a:tc>
                <a:tc>
                  <a:txBody>
                    <a:bodyPr/>
                    <a:lstStyle/>
                    <a:p>
                      <a:pPr algn="ctr"/>
                      <a:r>
                        <a:rPr lang="en-US" dirty="0"/>
                        <a:t>35</a:t>
                      </a:r>
                    </a:p>
                  </a:txBody>
                  <a:tcPr/>
                </a:tc>
                <a:extLst>
                  <a:ext uri="{0D108BD9-81ED-4DB2-BD59-A6C34878D82A}">
                    <a16:rowId xmlns:a16="http://schemas.microsoft.com/office/drawing/2014/main" val="1785600533"/>
                  </a:ext>
                </a:extLst>
              </a:tr>
              <a:tr h="370840">
                <a:tc>
                  <a:txBody>
                    <a:bodyPr/>
                    <a:lstStyle/>
                    <a:p>
                      <a:pPr algn="ctr"/>
                      <a:r>
                        <a:rPr lang="en-US" dirty="0"/>
                        <a:t>ELA05</a:t>
                      </a:r>
                    </a:p>
                  </a:txBody>
                  <a:tcPr/>
                </a:tc>
                <a:tc>
                  <a:txBody>
                    <a:bodyPr/>
                    <a:lstStyle/>
                    <a:p>
                      <a:pPr algn="ctr"/>
                      <a:r>
                        <a:rPr lang="en-US" dirty="0"/>
                        <a:t>46</a:t>
                      </a:r>
                    </a:p>
                  </a:txBody>
                  <a:tcPr/>
                </a:tc>
                <a:extLst>
                  <a:ext uri="{0D108BD9-81ED-4DB2-BD59-A6C34878D82A}">
                    <a16:rowId xmlns:a16="http://schemas.microsoft.com/office/drawing/2014/main" val="3827869766"/>
                  </a:ext>
                </a:extLst>
              </a:tr>
              <a:tr h="370840">
                <a:tc>
                  <a:txBody>
                    <a:bodyPr/>
                    <a:lstStyle/>
                    <a:p>
                      <a:pPr algn="ctr"/>
                      <a:r>
                        <a:rPr lang="en-US" dirty="0"/>
                        <a:t>ELA06</a:t>
                      </a:r>
                    </a:p>
                  </a:txBody>
                  <a:tcPr/>
                </a:tc>
                <a:tc>
                  <a:txBody>
                    <a:bodyPr/>
                    <a:lstStyle/>
                    <a:p>
                      <a:pPr algn="ctr"/>
                      <a:r>
                        <a:rPr lang="en-US" dirty="0"/>
                        <a:t>35</a:t>
                      </a:r>
                    </a:p>
                  </a:txBody>
                  <a:tcPr/>
                </a:tc>
                <a:extLst>
                  <a:ext uri="{0D108BD9-81ED-4DB2-BD59-A6C34878D82A}">
                    <a16:rowId xmlns:a16="http://schemas.microsoft.com/office/drawing/2014/main" val="1730518800"/>
                  </a:ext>
                </a:extLst>
              </a:tr>
              <a:tr h="370840">
                <a:tc>
                  <a:txBody>
                    <a:bodyPr/>
                    <a:lstStyle/>
                    <a:p>
                      <a:pPr algn="ctr"/>
                      <a:r>
                        <a:rPr lang="en-US" dirty="0"/>
                        <a:t>ELA07</a:t>
                      </a:r>
                    </a:p>
                  </a:txBody>
                  <a:tcPr/>
                </a:tc>
                <a:tc>
                  <a:txBody>
                    <a:bodyPr/>
                    <a:lstStyle/>
                    <a:p>
                      <a:pPr algn="ctr"/>
                      <a:r>
                        <a:rPr lang="en-US" dirty="0"/>
                        <a:t>26</a:t>
                      </a:r>
                    </a:p>
                  </a:txBody>
                  <a:tcPr/>
                </a:tc>
                <a:extLst>
                  <a:ext uri="{0D108BD9-81ED-4DB2-BD59-A6C34878D82A}">
                    <a16:rowId xmlns:a16="http://schemas.microsoft.com/office/drawing/2014/main" val="3946205913"/>
                  </a:ext>
                </a:extLst>
              </a:tr>
              <a:tr h="370840">
                <a:tc>
                  <a:txBody>
                    <a:bodyPr/>
                    <a:lstStyle/>
                    <a:p>
                      <a:pPr algn="ctr"/>
                      <a:r>
                        <a:rPr lang="en-US" dirty="0"/>
                        <a:t>ELA08</a:t>
                      </a:r>
                    </a:p>
                  </a:txBody>
                  <a:tcPr/>
                </a:tc>
                <a:tc>
                  <a:txBody>
                    <a:bodyPr/>
                    <a:lstStyle/>
                    <a:p>
                      <a:pPr algn="ctr"/>
                      <a:r>
                        <a:rPr lang="en-US" dirty="0"/>
                        <a:t>36</a:t>
                      </a:r>
                    </a:p>
                  </a:txBody>
                  <a:tcPr/>
                </a:tc>
                <a:extLst>
                  <a:ext uri="{0D108BD9-81ED-4DB2-BD59-A6C34878D82A}">
                    <a16:rowId xmlns:a16="http://schemas.microsoft.com/office/drawing/2014/main" val="55523983"/>
                  </a:ext>
                </a:extLst>
              </a:tr>
              <a:tr h="370840">
                <a:tc>
                  <a:txBody>
                    <a:bodyPr/>
                    <a:lstStyle/>
                    <a:p>
                      <a:pPr algn="ctr"/>
                      <a:r>
                        <a:rPr lang="en-US" dirty="0"/>
                        <a:t>Total</a:t>
                      </a:r>
                    </a:p>
                  </a:txBody>
                  <a:tcPr/>
                </a:tc>
                <a:tc>
                  <a:txBody>
                    <a:bodyPr/>
                    <a:lstStyle/>
                    <a:p>
                      <a:pPr algn="ctr"/>
                      <a:r>
                        <a:rPr lang="en-US" dirty="0"/>
                        <a:t>178</a:t>
                      </a:r>
                    </a:p>
                  </a:txBody>
                  <a:tcPr/>
                </a:tc>
                <a:extLst>
                  <a:ext uri="{0D108BD9-81ED-4DB2-BD59-A6C34878D82A}">
                    <a16:rowId xmlns:a16="http://schemas.microsoft.com/office/drawing/2014/main" val="2921089999"/>
                  </a:ext>
                </a:extLst>
              </a:tr>
            </a:tbl>
          </a:graphicData>
        </a:graphic>
      </p:graphicFrame>
      <p:graphicFrame>
        <p:nvGraphicFramePr>
          <p:cNvPr id="13" name="Table 13">
            <a:extLst>
              <a:ext uri="{FF2B5EF4-FFF2-40B4-BE49-F238E27FC236}">
                <a16:creationId xmlns:a16="http://schemas.microsoft.com/office/drawing/2014/main" id="{6433C323-E851-4AC1-9D73-47437685C221}"/>
              </a:ext>
            </a:extLst>
          </p:cNvPr>
          <p:cNvGraphicFramePr>
            <a:graphicFrameLocks noGrp="1"/>
          </p:cNvGraphicFramePr>
          <p:nvPr>
            <p:ph sz="half" idx="13"/>
            <p:extLst>
              <p:ext uri="{D42A27DB-BD31-4B8C-83A1-F6EECF244321}">
                <p14:modId xmlns:p14="http://schemas.microsoft.com/office/powerpoint/2010/main" val="1113370024"/>
              </p:ext>
            </p:extLst>
          </p:nvPr>
        </p:nvGraphicFramePr>
        <p:xfrm>
          <a:off x="3883619" y="1206041"/>
          <a:ext cx="3381565" cy="2869314"/>
        </p:xfrm>
        <a:graphic>
          <a:graphicData uri="http://schemas.openxmlformats.org/drawingml/2006/table">
            <a:tbl>
              <a:tblPr firstRow="1" bandRow="1">
                <a:tableStyleId>{5C22544A-7EE6-4342-B048-85BDC9FD1C3A}</a:tableStyleId>
              </a:tblPr>
              <a:tblGrid>
                <a:gridCol w="1900237">
                  <a:extLst>
                    <a:ext uri="{9D8B030D-6E8A-4147-A177-3AD203B41FA5}">
                      <a16:colId xmlns:a16="http://schemas.microsoft.com/office/drawing/2014/main" val="2622000182"/>
                    </a:ext>
                  </a:extLst>
                </a:gridCol>
                <a:gridCol w="1481328">
                  <a:extLst>
                    <a:ext uri="{9D8B030D-6E8A-4147-A177-3AD203B41FA5}">
                      <a16:colId xmlns:a16="http://schemas.microsoft.com/office/drawing/2014/main" val="1438584686"/>
                    </a:ext>
                  </a:extLst>
                </a:gridCol>
              </a:tblGrid>
              <a:tr h="644274">
                <a:tc>
                  <a:txBody>
                    <a:bodyPr/>
                    <a:lstStyle/>
                    <a:p>
                      <a:pPr algn="ctr"/>
                      <a:r>
                        <a:rPr lang="en-US" dirty="0">
                          <a:solidFill>
                            <a:schemeClr val="bg1"/>
                          </a:solidFill>
                        </a:rPr>
                        <a:t>Mathematics</a:t>
                      </a:r>
                    </a:p>
                  </a:txBody>
                  <a:tcPr>
                    <a:solidFill>
                      <a:schemeClr val="accent1">
                        <a:lumMod val="50000"/>
                      </a:schemeClr>
                    </a:solidFill>
                  </a:tcPr>
                </a:tc>
                <a:tc>
                  <a:txBody>
                    <a:bodyPr/>
                    <a:lstStyle/>
                    <a:p>
                      <a:pPr algn="ctr"/>
                      <a:r>
                        <a:rPr lang="en-US" dirty="0">
                          <a:solidFill>
                            <a:schemeClr val="bg1"/>
                          </a:solidFill>
                        </a:rPr>
                        <a:t>Students Tested</a:t>
                      </a:r>
                    </a:p>
                  </a:txBody>
                  <a:tcPr>
                    <a:solidFill>
                      <a:schemeClr val="accent1">
                        <a:lumMod val="50000"/>
                      </a:schemeClr>
                    </a:solidFill>
                  </a:tcPr>
                </a:tc>
                <a:extLst>
                  <a:ext uri="{0D108BD9-81ED-4DB2-BD59-A6C34878D82A}">
                    <a16:rowId xmlns:a16="http://schemas.microsoft.com/office/drawing/2014/main" val="2569384019"/>
                  </a:ext>
                </a:extLst>
              </a:tr>
              <a:tr h="370840">
                <a:tc>
                  <a:txBody>
                    <a:bodyPr/>
                    <a:lstStyle/>
                    <a:p>
                      <a:pPr algn="ctr"/>
                      <a:r>
                        <a:rPr lang="en-US" dirty="0"/>
                        <a:t>MAT04</a:t>
                      </a:r>
                    </a:p>
                  </a:txBody>
                  <a:tcPr/>
                </a:tc>
                <a:tc>
                  <a:txBody>
                    <a:bodyPr/>
                    <a:lstStyle/>
                    <a:p>
                      <a:pPr algn="ctr"/>
                      <a:r>
                        <a:rPr lang="en-US" dirty="0"/>
                        <a:t>35</a:t>
                      </a:r>
                    </a:p>
                  </a:txBody>
                  <a:tcPr/>
                </a:tc>
                <a:extLst>
                  <a:ext uri="{0D108BD9-81ED-4DB2-BD59-A6C34878D82A}">
                    <a16:rowId xmlns:a16="http://schemas.microsoft.com/office/drawing/2014/main" val="2209496151"/>
                  </a:ext>
                </a:extLst>
              </a:tr>
              <a:tr h="370840">
                <a:tc>
                  <a:txBody>
                    <a:bodyPr/>
                    <a:lstStyle/>
                    <a:p>
                      <a:pPr algn="ctr"/>
                      <a:r>
                        <a:rPr lang="en-US" dirty="0"/>
                        <a:t>MAT05</a:t>
                      </a:r>
                    </a:p>
                  </a:txBody>
                  <a:tcPr/>
                </a:tc>
                <a:tc>
                  <a:txBody>
                    <a:bodyPr/>
                    <a:lstStyle/>
                    <a:p>
                      <a:pPr algn="ctr"/>
                      <a:r>
                        <a:rPr lang="en-US" dirty="0"/>
                        <a:t>46</a:t>
                      </a:r>
                    </a:p>
                  </a:txBody>
                  <a:tcPr/>
                </a:tc>
                <a:extLst>
                  <a:ext uri="{0D108BD9-81ED-4DB2-BD59-A6C34878D82A}">
                    <a16:rowId xmlns:a16="http://schemas.microsoft.com/office/drawing/2014/main" val="430562641"/>
                  </a:ext>
                </a:extLst>
              </a:tr>
              <a:tr h="370840">
                <a:tc>
                  <a:txBody>
                    <a:bodyPr/>
                    <a:lstStyle/>
                    <a:p>
                      <a:pPr algn="ctr"/>
                      <a:r>
                        <a:rPr lang="en-US" dirty="0"/>
                        <a:t>MAT06</a:t>
                      </a:r>
                    </a:p>
                  </a:txBody>
                  <a:tcPr/>
                </a:tc>
                <a:tc>
                  <a:txBody>
                    <a:bodyPr/>
                    <a:lstStyle/>
                    <a:p>
                      <a:pPr algn="ctr"/>
                      <a:r>
                        <a:rPr lang="en-US" dirty="0"/>
                        <a:t>35</a:t>
                      </a:r>
                    </a:p>
                  </a:txBody>
                  <a:tcPr/>
                </a:tc>
                <a:extLst>
                  <a:ext uri="{0D108BD9-81ED-4DB2-BD59-A6C34878D82A}">
                    <a16:rowId xmlns:a16="http://schemas.microsoft.com/office/drawing/2014/main" val="572659109"/>
                  </a:ext>
                </a:extLst>
              </a:tr>
              <a:tr h="370840">
                <a:tc>
                  <a:txBody>
                    <a:bodyPr/>
                    <a:lstStyle/>
                    <a:p>
                      <a:pPr algn="ctr"/>
                      <a:r>
                        <a:rPr lang="en-US" dirty="0"/>
                        <a:t>MAT07</a:t>
                      </a:r>
                    </a:p>
                  </a:txBody>
                  <a:tcPr/>
                </a:tc>
                <a:tc>
                  <a:txBody>
                    <a:bodyPr/>
                    <a:lstStyle/>
                    <a:p>
                      <a:pPr algn="ctr"/>
                      <a:r>
                        <a:rPr lang="en-US" dirty="0"/>
                        <a:t>26</a:t>
                      </a:r>
                    </a:p>
                  </a:txBody>
                  <a:tcPr/>
                </a:tc>
                <a:extLst>
                  <a:ext uri="{0D108BD9-81ED-4DB2-BD59-A6C34878D82A}">
                    <a16:rowId xmlns:a16="http://schemas.microsoft.com/office/drawing/2014/main" val="2620623283"/>
                  </a:ext>
                </a:extLst>
              </a:tr>
              <a:tr h="370840">
                <a:tc>
                  <a:txBody>
                    <a:bodyPr/>
                    <a:lstStyle/>
                    <a:p>
                      <a:pPr algn="ctr"/>
                      <a:r>
                        <a:rPr lang="en-US" dirty="0"/>
                        <a:t>MAT08</a:t>
                      </a:r>
                    </a:p>
                  </a:txBody>
                  <a:tcPr/>
                </a:tc>
                <a:tc>
                  <a:txBody>
                    <a:bodyPr/>
                    <a:lstStyle/>
                    <a:p>
                      <a:pPr algn="ctr"/>
                      <a:r>
                        <a:rPr lang="en-US" dirty="0"/>
                        <a:t>36</a:t>
                      </a:r>
                    </a:p>
                  </a:txBody>
                  <a:tcPr/>
                </a:tc>
                <a:extLst>
                  <a:ext uri="{0D108BD9-81ED-4DB2-BD59-A6C34878D82A}">
                    <a16:rowId xmlns:a16="http://schemas.microsoft.com/office/drawing/2014/main" val="4016069486"/>
                  </a:ext>
                </a:extLst>
              </a:tr>
              <a:tr h="370840">
                <a:tc>
                  <a:txBody>
                    <a:bodyPr/>
                    <a:lstStyle/>
                    <a:p>
                      <a:pPr algn="ctr"/>
                      <a:r>
                        <a:rPr lang="en-US" dirty="0"/>
                        <a:t>Total</a:t>
                      </a:r>
                    </a:p>
                  </a:txBody>
                  <a:tcPr/>
                </a:tc>
                <a:tc>
                  <a:txBody>
                    <a:bodyPr/>
                    <a:lstStyle/>
                    <a:p>
                      <a:pPr algn="ctr"/>
                      <a:r>
                        <a:rPr lang="en-US" dirty="0"/>
                        <a:t>178</a:t>
                      </a:r>
                    </a:p>
                  </a:txBody>
                  <a:tcPr/>
                </a:tc>
                <a:extLst>
                  <a:ext uri="{0D108BD9-81ED-4DB2-BD59-A6C34878D82A}">
                    <a16:rowId xmlns:a16="http://schemas.microsoft.com/office/drawing/2014/main" val="557344226"/>
                  </a:ext>
                </a:extLst>
              </a:tr>
            </a:tbl>
          </a:graphicData>
        </a:graphic>
      </p:graphicFrame>
      <p:graphicFrame>
        <p:nvGraphicFramePr>
          <p:cNvPr id="15" name="Table 15">
            <a:extLst>
              <a:ext uri="{FF2B5EF4-FFF2-40B4-BE49-F238E27FC236}">
                <a16:creationId xmlns:a16="http://schemas.microsoft.com/office/drawing/2014/main" id="{7F326287-F08D-4D86-9F07-1E7E7E77FACB}"/>
              </a:ext>
            </a:extLst>
          </p:cNvPr>
          <p:cNvGraphicFramePr>
            <a:graphicFrameLocks noGrp="1"/>
          </p:cNvGraphicFramePr>
          <p:nvPr>
            <p:ph sz="half" idx="14"/>
            <p:extLst>
              <p:ext uri="{D42A27DB-BD31-4B8C-83A1-F6EECF244321}">
                <p14:modId xmlns:p14="http://schemas.microsoft.com/office/powerpoint/2010/main" val="29841856"/>
              </p:ext>
            </p:extLst>
          </p:nvPr>
        </p:nvGraphicFramePr>
        <p:xfrm>
          <a:off x="7534234" y="1206041"/>
          <a:ext cx="3390709" cy="1381760"/>
        </p:xfrm>
        <a:graphic>
          <a:graphicData uri="http://schemas.openxmlformats.org/drawingml/2006/table">
            <a:tbl>
              <a:tblPr firstRow="1" bandRow="1">
                <a:tableStyleId>{5C22544A-7EE6-4342-B048-85BDC9FD1C3A}</a:tableStyleId>
              </a:tblPr>
              <a:tblGrid>
                <a:gridCol w="1900237">
                  <a:extLst>
                    <a:ext uri="{9D8B030D-6E8A-4147-A177-3AD203B41FA5}">
                      <a16:colId xmlns:a16="http://schemas.microsoft.com/office/drawing/2014/main" val="1730922355"/>
                    </a:ext>
                  </a:extLst>
                </a:gridCol>
                <a:gridCol w="1490472">
                  <a:extLst>
                    <a:ext uri="{9D8B030D-6E8A-4147-A177-3AD203B41FA5}">
                      <a16:colId xmlns:a16="http://schemas.microsoft.com/office/drawing/2014/main" val="3335771312"/>
                    </a:ext>
                  </a:extLst>
                </a:gridCol>
              </a:tblGrid>
              <a:tr h="339752">
                <a:tc>
                  <a:txBody>
                    <a:bodyPr/>
                    <a:lstStyle/>
                    <a:p>
                      <a:pPr algn="ctr"/>
                      <a:r>
                        <a:rPr lang="en-US" dirty="0">
                          <a:solidFill>
                            <a:schemeClr val="bg1"/>
                          </a:solidFill>
                        </a:rPr>
                        <a:t>Science</a:t>
                      </a:r>
                    </a:p>
                  </a:txBody>
                  <a:tcPr>
                    <a:solidFill>
                      <a:schemeClr val="accent1">
                        <a:lumMod val="50000"/>
                      </a:schemeClr>
                    </a:solidFill>
                  </a:tcPr>
                </a:tc>
                <a:tc>
                  <a:txBody>
                    <a:bodyPr/>
                    <a:lstStyle/>
                    <a:p>
                      <a:pPr algn="ctr"/>
                      <a:r>
                        <a:rPr lang="en-US" dirty="0">
                          <a:solidFill>
                            <a:schemeClr val="bg1"/>
                          </a:solidFill>
                        </a:rPr>
                        <a:t>Students Tested</a:t>
                      </a:r>
                    </a:p>
                  </a:txBody>
                  <a:tcPr>
                    <a:solidFill>
                      <a:schemeClr val="accent1">
                        <a:lumMod val="50000"/>
                      </a:schemeClr>
                    </a:solidFill>
                  </a:tcPr>
                </a:tc>
                <a:extLst>
                  <a:ext uri="{0D108BD9-81ED-4DB2-BD59-A6C34878D82A}">
                    <a16:rowId xmlns:a16="http://schemas.microsoft.com/office/drawing/2014/main" val="950412072"/>
                  </a:ext>
                </a:extLst>
              </a:tr>
              <a:tr h="370840">
                <a:tc>
                  <a:txBody>
                    <a:bodyPr/>
                    <a:lstStyle/>
                    <a:p>
                      <a:pPr algn="ctr"/>
                      <a:r>
                        <a:rPr lang="en-US" dirty="0"/>
                        <a:t>SC06</a:t>
                      </a:r>
                    </a:p>
                  </a:txBody>
                  <a:tcPr/>
                </a:tc>
                <a:tc>
                  <a:txBody>
                    <a:bodyPr/>
                    <a:lstStyle/>
                    <a:p>
                      <a:pPr algn="ctr"/>
                      <a:r>
                        <a:rPr lang="en-US" dirty="0"/>
                        <a:t>35</a:t>
                      </a:r>
                    </a:p>
                  </a:txBody>
                  <a:tcPr/>
                </a:tc>
                <a:extLst>
                  <a:ext uri="{0D108BD9-81ED-4DB2-BD59-A6C34878D82A}">
                    <a16:rowId xmlns:a16="http://schemas.microsoft.com/office/drawing/2014/main" val="3454338729"/>
                  </a:ext>
                </a:extLst>
              </a:tr>
              <a:tr h="370840">
                <a:tc>
                  <a:txBody>
                    <a:bodyPr/>
                    <a:lstStyle/>
                    <a:p>
                      <a:pPr algn="ctr"/>
                      <a:r>
                        <a:rPr lang="en-US" dirty="0"/>
                        <a:t>Total</a:t>
                      </a:r>
                    </a:p>
                  </a:txBody>
                  <a:tcPr/>
                </a:tc>
                <a:tc>
                  <a:txBody>
                    <a:bodyPr/>
                    <a:lstStyle/>
                    <a:p>
                      <a:pPr algn="ctr"/>
                      <a:r>
                        <a:rPr lang="en-US" dirty="0"/>
                        <a:t>35</a:t>
                      </a:r>
                    </a:p>
                  </a:txBody>
                  <a:tcPr/>
                </a:tc>
                <a:extLst>
                  <a:ext uri="{0D108BD9-81ED-4DB2-BD59-A6C34878D82A}">
                    <a16:rowId xmlns:a16="http://schemas.microsoft.com/office/drawing/2014/main" val="795259634"/>
                  </a:ext>
                </a:extLst>
              </a:tr>
            </a:tbl>
          </a:graphicData>
        </a:graphic>
      </p:graphicFrame>
      <p:sp>
        <p:nvSpPr>
          <p:cNvPr id="10" name="TextBox 9">
            <a:extLst>
              <a:ext uri="{FF2B5EF4-FFF2-40B4-BE49-F238E27FC236}">
                <a16:creationId xmlns:a16="http://schemas.microsoft.com/office/drawing/2014/main" id="{3D794CAB-FE13-4232-B2F6-018674207C0F}"/>
              </a:ext>
            </a:extLst>
          </p:cNvPr>
          <p:cNvSpPr txBox="1"/>
          <p:nvPr/>
        </p:nvSpPr>
        <p:spPr>
          <a:xfrm>
            <a:off x="236262" y="5328793"/>
            <a:ext cx="11719475" cy="646331"/>
          </a:xfrm>
          <a:prstGeom prst="rect">
            <a:avLst/>
          </a:prstGeom>
          <a:noFill/>
        </p:spPr>
        <p:txBody>
          <a:bodyPr wrap="square" rtlCol="0">
            <a:spAutoFit/>
          </a:bodyPr>
          <a:lstStyle/>
          <a:p>
            <a:r>
              <a:rPr lang="en-US" dirty="0"/>
              <a:t>Note: “Students Tested” represents individual valid test scores for English Language Arts, Mathematics and Science.</a:t>
            </a:r>
          </a:p>
        </p:txBody>
      </p:sp>
      <p:sp>
        <p:nvSpPr>
          <p:cNvPr id="4" name="Slide Number Placeholder 3">
            <a:extLst>
              <a:ext uri="{FF2B5EF4-FFF2-40B4-BE49-F238E27FC236}">
                <a16:creationId xmlns:a16="http://schemas.microsoft.com/office/drawing/2014/main" id="{382DFA93-F84C-4640-5194-2C18B16CE204}"/>
              </a:ext>
            </a:extLst>
          </p:cNvPr>
          <p:cNvSpPr>
            <a:spLocks noGrp="1"/>
          </p:cNvSpPr>
          <p:nvPr>
            <p:ph type="sldNum" sz="quarter" idx="12"/>
          </p:nvPr>
        </p:nvSpPr>
        <p:spPr/>
        <p:txBody>
          <a:bodyPr/>
          <a:lstStyle/>
          <a:p>
            <a:fld id="{A3D1C70C-36A2-44FC-A083-98959550CFF4}" type="slidenum">
              <a:rPr lang="en-US" smtClean="0"/>
              <a:pPr/>
              <a:t>11</a:t>
            </a:fld>
            <a:endParaRPr lang="en-US"/>
          </a:p>
        </p:txBody>
      </p:sp>
    </p:spTree>
    <p:extLst>
      <p:ext uri="{BB962C8B-B14F-4D97-AF65-F5344CB8AC3E}">
        <p14:creationId xmlns:p14="http://schemas.microsoft.com/office/powerpoint/2010/main" val="193009560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BDC7-F9E3-97AB-7D4A-1A00FE3C6808}"/>
              </a:ext>
            </a:extLst>
          </p:cNvPr>
          <p:cNvSpPr>
            <a:spLocks noGrp="1"/>
          </p:cNvSpPr>
          <p:nvPr>
            <p:ph type="title"/>
          </p:nvPr>
        </p:nvSpPr>
        <p:spPr>
          <a:xfrm>
            <a:off x="1198475" y="148194"/>
            <a:ext cx="10096959" cy="747579"/>
          </a:xfrm>
        </p:spPr>
        <p:txBody>
          <a:bodyPr/>
          <a:lstStyle/>
          <a:p>
            <a:pPr algn="ctr"/>
            <a:r>
              <a:rPr lang="en-US" sz="2400" b="0" kern="1200" dirty="0">
                <a:solidFill>
                  <a:srgbClr val="000000"/>
                </a:solidFill>
                <a:effectLst/>
                <a:latin typeface="Palatino Linotype" panose="02040502050505030304" pitchFamily="18" charset="0"/>
                <a:ea typeface="+mn-ea"/>
                <a:cs typeface="+mn-cs"/>
              </a:rPr>
              <a:t>Moonachie’s</a:t>
            </a:r>
            <a:br>
              <a:rPr lang="en-US" sz="2200" b="0" cap="none" dirty="0">
                <a:solidFill>
                  <a:schemeClr val="tx1"/>
                </a:solidFill>
              </a:rPr>
            </a:br>
            <a:r>
              <a:rPr lang="en-US" sz="2200" b="0" cap="none" dirty="0">
                <a:solidFill>
                  <a:schemeClr val="tx1"/>
                </a:solidFill>
              </a:rPr>
              <a:t>Start Strong Fall 2022 Administrations</a:t>
            </a:r>
            <a:br>
              <a:rPr lang="en-US" sz="2200" cap="none" dirty="0">
                <a:solidFill>
                  <a:schemeClr val="tx1"/>
                </a:solidFill>
              </a:rPr>
            </a:br>
            <a:r>
              <a:rPr lang="en-US" sz="2200" b="1" cap="none" dirty="0">
                <a:solidFill>
                  <a:schemeClr val="tx1"/>
                </a:solidFill>
              </a:rPr>
              <a:t>English Language Arts </a:t>
            </a:r>
            <a:r>
              <a:rPr lang="en-US" sz="2200" dirty="0">
                <a:solidFill>
                  <a:schemeClr val="tx1"/>
                </a:solidFill>
              </a:rPr>
              <a:t>— </a:t>
            </a:r>
            <a:r>
              <a:rPr lang="en-US" sz="2200" b="1" cap="none" dirty="0">
                <a:solidFill>
                  <a:schemeClr val="tx1"/>
                </a:solidFill>
              </a:rPr>
              <a:t>Support Levels</a:t>
            </a:r>
            <a:endParaRPr lang="en-US" sz="2200" dirty="0">
              <a:solidFill>
                <a:schemeClr val="tx1"/>
              </a:solidFill>
            </a:endParaRPr>
          </a:p>
        </p:txBody>
      </p:sp>
      <p:graphicFrame>
        <p:nvGraphicFramePr>
          <p:cNvPr id="6" name="Table 6">
            <a:extLst>
              <a:ext uri="{FF2B5EF4-FFF2-40B4-BE49-F238E27FC236}">
                <a16:creationId xmlns:a16="http://schemas.microsoft.com/office/drawing/2014/main" id="{8B43884C-A275-4463-8FE6-84BA31096852}"/>
              </a:ext>
            </a:extLst>
          </p:cNvPr>
          <p:cNvGraphicFramePr>
            <a:graphicFrameLocks noGrp="1"/>
          </p:cNvGraphicFramePr>
          <p:nvPr>
            <p:ph idx="1"/>
            <p:extLst>
              <p:ext uri="{D42A27DB-BD31-4B8C-83A1-F6EECF244321}">
                <p14:modId xmlns:p14="http://schemas.microsoft.com/office/powerpoint/2010/main" val="2320090600"/>
              </p:ext>
            </p:extLst>
          </p:nvPr>
        </p:nvGraphicFramePr>
        <p:xfrm>
          <a:off x="545550" y="1097280"/>
          <a:ext cx="10615078" cy="4328160"/>
        </p:xfrm>
        <a:graphic>
          <a:graphicData uri="http://schemas.openxmlformats.org/drawingml/2006/table">
            <a:tbl>
              <a:tblPr firstRow="1" firstCol="1" bandRow="1">
                <a:tableStyleId>{3B4B98B0-60AC-42C2-AFA5-B58CD77FA1E5}</a:tableStyleId>
              </a:tblPr>
              <a:tblGrid>
                <a:gridCol w="1184710">
                  <a:extLst>
                    <a:ext uri="{9D8B030D-6E8A-4147-A177-3AD203B41FA5}">
                      <a16:colId xmlns:a16="http://schemas.microsoft.com/office/drawing/2014/main" val="3299259416"/>
                    </a:ext>
                  </a:extLst>
                </a:gridCol>
                <a:gridCol w="1571728">
                  <a:extLst>
                    <a:ext uri="{9D8B030D-6E8A-4147-A177-3AD203B41FA5}">
                      <a16:colId xmlns:a16="http://schemas.microsoft.com/office/drawing/2014/main" val="255763042"/>
                    </a:ext>
                  </a:extLst>
                </a:gridCol>
                <a:gridCol w="1571728">
                  <a:extLst>
                    <a:ext uri="{9D8B030D-6E8A-4147-A177-3AD203B41FA5}">
                      <a16:colId xmlns:a16="http://schemas.microsoft.com/office/drawing/2014/main" val="1707296969"/>
                    </a:ext>
                  </a:extLst>
                </a:gridCol>
                <a:gridCol w="1571728">
                  <a:extLst>
                    <a:ext uri="{9D8B030D-6E8A-4147-A177-3AD203B41FA5}">
                      <a16:colId xmlns:a16="http://schemas.microsoft.com/office/drawing/2014/main" val="1966004691"/>
                    </a:ext>
                  </a:extLst>
                </a:gridCol>
                <a:gridCol w="1571728">
                  <a:extLst>
                    <a:ext uri="{9D8B030D-6E8A-4147-A177-3AD203B41FA5}">
                      <a16:colId xmlns:a16="http://schemas.microsoft.com/office/drawing/2014/main" val="2528977576"/>
                    </a:ext>
                  </a:extLst>
                </a:gridCol>
                <a:gridCol w="1571728">
                  <a:extLst>
                    <a:ext uri="{9D8B030D-6E8A-4147-A177-3AD203B41FA5}">
                      <a16:colId xmlns:a16="http://schemas.microsoft.com/office/drawing/2014/main" val="2488666752"/>
                    </a:ext>
                  </a:extLst>
                </a:gridCol>
                <a:gridCol w="1571728">
                  <a:extLst>
                    <a:ext uri="{9D8B030D-6E8A-4147-A177-3AD203B41FA5}">
                      <a16:colId xmlns:a16="http://schemas.microsoft.com/office/drawing/2014/main" val="598927759"/>
                    </a:ext>
                  </a:extLst>
                </a:gridCol>
              </a:tblGrid>
              <a:tr h="360092">
                <a:tc>
                  <a:txBody>
                    <a:bodyPr/>
                    <a:lstStyle/>
                    <a:p>
                      <a:r>
                        <a:rPr lang="en-US" sz="2000" dirty="0">
                          <a:solidFill>
                            <a:schemeClr val="bg1"/>
                          </a:solidFill>
                        </a:rPr>
                        <a:t>Grade</a:t>
                      </a:r>
                      <a:endParaRPr lang="en-US" sz="20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More Support Needed (Count)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More Support Needed (Percentage)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Some Support Needed (Count)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Some Support Needed (Percentage)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Less Support</a:t>
                      </a:r>
                      <a:r>
                        <a:rPr lang="en-US" sz="1600" b="1" baseline="0" dirty="0">
                          <a:solidFill>
                            <a:schemeClr val="bg1"/>
                          </a:solidFill>
                        </a:rPr>
                        <a:t> Needed (Count)</a:t>
                      </a:r>
                      <a:endParaRPr lang="en-US" sz="1600" b="1"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Less Support Needed (Percentage)</a:t>
                      </a:r>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553166125"/>
                  </a:ext>
                </a:extLst>
              </a:tr>
              <a:tr h="548640">
                <a:tc>
                  <a:txBody>
                    <a:bodyPr/>
                    <a:lstStyle/>
                    <a:p>
                      <a:pPr algn="ctr"/>
                      <a:r>
                        <a:rPr lang="en-US" sz="2000" b="1" dirty="0">
                          <a:solidFill>
                            <a:schemeClr val="bg1"/>
                          </a:solidFill>
                        </a:rPr>
                        <a:t>4 </a:t>
                      </a:r>
                    </a:p>
                    <a:p>
                      <a:pPr algn="ctr"/>
                      <a:r>
                        <a:rPr lang="en-US" sz="2000" b="1" dirty="0">
                          <a:solidFill>
                            <a:schemeClr val="bg1"/>
                          </a:solidFill>
                        </a:rPr>
                        <a:t>Total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2000" dirty="0"/>
                        <a:t>11</a:t>
                      </a:r>
                    </a:p>
                    <a:p>
                      <a:pPr algn="ctr"/>
                      <a:r>
                        <a:rPr lang="en-US" sz="2000" dirty="0"/>
                        <a:t>out of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11</a:t>
                      </a:r>
                    </a:p>
                    <a:p>
                      <a:pPr algn="ctr"/>
                      <a:r>
                        <a:rPr lang="en-US" sz="2000" dirty="0"/>
                        <a:t>out of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13</a:t>
                      </a:r>
                    </a:p>
                    <a:p>
                      <a:pPr algn="ctr"/>
                      <a:r>
                        <a:rPr lang="en-US" sz="2000" dirty="0"/>
                        <a:t>out of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 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973208"/>
                  </a:ext>
                </a:extLst>
              </a:tr>
              <a:tr h="548640">
                <a:tc>
                  <a:txBody>
                    <a:bodyPr/>
                    <a:lstStyle/>
                    <a:p>
                      <a:pPr algn="ctr"/>
                      <a:r>
                        <a:rPr lang="en-US" sz="2000" b="1" dirty="0">
                          <a:solidFill>
                            <a:schemeClr val="bg1"/>
                          </a:solidFill>
                        </a:rPr>
                        <a:t>5</a:t>
                      </a:r>
                    </a:p>
                    <a:p>
                      <a:pPr algn="ctr"/>
                      <a:r>
                        <a:rPr lang="en-US" sz="2000" b="1" dirty="0">
                          <a:solidFill>
                            <a:schemeClr val="bg1"/>
                          </a:solidFill>
                        </a:rPr>
                        <a:t>Total 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2000" dirty="0"/>
                        <a:t>6</a:t>
                      </a:r>
                    </a:p>
                    <a:p>
                      <a:pPr algn="ctr"/>
                      <a:r>
                        <a:rPr lang="en-US" sz="2000" dirty="0"/>
                        <a:t>out of 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9</a:t>
                      </a:r>
                    </a:p>
                    <a:p>
                      <a:pPr algn="ctr"/>
                      <a:r>
                        <a:rPr lang="en-US" sz="2000" dirty="0"/>
                        <a:t>out of 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31</a:t>
                      </a:r>
                    </a:p>
                    <a:p>
                      <a:pPr algn="ctr"/>
                      <a:r>
                        <a:rPr lang="en-US" sz="2000" dirty="0"/>
                        <a:t>out of 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6201559"/>
                  </a:ext>
                </a:extLst>
              </a:tr>
              <a:tr h="548640">
                <a:tc>
                  <a:txBody>
                    <a:bodyPr/>
                    <a:lstStyle/>
                    <a:p>
                      <a:pPr algn="ctr"/>
                      <a:r>
                        <a:rPr lang="en-US" sz="2000" b="1" dirty="0">
                          <a:solidFill>
                            <a:schemeClr val="bg1"/>
                          </a:solidFill>
                        </a:rPr>
                        <a:t>6</a:t>
                      </a:r>
                    </a:p>
                    <a:p>
                      <a:pPr algn="ctr"/>
                      <a:r>
                        <a:rPr lang="en-US" sz="2000" b="1" dirty="0">
                          <a:solidFill>
                            <a:schemeClr val="bg1"/>
                          </a:solidFill>
                        </a:rPr>
                        <a:t>Total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2000" dirty="0"/>
                        <a:t>12</a:t>
                      </a:r>
                    </a:p>
                    <a:p>
                      <a:pPr algn="ctr"/>
                      <a:r>
                        <a:rPr lang="en-US" sz="2000" dirty="0"/>
                        <a:t>out of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7</a:t>
                      </a:r>
                    </a:p>
                    <a:p>
                      <a:pPr algn="ctr"/>
                      <a:r>
                        <a:rPr lang="en-US" sz="2000" dirty="0"/>
                        <a:t>out of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16</a:t>
                      </a:r>
                    </a:p>
                    <a:p>
                      <a:pPr algn="ctr"/>
                      <a:r>
                        <a:rPr lang="en-US" sz="2000" dirty="0"/>
                        <a:t>out of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265118"/>
                  </a:ext>
                </a:extLst>
              </a:tr>
              <a:tr h="548640">
                <a:tc>
                  <a:txBody>
                    <a:bodyPr/>
                    <a:lstStyle/>
                    <a:p>
                      <a:pPr algn="ctr"/>
                      <a:r>
                        <a:rPr lang="en-US" sz="2000" b="1" dirty="0">
                          <a:solidFill>
                            <a:schemeClr val="bg1"/>
                          </a:solidFill>
                        </a:rPr>
                        <a:t>7</a:t>
                      </a:r>
                    </a:p>
                    <a:p>
                      <a:pPr algn="ctr"/>
                      <a:r>
                        <a:rPr lang="en-US" sz="2000" b="1" dirty="0">
                          <a:solidFill>
                            <a:schemeClr val="bg1"/>
                          </a:solidFill>
                        </a:rPr>
                        <a:t>Total 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2000" dirty="0"/>
                        <a:t>5</a:t>
                      </a:r>
                    </a:p>
                    <a:p>
                      <a:pPr algn="ctr"/>
                      <a:r>
                        <a:rPr lang="en-US" sz="2000" dirty="0"/>
                        <a:t>out of 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6</a:t>
                      </a:r>
                    </a:p>
                    <a:p>
                      <a:pPr algn="ctr"/>
                      <a:r>
                        <a:rPr lang="en-US" sz="2000" dirty="0"/>
                        <a:t>out of 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15</a:t>
                      </a:r>
                    </a:p>
                    <a:p>
                      <a:pPr algn="ctr"/>
                      <a:r>
                        <a:rPr lang="en-US" sz="2000" dirty="0"/>
                        <a:t>out of 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588864"/>
                  </a:ext>
                </a:extLst>
              </a:tr>
              <a:tr h="548640">
                <a:tc>
                  <a:txBody>
                    <a:bodyPr/>
                    <a:lstStyle/>
                    <a:p>
                      <a:pPr algn="ctr"/>
                      <a:r>
                        <a:rPr lang="en-US" sz="2000" b="1" dirty="0">
                          <a:solidFill>
                            <a:schemeClr val="bg1"/>
                          </a:solidFill>
                        </a:rPr>
                        <a:t>8</a:t>
                      </a:r>
                    </a:p>
                    <a:p>
                      <a:pPr algn="ctr"/>
                      <a:r>
                        <a:rPr lang="en-US" sz="2000" b="1" dirty="0">
                          <a:solidFill>
                            <a:schemeClr val="bg1"/>
                          </a:solidFill>
                        </a:rPr>
                        <a:t>Total 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2000" dirty="0"/>
                        <a:t>7</a:t>
                      </a:r>
                    </a:p>
                    <a:p>
                      <a:pPr algn="ctr"/>
                      <a:r>
                        <a:rPr lang="en-US" sz="2000" dirty="0"/>
                        <a:t>out of 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8</a:t>
                      </a:r>
                    </a:p>
                    <a:p>
                      <a:pPr algn="ctr"/>
                      <a:r>
                        <a:rPr lang="en-US" sz="2000" dirty="0"/>
                        <a:t>out of 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21</a:t>
                      </a:r>
                    </a:p>
                    <a:p>
                      <a:pPr algn="ctr"/>
                      <a:r>
                        <a:rPr lang="en-US" sz="2000" dirty="0"/>
                        <a:t>out of 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8791736"/>
                  </a:ext>
                </a:extLst>
              </a:tr>
            </a:tbl>
          </a:graphicData>
        </a:graphic>
      </p:graphicFrame>
      <p:sp>
        <p:nvSpPr>
          <p:cNvPr id="4" name="TextBox 3">
            <a:extLst>
              <a:ext uri="{FF2B5EF4-FFF2-40B4-BE49-F238E27FC236}">
                <a16:creationId xmlns:a16="http://schemas.microsoft.com/office/drawing/2014/main" id="{CB11362A-C229-4AD7-A2A1-D47C77F7D874}"/>
              </a:ext>
            </a:extLst>
          </p:cNvPr>
          <p:cNvSpPr txBox="1"/>
          <p:nvPr/>
        </p:nvSpPr>
        <p:spPr>
          <a:xfrm>
            <a:off x="1110925" y="5828499"/>
            <a:ext cx="6243185" cy="369332"/>
          </a:xfrm>
          <a:prstGeom prst="rect">
            <a:avLst/>
          </a:prstGeom>
          <a:noFill/>
        </p:spPr>
        <p:txBody>
          <a:bodyPr wrap="square" rtlCol="0">
            <a:spAutoFit/>
          </a:bodyPr>
          <a:lstStyle/>
          <a:p>
            <a:r>
              <a:rPr lang="en-US" b="0" i="0" dirty="0">
                <a:solidFill>
                  <a:srgbClr val="000000"/>
                </a:solidFill>
                <a:effectLst/>
                <a:latin typeface="Palatino Linotype" panose="02040502050505030304" pitchFamily="18" charset="0"/>
              </a:rPr>
              <a:t>Note: Percentages may not total 100 due to rounding.</a:t>
            </a:r>
            <a:endParaRPr lang="en-US" dirty="0"/>
          </a:p>
        </p:txBody>
      </p:sp>
      <p:sp>
        <p:nvSpPr>
          <p:cNvPr id="5" name="Slide Number Placeholder 4">
            <a:extLst>
              <a:ext uri="{FF2B5EF4-FFF2-40B4-BE49-F238E27FC236}">
                <a16:creationId xmlns:a16="http://schemas.microsoft.com/office/drawing/2014/main" id="{3EEE974C-9D8D-48B3-E21E-87D9D116AD3E}"/>
              </a:ext>
            </a:extLst>
          </p:cNvPr>
          <p:cNvSpPr>
            <a:spLocks noGrp="1"/>
          </p:cNvSpPr>
          <p:nvPr>
            <p:ph type="sldNum" sz="quarter" idx="12"/>
          </p:nvPr>
        </p:nvSpPr>
        <p:spPr/>
        <p:txBody>
          <a:bodyPr/>
          <a:lstStyle/>
          <a:p>
            <a:fld id="{A3D1C70C-36A2-44FC-A083-98959550CFF4}" type="slidenum">
              <a:rPr lang="en-US" smtClean="0"/>
              <a:t>12</a:t>
            </a:fld>
            <a:endParaRPr lang="en-US"/>
          </a:p>
        </p:txBody>
      </p:sp>
    </p:spTree>
    <p:extLst>
      <p:ext uri="{BB962C8B-B14F-4D97-AF65-F5344CB8AC3E}">
        <p14:creationId xmlns:p14="http://schemas.microsoft.com/office/powerpoint/2010/main" val="2711322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7BDC7-F9E3-97AB-7D4A-1A00FE3C6808}"/>
              </a:ext>
            </a:extLst>
          </p:cNvPr>
          <p:cNvSpPr>
            <a:spLocks noGrp="1"/>
          </p:cNvSpPr>
          <p:nvPr>
            <p:ph type="title"/>
          </p:nvPr>
        </p:nvSpPr>
        <p:spPr>
          <a:xfrm>
            <a:off x="1198475" y="148194"/>
            <a:ext cx="10096959" cy="747579"/>
          </a:xfrm>
        </p:spPr>
        <p:txBody>
          <a:bodyPr/>
          <a:lstStyle/>
          <a:p>
            <a:pPr algn="ctr"/>
            <a:r>
              <a:rPr lang="en-US" sz="2400" b="0" kern="1200" dirty="0">
                <a:solidFill>
                  <a:srgbClr val="000000"/>
                </a:solidFill>
                <a:effectLst/>
                <a:latin typeface="Palatino Linotype" panose="02040502050505030304" pitchFamily="18" charset="0"/>
                <a:ea typeface="+mn-ea"/>
                <a:cs typeface="+mn-cs"/>
              </a:rPr>
              <a:t>Moonachie</a:t>
            </a:r>
            <a:br>
              <a:rPr lang="en-US" sz="2200" b="0" cap="none" dirty="0">
                <a:solidFill>
                  <a:schemeClr val="tx1"/>
                </a:solidFill>
              </a:rPr>
            </a:br>
            <a:r>
              <a:rPr lang="en-US" sz="2200" b="0" cap="none" dirty="0">
                <a:solidFill>
                  <a:schemeClr val="tx1"/>
                </a:solidFill>
              </a:rPr>
              <a:t>compared to New Jersey</a:t>
            </a:r>
            <a:br>
              <a:rPr lang="en-US" sz="2200" cap="none" dirty="0">
                <a:solidFill>
                  <a:schemeClr val="tx1"/>
                </a:solidFill>
              </a:rPr>
            </a:br>
            <a:r>
              <a:rPr lang="en-US" sz="2200" b="1" cap="none" dirty="0">
                <a:solidFill>
                  <a:schemeClr val="tx1"/>
                </a:solidFill>
              </a:rPr>
              <a:t>English Language Arts </a:t>
            </a:r>
            <a:r>
              <a:rPr lang="en-US" sz="2200" dirty="0">
                <a:solidFill>
                  <a:schemeClr val="tx1"/>
                </a:solidFill>
              </a:rPr>
              <a:t>— </a:t>
            </a:r>
            <a:r>
              <a:rPr lang="en-US" sz="2200" b="1" cap="none" dirty="0">
                <a:solidFill>
                  <a:schemeClr val="tx1"/>
                </a:solidFill>
              </a:rPr>
              <a:t>Support Levels</a:t>
            </a:r>
            <a:endParaRPr lang="en-US" sz="2200" dirty="0">
              <a:solidFill>
                <a:schemeClr val="tx1"/>
              </a:solidFill>
            </a:endParaRPr>
          </a:p>
        </p:txBody>
      </p:sp>
      <p:graphicFrame>
        <p:nvGraphicFramePr>
          <p:cNvPr id="6" name="Table 6">
            <a:extLst>
              <a:ext uri="{FF2B5EF4-FFF2-40B4-BE49-F238E27FC236}">
                <a16:creationId xmlns:a16="http://schemas.microsoft.com/office/drawing/2014/main" id="{8B43884C-A275-4463-8FE6-84BA31096852}"/>
              </a:ext>
            </a:extLst>
          </p:cNvPr>
          <p:cNvGraphicFramePr>
            <a:graphicFrameLocks noGrp="1"/>
          </p:cNvGraphicFramePr>
          <p:nvPr>
            <p:ph idx="1"/>
            <p:extLst>
              <p:ext uri="{D42A27DB-BD31-4B8C-83A1-F6EECF244321}">
                <p14:modId xmlns:p14="http://schemas.microsoft.com/office/powerpoint/2010/main" val="2972743013"/>
              </p:ext>
            </p:extLst>
          </p:nvPr>
        </p:nvGraphicFramePr>
        <p:xfrm>
          <a:off x="545550" y="1097280"/>
          <a:ext cx="10615078" cy="3566160"/>
        </p:xfrm>
        <a:graphic>
          <a:graphicData uri="http://schemas.openxmlformats.org/drawingml/2006/table">
            <a:tbl>
              <a:tblPr firstRow="1" firstCol="1" bandRow="1">
                <a:tableStyleId>{3B4B98B0-60AC-42C2-AFA5-B58CD77FA1E5}</a:tableStyleId>
              </a:tblPr>
              <a:tblGrid>
                <a:gridCol w="1184710">
                  <a:extLst>
                    <a:ext uri="{9D8B030D-6E8A-4147-A177-3AD203B41FA5}">
                      <a16:colId xmlns:a16="http://schemas.microsoft.com/office/drawing/2014/main" val="3299259416"/>
                    </a:ext>
                  </a:extLst>
                </a:gridCol>
                <a:gridCol w="1571728">
                  <a:extLst>
                    <a:ext uri="{9D8B030D-6E8A-4147-A177-3AD203B41FA5}">
                      <a16:colId xmlns:a16="http://schemas.microsoft.com/office/drawing/2014/main" val="255763042"/>
                    </a:ext>
                  </a:extLst>
                </a:gridCol>
                <a:gridCol w="1571728">
                  <a:extLst>
                    <a:ext uri="{9D8B030D-6E8A-4147-A177-3AD203B41FA5}">
                      <a16:colId xmlns:a16="http://schemas.microsoft.com/office/drawing/2014/main" val="1707296969"/>
                    </a:ext>
                  </a:extLst>
                </a:gridCol>
                <a:gridCol w="1571728">
                  <a:extLst>
                    <a:ext uri="{9D8B030D-6E8A-4147-A177-3AD203B41FA5}">
                      <a16:colId xmlns:a16="http://schemas.microsoft.com/office/drawing/2014/main" val="1966004691"/>
                    </a:ext>
                  </a:extLst>
                </a:gridCol>
                <a:gridCol w="1571728">
                  <a:extLst>
                    <a:ext uri="{9D8B030D-6E8A-4147-A177-3AD203B41FA5}">
                      <a16:colId xmlns:a16="http://schemas.microsoft.com/office/drawing/2014/main" val="2528977576"/>
                    </a:ext>
                  </a:extLst>
                </a:gridCol>
                <a:gridCol w="1571728">
                  <a:extLst>
                    <a:ext uri="{9D8B030D-6E8A-4147-A177-3AD203B41FA5}">
                      <a16:colId xmlns:a16="http://schemas.microsoft.com/office/drawing/2014/main" val="2488666752"/>
                    </a:ext>
                  </a:extLst>
                </a:gridCol>
                <a:gridCol w="1571728">
                  <a:extLst>
                    <a:ext uri="{9D8B030D-6E8A-4147-A177-3AD203B41FA5}">
                      <a16:colId xmlns:a16="http://schemas.microsoft.com/office/drawing/2014/main" val="598927759"/>
                    </a:ext>
                  </a:extLst>
                </a:gridCol>
              </a:tblGrid>
              <a:tr h="360092">
                <a:tc>
                  <a:txBody>
                    <a:bodyPr/>
                    <a:lstStyle/>
                    <a:p>
                      <a:r>
                        <a:rPr lang="en-US" sz="2000" dirty="0">
                          <a:solidFill>
                            <a:schemeClr val="bg1"/>
                          </a:solidFill>
                        </a:rPr>
                        <a:t>Grade</a:t>
                      </a:r>
                      <a:endParaRPr lang="en-US" sz="20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More Support Needed (State)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More Support Needed (Moonachie)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Some Support Needed (State)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Some Support Needed (Moonachie)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Less Support</a:t>
                      </a:r>
                      <a:r>
                        <a:rPr lang="en-US" sz="1600" b="1" baseline="0" dirty="0">
                          <a:solidFill>
                            <a:schemeClr val="bg1"/>
                          </a:solidFill>
                        </a:rPr>
                        <a:t> Needed (State)</a:t>
                      </a:r>
                      <a:endParaRPr lang="en-US" sz="1600" b="1"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Less Support Needed (Moonachie)</a:t>
                      </a:r>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553166125"/>
                  </a:ext>
                </a:extLst>
              </a:tr>
              <a:tr h="548640">
                <a:tc>
                  <a:txBody>
                    <a:bodyPr/>
                    <a:lstStyle/>
                    <a:p>
                      <a:pPr algn="ctr"/>
                      <a:r>
                        <a:rPr lang="en-US" sz="2000" b="1" dirty="0">
                          <a:solidFill>
                            <a:schemeClr val="bg1"/>
                          </a:solidFill>
                        </a:rPr>
                        <a:t>4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1800" dirty="0">
                          <a:solidFill>
                            <a:schemeClr val="tx1"/>
                          </a:solidFill>
                          <a:latin typeface="+mj-lt"/>
                        </a:rPr>
                        <a:t>59.5%</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27%</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13.5%</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dirty="0"/>
                        <a:t> 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869973208"/>
                  </a:ext>
                </a:extLst>
              </a:tr>
              <a:tr h="548640">
                <a:tc>
                  <a:txBody>
                    <a:bodyPr/>
                    <a:lstStyle/>
                    <a:p>
                      <a:pPr algn="ctr"/>
                      <a:r>
                        <a:rPr lang="en-US" sz="2000" b="1" dirty="0">
                          <a:solidFill>
                            <a:schemeClr val="bg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1800" dirty="0">
                          <a:solidFill>
                            <a:schemeClr val="tx1"/>
                          </a:solidFill>
                          <a:latin typeface="+mj-lt"/>
                        </a:rPr>
                        <a:t>27.4%</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25.1%</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47.5%</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67%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76201559"/>
                  </a:ext>
                </a:extLst>
              </a:tr>
              <a:tr h="548640">
                <a:tc>
                  <a:txBody>
                    <a:bodyPr/>
                    <a:lstStyle/>
                    <a:p>
                      <a:pPr algn="ctr"/>
                      <a:r>
                        <a:rPr lang="en-US" sz="2000" b="1" dirty="0">
                          <a:solidFill>
                            <a:schemeClr val="bg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1800" dirty="0">
                          <a:solidFill>
                            <a:schemeClr val="tx1"/>
                          </a:solidFill>
                          <a:latin typeface="+mj-lt"/>
                        </a:rPr>
                        <a:t>34.3%</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25.9%</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39.8%</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265118"/>
                  </a:ext>
                </a:extLst>
              </a:tr>
              <a:tr h="548640">
                <a:tc>
                  <a:txBody>
                    <a:bodyPr/>
                    <a:lstStyle/>
                    <a:p>
                      <a:pPr algn="ctr"/>
                      <a:r>
                        <a:rPr lang="en-US" sz="2000" b="1" dirty="0">
                          <a:solidFill>
                            <a:schemeClr val="bg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1800" dirty="0">
                          <a:solidFill>
                            <a:schemeClr val="tx1"/>
                          </a:solidFill>
                          <a:latin typeface="+mj-lt"/>
                        </a:rPr>
                        <a:t>30.6%</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24.6%</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44.8%</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5588864"/>
                  </a:ext>
                </a:extLst>
              </a:tr>
              <a:tr h="548640">
                <a:tc>
                  <a:txBody>
                    <a:bodyPr/>
                    <a:lstStyle/>
                    <a:p>
                      <a:pPr algn="ctr"/>
                      <a:r>
                        <a:rPr lang="en-US" sz="2000" b="1" dirty="0">
                          <a:solidFill>
                            <a:schemeClr val="bg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1800" dirty="0">
                          <a:solidFill>
                            <a:schemeClr val="tx1"/>
                          </a:solidFill>
                          <a:latin typeface="+mj-lt"/>
                        </a:rPr>
                        <a:t>33.5%</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19.7%</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46.8%</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58%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008791736"/>
                  </a:ext>
                </a:extLst>
              </a:tr>
            </a:tbl>
          </a:graphicData>
        </a:graphic>
      </p:graphicFrame>
      <p:sp>
        <p:nvSpPr>
          <p:cNvPr id="4" name="TextBox 3">
            <a:extLst>
              <a:ext uri="{FF2B5EF4-FFF2-40B4-BE49-F238E27FC236}">
                <a16:creationId xmlns:a16="http://schemas.microsoft.com/office/drawing/2014/main" id="{CB11362A-C229-4AD7-A2A1-D47C77F7D874}"/>
              </a:ext>
            </a:extLst>
          </p:cNvPr>
          <p:cNvSpPr txBox="1"/>
          <p:nvPr/>
        </p:nvSpPr>
        <p:spPr>
          <a:xfrm>
            <a:off x="1110925" y="5828499"/>
            <a:ext cx="6243185" cy="369332"/>
          </a:xfrm>
          <a:prstGeom prst="rect">
            <a:avLst/>
          </a:prstGeom>
          <a:noFill/>
        </p:spPr>
        <p:txBody>
          <a:bodyPr wrap="square" rtlCol="0">
            <a:spAutoFit/>
          </a:bodyPr>
          <a:lstStyle/>
          <a:p>
            <a:r>
              <a:rPr lang="en-US" b="0" i="0" dirty="0">
                <a:solidFill>
                  <a:srgbClr val="000000"/>
                </a:solidFill>
                <a:effectLst/>
                <a:latin typeface="Palatino Linotype" panose="02040502050505030304" pitchFamily="18" charset="0"/>
              </a:rPr>
              <a:t>Note: Percentages may not total 100 due to rounding.</a:t>
            </a:r>
            <a:endParaRPr lang="en-US" dirty="0"/>
          </a:p>
        </p:txBody>
      </p:sp>
      <p:sp>
        <p:nvSpPr>
          <p:cNvPr id="5" name="Slide Number Placeholder 4">
            <a:extLst>
              <a:ext uri="{FF2B5EF4-FFF2-40B4-BE49-F238E27FC236}">
                <a16:creationId xmlns:a16="http://schemas.microsoft.com/office/drawing/2014/main" id="{3EEE974C-9D8D-48B3-E21E-87D9D116AD3E}"/>
              </a:ext>
            </a:extLst>
          </p:cNvPr>
          <p:cNvSpPr>
            <a:spLocks noGrp="1"/>
          </p:cNvSpPr>
          <p:nvPr>
            <p:ph type="sldNum" sz="quarter" idx="12"/>
          </p:nvPr>
        </p:nvSpPr>
        <p:spPr/>
        <p:txBody>
          <a:bodyPr/>
          <a:lstStyle/>
          <a:p>
            <a:fld id="{A3D1C70C-36A2-44FC-A083-98959550CFF4}" type="slidenum">
              <a:rPr lang="en-US" smtClean="0"/>
              <a:t>13</a:t>
            </a:fld>
            <a:endParaRPr lang="en-US"/>
          </a:p>
        </p:txBody>
      </p:sp>
    </p:spTree>
    <p:extLst>
      <p:ext uri="{BB962C8B-B14F-4D97-AF65-F5344CB8AC3E}">
        <p14:creationId xmlns:p14="http://schemas.microsoft.com/office/powerpoint/2010/main" val="42475765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9CEFF20-1498-B776-C616-ADDDC78CF252}"/>
              </a:ext>
            </a:extLst>
          </p:cNvPr>
          <p:cNvSpPr>
            <a:spLocks noGrp="1"/>
          </p:cNvSpPr>
          <p:nvPr>
            <p:ph type="title"/>
          </p:nvPr>
        </p:nvSpPr>
        <p:spPr>
          <a:xfrm>
            <a:off x="1198475" y="148194"/>
            <a:ext cx="10096959" cy="747579"/>
          </a:xfrm>
        </p:spPr>
        <p:txBody>
          <a:bodyPr/>
          <a:lstStyle/>
          <a:p>
            <a:pPr algn="ctr"/>
            <a:r>
              <a:rPr lang="en-US" sz="1800" b="0" kern="1200" dirty="0">
                <a:solidFill>
                  <a:srgbClr val="000000"/>
                </a:solidFill>
                <a:effectLst/>
                <a:latin typeface="Palatino Linotype" panose="02040502050505030304" pitchFamily="18" charset="0"/>
                <a:ea typeface="+mn-ea"/>
                <a:cs typeface="+mn-cs"/>
              </a:rPr>
              <a:t>Moonachie’s</a:t>
            </a:r>
            <a:br>
              <a:rPr lang="en-US" sz="1800" b="0" cap="none" dirty="0">
                <a:solidFill>
                  <a:schemeClr val="tx1"/>
                </a:solidFill>
              </a:rPr>
            </a:br>
            <a:r>
              <a:rPr lang="en-US" sz="1800" b="0" cap="none" dirty="0">
                <a:solidFill>
                  <a:schemeClr val="tx1"/>
                </a:solidFill>
              </a:rPr>
              <a:t>Start Strong Fall 2022 Administrations</a:t>
            </a:r>
            <a:br>
              <a:rPr lang="en-US" sz="1800" cap="none" dirty="0">
                <a:solidFill>
                  <a:schemeClr val="tx1"/>
                </a:solidFill>
              </a:rPr>
            </a:br>
            <a:r>
              <a:rPr lang="en-US" sz="1800" b="1" cap="none" dirty="0">
                <a:solidFill>
                  <a:schemeClr val="tx1"/>
                </a:solidFill>
              </a:rPr>
              <a:t>Mathematics </a:t>
            </a:r>
            <a:r>
              <a:rPr lang="en-US" sz="1800" dirty="0">
                <a:solidFill>
                  <a:schemeClr val="tx1"/>
                </a:solidFill>
              </a:rPr>
              <a:t>—Support </a:t>
            </a:r>
            <a:r>
              <a:rPr lang="en-US" sz="1800" b="1" cap="none" dirty="0">
                <a:solidFill>
                  <a:schemeClr val="tx1"/>
                </a:solidFill>
              </a:rPr>
              <a:t>Levels</a:t>
            </a:r>
            <a:endParaRPr lang="en-US" sz="1800" dirty="0">
              <a:solidFill>
                <a:schemeClr val="tx1"/>
              </a:solidFill>
            </a:endParaRPr>
          </a:p>
        </p:txBody>
      </p:sp>
      <p:graphicFrame>
        <p:nvGraphicFramePr>
          <p:cNvPr id="2" name="Table 1">
            <a:extLst>
              <a:ext uri="{FF2B5EF4-FFF2-40B4-BE49-F238E27FC236}">
                <a16:creationId xmlns:a16="http://schemas.microsoft.com/office/drawing/2014/main" id="{2748FCE5-AE71-4754-9E3C-56A9773B9BBD}"/>
              </a:ext>
            </a:extLst>
          </p:cNvPr>
          <p:cNvGraphicFramePr>
            <a:graphicFrameLocks noGrp="1"/>
          </p:cNvGraphicFramePr>
          <p:nvPr>
            <p:extLst>
              <p:ext uri="{D42A27DB-BD31-4B8C-83A1-F6EECF244321}">
                <p14:modId xmlns:p14="http://schemas.microsoft.com/office/powerpoint/2010/main" val="3532670575"/>
              </p:ext>
            </p:extLst>
          </p:nvPr>
        </p:nvGraphicFramePr>
        <p:xfrm>
          <a:off x="571745" y="1204273"/>
          <a:ext cx="10395676" cy="4328160"/>
        </p:xfrm>
        <a:graphic>
          <a:graphicData uri="http://schemas.openxmlformats.org/drawingml/2006/table">
            <a:tbl>
              <a:tblPr firstRow="1" firstCol="1" bandRow="1">
                <a:tableStyleId>{3B4B98B0-60AC-42C2-AFA5-B58CD77FA1E5}</a:tableStyleId>
              </a:tblPr>
              <a:tblGrid>
                <a:gridCol w="1343116">
                  <a:extLst>
                    <a:ext uri="{9D8B030D-6E8A-4147-A177-3AD203B41FA5}">
                      <a16:colId xmlns:a16="http://schemas.microsoft.com/office/drawing/2014/main" val="2820901854"/>
                    </a:ext>
                  </a:extLst>
                </a:gridCol>
                <a:gridCol w="1508760">
                  <a:extLst>
                    <a:ext uri="{9D8B030D-6E8A-4147-A177-3AD203B41FA5}">
                      <a16:colId xmlns:a16="http://schemas.microsoft.com/office/drawing/2014/main" val="410753599"/>
                    </a:ext>
                  </a:extLst>
                </a:gridCol>
                <a:gridCol w="1508760">
                  <a:extLst>
                    <a:ext uri="{9D8B030D-6E8A-4147-A177-3AD203B41FA5}">
                      <a16:colId xmlns:a16="http://schemas.microsoft.com/office/drawing/2014/main" val="3204897839"/>
                    </a:ext>
                  </a:extLst>
                </a:gridCol>
                <a:gridCol w="1508760">
                  <a:extLst>
                    <a:ext uri="{9D8B030D-6E8A-4147-A177-3AD203B41FA5}">
                      <a16:colId xmlns:a16="http://schemas.microsoft.com/office/drawing/2014/main" val="1375145429"/>
                    </a:ext>
                  </a:extLst>
                </a:gridCol>
                <a:gridCol w="1508760">
                  <a:extLst>
                    <a:ext uri="{9D8B030D-6E8A-4147-A177-3AD203B41FA5}">
                      <a16:colId xmlns:a16="http://schemas.microsoft.com/office/drawing/2014/main" val="800551920"/>
                    </a:ext>
                  </a:extLst>
                </a:gridCol>
                <a:gridCol w="1508760">
                  <a:extLst>
                    <a:ext uri="{9D8B030D-6E8A-4147-A177-3AD203B41FA5}">
                      <a16:colId xmlns:a16="http://schemas.microsoft.com/office/drawing/2014/main" val="1122244402"/>
                    </a:ext>
                  </a:extLst>
                </a:gridCol>
                <a:gridCol w="1508760">
                  <a:extLst>
                    <a:ext uri="{9D8B030D-6E8A-4147-A177-3AD203B41FA5}">
                      <a16:colId xmlns:a16="http://schemas.microsoft.com/office/drawing/2014/main" val="3382887102"/>
                    </a:ext>
                  </a:extLst>
                </a:gridCol>
              </a:tblGrid>
              <a:tr h="360092">
                <a:tc>
                  <a:txBody>
                    <a:bodyPr/>
                    <a:lstStyle/>
                    <a:p>
                      <a:r>
                        <a:rPr lang="en-US" sz="2000" dirty="0">
                          <a:solidFill>
                            <a:schemeClr val="bg1"/>
                          </a:solidFill>
                        </a:rPr>
                        <a:t>Grade</a:t>
                      </a:r>
                      <a:endParaRPr lang="en-US" sz="20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More Support Needed (Count)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More Support Needed (Percentage)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Some Support Needed (Count)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Some Support Needed (Percentage)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Less Support</a:t>
                      </a:r>
                      <a:r>
                        <a:rPr lang="en-US" sz="1600" b="1" baseline="0" dirty="0">
                          <a:solidFill>
                            <a:schemeClr val="bg1"/>
                          </a:solidFill>
                        </a:rPr>
                        <a:t> Needed (Count)</a:t>
                      </a:r>
                      <a:endParaRPr lang="en-US" sz="1600" b="1"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Less Support Needed (Percentage)</a:t>
                      </a:r>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73974324"/>
                  </a:ext>
                </a:extLst>
              </a:tr>
              <a:tr h="411480">
                <a:tc>
                  <a:txBody>
                    <a:bodyPr/>
                    <a:lstStyle/>
                    <a:p>
                      <a:pPr marL="91440" algn="l"/>
                      <a:r>
                        <a:rPr lang="en-US" sz="1600" b="1" dirty="0">
                          <a:solidFill>
                            <a:schemeClr val="bg1"/>
                          </a:solidFill>
                        </a:rPr>
                        <a:t>4</a:t>
                      </a:r>
                    </a:p>
                    <a:p>
                      <a:pPr marL="91440" algn="l"/>
                      <a:r>
                        <a:rPr lang="en-US" sz="1600" b="1" dirty="0">
                          <a:solidFill>
                            <a:schemeClr val="bg1"/>
                          </a:solidFill>
                        </a:rPr>
                        <a:t>Total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2000" dirty="0"/>
                        <a:t>13</a:t>
                      </a:r>
                    </a:p>
                    <a:p>
                      <a:pPr algn="ctr"/>
                      <a:r>
                        <a:rPr lang="en-US" sz="2000" dirty="0"/>
                        <a:t>out of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11</a:t>
                      </a:r>
                    </a:p>
                    <a:p>
                      <a:pPr algn="ctr"/>
                      <a:r>
                        <a:rPr lang="en-US" sz="2000" dirty="0"/>
                        <a:t>out of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11</a:t>
                      </a:r>
                    </a:p>
                    <a:p>
                      <a:pPr algn="ctr"/>
                      <a:r>
                        <a:rPr lang="en-US" sz="2000" dirty="0"/>
                        <a:t>out of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8038601"/>
                  </a:ext>
                </a:extLst>
              </a:tr>
              <a:tr h="411480">
                <a:tc>
                  <a:txBody>
                    <a:bodyPr/>
                    <a:lstStyle/>
                    <a:p>
                      <a:pPr marL="91440" algn="l"/>
                      <a:r>
                        <a:rPr lang="en-US" sz="1600" b="1" dirty="0">
                          <a:solidFill>
                            <a:schemeClr val="bg1"/>
                          </a:solidFill>
                        </a:rPr>
                        <a:t>5</a:t>
                      </a:r>
                    </a:p>
                    <a:p>
                      <a:pPr marL="91440" algn="l"/>
                      <a:r>
                        <a:rPr lang="en-US" sz="1600" b="1" dirty="0">
                          <a:solidFill>
                            <a:schemeClr val="bg1"/>
                          </a:solidFill>
                        </a:rPr>
                        <a:t>Total 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2000" dirty="0"/>
                        <a:t>11</a:t>
                      </a:r>
                    </a:p>
                    <a:p>
                      <a:pPr algn="ctr"/>
                      <a:r>
                        <a:rPr lang="en-US" sz="2000" dirty="0"/>
                        <a:t>out of 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14</a:t>
                      </a:r>
                    </a:p>
                    <a:p>
                      <a:pPr algn="ctr"/>
                      <a:r>
                        <a:rPr lang="en-US" sz="2000" dirty="0"/>
                        <a:t>out of 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21</a:t>
                      </a:r>
                    </a:p>
                    <a:p>
                      <a:pPr algn="ctr"/>
                      <a:r>
                        <a:rPr lang="en-US" sz="2000" dirty="0"/>
                        <a:t>out of 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7923016"/>
                  </a:ext>
                </a:extLst>
              </a:tr>
              <a:tr h="411480">
                <a:tc>
                  <a:txBody>
                    <a:bodyPr/>
                    <a:lstStyle/>
                    <a:p>
                      <a:pPr marL="91440" algn="l"/>
                      <a:r>
                        <a:rPr lang="en-US" sz="1600" b="1" dirty="0">
                          <a:solidFill>
                            <a:schemeClr val="bg1"/>
                          </a:solidFill>
                        </a:rPr>
                        <a:t>6</a:t>
                      </a:r>
                    </a:p>
                    <a:p>
                      <a:pPr marL="91440" algn="l"/>
                      <a:r>
                        <a:rPr lang="en-US" sz="1600" b="1" dirty="0">
                          <a:solidFill>
                            <a:schemeClr val="bg1"/>
                          </a:solidFill>
                        </a:rPr>
                        <a:t>Total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2000" dirty="0"/>
                        <a:t>8</a:t>
                      </a:r>
                    </a:p>
                    <a:p>
                      <a:pPr algn="ctr"/>
                      <a:r>
                        <a:rPr lang="en-US" sz="2000" dirty="0"/>
                        <a:t>out of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9</a:t>
                      </a:r>
                    </a:p>
                    <a:p>
                      <a:pPr algn="ctr"/>
                      <a:r>
                        <a:rPr lang="en-US" sz="2000" dirty="0"/>
                        <a:t>out of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18</a:t>
                      </a:r>
                    </a:p>
                    <a:p>
                      <a:pPr algn="ctr"/>
                      <a:r>
                        <a:rPr lang="en-US" sz="2000" dirty="0"/>
                        <a:t>out of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51%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9940057"/>
                  </a:ext>
                </a:extLst>
              </a:tr>
              <a:tr h="411480">
                <a:tc>
                  <a:txBody>
                    <a:bodyPr/>
                    <a:lstStyle/>
                    <a:p>
                      <a:pPr marL="91440" algn="l"/>
                      <a:r>
                        <a:rPr lang="en-US" sz="1600" b="1" dirty="0">
                          <a:solidFill>
                            <a:schemeClr val="bg1"/>
                          </a:solidFill>
                        </a:rPr>
                        <a:t>7</a:t>
                      </a:r>
                    </a:p>
                    <a:p>
                      <a:pPr marL="91440" algn="l"/>
                      <a:r>
                        <a:rPr lang="en-US" sz="1600" b="1" dirty="0">
                          <a:solidFill>
                            <a:schemeClr val="bg1"/>
                          </a:solidFill>
                        </a:rPr>
                        <a:t>Total 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2000" dirty="0"/>
                        <a:t>8</a:t>
                      </a:r>
                    </a:p>
                    <a:p>
                      <a:pPr algn="ctr"/>
                      <a:r>
                        <a:rPr lang="en-US" sz="2000" dirty="0"/>
                        <a:t>out of 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7</a:t>
                      </a:r>
                    </a:p>
                    <a:p>
                      <a:pPr algn="ctr"/>
                      <a:r>
                        <a:rPr lang="en-US" sz="2000" dirty="0"/>
                        <a:t>out of 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11</a:t>
                      </a:r>
                    </a:p>
                    <a:p>
                      <a:pPr algn="ctr"/>
                      <a:r>
                        <a:rPr lang="en-US" sz="2000" dirty="0"/>
                        <a:t>out of 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819479"/>
                  </a:ext>
                </a:extLst>
              </a:tr>
              <a:tr h="411480">
                <a:tc>
                  <a:txBody>
                    <a:bodyPr/>
                    <a:lstStyle/>
                    <a:p>
                      <a:pPr marL="91440" algn="l"/>
                      <a:r>
                        <a:rPr lang="en-US" sz="1600" b="1" dirty="0">
                          <a:solidFill>
                            <a:schemeClr val="bg1"/>
                          </a:solidFill>
                        </a:rPr>
                        <a:t>8*</a:t>
                      </a:r>
                    </a:p>
                    <a:p>
                      <a:pPr marL="91440" algn="l"/>
                      <a:r>
                        <a:rPr lang="en-US" sz="1600" b="1" dirty="0">
                          <a:solidFill>
                            <a:schemeClr val="bg1"/>
                          </a:solidFill>
                        </a:rPr>
                        <a:t>Total 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2000" dirty="0"/>
                        <a:t>9</a:t>
                      </a:r>
                    </a:p>
                    <a:p>
                      <a:pPr algn="ctr"/>
                      <a:r>
                        <a:rPr lang="en-US" sz="2000" dirty="0"/>
                        <a:t>out of 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13</a:t>
                      </a:r>
                    </a:p>
                    <a:p>
                      <a:pPr algn="ctr"/>
                      <a:r>
                        <a:rPr lang="en-US" sz="2000" dirty="0"/>
                        <a:t>out of 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14</a:t>
                      </a:r>
                    </a:p>
                    <a:p>
                      <a:pPr algn="ctr"/>
                      <a:r>
                        <a:rPr lang="en-US" sz="2000" dirty="0"/>
                        <a:t>out of 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0430025"/>
                  </a:ext>
                </a:extLst>
              </a:tr>
            </a:tbl>
          </a:graphicData>
        </a:graphic>
      </p:graphicFrame>
      <p:sp>
        <p:nvSpPr>
          <p:cNvPr id="7" name="TextBox 6">
            <a:extLst>
              <a:ext uri="{FF2B5EF4-FFF2-40B4-BE49-F238E27FC236}">
                <a16:creationId xmlns:a16="http://schemas.microsoft.com/office/drawing/2014/main" id="{A1A13D6C-C2B7-0FDC-B226-262D4585473F}"/>
              </a:ext>
            </a:extLst>
          </p:cNvPr>
          <p:cNvSpPr txBox="1"/>
          <p:nvPr/>
        </p:nvSpPr>
        <p:spPr>
          <a:xfrm>
            <a:off x="195127" y="5457374"/>
            <a:ext cx="11584497" cy="523220"/>
          </a:xfrm>
          <a:prstGeom prst="rect">
            <a:avLst/>
          </a:prstGeom>
          <a:noFill/>
        </p:spPr>
        <p:txBody>
          <a:bodyPr wrap="square" rtlCol="0">
            <a:spAutoFit/>
          </a:bodyPr>
          <a:lstStyle/>
          <a:p>
            <a:r>
              <a:rPr lang="en-US" sz="1400" dirty="0">
                <a:latin typeface="Palatino Linotype" panose="02040502050505030304" pitchFamily="18" charset="0"/>
                <a:cs typeface="Calibri" panose="020F0502020204030204" pitchFamily="34" charset="0"/>
              </a:rPr>
              <a:t>*Approximately 30,000 New Jersey students in grade 8 participated in the Algebra I assessment. Thus, Math 8 outcomes are not representative of grade 8 performance as a whole.</a:t>
            </a:r>
            <a:endParaRPr lang="en-US" sz="1400" dirty="0">
              <a:latin typeface="Palatino Linotype" panose="02040502050505030304" pitchFamily="18" charset="0"/>
            </a:endParaRPr>
          </a:p>
        </p:txBody>
      </p:sp>
      <p:sp>
        <p:nvSpPr>
          <p:cNvPr id="4" name="Slide Number Placeholder 3">
            <a:extLst>
              <a:ext uri="{FF2B5EF4-FFF2-40B4-BE49-F238E27FC236}">
                <a16:creationId xmlns:a16="http://schemas.microsoft.com/office/drawing/2014/main" id="{23518A8A-830F-6AA3-736A-674D06AAC0C7}"/>
              </a:ext>
            </a:extLst>
          </p:cNvPr>
          <p:cNvSpPr>
            <a:spLocks noGrp="1"/>
          </p:cNvSpPr>
          <p:nvPr>
            <p:ph type="sldNum" sz="quarter" idx="10"/>
          </p:nvPr>
        </p:nvSpPr>
        <p:spPr/>
        <p:txBody>
          <a:bodyPr/>
          <a:lstStyle/>
          <a:p>
            <a:fld id="{A3D1C70C-36A2-44FC-A083-98959550CFF4}" type="slidenum">
              <a:rPr lang="en-US" smtClean="0"/>
              <a:pPr/>
              <a:t>14</a:t>
            </a:fld>
            <a:endParaRPr lang="en-US"/>
          </a:p>
        </p:txBody>
      </p:sp>
    </p:spTree>
    <p:extLst>
      <p:ext uri="{BB962C8B-B14F-4D97-AF65-F5344CB8AC3E}">
        <p14:creationId xmlns:p14="http://schemas.microsoft.com/office/powerpoint/2010/main" val="9177112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9CEFF20-1498-B776-C616-ADDDC78CF252}"/>
              </a:ext>
            </a:extLst>
          </p:cNvPr>
          <p:cNvSpPr>
            <a:spLocks noGrp="1"/>
          </p:cNvSpPr>
          <p:nvPr>
            <p:ph type="title"/>
          </p:nvPr>
        </p:nvSpPr>
        <p:spPr>
          <a:xfrm>
            <a:off x="1198475" y="148194"/>
            <a:ext cx="10096959" cy="747579"/>
          </a:xfrm>
        </p:spPr>
        <p:txBody>
          <a:bodyPr/>
          <a:lstStyle/>
          <a:p>
            <a:pPr algn="ctr"/>
            <a:r>
              <a:rPr lang="en-US" sz="1800" b="0" kern="1200" dirty="0">
                <a:solidFill>
                  <a:srgbClr val="000000"/>
                </a:solidFill>
                <a:effectLst/>
                <a:latin typeface="Palatino Linotype" panose="02040502050505030304" pitchFamily="18" charset="0"/>
                <a:ea typeface="+mn-ea"/>
                <a:cs typeface="+mn-cs"/>
              </a:rPr>
              <a:t>Moonachie</a:t>
            </a:r>
            <a:br>
              <a:rPr lang="en-US" sz="1800" b="0" cap="none" dirty="0">
                <a:solidFill>
                  <a:schemeClr val="tx1"/>
                </a:solidFill>
              </a:rPr>
            </a:br>
            <a:r>
              <a:rPr lang="en-US" sz="1800" b="0" cap="none" dirty="0">
                <a:solidFill>
                  <a:schemeClr val="tx1"/>
                </a:solidFill>
              </a:rPr>
              <a:t>compared to New Jersey</a:t>
            </a:r>
            <a:br>
              <a:rPr lang="en-US" sz="1800" cap="none" dirty="0">
                <a:solidFill>
                  <a:schemeClr val="tx1"/>
                </a:solidFill>
              </a:rPr>
            </a:br>
            <a:r>
              <a:rPr lang="en-US" sz="1800" b="1" cap="none" dirty="0">
                <a:solidFill>
                  <a:schemeClr val="tx1"/>
                </a:solidFill>
              </a:rPr>
              <a:t>Mathematics </a:t>
            </a:r>
            <a:r>
              <a:rPr lang="en-US" sz="1800" dirty="0">
                <a:solidFill>
                  <a:schemeClr val="tx1"/>
                </a:solidFill>
              </a:rPr>
              <a:t>—Support </a:t>
            </a:r>
            <a:r>
              <a:rPr lang="en-US" sz="1800" b="1" cap="none" dirty="0">
                <a:solidFill>
                  <a:schemeClr val="tx1"/>
                </a:solidFill>
              </a:rPr>
              <a:t>Levels</a:t>
            </a:r>
            <a:endParaRPr lang="en-US" sz="1800" dirty="0">
              <a:solidFill>
                <a:schemeClr val="tx1"/>
              </a:solidFill>
            </a:endParaRPr>
          </a:p>
        </p:txBody>
      </p:sp>
      <p:graphicFrame>
        <p:nvGraphicFramePr>
          <p:cNvPr id="2" name="Table 1">
            <a:extLst>
              <a:ext uri="{FF2B5EF4-FFF2-40B4-BE49-F238E27FC236}">
                <a16:creationId xmlns:a16="http://schemas.microsoft.com/office/drawing/2014/main" id="{2748FCE5-AE71-4754-9E3C-56A9773B9BBD}"/>
              </a:ext>
            </a:extLst>
          </p:cNvPr>
          <p:cNvGraphicFramePr>
            <a:graphicFrameLocks noGrp="1"/>
          </p:cNvGraphicFramePr>
          <p:nvPr>
            <p:extLst>
              <p:ext uri="{D42A27DB-BD31-4B8C-83A1-F6EECF244321}">
                <p14:modId xmlns:p14="http://schemas.microsoft.com/office/powerpoint/2010/main" val="1669402333"/>
              </p:ext>
            </p:extLst>
          </p:nvPr>
        </p:nvGraphicFramePr>
        <p:xfrm>
          <a:off x="560171" y="990913"/>
          <a:ext cx="10395676" cy="2880360"/>
        </p:xfrm>
        <a:graphic>
          <a:graphicData uri="http://schemas.openxmlformats.org/drawingml/2006/table">
            <a:tbl>
              <a:tblPr firstRow="1" firstCol="1" bandRow="1">
                <a:tableStyleId>{3B4B98B0-60AC-42C2-AFA5-B58CD77FA1E5}</a:tableStyleId>
              </a:tblPr>
              <a:tblGrid>
                <a:gridCol w="1343116">
                  <a:extLst>
                    <a:ext uri="{9D8B030D-6E8A-4147-A177-3AD203B41FA5}">
                      <a16:colId xmlns:a16="http://schemas.microsoft.com/office/drawing/2014/main" val="2820901854"/>
                    </a:ext>
                  </a:extLst>
                </a:gridCol>
                <a:gridCol w="1508760">
                  <a:extLst>
                    <a:ext uri="{9D8B030D-6E8A-4147-A177-3AD203B41FA5}">
                      <a16:colId xmlns:a16="http://schemas.microsoft.com/office/drawing/2014/main" val="410753599"/>
                    </a:ext>
                  </a:extLst>
                </a:gridCol>
                <a:gridCol w="1508760">
                  <a:extLst>
                    <a:ext uri="{9D8B030D-6E8A-4147-A177-3AD203B41FA5}">
                      <a16:colId xmlns:a16="http://schemas.microsoft.com/office/drawing/2014/main" val="3204897839"/>
                    </a:ext>
                  </a:extLst>
                </a:gridCol>
                <a:gridCol w="1508760">
                  <a:extLst>
                    <a:ext uri="{9D8B030D-6E8A-4147-A177-3AD203B41FA5}">
                      <a16:colId xmlns:a16="http://schemas.microsoft.com/office/drawing/2014/main" val="1375145429"/>
                    </a:ext>
                  </a:extLst>
                </a:gridCol>
                <a:gridCol w="1508760">
                  <a:extLst>
                    <a:ext uri="{9D8B030D-6E8A-4147-A177-3AD203B41FA5}">
                      <a16:colId xmlns:a16="http://schemas.microsoft.com/office/drawing/2014/main" val="800551920"/>
                    </a:ext>
                  </a:extLst>
                </a:gridCol>
                <a:gridCol w="1508760">
                  <a:extLst>
                    <a:ext uri="{9D8B030D-6E8A-4147-A177-3AD203B41FA5}">
                      <a16:colId xmlns:a16="http://schemas.microsoft.com/office/drawing/2014/main" val="1122244402"/>
                    </a:ext>
                  </a:extLst>
                </a:gridCol>
                <a:gridCol w="1508760">
                  <a:extLst>
                    <a:ext uri="{9D8B030D-6E8A-4147-A177-3AD203B41FA5}">
                      <a16:colId xmlns:a16="http://schemas.microsoft.com/office/drawing/2014/main" val="3382887102"/>
                    </a:ext>
                  </a:extLst>
                </a:gridCol>
              </a:tblGrid>
              <a:tr h="360092">
                <a:tc>
                  <a:txBody>
                    <a:bodyPr/>
                    <a:lstStyle/>
                    <a:p>
                      <a:r>
                        <a:rPr lang="en-US" sz="2000" dirty="0">
                          <a:solidFill>
                            <a:schemeClr val="bg1"/>
                          </a:solidFill>
                        </a:rPr>
                        <a:t>Grade</a:t>
                      </a:r>
                      <a:endParaRPr lang="en-US" sz="20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More Support Needed (State)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More Support Needed (Moonachie)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Some Support Needed (State)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Some Support Needed (Moonachie)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Less Support</a:t>
                      </a:r>
                      <a:r>
                        <a:rPr lang="en-US" sz="1600" b="1" baseline="0" dirty="0">
                          <a:solidFill>
                            <a:schemeClr val="bg1"/>
                          </a:solidFill>
                        </a:rPr>
                        <a:t> Needed (State)</a:t>
                      </a:r>
                      <a:endParaRPr lang="en-US" sz="1600" b="1"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Less Support Needed (Moonachie)</a:t>
                      </a:r>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73974324"/>
                  </a:ext>
                </a:extLst>
              </a:tr>
              <a:tr h="411480">
                <a:tc>
                  <a:txBody>
                    <a:bodyPr/>
                    <a:lstStyle/>
                    <a:p>
                      <a:pPr marL="91440" algn="l"/>
                      <a:r>
                        <a:rPr lang="en-US" sz="1600" b="1" dirty="0">
                          <a:solidFill>
                            <a:schemeClr val="bg1"/>
                          </a:solidFill>
                        </a:rPr>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1800" dirty="0">
                          <a:solidFill>
                            <a:schemeClr val="tx1"/>
                          </a:solidFill>
                          <a:latin typeface="+mj-lt"/>
                        </a:rPr>
                        <a:t>39%</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24.3%</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36.7%</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8038601"/>
                  </a:ext>
                </a:extLst>
              </a:tr>
              <a:tr h="411480">
                <a:tc>
                  <a:txBody>
                    <a:bodyPr/>
                    <a:lstStyle/>
                    <a:p>
                      <a:pPr marL="91440" algn="l"/>
                      <a:r>
                        <a:rPr lang="en-US" sz="1600" b="1" dirty="0">
                          <a:solidFill>
                            <a:schemeClr val="bg1"/>
                          </a:solidFill>
                        </a:rPr>
                        <a:t>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1800" dirty="0">
                          <a:solidFill>
                            <a:schemeClr val="tx1"/>
                          </a:solidFill>
                          <a:latin typeface="+mj-lt"/>
                        </a:rPr>
                        <a:t>46.3%</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22%</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31.7%</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46%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57923016"/>
                  </a:ext>
                </a:extLst>
              </a:tr>
              <a:tr h="411480">
                <a:tc>
                  <a:txBody>
                    <a:bodyPr/>
                    <a:lstStyle/>
                    <a:p>
                      <a:pPr marL="91440" algn="l"/>
                      <a:r>
                        <a:rPr lang="en-US" sz="1600" b="1" dirty="0">
                          <a:solidFill>
                            <a:schemeClr val="bg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1800" dirty="0">
                          <a:solidFill>
                            <a:schemeClr val="tx1"/>
                          </a:solidFill>
                          <a:latin typeface="+mj-lt"/>
                        </a:rPr>
                        <a:t>46%</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26.5%</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27.6%</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51%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39940057"/>
                  </a:ext>
                </a:extLst>
              </a:tr>
              <a:tr h="411480">
                <a:tc>
                  <a:txBody>
                    <a:bodyPr/>
                    <a:lstStyle/>
                    <a:p>
                      <a:pPr marL="91440" algn="l"/>
                      <a:r>
                        <a:rPr lang="en-US" sz="1600" b="1" dirty="0">
                          <a:solidFill>
                            <a:schemeClr val="bg1"/>
                          </a:solidFill>
                        </a:rPr>
                        <a:t>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1800" dirty="0">
                          <a:solidFill>
                            <a:schemeClr val="tx1"/>
                          </a:solidFill>
                          <a:latin typeface="+mj-lt"/>
                        </a:rPr>
                        <a:t>40.6%</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32%</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27.4%</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5819479"/>
                  </a:ext>
                </a:extLst>
              </a:tr>
              <a:tr h="411480">
                <a:tc>
                  <a:txBody>
                    <a:bodyPr/>
                    <a:lstStyle/>
                    <a:p>
                      <a:pPr marL="91440" algn="l"/>
                      <a:r>
                        <a:rPr lang="en-US" sz="1600" b="1" dirty="0">
                          <a:solidFill>
                            <a:schemeClr val="bg1"/>
                          </a:solidFill>
                        </a:rPr>
                        <a:t>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1800" dirty="0">
                          <a:solidFill>
                            <a:schemeClr val="tx1"/>
                          </a:solidFill>
                          <a:latin typeface="+mj-lt"/>
                        </a:rPr>
                        <a:t>46.5%</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33.9%</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solidFill>
                            <a:schemeClr val="tx1"/>
                          </a:solidFill>
                          <a:latin typeface="+mj-lt"/>
                        </a:rPr>
                        <a:t>19.6%</a:t>
                      </a:r>
                    </a:p>
                  </a:txBody>
                  <a:tcPr marL="131718" marR="131718" marT="45962" marB="45962"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0430025"/>
                  </a:ext>
                </a:extLst>
              </a:tr>
            </a:tbl>
          </a:graphicData>
        </a:graphic>
      </p:graphicFrame>
      <p:sp>
        <p:nvSpPr>
          <p:cNvPr id="7" name="TextBox 6">
            <a:extLst>
              <a:ext uri="{FF2B5EF4-FFF2-40B4-BE49-F238E27FC236}">
                <a16:creationId xmlns:a16="http://schemas.microsoft.com/office/drawing/2014/main" id="{A1A13D6C-C2B7-0FDC-B226-262D4585473F}"/>
              </a:ext>
            </a:extLst>
          </p:cNvPr>
          <p:cNvSpPr txBox="1"/>
          <p:nvPr/>
        </p:nvSpPr>
        <p:spPr>
          <a:xfrm>
            <a:off x="195127" y="5457374"/>
            <a:ext cx="11584497" cy="523220"/>
          </a:xfrm>
          <a:prstGeom prst="rect">
            <a:avLst/>
          </a:prstGeom>
          <a:noFill/>
        </p:spPr>
        <p:txBody>
          <a:bodyPr wrap="square" rtlCol="0">
            <a:spAutoFit/>
          </a:bodyPr>
          <a:lstStyle/>
          <a:p>
            <a:r>
              <a:rPr lang="en-US" sz="1400" dirty="0">
                <a:latin typeface="Palatino Linotype" panose="02040502050505030304" pitchFamily="18" charset="0"/>
                <a:cs typeface="Calibri" panose="020F0502020204030204" pitchFamily="34" charset="0"/>
              </a:rPr>
              <a:t>*Approximately 30,000 New Jersey students in grade 8 participated in the Algebra I assessment. Thus, Math 8 outcomes are not representative of grade 8 performance as a whole.</a:t>
            </a:r>
            <a:endParaRPr lang="en-US" sz="1400" dirty="0">
              <a:latin typeface="Palatino Linotype" panose="02040502050505030304" pitchFamily="18" charset="0"/>
            </a:endParaRPr>
          </a:p>
        </p:txBody>
      </p:sp>
      <p:sp>
        <p:nvSpPr>
          <p:cNvPr id="4" name="Slide Number Placeholder 3">
            <a:extLst>
              <a:ext uri="{FF2B5EF4-FFF2-40B4-BE49-F238E27FC236}">
                <a16:creationId xmlns:a16="http://schemas.microsoft.com/office/drawing/2014/main" id="{23518A8A-830F-6AA3-736A-674D06AAC0C7}"/>
              </a:ext>
            </a:extLst>
          </p:cNvPr>
          <p:cNvSpPr>
            <a:spLocks noGrp="1"/>
          </p:cNvSpPr>
          <p:nvPr>
            <p:ph type="sldNum" sz="quarter" idx="10"/>
          </p:nvPr>
        </p:nvSpPr>
        <p:spPr/>
        <p:txBody>
          <a:bodyPr/>
          <a:lstStyle/>
          <a:p>
            <a:fld id="{A3D1C70C-36A2-44FC-A083-98959550CFF4}" type="slidenum">
              <a:rPr lang="en-US" smtClean="0"/>
              <a:pPr/>
              <a:t>15</a:t>
            </a:fld>
            <a:endParaRPr lang="en-US"/>
          </a:p>
        </p:txBody>
      </p:sp>
    </p:spTree>
    <p:extLst>
      <p:ext uri="{BB962C8B-B14F-4D97-AF65-F5344CB8AC3E}">
        <p14:creationId xmlns:p14="http://schemas.microsoft.com/office/powerpoint/2010/main" val="57306388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AAD44CA-73BE-EC5B-2734-CBC176B0D696}"/>
              </a:ext>
            </a:extLst>
          </p:cNvPr>
          <p:cNvSpPr>
            <a:spLocks noGrp="1"/>
          </p:cNvSpPr>
          <p:nvPr>
            <p:ph type="title"/>
          </p:nvPr>
        </p:nvSpPr>
        <p:spPr>
          <a:xfrm>
            <a:off x="1198475" y="148194"/>
            <a:ext cx="10096959" cy="747579"/>
          </a:xfrm>
        </p:spPr>
        <p:txBody>
          <a:bodyPr/>
          <a:lstStyle/>
          <a:p>
            <a:pPr algn="ctr"/>
            <a:r>
              <a:rPr lang="en-US" sz="1800" b="0" kern="1200" dirty="0">
                <a:solidFill>
                  <a:srgbClr val="000000"/>
                </a:solidFill>
                <a:effectLst/>
                <a:latin typeface="Palatino Linotype" panose="02040502050505030304" pitchFamily="18" charset="0"/>
                <a:ea typeface="+mn-ea"/>
                <a:cs typeface="+mn-cs"/>
              </a:rPr>
              <a:t>Moonachie’s</a:t>
            </a:r>
            <a:br>
              <a:rPr lang="en-US" sz="1800" b="0" cap="none" dirty="0">
                <a:solidFill>
                  <a:schemeClr val="tx1"/>
                </a:solidFill>
              </a:rPr>
            </a:br>
            <a:r>
              <a:rPr lang="en-US" sz="1800" b="0" cap="none" dirty="0">
                <a:solidFill>
                  <a:schemeClr val="tx1"/>
                </a:solidFill>
              </a:rPr>
              <a:t>Start Strong Fall 2022 Administrations</a:t>
            </a:r>
            <a:br>
              <a:rPr lang="en-US" sz="1800" cap="none" dirty="0">
                <a:solidFill>
                  <a:schemeClr val="tx1"/>
                </a:solidFill>
              </a:rPr>
            </a:br>
            <a:r>
              <a:rPr lang="en-US" sz="1800" b="1" cap="none" dirty="0">
                <a:solidFill>
                  <a:schemeClr val="tx1"/>
                </a:solidFill>
              </a:rPr>
              <a:t>Science </a:t>
            </a:r>
            <a:r>
              <a:rPr lang="en-US" sz="1800" dirty="0">
                <a:solidFill>
                  <a:schemeClr val="tx1"/>
                </a:solidFill>
              </a:rPr>
              <a:t>— </a:t>
            </a:r>
            <a:r>
              <a:rPr lang="en-US" sz="1800" b="1" cap="none" dirty="0">
                <a:solidFill>
                  <a:schemeClr val="tx1"/>
                </a:solidFill>
              </a:rPr>
              <a:t>Support Levels</a:t>
            </a:r>
            <a:endParaRPr lang="en-US" sz="1800" dirty="0">
              <a:solidFill>
                <a:schemeClr val="tx1"/>
              </a:solidFill>
            </a:endParaRPr>
          </a:p>
        </p:txBody>
      </p:sp>
      <p:graphicFrame>
        <p:nvGraphicFramePr>
          <p:cNvPr id="7" name="Table 6">
            <a:extLst>
              <a:ext uri="{FF2B5EF4-FFF2-40B4-BE49-F238E27FC236}">
                <a16:creationId xmlns:a16="http://schemas.microsoft.com/office/drawing/2014/main" id="{ACAA896A-0721-4315-88F2-CD8FD077D6DF}"/>
              </a:ext>
            </a:extLst>
          </p:cNvPr>
          <p:cNvGraphicFramePr>
            <a:graphicFrameLocks noGrp="1"/>
          </p:cNvGraphicFramePr>
          <p:nvPr>
            <p:extLst>
              <p:ext uri="{D42A27DB-BD31-4B8C-83A1-F6EECF244321}">
                <p14:modId xmlns:p14="http://schemas.microsoft.com/office/powerpoint/2010/main" val="52076899"/>
              </p:ext>
            </p:extLst>
          </p:nvPr>
        </p:nvGraphicFramePr>
        <p:xfrm>
          <a:off x="442654" y="1264223"/>
          <a:ext cx="10395676" cy="1524000"/>
        </p:xfrm>
        <a:graphic>
          <a:graphicData uri="http://schemas.openxmlformats.org/drawingml/2006/table">
            <a:tbl>
              <a:tblPr firstRow="1" firstCol="1" bandRow="1">
                <a:tableStyleId>{3B4B98B0-60AC-42C2-AFA5-B58CD77FA1E5}</a:tableStyleId>
              </a:tblPr>
              <a:tblGrid>
                <a:gridCol w="1343116">
                  <a:extLst>
                    <a:ext uri="{9D8B030D-6E8A-4147-A177-3AD203B41FA5}">
                      <a16:colId xmlns:a16="http://schemas.microsoft.com/office/drawing/2014/main" val="2820901854"/>
                    </a:ext>
                  </a:extLst>
                </a:gridCol>
                <a:gridCol w="1508760">
                  <a:extLst>
                    <a:ext uri="{9D8B030D-6E8A-4147-A177-3AD203B41FA5}">
                      <a16:colId xmlns:a16="http://schemas.microsoft.com/office/drawing/2014/main" val="410753599"/>
                    </a:ext>
                  </a:extLst>
                </a:gridCol>
                <a:gridCol w="1508760">
                  <a:extLst>
                    <a:ext uri="{9D8B030D-6E8A-4147-A177-3AD203B41FA5}">
                      <a16:colId xmlns:a16="http://schemas.microsoft.com/office/drawing/2014/main" val="3204897839"/>
                    </a:ext>
                  </a:extLst>
                </a:gridCol>
                <a:gridCol w="1508760">
                  <a:extLst>
                    <a:ext uri="{9D8B030D-6E8A-4147-A177-3AD203B41FA5}">
                      <a16:colId xmlns:a16="http://schemas.microsoft.com/office/drawing/2014/main" val="1375145429"/>
                    </a:ext>
                  </a:extLst>
                </a:gridCol>
                <a:gridCol w="1508760">
                  <a:extLst>
                    <a:ext uri="{9D8B030D-6E8A-4147-A177-3AD203B41FA5}">
                      <a16:colId xmlns:a16="http://schemas.microsoft.com/office/drawing/2014/main" val="800551920"/>
                    </a:ext>
                  </a:extLst>
                </a:gridCol>
                <a:gridCol w="1508760">
                  <a:extLst>
                    <a:ext uri="{9D8B030D-6E8A-4147-A177-3AD203B41FA5}">
                      <a16:colId xmlns:a16="http://schemas.microsoft.com/office/drawing/2014/main" val="1122244402"/>
                    </a:ext>
                  </a:extLst>
                </a:gridCol>
                <a:gridCol w="1508760">
                  <a:extLst>
                    <a:ext uri="{9D8B030D-6E8A-4147-A177-3AD203B41FA5}">
                      <a16:colId xmlns:a16="http://schemas.microsoft.com/office/drawing/2014/main" val="3382887102"/>
                    </a:ext>
                  </a:extLst>
                </a:gridCol>
              </a:tblGrid>
              <a:tr h="0">
                <a:tc>
                  <a:txBody>
                    <a:bodyPr/>
                    <a:lstStyle/>
                    <a:p>
                      <a:r>
                        <a:rPr lang="en-US" sz="2000" dirty="0">
                          <a:solidFill>
                            <a:schemeClr val="bg1"/>
                          </a:solidFill>
                        </a:rPr>
                        <a:t>Grade</a:t>
                      </a:r>
                      <a:endParaRPr lang="en-US" sz="20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More Support Needed (Count)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More Support Needed (Percentage)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Some Support Needed (Count)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Some Support Needed (Percentage)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Less Support</a:t>
                      </a:r>
                      <a:r>
                        <a:rPr lang="en-US" sz="1600" b="1" baseline="0" dirty="0">
                          <a:solidFill>
                            <a:schemeClr val="bg1"/>
                          </a:solidFill>
                        </a:rPr>
                        <a:t> Needed (Count)</a:t>
                      </a:r>
                      <a:endParaRPr lang="en-US" sz="1600" b="1"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Less Support Needed (Percentage)</a:t>
                      </a:r>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73974324"/>
                  </a:ext>
                </a:extLst>
              </a:tr>
              <a:tr h="411480">
                <a:tc>
                  <a:txBody>
                    <a:bodyPr/>
                    <a:lstStyle/>
                    <a:p>
                      <a:pPr marL="91440" algn="ctr"/>
                      <a:r>
                        <a:rPr lang="en-US" sz="2000" b="1" dirty="0">
                          <a:solidFill>
                            <a:schemeClr val="bg1"/>
                          </a:solidFill>
                        </a:rPr>
                        <a:t>6</a:t>
                      </a:r>
                    </a:p>
                    <a:p>
                      <a:pPr marL="91440" algn="ctr"/>
                      <a:r>
                        <a:rPr lang="en-US" sz="2000" b="1" dirty="0">
                          <a:solidFill>
                            <a:schemeClr val="bg1"/>
                          </a:solidFill>
                        </a:rPr>
                        <a:t>Total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2000" dirty="0"/>
                        <a:t>8</a:t>
                      </a:r>
                    </a:p>
                    <a:p>
                      <a:pPr algn="ctr"/>
                      <a:r>
                        <a:rPr lang="en-US" sz="2000" dirty="0"/>
                        <a:t>out of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14</a:t>
                      </a:r>
                    </a:p>
                    <a:p>
                      <a:pPr algn="ctr"/>
                      <a:r>
                        <a:rPr lang="en-US" sz="2000" dirty="0"/>
                        <a:t>out of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13</a:t>
                      </a:r>
                    </a:p>
                    <a:p>
                      <a:pPr algn="ctr"/>
                      <a:r>
                        <a:rPr lang="en-US" sz="2000" dirty="0"/>
                        <a:t>out of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8038601"/>
                  </a:ext>
                </a:extLst>
              </a:tr>
            </a:tbl>
          </a:graphicData>
        </a:graphic>
      </p:graphicFrame>
      <p:sp>
        <p:nvSpPr>
          <p:cNvPr id="3" name="TextBox 2">
            <a:extLst>
              <a:ext uri="{FF2B5EF4-FFF2-40B4-BE49-F238E27FC236}">
                <a16:creationId xmlns:a16="http://schemas.microsoft.com/office/drawing/2014/main" id="{1BB90CC9-DE81-4CC0-B71B-61E9CD80EBFC}"/>
              </a:ext>
            </a:extLst>
          </p:cNvPr>
          <p:cNvSpPr txBox="1"/>
          <p:nvPr/>
        </p:nvSpPr>
        <p:spPr>
          <a:xfrm>
            <a:off x="442654" y="3621979"/>
            <a:ext cx="5963055" cy="369332"/>
          </a:xfrm>
          <a:prstGeom prst="rect">
            <a:avLst/>
          </a:prstGeom>
          <a:noFill/>
        </p:spPr>
        <p:txBody>
          <a:bodyPr wrap="square" rtlCol="0">
            <a:spAutoFit/>
          </a:bodyPr>
          <a:lstStyle/>
          <a:p>
            <a:r>
              <a:rPr lang="en-US" b="0" i="0" dirty="0">
                <a:solidFill>
                  <a:srgbClr val="000000"/>
                </a:solidFill>
                <a:effectLst/>
                <a:latin typeface="Palatino Linotype" panose="02040502050505030304" pitchFamily="18" charset="0"/>
              </a:rPr>
              <a:t>Note: Percentages may not total 100 due to rounding.</a:t>
            </a:r>
            <a:endParaRPr lang="en-US" dirty="0"/>
          </a:p>
        </p:txBody>
      </p:sp>
      <p:sp>
        <p:nvSpPr>
          <p:cNvPr id="4" name="Slide Number Placeholder 3">
            <a:extLst>
              <a:ext uri="{FF2B5EF4-FFF2-40B4-BE49-F238E27FC236}">
                <a16:creationId xmlns:a16="http://schemas.microsoft.com/office/drawing/2014/main" id="{0727954F-EC23-7E77-6A28-FD94457661FD}"/>
              </a:ext>
            </a:extLst>
          </p:cNvPr>
          <p:cNvSpPr>
            <a:spLocks noGrp="1"/>
          </p:cNvSpPr>
          <p:nvPr>
            <p:ph type="sldNum" sz="quarter" idx="10"/>
          </p:nvPr>
        </p:nvSpPr>
        <p:spPr/>
        <p:txBody>
          <a:bodyPr/>
          <a:lstStyle/>
          <a:p>
            <a:fld id="{A3D1C70C-36A2-44FC-A083-98959550CFF4}" type="slidenum">
              <a:rPr lang="en-US" smtClean="0"/>
              <a:pPr/>
              <a:t>16</a:t>
            </a:fld>
            <a:endParaRPr lang="en-US"/>
          </a:p>
        </p:txBody>
      </p:sp>
    </p:spTree>
    <p:extLst>
      <p:ext uri="{BB962C8B-B14F-4D97-AF65-F5344CB8AC3E}">
        <p14:creationId xmlns:p14="http://schemas.microsoft.com/office/powerpoint/2010/main" val="128870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AAD44CA-73BE-EC5B-2734-CBC176B0D696}"/>
              </a:ext>
            </a:extLst>
          </p:cNvPr>
          <p:cNvSpPr>
            <a:spLocks noGrp="1"/>
          </p:cNvSpPr>
          <p:nvPr>
            <p:ph type="title"/>
          </p:nvPr>
        </p:nvSpPr>
        <p:spPr>
          <a:xfrm>
            <a:off x="1198475" y="148194"/>
            <a:ext cx="10096959" cy="747579"/>
          </a:xfrm>
        </p:spPr>
        <p:txBody>
          <a:bodyPr/>
          <a:lstStyle/>
          <a:p>
            <a:pPr algn="ctr"/>
            <a:r>
              <a:rPr lang="en-US" sz="1800" b="0" kern="1200" dirty="0">
                <a:solidFill>
                  <a:srgbClr val="000000"/>
                </a:solidFill>
                <a:effectLst/>
                <a:latin typeface="Palatino Linotype" panose="02040502050505030304" pitchFamily="18" charset="0"/>
                <a:ea typeface="+mn-ea"/>
                <a:cs typeface="+mn-cs"/>
              </a:rPr>
              <a:t>Moonachie</a:t>
            </a:r>
            <a:br>
              <a:rPr lang="en-US" sz="1800" b="0" cap="none" dirty="0">
                <a:solidFill>
                  <a:schemeClr val="tx1"/>
                </a:solidFill>
              </a:rPr>
            </a:br>
            <a:r>
              <a:rPr lang="en-US" sz="1800" b="0" cap="none" dirty="0">
                <a:solidFill>
                  <a:schemeClr val="tx1"/>
                </a:solidFill>
              </a:rPr>
              <a:t>compared to New Jersey</a:t>
            </a:r>
            <a:br>
              <a:rPr lang="en-US" sz="1800" cap="none" dirty="0">
                <a:solidFill>
                  <a:schemeClr val="tx1"/>
                </a:solidFill>
              </a:rPr>
            </a:br>
            <a:r>
              <a:rPr lang="en-US" sz="1800" b="1" cap="none" dirty="0">
                <a:solidFill>
                  <a:schemeClr val="tx1"/>
                </a:solidFill>
              </a:rPr>
              <a:t>Science </a:t>
            </a:r>
            <a:r>
              <a:rPr lang="en-US" sz="1800" dirty="0">
                <a:solidFill>
                  <a:schemeClr val="tx1"/>
                </a:solidFill>
              </a:rPr>
              <a:t>— </a:t>
            </a:r>
            <a:r>
              <a:rPr lang="en-US" sz="1800" b="1" cap="none" dirty="0">
                <a:solidFill>
                  <a:schemeClr val="tx1"/>
                </a:solidFill>
              </a:rPr>
              <a:t>Support Levels</a:t>
            </a:r>
            <a:endParaRPr lang="en-US" sz="1800" dirty="0">
              <a:solidFill>
                <a:schemeClr val="tx1"/>
              </a:solidFill>
            </a:endParaRPr>
          </a:p>
        </p:txBody>
      </p:sp>
      <p:graphicFrame>
        <p:nvGraphicFramePr>
          <p:cNvPr id="7" name="Table 6">
            <a:extLst>
              <a:ext uri="{FF2B5EF4-FFF2-40B4-BE49-F238E27FC236}">
                <a16:creationId xmlns:a16="http://schemas.microsoft.com/office/drawing/2014/main" id="{ACAA896A-0721-4315-88F2-CD8FD077D6DF}"/>
              </a:ext>
            </a:extLst>
          </p:cNvPr>
          <p:cNvGraphicFramePr>
            <a:graphicFrameLocks noGrp="1"/>
          </p:cNvGraphicFramePr>
          <p:nvPr>
            <p:extLst>
              <p:ext uri="{D42A27DB-BD31-4B8C-83A1-F6EECF244321}">
                <p14:modId xmlns:p14="http://schemas.microsoft.com/office/powerpoint/2010/main" val="2439837232"/>
              </p:ext>
            </p:extLst>
          </p:nvPr>
        </p:nvGraphicFramePr>
        <p:xfrm>
          <a:off x="442654" y="1264223"/>
          <a:ext cx="10395676" cy="1524000"/>
        </p:xfrm>
        <a:graphic>
          <a:graphicData uri="http://schemas.openxmlformats.org/drawingml/2006/table">
            <a:tbl>
              <a:tblPr firstRow="1" firstCol="1" bandRow="1">
                <a:tableStyleId>{3B4B98B0-60AC-42C2-AFA5-B58CD77FA1E5}</a:tableStyleId>
              </a:tblPr>
              <a:tblGrid>
                <a:gridCol w="1343116">
                  <a:extLst>
                    <a:ext uri="{9D8B030D-6E8A-4147-A177-3AD203B41FA5}">
                      <a16:colId xmlns:a16="http://schemas.microsoft.com/office/drawing/2014/main" val="2820901854"/>
                    </a:ext>
                  </a:extLst>
                </a:gridCol>
                <a:gridCol w="1508760">
                  <a:extLst>
                    <a:ext uri="{9D8B030D-6E8A-4147-A177-3AD203B41FA5}">
                      <a16:colId xmlns:a16="http://schemas.microsoft.com/office/drawing/2014/main" val="410753599"/>
                    </a:ext>
                  </a:extLst>
                </a:gridCol>
                <a:gridCol w="1508760">
                  <a:extLst>
                    <a:ext uri="{9D8B030D-6E8A-4147-A177-3AD203B41FA5}">
                      <a16:colId xmlns:a16="http://schemas.microsoft.com/office/drawing/2014/main" val="3204897839"/>
                    </a:ext>
                  </a:extLst>
                </a:gridCol>
                <a:gridCol w="1508760">
                  <a:extLst>
                    <a:ext uri="{9D8B030D-6E8A-4147-A177-3AD203B41FA5}">
                      <a16:colId xmlns:a16="http://schemas.microsoft.com/office/drawing/2014/main" val="1375145429"/>
                    </a:ext>
                  </a:extLst>
                </a:gridCol>
                <a:gridCol w="1508760">
                  <a:extLst>
                    <a:ext uri="{9D8B030D-6E8A-4147-A177-3AD203B41FA5}">
                      <a16:colId xmlns:a16="http://schemas.microsoft.com/office/drawing/2014/main" val="800551920"/>
                    </a:ext>
                  </a:extLst>
                </a:gridCol>
                <a:gridCol w="1508760">
                  <a:extLst>
                    <a:ext uri="{9D8B030D-6E8A-4147-A177-3AD203B41FA5}">
                      <a16:colId xmlns:a16="http://schemas.microsoft.com/office/drawing/2014/main" val="1122244402"/>
                    </a:ext>
                  </a:extLst>
                </a:gridCol>
                <a:gridCol w="1508760">
                  <a:extLst>
                    <a:ext uri="{9D8B030D-6E8A-4147-A177-3AD203B41FA5}">
                      <a16:colId xmlns:a16="http://schemas.microsoft.com/office/drawing/2014/main" val="3382887102"/>
                    </a:ext>
                  </a:extLst>
                </a:gridCol>
              </a:tblGrid>
              <a:tr h="0">
                <a:tc>
                  <a:txBody>
                    <a:bodyPr/>
                    <a:lstStyle/>
                    <a:p>
                      <a:r>
                        <a:rPr lang="en-US" sz="2000" dirty="0">
                          <a:solidFill>
                            <a:schemeClr val="bg1"/>
                          </a:solidFill>
                        </a:rPr>
                        <a:t>Grade</a:t>
                      </a:r>
                      <a:endParaRPr lang="en-US" sz="20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More Support Needed (State)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More Support Needed (Moonachie)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Some Support Needed (State)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Some Support Needed (Moonachie)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Less Support</a:t>
                      </a:r>
                      <a:r>
                        <a:rPr lang="en-US" sz="1600" b="1" baseline="0" dirty="0">
                          <a:solidFill>
                            <a:schemeClr val="bg1"/>
                          </a:solidFill>
                        </a:rPr>
                        <a:t> Needed (State)</a:t>
                      </a:r>
                      <a:endParaRPr lang="en-US" sz="1600" b="1"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Less Support Needed (Moonachie)</a:t>
                      </a:r>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73974324"/>
                  </a:ext>
                </a:extLst>
              </a:tr>
              <a:tr h="411480">
                <a:tc>
                  <a:txBody>
                    <a:bodyPr/>
                    <a:lstStyle/>
                    <a:p>
                      <a:pPr marL="91440" algn="ctr"/>
                      <a:r>
                        <a:rPr lang="en-US" sz="2000" b="1" dirty="0">
                          <a:solidFill>
                            <a:schemeClr val="bg1"/>
                          </a:solidFill>
                        </a:rPr>
                        <a:t>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tx1"/>
                          </a:solidFill>
                          <a:latin typeface="+mn-lt"/>
                          <a:ea typeface="+mn-ea"/>
                          <a:cs typeface="+mn-cs"/>
                        </a:rPr>
                        <a:t>42%</a:t>
                      </a:r>
                    </a:p>
                    <a:p>
                      <a:pPr algn="ctr"/>
                      <a:r>
                        <a:rPr lang="en-US" sz="20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tx1"/>
                          </a:solidFill>
                          <a:latin typeface="+mn-lt"/>
                          <a:ea typeface="+mn-ea"/>
                          <a:cs typeface="+mn-cs"/>
                        </a:rPr>
                        <a:t>33.1%</a:t>
                      </a:r>
                    </a:p>
                    <a:p>
                      <a:pPr algn="ctr"/>
                      <a:r>
                        <a:rPr lang="en-US" sz="20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2000" kern="1200" dirty="0">
                          <a:solidFill>
                            <a:schemeClr val="tx1"/>
                          </a:solidFill>
                          <a:latin typeface="+mn-lt"/>
                          <a:ea typeface="+mn-ea"/>
                          <a:cs typeface="+mn-cs"/>
                        </a:rPr>
                        <a:t>24.9%</a:t>
                      </a:r>
                    </a:p>
                    <a:p>
                      <a:pPr algn="ctr"/>
                      <a:r>
                        <a:rPr lang="en-US" sz="2000" dirty="0"/>
                        <a:t>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8038601"/>
                  </a:ext>
                </a:extLst>
              </a:tr>
            </a:tbl>
          </a:graphicData>
        </a:graphic>
      </p:graphicFrame>
      <p:sp>
        <p:nvSpPr>
          <p:cNvPr id="3" name="TextBox 2">
            <a:extLst>
              <a:ext uri="{FF2B5EF4-FFF2-40B4-BE49-F238E27FC236}">
                <a16:creationId xmlns:a16="http://schemas.microsoft.com/office/drawing/2014/main" id="{1BB90CC9-DE81-4CC0-B71B-61E9CD80EBFC}"/>
              </a:ext>
            </a:extLst>
          </p:cNvPr>
          <p:cNvSpPr txBox="1"/>
          <p:nvPr/>
        </p:nvSpPr>
        <p:spPr>
          <a:xfrm>
            <a:off x="442654" y="3621979"/>
            <a:ext cx="5963055" cy="369332"/>
          </a:xfrm>
          <a:prstGeom prst="rect">
            <a:avLst/>
          </a:prstGeom>
          <a:noFill/>
        </p:spPr>
        <p:txBody>
          <a:bodyPr wrap="square" rtlCol="0">
            <a:spAutoFit/>
          </a:bodyPr>
          <a:lstStyle/>
          <a:p>
            <a:r>
              <a:rPr lang="en-US" b="0" i="0" dirty="0">
                <a:solidFill>
                  <a:srgbClr val="000000"/>
                </a:solidFill>
                <a:effectLst/>
                <a:latin typeface="Palatino Linotype" panose="02040502050505030304" pitchFamily="18" charset="0"/>
              </a:rPr>
              <a:t>Note: Percentages may not total 100 due to rounding.</a:t>
            </a:r>
            <a:endParaRPr lang="en-US" dirty="0"/>
          </a:p>
        </p:txBody>
      </p:sp>
      <p:sp>
        <p:nvSpPr>
          <p:cNvPr id="4" name="Slide Number Placeholder 3">
            <a:extLst>
              <a:ext uri="{FF2B5EF4-FFF2-40B4-BE49-F238E27FC236}">
                <a16:creationId xmlns:a16="http://schemas.microsoft.com/office/drawing/2014/main" id="{0727954F-EC23-7E77-6A28-FD94457661FD}"/>
              </a:ext>
            </a:extLst>
          </p:cNvPr>
          <p:cNvSpPr>
            <a:spLocks noGrp="1"/>
          </p:cNvSpPr>
          <p:nvPr>
            <p:ph type="sldNum" sz="quarter" idx="10"/>
          </p:nvPr>
        </p:nvSpPr>
        <p:spPr/>
        <p:txBody>
          <a:bodyPr/>
          <a:lstStyle/>
          <a:p>
            <a:fld id="{A3D1C70C-36A2-44FC-A083-98959550CFF4}" type="slidenum">
              <a:rPr lang="en-US" smtClean="0"/>
              <a:pPr/>
              <a:t>17</a:t>
            </a:fld>
            <a:endParaRPr lang="en-US"/>
          </a:p>
        </p:txBody>
      </p:sp>
    </p:spTree>
    <p:extLst>
      <p:ext uri="{BB962C8B-B14F-4D97-AF65-F5344CB8AC3E}">
        <p14:creationId xmlns:p14="http://schemas.microsoft.com/office/powerpoint/2010/main" val="354799186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id="{5AAD44CA-73BE-EC5B-2734-CBC176B0D696}"/>
              </a:ext>
            </a:extLst>
          </p:cNvPr>
          <p:cNvSpPr>
            <a:spLocks noGrp="1"/>
          </p:cNvSpPr>
          <p:nvPr>
            <p:ph type="title"/>
          </p:nvPr>
        </p:nvSpPr>
        <p:spPr>
          <a:xfrm>
            <a:off x="1198475" y="148194"/>
            <a:ext cx="10096959" cy="747579"/>
          </a:xfrm>
        </p:spPr>
        <p:txBody>
          <a:bodyPr/>
          <a:lstStyle/>
          <a:p>
            <a:pPr algn="ctr"/>
            <a:r>
              <a:rPr lang="en-US" sz="1800" b="0" kern="1200" dirty="0">
                <a:solidFill>
                  <a:srgbClr val="000000"/>
                </a:solidFill>
                <a:effectLst/>
                <a:latin typeface="Palatino Linotype" panose="02040502050505030304" pitchFamily="18" charset="0"/>
                <a:ea typeface="+mn-ea"/>
                <a:cs typeface="+mn-cs"/>
              </a:rPr>
              <a:t>Moonachie’s</a:t>
            </a:r>
            <a:br>
              <a:rPr lang="en-US" sz="1800" b="0" cap="none" dirty="0">
                <a:solidFill>
                  <a:schemeClr val="tx1"/>
                </a:solidFill>
              </a:rPr>
            </a:br>
            <a:r>
              <a:rPr lang="en-US" sz="1800" b="0" cap="none" dirty="0">
                <a:solidFill>
                  <a:schemeClr val="tx1"/>
                </a:solidFill>
              </a:rPr>
              <a:t>Start Strong Fall 2022 Administrations</a:t>
            </a:r>
            <a:br>
              <a:rPr lang="en-US" sz="1800" cap="none" dirty="0">
                <a:solidFill>
                  <a:schemeClr val="tx1"/>
                </a:solidFill>
              </a:rPr>
            </a:br>
            <a:r>
              <a:rPr lang="en-US" sz="1800" b="1" cap="none" dirty="0">
                <a:solidFill>
                  <a:schemeClr val="tx1"/>
                </a:solidFill>
              </a:rPr>
              <a:t>Science </a:t>
            </a:r>
            <a:r>
              <a:rPr lang="en-US" sz="1800" dirty="0">
                <a:solidFill>
                  <a:schemeClr val="tx1"/>
                </a:solidFill>
              </a:rPr>
              <a:t>— </a:t>
            </a:r>
            <a:r>
              <a:rPr lang="en-US" sz="1800" b="1" cap="none" dirty="0">
                <a:solidFill>
                  <a:schemeClr val="tx1"/>
                </a:solidFill>
              </a:rPr>
              <a:t>Support Levels</a:t>
            </a:r>
            <a:endParaRPr lang="en-US" sz="1800" dirty="0">
              <a:solidFill>
                <a:schemeClr val="tx1"/>
              </a:solidFill>
            </a:endParaRPr>
          </a:p>
        </p:txBody>
      </p:sp>
      <p:graphicFrame>
        <p:nvGraphicFramePr>
          <p:cNvPr id="7" name="Table 6">
            <a:extLst>
              <a:ext uri="{FF2B5EF4-FFF2-40B4-BE49-F238E27FC236}">
                <a16:creationId xmlns:a16="http://schemas.microsoft.com/office/drawing/2014/main" id="{ACAA896A-0721-4315-88F2-CD8FD077D6DF}"/>
              </a:ext>
            </a:extLst>
          </p:cNvPr>
          <p:cNvGraphicFramePr>
            <a:graphicFrameLocks noGrp="1"/>
          </p:cNvGraphicFramePr>
          <p:nvPr/>
        </p:nvGraphicFramePr>
        <p:xfrm>
          <a:off x="442654" y="1264223"/>
          <a:ext cx="10395676" cy="1524000"/>
        </p:xfrm>
        <a:graphic>
          <a:graphicData uri="http://schemas.openxmlformats.org/drawingml/2006/table">
            <a:tbl>
              <a:tblPr firstRow="1" firstCol="1" bandRow="1">
                <a:tableStyleId>{3B4B98B0-60AC-42C2-AFA5-B58CD77FA1E5}</a:tableStyleId>
              </a:tblPr>
              <a:tblGrid>
                <a:gridCol w="1343116">
                  <a:extLst>
                    <a:ext uri="{9D8B030D-6E8A-4147-A177-3AD203B41FA5}">
                      <a16:colId xmlns:a16="http://schemas.microsoft.com/office/drawing/2014/main" val="2820901854"/>
                    </a:ext>
                  </a:extLst>
                </a:gridCol>
                <a:gridCol w="1508760">
                  <a:extLst>
                    <a:ext uri="{9D8B030D-6E8A-4147-A177-3AD203B41FA5}">
                      <a16:colId xmlns:a16="http://schemas.microsoft.com/office/drawing/2014/main" val="410753599"/>
                    </a:ext>
                  </a:extLst>
                </a:gridCol>
                <a:gridCol w="1508760">
                  <a:extLst>
                    <a:ext uri="{9D8B030D-6E8A-4147-A177-3AD203B41FA5}">
                      <a16:colId xmlns:a16="http://schemas.microsoft.com/office/drawing/2014/main" val="3204897839"/>
                    </a:ext>
                  </a:extLst>
                </a:gridCol>
                <a:gridCol w="1508760">
                  <a:extLst>
                    <a:ext uri="{9D8B030D-6E8A-4147-A177-3AD203B41FA5}">
                      <a16:colId xmlns:a16="http://schemas.microsoft.com/office/drawing/2014/main" val="1375145429"/>
                    </a:ext>
                  </a:extLst>
                </a:gridCol>
                <a:gridCol w="1508760">
                  <a:extLst>
                    <a:ext uri="{9D8B030D-6E8A-4147-A177-3AD203B41FA5}">
                      <a16:colId xmlns:a16="http://schemas.microsoft.com/office/drawing/2014/main" val="800551920"/>
                    </a:ext>
                  </a:extLst>
                </a:gridCol>
                <a:gridCol w="1508760">
                  <a:extLst>
                    <a:ext uri="{9D8B030D-6E8A-4147-A177-3AD203B41FA5}">
                      <a16:colId xmlns:a16="http://schemas.microsoft.com/office/drawing/2014/main" val="1122244402"/>
                    </a:ext>
                  </a:extLst>
                </a:gridCol>
                <a:gridCol w="1508760">
                  <a:extLst>
                    <a:ext uri="{9D8B030D-6E8A-4147-A177-3AD203B41FA5}">
                      <a16:colId xmlns:a16="http://schemas.microsoft.com/office/drawing/2014/main" val="3382887102"/>
                    </a:ext>
                  </a:extLst>
                </a:gridCol>
              </a:tblGrid>
              <a:tr h="0">
                <a:tc>
                  <a:txBody>
                    <a:bodyPr/>
                    <a:lstStyle/>
                    <a:p>
                      <a:r>
                        <a:rPr lang="en-US" sz="2000" dirty="0">
                          <a:solidFill>
                            <a:schemeClr val="bg1"/>
                          </a:solidFill>
                        </a:rPr>
                        <a:t>Grade</a:t>
                      </a:r>
                      <a:endParaRPr lang="en-US" sz="2000" b="1" dirty="0">
                        <a:solidFill>
                          <a:schemeClr val="bg1"/>
                        </a:solidFill>
                      </a:endParaRPr>
                    </a:p>
                  </a:txBody>
                  <a:tcPr>
                    <a:lnL w="12700" cap="flat" cmpd="sng" algn="ctr">
                      <a:solidFill>
                        <a:schemeClr val="tx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More Support Needed (Count)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More Support Needed (Percentage)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Some Support Needed (Count)</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600" b="1" dirty="0">
                          <a:solidFill>
                            <a:schemeClr val="bg1"/>
                          </a:solidFill>
                        </a:rPr>
                        <a:t>Some Support Needed (Percentage)</a:t>
                      </a: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Less Support</a:t>
                      </a:r>
                      <a:r>
                        <a:rPr lang="en-US" sz="1600" b="1" baseline="0" dirty="0">
                          <a:solidFill>
                            <a:schemeClr val="bg1"/>
                          </a:solidFill>
                        </a:rPr>
                        <a:t> Needed (Count)</a:t>
                      </a:r>
                      <a:endParaRPr lang="en-US" sz="1600" b="1" dirty="0">
                        <a:solidFill>
                          <a:schemeClr val="bg1"/>
                        </a:solidFill>
                      </a:endParaRPr>
                    </a:p>
                  </a:txBody>
                  <a:tcPr>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sz="1600" b="1" dirty="0">
                          <a:solidFill>
                            <a:schemeClr val="bg1"/>
                          </a:solidFill>
                        </a:rPr>
                        <a:t>Less Support Needed (Percentage)</a:t>
                      </a:r>
                    </a:p>
                  </a:txBody>
                  <a:tcPr>
                    <a:lnL w="12700" cap="flat" cmpd="sng" algn="ctr">
                      <a:solidFill>
                        <a:schemeClr val="bg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073974324"/>
                  </a:ext>
                </a:extLst>
              </a:tr>
              <a:tr h="411480">
                <a:tc>
                  <a:txBody>
                    <a:bodyPr/>
                    <a:lstStyle/>
                    <a:p>
                      <a:pPr marL="91440" algn="ctr"/>
                      <a:r>
                        <a:rPr lang="en-US" sz="2000" b="1" dirty="0">
                          <a:solidFill>
                            <a:schemeClr val="bg1"/>
                          </a:solidFill>
                        </a:rPr>
                        <a:t>6</a:t>
                      </a:r>
                    </a:p>
                    <a:p>
                      <a:pPr marL="91440" algn="ctr"/>
                      <a:r>
                        <a:rPr lang="en-US" sz="2000" b="1" dirty="0">
                          <a:solidFill>
                            <a:schemeClr val="bg1"/>
                          </a:solidFill>
                        </a:rPr>
                        <a:t>Total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solidFill>
                      <a:schemeClr val="accent1">
                        <a:lumMod val="50000"/>
                      </a:schemeClr>
                    </a:solidFill>
                  </a:tcPr>
                </a:tc>
                <a:tc>
                  <a:txBody>
                    <a:bodyPr/>
                    <a:lstStyle/>
                    <a:p>
                      <a:pPr algn="ctr"/>
                      <a:r>
                        <a:rPr lang="en-US" sz="2000" dirty="0"/>
                        <a:t>8</a:t>
                      </a:r>
                    </a:p>
                    <a:p>
                      <a:pPr algn="ctr"/>
                      <a:r>
                        <a:rPr lang="en-US" sz="2000" dirty="0"/>
                        <a:t>out of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14</a:t>
                      </a:r>
                    </a:p>
                    <a:p>
                      <a:pPr algn="ctr"/>
                      <a:r>
                        <a:rPr lang="en-US" sz="2000" dirty="0"/>
                        <a:t>out of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13</a:t>
                      </a:r>
                    </a:p>
                    <a:p>
                      <a:pPr algn="ctr"/>
                      <a:r>
                        <a:rPr lang="en-US" sz="2000" dirty="0"/>
                        <a:t>out of 35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2000" dirty="0"/>
                        <a:t>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68038601"/>
                  </a:ext>
                </a:extLst>
              </a:tr>
            </a:tbl>
          </a:graphicData>
        </a:graphic>
      </p:graphicFrame>
      <p:sp>
        <p:nvSpPr>
          <p:cNvPr id="3" name="TextBox 2">
            <a:extLst>
              <a:ext uri="{FF2B5EF4-FFF2-40B4-BE49-F238E27FC236}">
                <a16:creationId xmlns:a16="http://schemas.microsoft.com/office/drawing/2014/main" id="{1BB90CC9-DE81-4CC0-B71B-61E9CD80EBFC}"/>
              </a:ext>
            </a:extLst>
          </p:cNvPr>
          <p:cNvSpPr txBox="1"/>
          <p:nvPr/>
        </p:nvSpPr>
        <p:spPr>
          <a:xfrm>
            <a:off x="442654" y="3621979"/>
            <a:ext cx="5963055" cy="369332"/>
          </a:xfrm>
          <a:prstGeom prst="rect">
            <a:avLst/>
          </a:prstGeom>
          <a:noFill/>
        </p:spPr>
        <p:txBody>
          <a:bodyPr wrap="square" rtlCol="0">
            <a:spAutoFit/>
          </a:bodyPr>
          <a:lstStyle/>
          <a:p>
            <a:r>
              <a:rPr lang="en-US" b="0" i="0" dirty="0">
                <a:solidFill>
                  <a:srgbClr val="000000"/>
                </a:solidFill>
                <a:effectLst/>
                <a:latin typeface="Palatino Linotype" panose="02040502050505030304" pitchFamily="18" charset="0"/>
              </a:rPr>
              <a:t>Note: Percentages may not total 100 due to rounding.</a:t>
            </a:r>
            <a:endParaRPr lang="en-US" dirty="0"/>
          </a:p>
        </p:txBody>
      </p:sp>
      <p:sp>
        <p:nvSpPr>
          <p:cNvPr id="4" name="Slide Number Placeholder 3">
            <a:extLst>
              <a:ext uri="{FF2B5EF4-FFF2-40B4-BE49-F238E27FC236}">
                <a16:creationId xmlns:a16="http://schemas.microsoft.com/office/drawing/2014/main" id="{0727954F-EC23-7E77-6A28-FD94457661FD}"/>
              </a:ext>
            </a:extLst>
          </p:cNvPr>
          <p:cNvSpPr>
            <a:spLocks noGrp="1"/>
          </p:cNvSpPr>
          <p:nvPr>
            <p:ph type="sldNum" sz="quarter" idx="10"/>
          </p:nvPr>
        </p:nvSpPr>
        <p:spPr/>
        <p:txBody>
          <a:bodyPr/>
          <a:lstStyle/>
          <a:p>
            <a:fld id="{A3D1C70C-36A2-44FC-A083-98959550CFF4}" type="slidenum">
              <a:rPr lang="en-US" smtClean="0"/>
              <a:pPr/>
              <a:t>18</a:t>
            </a:fld>
            <a:endParaRPr lang="en-US"/>
          </a:p>
        </p:txBody>
      </p:sp>
    </p:spTree>
    <p:extLst>
      <p:ext uri="{BB962C8B-B14F-4D97-AF65-F5344CB8AC3E}">
        <p14:creationId xmlns:p14="http://schemas.microsoft.com/office/powerpoint/2010/main" val="35674447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9BDDC-2845-4C8E-B418-191EFA513B5A}"/>
              </a:ext>
            </a:extLst>
          </p:cNvPr>
          <p:cNvSpPr>
            <a:spLocks noGrp="1"/>
          </p:cNvSpPr>
          <p:nvPr>
            <p:ph type="title"/>
          </p:nvPr>
        </p:nvSpPr>
        <p:spPr>
          <a:xfrm>
            <a:off x="1154204" y="154961"/>
            <a:ext cx="10096959" cy="747579"/>
          </a:xfrm>
        </p:spPr>
        <p:txBody>
          <a:bodyPr/>
          <a:lstStyle/>
          <a:p>
            <a:pPr algn="ctr" rtl="0" eaLnBrk="1" latinLnBrk="0" hangingPunct="1"/>
            <a:r>
              <a:rPr lang="en-US" sz="1800" b="0" kern="1200" dirty="0">
                <a:solidFill>
                  <a:srgbClr val="000000"/>
                </a:solidFill>
                <a:effectLst/>
                <a:latin typeface="Palatino Linotype" panose="02040502050505030304" pitchFamily="18" charset="0"/>
                <a:ea typeface="+mn-ea"/>
                <a:cs typeface="+mn-cs"/>
              </a:rPr>
              <a:t>Moonachie’s</a:t>
            </a:r>
            <a:br>
              <a:rPr lang="en-US" sz="1800" b="0" kern="1200" dirty="0">
                <a:solidFill>
                  <a:srgbClr val="000000"/>
                </a:solidFill>
                <a:effectLst/>
                <a:latin typeface="Palatino Linotype" panose="02040502050505030304" pitchFamily="18" charset="0"/>
                <a:ea typeface="+mn-ea"/>
                <a:cs typeface="+mn-cs"/>
              </a:rPr>
            </a:br>
            <a:r>
              <a:rPr lang="en-US" sz="1800" b="0" kern="1200" dirty="0">
                <a:solidFill>
                  <a:srgbClr val="000000"/>
                </a:solidFill>
                <a:effectLst/>
                <a:latin typeface="Palatino Linotype" panose="02040502050505030304" pitchFamily="18" charset="0"/>
                <a:ea typeface="+mn-ea"/>
                <a:cs typeface="+mn-cs"/>
              </a:rPr>
              <a:t>Subgroup</a:t>
            </a:r>
            <a:br>
              <a:rPr lang="en-US" sz="1800" b="0" kern="1200" dirty="0">
                <a:solidFill>
                  <a:srgbClr val="000000"/>
                </a:solidFill>
                <a:effectLst/>
                <a:latin typeface="Palatino Linotype" panose="02040502050505030304" pitchFamily="18" charset="0"/>
                <a:ea typeface="+mn-ea"/>
                <a:cs typeface="+mn-cs"/>
              </a:rPr>
            </a:br>
            <a:r>
              <a:rPr lang="en-US" sz="1800" b="0" kern="1200" dirty="0">
                <a:solidFill>
                  <a:srgbClr val="000000"/>
                </a:solidFill>
                <a:effectLst/>
                <a:latin typeface="Palatino Linotype" panose="02040502050505030304" pitchFamily="18" charset="0"/>
                <a:ea typeface="+mn-ea"/>
                <a:cs typeface="+mn-cs"/>
              </a:rPr>
              <a:t>Start Strong Fall 2022 Administrations</a:t>
            </a:r>
            <a:br>
              <a:rPr lang="en-US" sz="1800" b="1" kern="1200" dirty="0">
                <a:solidFill>
                  <a:srgbClr val="000000"/>
                </a:solidFill>
                <a:effectLst/>
                <a:latin typeface="Palatino Linotype" panose="02040502050505030304" pitchFamily="18" charset="0"/>
                <a:ea typeface="+mn-ea"/>
                <a:cs typeface="+mn-cs"/>
              </a:rPr>
            </a:br>
            <a:r>
              <a:rPr lang="en-US" sz="1800" b="1" kern="1200" dirty="0">
                <a:solidFill>
                  <a:srgbClr val="000000"/>
                </a:solidFill>
                <a:effectLst/>
                <a:latin typeface="Palatino Linotype" panose="02040502050505030304" pitchFamily="18" charset="0"/>
                <a:ea typeface="+mn-ea"/>
                <a:cs typeface="+mn-cs"/>
              </a:rPr>
              <a:t>English Language Arts— Percentages</a:t>
            </a:r>
            <a:endParaRPr lang="en-US" sz="6000" dirty="0">
              <a:effectLst/>
            </a:endParaRPr>
          </a:p>
        </p:txBody>
      </p:sp>
      <p:graphicFrame>
        <p:nvGraphicFramePr>
          <p:cNvPr id="8" name="Table 8">
            <a:extLst>
              <a:ext uri="{FF2B5EF4-FFF2-40B4-BE49-F238E27FC236}">
                <a16:creationId xmlns:a16="http://schemas.microsoft.com/office/drawing/2014/main" id="{E4E1E9B5-0F95-4B55-B649-E8B2575FFFDA}"/>
              </a:ext>
            </a:extLst>
          </p:cNvPr>
          <p:cNvGraphicFramePr>
            <a:graphicFrameLocks noGrp="1"/>
          </p:cNvGraphicFramePr>
          <p:nvPr>
            <p:ph type="tbl" sz="quarter" idx="12"/>
            <p:extLst>
              <p:ext uri="{D42A27DB-BD31-4B8C-83A1-F6EECF244321}">
                <p14:modId xmlns:p14="http://schemas.microsoft.com/office/powerpoint/2010/main" val="2123584713"/>
              </p:ext>
            </p:extLst>
          </p:nvPr>
        </p:nvGraphicFramePr>
        <p:xfrm>
          <a:off x="458119" y="1176206"/>
          <a:ext cx="10972800" cy="370840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4035272255"/>
                    </a:ext>
                  </a:extLst>
                </a:gridCol>
                <a:gridCol w="2743200">
                  <a:extLst>
                    <a:ext uri="{9D8B030D-6E8A-4147-A177-3AD203B41FA5}">
                      <a16:colId xmlns:a16="http://schemas.microsoft.com/office/drawing/2014/main" val="4041603706"/>
                    </a:ext>
                  </a:extLst>
                </a:gridCol>
                <a:gridCol w="2743200">
                  <a:extLst>
                    <a:ext uri="{9D8B030D-6E8A-4147-A177-3AD203B41FA5}">
                      <a16:colId xmlns:a16="http://schemas.microsoft.com/office/drawing/2014/main" val="862457689"/>
                    </a:ext>
                  </a:extLst>
                </a:gridCol>
                <a:gridCol w="2743200">
                  <a:extLst>
                    <a:ext uri="{9D8B030D-6E8A-4147-A177-3AD203B41FA5}">
                      <a16:colId xmlns:a16="http://schemas.microsoft.com/office/drawing/2014/main" val="3690747101"/>
                    </a:ext>
                  </a:extLst>
                </a:gridCol>
              </a:tblGrid>
              <a:tr h="370840">
                <a:tc>
                  <a:txBody>
                    <a:bodyPr/>
                    <a:lstStyle/>
                    <a:p>
                      <a:r>
                        <a:rPr lang="en-US" dirty="0">
                          <a:solidFill>
                            <a:schemeClr val="bg1"/>
                          </a:solidFill>
                        </a:rPr>
                        <a:t>Subgroup</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dirty="0">
                          <a:solidFill>
                            <a:schemeClr val="bg1"/>
                          </a:solidFill>
                        </a:rPr>
                        <a:t>More Support Needed</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dirty="0">
                          <a:solidFill>
                            <a:schemeClr val="bg1"/>
                          </a:solidFill>
                        </a:rPr>
                        <a:t>Some Support Needed</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dirty="0">
                          <a:solidFill>
                            <a:schemeClr val="bg1"/>
                          </a:solidFill>
                        </a:rPr>
                        <a:t>Less Support Needed</a:t>
                      </a:r>
                    </a:p>
                  </a:txBody>
                  <a:tcPr>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2782919579"/>
                  </a:ext>
                </a:extLst>
              </a:tr>
              <a:tr h="370840">
                <a:tc>
                  <a:txBody>
                    <a:bodyPr/>
                    <a:lstStyle/>
                    <a:p>
                      <a:r>
                        <a:rPr lang="en-US" dirty="0"/>
                        <a:t>District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54%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727327"/>
                  </a:ext>
                </a:extLst>
              </a:tr>
              <a:tr h="370840">
                <a:tc>
                  <a:txBody>
                    <a:bodyPr/>
                    <a:lstStyle/>
                    <a:p>
                      <a:r>
                        <a:rPr lang="en-US" dirty="0"/>
                        <a:t>Female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57%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293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Male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51%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47029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Asian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78%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00832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Black/African American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73624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Hispanic or Latino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48%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767858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Native Hawaiian/Other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94743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White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56%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08693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Two or More Races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63340002"/>
                  </a:ext>
                </a:extLst>
              </a:tr>
            </a:tbl>
          </a:graphicData>
        </a:graphic>
      </p:graphicFrame>
      <p:sp>
        <p:nvSpPr>
          <p:cNvPr id="3" name="TextBox 2">
            <a:extLst>
              <a:ext uri="{FF2B5EF4-FFF2-40B4-BE49-F238E27FC236}">
                <a16:creationId xmlns:a16="http://schemas.microsoft.com/office/drawing/2014/main" id="{68A9D52C-61A0-4485-8348-7FD48593E295}"/>
              </a:ext>
            </a:extLst>
          </p:cNvPr>
          <p:cNvSpPr txBox="1"/>
          <p:nvPr/>
        </p:nvSpPr>
        <p:spPr>
          <a:xfrm>
            <a:off x="458119" y="5428194"/>
            <a:ext cx="6137234" cy="369332"/>
          </a:xfrm>
          <a:prstGeom prst="rect">
            <a:avLst/>
          </a:prstGeom>
          <a:noFill/>
        </p:spPr>
        <p:txBody>
          <a:bodyPr wrap="square" rtlCol="0">
            <a:spAutoFit/>
          </a:bodyPr>
          <a:lstStyle/>
          <a:p>
            <a:r>
              <a:rPr lang="en-US" b="0" i="0">
                <a:solidFill>
                  <a:srgbClr val="000000"/>
                </a:solidFill>
                <a:effectLst/>
                <a:latin typeface="Palatino Linotype" panose="02040502050505030304" pitchFamily="18" charset="0"/>
              </a:rPr>
              <a:t>Note: Percentages may not total 100 due to rounding.</a:t>
            </a:r>
            <a:endParaRPr lang="en-US" dirty="0"/>
          </a:p>
        </p:txBody>
      </p:sp>
      <p:sp>
        <p:nvSpPr>
          <p:cNvPr id="4" name="Slide Number Placeholder 3">
            <a:extLst>
              <a:ext uri="{FF2B5EF4-FFF2-40B4-BE49-F238E27FC236}">
                <a16:creationId xmlns:a16="http://schemas.microsoft.com/office/drawing/2014/main" id="{75B557F6-7D99-1949-94DA-A20F83771621}"/>
              </a:ext>
            </a:extLst>
          </p:cNvPr>
          <p:cNvSpPr>
            <a:spLocks noGrp="1"/>
          </p:cNvSpPr>
          <p:nvPr>
            <p:ph type="sldNum" sz="quarter" idx="10"/>
          </p:nvPr>
        </p:nvSpPr>
        <p:spPr/>
        <p:txBody>
          <a:bodyPr/>
          <a:lstStyle/>
          <a:p>
            <a:fld id="{A3D1C70C-36A2-44FC-A083-98959550CFF4}" type="slidenum">
              <a:rPr lang="en-US" smtClean="0"/>
              <a:pPr/>
              <a:t>19</a:t>
            </a:fld>
            <a:endParaRPr lang="en-US"/>
          </a:p>
        </p:txBody>
      </p:sp>
    </p:spTree>
    <p:extLst>
      <p:ext uri="{BB962C8B-B14F-4D97-AF65-F5344CB8AC3E}">
        <p14:creationId xmlns:p14="http://schemas.microsoft.com/office/powerpoint/2010/main" val="36328774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8FEA31-BED3-57A6-4FA1-0FD0A70B9346}"/>
              </a:ext>
            </a:extLst>
          </p:cNvPr>
          <p:cNvSpPr>
            <a:spLocks noGrp="1"/>
          </p:cNvSpPr>
          <p:nvPr>
            <p:ph type="title"/>
          </p:nvPr>
        </p:nvSpPr>
        <p:spPr>
          <a:xfrm>
            <a:off x="1333960" y="243749"/>
            <a:ext cx="10096959" cy="747579"/>
          </a:xfrm>
        </p:spPr>
        <p:txBody>
          <a:bodyPr/>
          <a:lstStyle/>
          <a:p>
            <a:pPr algn="ctr"/>
            <a:r>
              <a:rPr lang="en-US" sz="3600" cap="none">
                <a:solidFill>
                  <a:schemeClr val="tx1"/>
                </a:solidFill>
              </a:rPr>
              <a:t>Start Strong Assessment Overview</a:t>
            </a:r>
            <a:endParaRPr lang="en-US" sz="3600">
              <a:solidFill>
                <a:schemeClr val="tx1"/>
              </a:solidFill>
            </a:endParaRPr>
          </a:p>
        </p:txBody>
      </p:sp>
      <p:sp>
        <p:nvSpPr>
          <p:cNvPr id="3" name="Text Placeholder 2">
            <a:extLst>
              <a:ext uri="{FF2B5EF4-FFF2-40B4-BE49-F238E27FC236}">
                <a16:creationId xmlns:a16="http://schemas.microsoft.com/office/drawing/2014/main" id="{D2D472EF-9FB6-DA6B-DFD7-12A9E70A9C7C}"/>
              </a:ext>
            </a:extLst>
          </p:cNvPr>
          <p:cNvSpPr>
            <a:spLocks noGrp="1"/>
          </p:cNvSpPr>
          <p:nvPr>
            <p:ph type="body" sz="quarter" idx="11"/>
          </p:nvPr>
        </p:nvSpPr>
        <p:spPr/>
        <p:txBody>
          <a:bodyPr>
            <a:normAutofit fontScale="62500" lnSpcReduction="20000"/>
          </a:bodyPr>
          <a:lstStyle/>
          <a:p>
            <a:pPr marL="45720" indent="0">
              <a:buNone/>
            </a:pPr>
            <a:r>
              <a:rPr lang="en-US" b="1" spc="0" dirty="0"/>
              <a:t>Start Strong Fall 2022 assessments:</a:t>
            </a:r>
          </a:p>
          <a:p>
            <a:pPr marL="461645" indent="-417195"/>
            <a:r>
              <a:rPr lang="en-US" spc="0" dirty="0">
                <a:ea typeface="+mn-lt"/>
                <a:cs typeface="+mn-lt"/>
              </a:rPr>
              <a:t>Produced</a:t>
            </a:r>
            <a:r>
              <a:rPr lang="en-US" spc="0" dirty="0"/>
              <a:t> information to be used as a standards-based complement to the resources used by educators in their classrooms to evaluate the needs of students.</a:t>
            </a:r>
            <a:endParaRPr lang="en-US" spc="0" dirty="0">
              <a:cs typeface="Calibri"/>
            </a:endParaRPr>
          </a:p>
          <a:p>
            <a:pPr marL="461645" indent="-417195"/>
            <a:r>
              <a:rPr lang="en-US" spc="0" dirty="0"/>
              <a:t>Were administered quickly, in person, and provided immediate results.</a:t>
            </a:r>
            <a:endParaRPr lang="en-US" spc="0" dirty="0">
              <a:cs typeface="Calibri" panose="020F0502020204030204"/>
            </a:endParaRPr>
          </a:p>
          <a:p>
            <a:pPr marL="45720" indent="0">
              <a:buNone/>
            </a:pPr>
            <a:r>
              <a:rPr lang="en-US" b="1" spc="0" dirty="0"/>
              <a:t>Start Strong Fall 2022 assessments do not:</a:t>
            </a:r>
          </a:p>
          <a:p>
            <a:pPr marL="461645" indent="-417195"/>
            <a:r>
              <a:rPr lang="en-US" spc="0" dirty="0"/>
              <a:t>Replace local standards-based benchmark assessments districts may already have in place.</a:t>
            </a:r>
            <a:endParaRPr lang="en-US" spc="0" dirty="0">
              <a:cs typeface="Calibri" panose="020F0502020204030204"/>
            </a:endParaRPr>
          </a:p>
          <a:p>
            <a:pPr marL="461645" indent="-417195"/>
            <a:r>
              <a:rPr lang="en-US" spc="0" dirty="0"/>
              <a:t>Replace the spring 2023 New Jersey Student Learning Assessments (NJSLA) statewide summative assessments or are predictive of their results.</a:t>
            </a:r>
            <a:endParaRPr lang="en-US" spc="0" dirty="0">
              <a:cs typeface="Calibri" panose="020F0502020204030204"/>
            </a:endParaRPr>
          </a:p>
        </p:txBody>
      </p:sp>
      <p:sp>
        <p:nvSpPr>
          <p:cNvPr id="4" name="Slide Number Placeholder 3">
            <a:extLst>
              <a:ext uri="{FF2B5EF4-FFF2-40B4-BE49-F238E27FC236}">
                <a16:creationId xmlns:a16="http://schemas.microsoft.com/office/drawing/2014/main" id="{EF86355C-4169-3F47-4BBB-BB848FA6CF04}"/>
              </a:ext>
            </a:extLst>
          </p:cNvPr>
          <p:cNvSpPr>
            <a:spLocks noGrp="1"/>
          </p:cNvSpPr>
          <p:nvPr>
            <p:ph type="sldNum" sz="quarter" idx="10"/>
          </p:nvPr>
        </p:nvSpPr>
        <p:spPr/>
        <p:txBody>
          <a:bodyPr/>
          <a:lstStyle/>
          <a:p>
            <a:fld id="{A3D1C70C-36A2-44FC-A083-98959550CFF4}" type="slidenum">
              <a:rPr lang="en-US" smtClean="0"/>
              <a:pPr/>
              <a:t>2</a:t>
            </a:fld>
            <a:endParaRPr lang="en-US"/>
          </a:p>
        </p:txBody>
      </p:sp>
    </p:spTree>
    <p:extLst>
      <p:ext uri="{BB962C8B-B14F-4D97-AF65-F5344CB8AC3E}">
        <p14:creationId xmlns:p14="http://schemas.microsoft.com/office/powerpoint/2010/main" val="128397247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59BDDC-2845-4C8E-B418-191EFA513B5A}"/>
              </a:ext>
            </a:extLst>
          </p:cNvPr>
          <p:cNvSpPr>
            <a:spLocks noGrp="1"/>
          </p:cNvSpPr>
          <p:nvPr>
            <p:ph type="title"/>
          </p:nvPr>
        </p:nvSpPr>
        <p:spPr>
          <a:xfrm>
            <a:off x="1154204" y="154961"/>
            <a:ext cx="10096959" cy="747579"/>
          </a:xfrm>
        </p:spPr>
        <p:txBody>
          <a:bodyPr/>
          <a:lstStyle/>
          <a:p>
            <a:pPr algn="ctr" rtl="0" eaLnBrk="1" latinLnBrk="0" hangingPunct="1"/>
            <a:r>
              <a:rPr lang="en-US" sz="1800" b="0" kern="1200" dirty="0">
                <a:solidFill>
                  <a:srgbClr val="000000"/>
                </a:solidFill>
                <a:effectLst/>
                <a:latin typeface="Palatino Linotype" panose="02040502050505030304" pitchFamily="18" charset="0"/>
                <a:ea typeface="+mn-ea"/>
                <a:cs typeface="+mn-cs"/>
              </a:rPr>
              <a:t>Moonachie’s</a:t>
            </a:r>
            <a:br>
              <a:rPr lang="en-US" sz="1800" b="0" kern="1200" dirty="0">
                <a:solidFill>
                  <a:srgbClr val="000000"/>
                </a:solidFill>
                <a:effectLst/>
                <a:latin typeface="Palatino Linotype" panose="02040502050505030304" pitchFamily="18" charset="0"/>
                <a:ea typeface="+mn-ea"/>
                <a:cs typeface="+mn-cs"/>
              </a:rPr>
            </a:br>
            <a:r>
              <a:rPr lang="en-US" sz="1800" b="0" kern="1200" dirty="0">
                <a:solidFill>
                  <a:srgbClr val="000000"/>
                </a:solidFill>
                <a:effectLst/>
                <a:latin typeface="Palatino Linotype" panose="02040502050505030304" pitchFamily="18" charset="0"/>
                <a:ea typeface="+mn-ea"/>
                <a:cs typeface="+mn-cs"/>
              </a:rPr>
              <a:t>Subgroup</a:t>
            </a:r>
            <a:br>
              <a:rPr lang="en-US" sz="1800" b="0" kern="1200" dirty="0">
                <a:solidFill>
                  <a:srgbClr val="000000"/>
                </a:solidFill>
                <a:effectLst/>
                <a:latin typeface="Palatino Linotype" panose="02040502050505030304" pitchFamily="18" charset="0"/>
                <a:ea typeface="+mn-ea"/>
                <a:cs typeface="+mn-cs"/>
              </a:rPr>
            </a:br>
            <a:r>
              <a:rPr lang="en-US" sz="1800" b="0" kern="1200" dirty="0">
                <a:solidFill>
                  <a:srgbClr val="000000"/>
                </a:solidFill>
                <a:effectLst/>
                <a:latin typeface="Palatino Linotype" panose="02040502050505030304" pitchFamily="18" charset="0"/>
                <a:ea typeface="+mn-ea"/>
                <a:cs typeface="+mn-cs"/>
              </a:rPr>
              <a:t>Start Strong Fall 2022 Administrations</a:t>
            </a:r>
            <a:br>
              <a:rPr lang="en-US" sz="1800" b="1" kern="1200" dirty="0">
                <a:solidFill>
                  <a:srgbClr val="000000"/>
                </a:solidFill>
                <a:effectLst/>
                <a:latin typeface="Palatino Linotype" panose="02040502050505030304" pitchFamily="18" charset="0"/>
                <a:ea typeface="+mn-ea"/>
                <a:cs typeface="+mn-cs"/>
              </a:rPr>
            </a:br>
            <a:r>
              <a:rPr lang="en-US" sz="1800" b="1" kern="1200" dirty="0">
                <a:solidFill>
                  <a:srgbClr val="000000"/>
                </a:solidFill>
                <a:effectLst/>
                <a:latin typeface="Palatino Linotype" panose="02040502050505030304" pitchFamily="18" charset="0"/>
                <a:ea typeface="+mn-ea"/>
                <a:cs typeface="+mn-cs"/>
              </a:rPr>
              <a:t>English Language Arts— Percentages</a:t>
            </a:r>
            <a:endParaRPr lang="en-US" sz="6000" dirty="0">
              <a:effectLst/>
            </a:endParaRPr>
          </a:p>
        </p:txBody>
      </p:sp>
      <p:graphicFrame>
        <p:nvGraphicFramePr>
          <p:cNvPr id="8" name="Table 8">
            <a:extLst>
              <a:ext uri="{FF2B5EF4-FFF2-40B4-BE49-F238E27FC236}">
                <a16:creationId xmlns:a16="http://schemas.microsoft.com/office/drawing/2014/main" id="{E4E1E9B5-0F95-4B55-B649-E8B2575FFFDA}"/>
              </a:ext>
            </a:extLst>
          </p:cNvPr>
          <p:cNvGraphicFramePr>
            <a:graphicFrameLocks noGrp="1"/>
          </p:cNvGraphicFramePr>
          <p:nvPr>
            <p:ph type="tbl" sz="quarter" idx="12"/>
            <p:extLst>
              <p:ext uri="{D42A27DB-BD31-4B8C-83A1-F6EECF244321}">
                <p14:modId xmlns:p14="http://schemas.microsoft.com/office/powerpoint/2010/main" val="3386175860"/>
              </p:ext>
            </p:extLst>
          </p:nvPr>
        </p:nvGraphicFramePr>
        <p:xfrm>
          <a:off x="458119" y="1176206"/>
          <a:ext cx="10972800" cy="350520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4035272255"/>
                    </a:ext>
                  </a:extLst>
                </a:gridCol>
                <a:gridCol w="2743200">
                  <a:extLst>
                    <a:ext uri="{9D8B030D-6E8A-4147-A177-3AD203B41FA5}">
                      <a16:colId xmlns:a16="http://schemas.microsoft.com/office/drawing/2014/main" val="4041603706"/>
                    </a:ext>
                  </a:extLst>
                </a:gridCol>
                <a:gridCol w="2743200">
                  <a:extLst>
                    <a:ext uri="{9D8B030D-6E8A-4147-A177-3AD203B41FA5}">
                      <a16:colId xmlns:a16="http://schemas.microsoft.com/office/drawing/2014/main" val="862457689"/>
                    </a:ext>
                  </a:extLst>
                </a:gridCol>
                <a:gridCol w="2743200">
                  <a:extLst>
                    <a:ext uri="{9D8B030D-6E8A-4147-A177-3AD203B41FA5}">
                      <a16:colId xmlns:a16="http://schemas.microsoft.com/office/drawing/2014/main" val="3690747101"/>
                    </a:ext>
                  </a:extLst>
                </a:gridCol>
              </a:tblGrid>
              <a:tr h="370840">
                <a:tc>
                  <a:txBody>
                    <a:bodyPr/>
                    <a:lstStyle/>
                    <a:p>
                      <a:r>
                        <a:rPr lang="en-US" dirty="0">
                          <a:solidFill>
                            <a:schemeClr val="bg1"/>
                          </a:solidFill>
                        </a:rPr>
                        <a:t>Subgroup</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dirty="0">
                          <a:solidFill>
                            <a:schemeClr val="bg1"/>
                          </a:solidFill>
                        </a:rPr>
                        <a:t>More Support Needed</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dirty="0">
                          <a:solidFill>
                            <a:schemeClr val="bg1"/>
                          </a:solidFill>
                        </a:rPr>
                        <a:t>Some Support Needed</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dirty="0">
                          <a:solidFill>
                            <a:schemeClr val="bg1"/>
                          </a:solidFill>
                        </a:rPr>
                        <a:t>Less Support Needed</a:t>
                      </a:r>
                    </a:p>
                  </a:txBody>
                  <a:tcPr>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2782919579"/>
                  </a:ext>
                </a:extLst>
              </a:tr>
              <a:tr h="370840">
                <a:tc>
                  <a:txBody>
                    <a:bodyPr/>
                    <a:lstStyle/>
                    <a:p>
                      <a:r>
                        <a:rPr lang="en-US" dirty="0"/>
                        <a:t>IEP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60%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727327"/>
                  </a:ext>
                </a:extLst>
              </a:tr>
              <a:tr h="370840">
                <a:tc>
                  <a:txBody>
                    <a:bodyPr/>
                    <a:lstStyle/>
                    <a:p>
                      <a:r>
                        <a:rPr lang="en-US" dirty="0"/>
                        <a:t>504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293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Current EL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47029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Former EL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00832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Economically Disadvantaged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47%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73624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Non-Economically Disadvantaged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62%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767858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Homeless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9474313"/>
                  </a:ext>
                </a:extLst>
              </a:tr>
            </a:tbl>
          </a:graphicData>
        </a:graphic>
      </p:graphicFrame>
      <p:sp>
        <p:nvSpPr>
          <p:cNvPr id="3" name="TextBox 2">
            <a:extLst>
              <a:ext uri="{FF2B5EF4-FFF2-40B4-BE49-F238E27FC236}">
                <a16:creationId xmlns:a16="http://schemas.microsoft.com/office/drawing/2014/main" id="{68A9D52C-61A0-4485-8348-7FD48593E295}"/>
              </a:ext>
            </a:extLst>
          </p:cNvPr>
          <p:cNvSpPr txBox="1"/>
          <p:nvPr/>
        </p:nvSpPr>
        <p:spPr>
          <a:xfrm>
            <a:off x="458119" y="5428194"/>
            <a:ext cx="6137234" cy="369332"/>
          </a:xfrm>
          <a:prstGeom prst="rect">
            <a:avLst/>
          </a:prstGeom>
          <a:noFill/>
        </p:spPr>
        <p:txBody>
          <a:bodyPr wrap="square" rtlCol="0">
            <a:spAutoFit/>
          </a:bodyPr>
          <a:lstStyle/>
          <a:p>
            <a:r>
              <a:rPr lang="en-US" b="0" i="0">
                <a:solidFill>
                  <a:srgbClr val="000000"/>
                </a:solidFill>
                <a:effectLst/>
                <a:latin typeface="Palatino Linotype" panose="02040502050505030304" pitchFamily="18" charset="0"/>
              </a:rPr>
              <a:t>Note: Percentages may not total 100 due to rounding.</a:t>
            </a:r>
            <a:endParaRPr lang="en-US" dirty="0"/>
          </a:p>
        </p:txBody>
      </p:sp>
      <p:sp>
        <p:nvSpPr>
          <p:cNvPr id="4" name="Slide Number Placeholder 3">
            <a:extLst>
              <a:ext uri="{FF2B5EF4-FFF2-40B4-BE49-F238E27FC236}">
                <a16:creationId xmlns:a16="http://schemas.microsoft.com/office/drawing/2014/main" id="{75B557F6-7D99-1949-94DA-A20F83771621}"/>
              </a:ext>
            </a:extLst>
          </p:cNvPr>
          <p:cNvSpPr>
            <a:spLocks noGrp="1"/>
          </p:cNvSpPr>
          <p:nvPr>
            <p:ph type="sldNum" sz="quarter" idx="10"/>
          </p:nvPr>
        </p:nvSpPr>
        <p:spPr/>
        <p:txBody>
          <a:bodyPr/>
          <a:lstStyle/>
          <a:p>
            <a:fld id="{A3D1C70C-36A2-44FC-A083-98959550CFF4}" type="slidenum">
              <a:rPr lang="en-US" smtClean="0"/>
              <a:pPr/>
              <a:t>20</a:t>
            </a:fld>
            <a:endParaRPr lang="en-US"/>
          </a:p>
        </p:txBody>
      </p:sp>
    </p:spTree>
    <p:extLst>
      <p:ext uri="{BB962C8B-B14F-4D97-AF65-F5344CB8AC3E}">
        <p14:creationId xmlns:p14="http://schemas.microsoft.com/office/powerpoint/2010/main" val="42145478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466B6-5174-4E9A-87AC-9846B56AC8F4}"/>
              </a:ext>
            </a:extLst>
          </p:cNvPr>
          <p:cNvSpPr>
            <a:spLocks noGrp="1"/>
          </p:cNvSpPr>
          <p:nvPr>
            <p:ph type="title"/>
          </p:nvPr>
        </p:nvSpPr>
        <p:spPr>
          <a:xfrm>
            <a:off x="1047520" y="55569"/>
            <a:ext cx="10096959" cy="867496"/>
          </a:xfrm>
        </p:spPr>
        <p:txBody>
          <a:bodyPr/>
          <a:lstStyle/>
          <a:p>
            <a:pPr algn="ctr" rtl="0" eaLnBrk="1" latinLnBrk="0" hangingPunct="1"/>
            <a:r>
              <a:rPr lang="en-US" sz="1600" b="0" kern="1200" dirty="0">
                <a:solidFill>
                  <a:srgbClr val="000000"/>
                </a:solidFill>
                <a:effectLst/>
                <a:latin typeface="Palatino Linotype" panose="02040502050505030304" pitchFamily="18" charset="0"/>
                <a:ea typeface="+mn-ea"/>
                <a:cs typeface="+mn-cs"/>
              </a:rPr>
              <a:t>Moonachie’s</a:t>
            </a:r>
            <a:br>
              <a:rPr lang="en-US" sz="1700" b="0" kern="1200" dirty="0">
                <a:solidFill>
                  <a:srgbClr val="000000"/>
                </a:solidFill>
                <a:effectLst/>
                <a:ea typeface="+mn-ea"/>
                <a:cs typeface="+mn-cs"/>
              </a:rPr>
            </a:br>
            <a:r>
              <a:rPr lang="en-US" sz="1700" b="0" kern="1200" dirty="0">
                <a:solidFill>
                  <a:srgbClr val="000000"/>
                </a:solidFill>
                <a:effectLst/>
                <a:ea typeface="+mn-ea"/>
                <a:cs typeface="+mn-cs"/>
              </a:rPr>
              <a:t>Subgroup</a:t>
            </a:r>
            <a:br>
              <a:rPr lang="en-US" sz="1700" b="0" kern="1200" dirty="0">
                <a:solidFill>
                  <a:srgbClr val="000000"/>
                </a:solidFill>
                <a:effectLst/>
                <a:ea typeface="+mn-ea"/>
                <a:cs typeface="+mn-cs"/>
              </a:rPr>
            </a:br>
            <a:r>
              <a:rPr lang="en-US" sz="1700" b="0" kern="1200" dirty="0">
                <a:solidFill>
                  <a:srgbClr val="000000"/>
                </a:solidFill>
                <a:effectLst/>
                <a:ea typeface="+mn-ea"/>
                <a:cs typeface="+mn-cs"/>
              </a:rPr>
              <a:t>Start Strong Fall 2022 Administrations</a:t>
            </a:r>
            <a:br>
              <a:rPr lang="en-US" sz="1700" b="1" kern="1200" dirty="0">
                <a:solidFill>
                  <a:srgbClr val="000000"/>
                </a:solidFill>
                <a:effectLst/>
                <a:ea typeface="+mn-ea"/>
                <a:cs typeface="+mn-cs"/>
              </a:rPr>
            </a:br>
            <a:r>
              <a:rPr lang="en-US" sz="1700" b="1" kern="1200" dirty="0">
                <a:solidFill>
                  <a:srgbClr val="000000"/>
                </a:solidFill>
                <a:effectLst/>
                <a:ea typeface="+mn-ea"/>
                <a:cs typeface="+mn-cs"/>
              </a:rPr>
              <a:t>Mathematics —Percentages</a:t>
            </a:r>
            <a:endParaRPr lang="en-US" sz="1700" dirty="0">
              <a:effectLst/>
            </a:endParaRPr>
          </a:p>
        </p:txBody>
      </p:sp>
      <p:graphicFrame>
        <p:nvGraphicFramePr>
          <p:cNvPr id="7" name="Table 8">
            <a:extLst>
              <a:ext uri="{FF2B5EF4-FFF2-40B4-BE49-F238E27FC236}">
                <a16:creationId xmlns:a16="http://schemas.microsoft.com/office/drawing/2014/main" id="{BE58CD26-5252-4286-91DE-25BB9085ABA0}"/>
              </a:ext>
            </a:extLst>
          </p:cNvPr>
          <p:cNvGraphicFramePr>
            <a:graphicFrameLocks/>
          </p:cNvGraphicFramePr>
          <p:nvPr>
            <p:extLst>
              <p:ext uri="{D42A27DB-BD31-4B8C-83A1-F6EECF244321}">
                <p14:modId xmlns:p14="http://schemas.microsoft.com/office/powerpoint/2010/main" val="1418329134"/>
              </p:ext>
            </p:extLst>
          </p:nvPr>
        </p:nvGraphicFramePr>
        <p:xfrm>
          <a:off x="341387" y="1219392"/>
          <a:ext cx="10972800" cy="370840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4035272255"/>
                    </a:ext>
                  </a:extLst>
                </a:gridCol>
                <a:gridCol w="2743200">
                  <a:extLst>
                    <a:ext uri="{9D8B030D-6E8A-4147-A177-3AD203B41FA5}">
                      <a16:colId xmlns:a16="http://schemas.microsoft.com/office/drawing/2014/main" val="4041603706"/>
                    </a:ext>
                  </a:extLst>
                </a:gridCol>
                <a:gridCol w="2743200">
                  <a:extLst>
                    <a:ext uri="{9D8B030D-6E8A-4147-A177-3AD203B41FA5}">
                      <a16:colId xmlns:a16="http://schemas.microsoft.com/office/drawing/2014/main" val="862457689"/>
                    </a:ext>
                  </a:extLst>
                </a:gridCol>
                <a:gridCol w="2743200">
                  <a:extLst>
                    <a:ext uri="{9D8B030D-6E8A-4147-A177-3AD203B41FA5}">
                      <a16:colId xmlns:a16="http://schemas.microsoft.com/office/drawing/2014/main" val="3690747101"/>
                    </a:ext>
                  </a:extLst>
                </a:gridCol>
              </a:tblGrid>
              <a:tr h="370840">
                <a:tc>
                  <a:txBody>
                    <a:bodyPr/>
                    <a:lstStyle/>
                    <a:p>
                      <a:r>
                        <a:rPr lang="en-US" dirty="0">
                          <a:solidFill>
                            <a:schemeClr val="bg1"/>
                          </a:solidFill>
                        </a:rPr>
                        <a:t>Subgroup</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dirty="0">
                          <a:solidFill>
                            <a:schemeClr val="bg1"/>
                          </a:solidFill>
                        </a:rPr>
                        <a:t>More Support Needed</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dirty="0">
                          <a:solidFill>
                            <a:schemeClr val="bg1"/>
                          </a:solidFill>
                        </a:rPr>
                        <a:t>Some Support Needed</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dirty="0">
                          <a:solidFill>
                            <a:schemeClr val="bg1"/>
                          </a:solidFill>
                        </a:rPr>
                        <a:t>Less Support Needed</a:t>
                      </a:r>
                    </a:p>
                  </a:txBody>
                  <a:tcPr>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2782919579"/>
                  </a:ext>
                </a:extLst>
              </a:tr>
              <a:tr h="370840">
                <a:tc>
                  <a:txBody>
                    <a:bodyPr/>
                    <a:lstStyle/>
                    <a:p>
                      <a:r>
                        <a:rPr lang="en-US" dirty="0"/>
                        <a:t>District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727327"/>
                  </a:ext>
                </a:extLst>
              </a:tr>
              <a:tr h="370840">
                <a:tc>
                  <a:txBody>
                    <a:bodyPr/>
                    <a:lstStyle/>
                    <a:p>
                      <a:r>
                        <a:rPr lang="en-US" dirty="0"/>
                        <a:t>Female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293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Male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44%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47029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Asian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65%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00832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Black/African American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73624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Hispanic or Latino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767858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Native Hawaiian/Other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94743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White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41%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08693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mn-lt"/>
                          <a:ea typeface="+mn-ea"/>
                          <a:cs typeface="+mn-cs"/>
                        </a:rPr>
                        <a:t>Two or More Races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38849616"/>
                  </a:ext>
                </a:extLst>
              </a:tr>
            </a:tbl>
          </a:graphicData>
        </a:graphic>
      </p:graphicFrame>
      <p:sp>
        <p:nvSpPr>
          <p:cNvPr id="3" name="TextBox 2">
            <a:extLst>
              <a:ext uri="{FF2B5EF4-FFF2-40B4-BE49-F238E27FC236}">
                <a16:creationId xmlns:a16="http://schemas.microsoft.com/office/drawing/2014/main" id="{DD2C7647-79DA-4F1D-9378-23945F3F0EC2}"/>
              </a:ext>
            </a:extLst>
          </p:cNvPr>
          <p:cNvSpPr txBox="1"/>
          <p:nvPr/>
        </p:nvSpPr>
        <p:spPr>
          <a:xfrm>
            <a:off x="341387" y="5197032"/>
            <a:ext cx="6195600" cy="369332"/>
          </a:xfrm>
          <a:prstGeom prst="rect">
            <a:avLst/>
          </a:prstGeom>
          <a:noFill/>
        </p:spPr>
        <p:txBody>
          <a:bodyPr wrap="square" rtlCol="0">
            <a:spAutoFit/>
          </a:bodyPr>
          <a:lstStyle/>
          <a:p>
            <a:r>
              <a:rPr lang="en-US" b="0" i="0" dirty="0">
                <a:solidFill>
                  <a:srgbClr val="000000"/>
                </a:solidFill>
                <a:effectLst/>
                <a:latin typeface="Palatino Linotype" panose="02040502050505030304" pitchFamily="18" charset="0"/>
              </a:rPr>
              <a:t>Note: Percentages may not total 100 due to rounding.</a:t>
            </a:r>
            <a:endParaRPr lang="en-US" dirty="0"/>
          </a:p>
        </p:txBody>
      </p:sp>
      <p:sp>
        <p:nvSpPr>
          <p:cNvPr id="4" name="Slide Number Placeholder 3">
            <a:extLst>
              <a:ext uri="{FF2B5EF4-FFF2-40B4-BE49-F238E27FC236}">
                <a16:creationId xmlns:a16="http://schemas.microsoft.com/office/drawing/2014/main" id="{58BE0223-F810-0451-617E-1D2023966901}"/>
              </a:ext>
            </a:extLst>
          </p:cNvPr>
          <p:cNvSpPr>
            <a:spLocks noGrp="1"/>
          </p:cNvSpPr>
          <p:nvPr>
            <p:ph type="sldNum" sz="quarter" idx="10"/>
          </p:nvPr>
        </p:nvSpPr>
        <p:spPr/>
        <p:txBody>
          <a:bodyPr/>
          <a:lstStyle/>
          <a:p>
            <a:fld id="{A3D1C70C-36A2-44FC-A083-98959550CFF4}" type="slidenum">
              <a:rPr lang="en-US" smtClean="0"/>
              <a:pPr/>
              <a:t>21</a:t>
            </a:fld>
            <a:endParaRPr lang="en-US"/>
          </a:p>
        </p:txBody>
      </p:sp>
    </p:spTree>
    <p:extLst>
      <p:ext uri="{BB962C8B-B14F-4D97-AF65-F5344CB8AC3E}">
        <p14:creationId xmlns:p14="http://schemas.microsoft.com/office/powerpoint/2010/main" val="538928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B466B6-5174-4E9A-87AC-9846B56AC8F4}"/>
              </a:ext>
            </a:extLst>
          </p:cNvPr>
          <p:cNvSpPr>
            <a:spLocks noGrp="1"/>
          </p:cNvSpPr>
          <p:nvPr>
            <p:ph type="title"/>
          </p:nvPr>
        </p:nvSpPr>
        <p:spPr>
          <a:xfrm>
            <a:off x="1047520" y="55569"/>
            <a:ext cx="10096959" cy="867496"/>
          </a:xfrm>
        </p:spPr>
        <p:txBody>
          <a:bodyPr/>
          <a:lstStyle/>
          <a:p>
            <a:pPr algn="ctr" rtl="0" eaLnBrk="1" latinLnBrk="0" hangingPunct="1"/>
            <a:r>
              <a:rPr lang="en-US" sz="1600" b="0" kern="1200" dirty="0">
                <a:solidFill>
                  <a:srgbClr val="000000"/>
                </a:solidFill>
                <a:effectLst/>
                <a:latin typeface="Palatino Linotype" panose="02040502050505030304" pitchFamily="18" charset="0"/>
                <a:ea typeface="+mn-ea"/>
                <a:cs typeface="+mn-cs"/>
              </a:rPr>
              <a:t>Moonachie’s</a:t>
            </a:r>
            <a:br>
              <a:rPr lang="en-US" sz="1700" b="0" kern="1200" dirty="0">
                <a:solidFill>
                  <a:srgbClr val="000000"/>
                </a:solidFill>
                <a:effectLst/>
                <a:ea typeface="+mn-ea"/>
                <a:cs typeface="+mn-cs"/>
              </a:rPr>
            </a:br>
            <a:r>
              <a:rPr lang="en-US" sz="1700" b="0" kern="1200" dirty="0">
                <a:solidFill>
                  <a:srgbClr val="000000"/>
                </a:solidFill>
                <a:effectLst/>
                <a:ea typeface="+mn-ea"/>
                <a:cs typeface="+mn-cs"/>
              </a:rPr>
              <a:t>Subgroup</a:t>
            </a:r>
            <a:br>
              <a:rPr lang="en-US" sz="1700" b="0" kern="1200" dirty="0">
                <a:solidFill>
                  <a:srgbClr val="000000"/>
                </a:solidFill>
                <a:effectLst/>
                <a:ea typeface="+mn-ea"/>
                <a:cs typeface="+mn-cs"/>
              </a:rPr>
            </a:br>
            <a:r>
              <a:rPr lang="en-US" sz="1700" b="0" kern="1200" dirty="0">
                <a:solidFill>
                  <a:srgbClr val="000000"/>
                </a:solidFill>
                <a:effectLst/>
                <a:ea typeface="+mn-ea"/>
                <a:cs typeface="+mn-cs"/>
              </a:rPr>
              <a:t>Start Strong Fall 2022 Administrations</a:t>
            </a:r>
            <a:br>
              <a:rPr lang="en-US" sz="1700" b="1" kern="1200" dirty="0">
                <a:solidFill>
                  <a:srgbClr val="000000"/>
                </a:solidFill>
                <a:effectLst/>
                <a:ea typeface="+mn-ea"/>
                <a:cs typeface="+mn-cs"/>
              </a:rPr>
            </a:br>
            <a:r>
              <a:rPr lang="en-US" sz="1700" b="1" kern="1200" dirty="0">
                <a:solidFill>
                  <a:srgbClr val="000000"/>
                </a:solidFill>
                <a:effectLst/>
                <a:ea typeface="+mn-ea"/>
                <a:cs typeface="+mn-cs"/>
              </a:rPr>
              <a:t>Mathematics —Percentages</a:t>
            </a:r>
            <a:endParaRPr lang="en-US" sz="1700" dirty="0">
              <a:effectLst/>
            </a:endParaRPr>
          </a:p>
        </p:txBody>
      </p:sp>
      <p:graphicFrame>
        <p:nvGraphicFramePr>
          <p:cNvPr id="7" name="Table 8">
            <a:extLst>
              <a:ext uri="{FF2B5EF4-FFF2-40B4-BE49-F238E27FC236}">
                <a16:creationId xmlns:a16="http://schemas.microsoft.com/office/drawing/2014/main" id="{BE58CD26-5252-4286-91DE-25BB9085ABA0}"/>
              </a:ext>
            </a:extLst>
          </p:cNvPr>
          <p:cNvGraphicFramePr>
            <a:graphicFrameLocks/>
          </p:cNvGraphicFramePr>
          <p:nvPr>
            <p:extLst>
              <p:ext uri="{D42A27DB-BD31-4B8C-83A1-F6EECF244321}">
                <p14:modId xmlns:p14="http://schemas.microsoft.com/office/powerpoint/2010/main" val="1909931250"/>
              </p:ext>
            </p:extLst>
          </p:nvPr>
        </p:nvGraphicFramePr>
        <p:xfrm>
          <a:off x="341387" y="1219392"/>
          <a:ext cx="10972800" cy="350520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4035272255"/>
                    </a:ext>
                  </a:extLst>
                </a:gridCol>
                <a:gridCol w="2743200">
                  <a:extLst>
                    <a:ext uri="{9D8B030D-6E8A-4147-A177-3AD203B41FA5}">
                      <a16:colId xmlns:a16="http://schemas.microsoft.com/office/drawing/2014/main" val="4041603706"/>
                    </a:ext>
                  </a:extLst>
                </a:gridCol>
                <a:gridCol w="2743200">
                  <a:extLst>
                    <a:ext uri="{9D8B030D-6E8A-4147-A177-3AD203B41FA5}">
                      <a16:colId xmlns:a16="http://schemas.microsoft.com/office/drawing/2014/main" val="862457689"/>
                    </a:ext>
                  </a:extLst>
                </a:gridCol>
                <a:gridCol w="2743200">
                  <a:extLst>
                    <a:ext uri="{9D8B030D-6E8A-4147-A177-3AD203B41FA5}">
                      <a16:colId xmlns:a16="http://schemas.microsoft.com/office/drawing/2014/main" val="3690747101"/>
                    </a:ext>
                  </a:extLst>
                </a:gridCol>
              </a:tblGrid>
              <a:tr h="370840">
                <a:tc>
                  <a:txBody>
                    <a:bodyPr/>
                    <a:lstStyle/>
                    <a:p>
                      <a:r>
                        <a:rPr lang="en-US" dirty="0">
                          <a:solidFill>
                            <a:schemeClr val="bg1"/>
                          </a:solidFill>
                        </a:rPr>
                        <a:t>Subgroup</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dirty="0">
                          <a:solidFill>
                            <a:schemeClr val="bg1"/>
                          </a:solidFill>
                        </a:rPr>
                        <a:t>More Support Needed</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dirty="0">
                          <a:solidFill>
                            <a:schemeClr val="bg1"/>
                          </a:solidFill>
                        </a:rPr>
                        <a:t>Some Support Needed</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dirty="0">
                          <a:solidFill>
                            <a:schemeClr val="bg1"/>
                          </a:solidFill>
                        </a:rPr>
                        <a:t>Less Support Needed</a:t>
                      </a:r>
                    </a:p>
                  </a:txBody>
                  <a:tcPr>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2782919579"/>
                  </a:ext>
                </a:extLst>
              </a:tr>
              <a:tr h="370840">
                <a:tc>
                  <a:txBody>
                    <a:bodyPr/>
                    <a:lstStyle/>
                    <a:p>
                      <a:r>
                        <a:rPr lang="en-US" dirty="0"/>
                        <a:t>IEP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72%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727327"/>
                  </a:ext>
                </a:extLst>
              </a:tr>
              <a:tr h="370840">
                <a:tc>
                  <a:txBody>
                    <a:bodyPr/>
                    <a:lstStyle/>
                    <a:p>
                      <a:r>
                        <a:rPr lang="en-US" dirty="0"/>
                        <a:t>504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293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Current EL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47029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Former EL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8%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54%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00832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Economically Disadvantaged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29%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73624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Non-Economically Disadvantaged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47%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767858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Homeless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9474313"/>
                  </a:ext>
                </a:extLst>
              </a:tr>
            </a:tbl>
          </a:graphicData>
        </a:graphic>
      </p:graphicFrame>
      <p:sp>
        <p:nvSpPr>
          <p:cNvPr id="3" name="TextBox 2">
            <a:extLst>
              <a:ext uri="{FF2B5EF4-FFF2-40B4-BE49-F238E27FC236}">
                <a16:creationId xmlns:a16="http://schemas.microsoft.com/office/drawing/2014/main" id="{DD2C7647-79DA-4F1D-9378-23945F3F0EC2}"/>
              </a:ext>
            </a:extLst>
          </p:cNvPr>
          <p:cNvSpPr txBox="1"/>
          <p:nvPr/>
        </p:nvSpPr>
        <p:spPr>
          <a:xfrm>
            <a:off x="341387" y="5197032"/>
            <a:ext cx="6195600" cy="369332"/>
          </a:xfrm>
          <a:prstGeom prst="rect">
            <a:avLst/>
          </a:prstGeom>
          <a:noFill/>
        </p:spPr>
        <p:txBody>
          <a:bodyPr wrap="square" rtlCol="0">
            <a:spAutoFit/>
          </a:bodyPr>
          <a:lstStyle/>
          <a:p>
            <a:r>
              <a:rPr lang="en-US" b="0" i="0" dirty="0">
                <a:solidFill>
                  <a:srgbClr val="000000"/>
                </a:solidFill>
                <a:effectLst/>
                <a:latin typeface="Palatino Linotype" panose="02040502050505030304" pitchFamily="18" charset="0"/>
              </a:rPr>
              <a:t>Note: Percentages may not total 100 due to rounding.</a:t>
            </a:r>
            <a:endParaRPr lang="en-US" dirty="0"/>
          </a:p>
        </p:txBody>
      </p:sp>
      <p:sp>
        <p:nvSpPr>
          <p:cNvPr id="4" name="Slide Number Placeholder 3">
            <a:extLst>
              <a:ext uri="{FF2B5EF4-FFF2-40B4-BE49-F238E27FC236}">
                <a16:creationId xmlns:a16="http://schemas.microsoft.com/office/drawing/2014/main" id="{58BE0223-F810-0451-617E-1D2023966901}"/>
              </a:ext>
            </a:extLst>
          </p:cNvPr>
          <p:cNvSpPr>
            <a:spLocks noGrp="1"/>
          </p:cNvSpPr>
          <p:nvPr>
            <p:ph type="sldNum" sz="quarter" idx="10"/>
          </p:nvPr>
        </p:nvSpPr>
        <p:spPr/>
        <p:txBody>
          <a:bodyPr/>
          <a:lstStyle/>
          <a:p>
            <a:fld id="{A3D1C70C-36A2-44FC-A083-98959550CFF4}" type="slidenum">
              <a:rPr lang="en-US" smtClean="0"/>
              <a:pPr/>
              <a:t>22</a:t>
            </a:fld>
            <a:endParaRPr lang="en-US"/>
          </a:p>
        </p:txBody>
      </p:sp>
    </p:spTree>
    <p:extLst>
      <p:ext uri="{BB962C8B-B14F-4D97-AF65-F5344CB8AC3E}">
        <p14:creationId xmlns:p14="http://schemas.microsoft.com/office/powerpoint/2010/main" val="297806858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91E33-4C2A-47EF-ACEA-2F4D61DCD44D}"/>
              </a:ext>
            </a:extLst>
          </p:cNvPr>
          <p:cNvSpPr>
            <a:spLocks noGrp="1"/>
          </p:cNvSpPr>
          <p:nvPr>
            <p:ph type="title"/>
          </p:nvPr>
        </p:nvSpPr>
        <p:spPr>
          <a:xfrm>
            <a:off x="1333960" y="137863"/>
            <a:ext cx="10096959" cy="747579"/>
          </a:xfrm>
        </p:spPr>
        <p:txBody>
          <a:bodyPr/>
          <a:lstStyle/>
          <a:p>
            <a:pPr algn="ctr" rtl="0" eaLnBrk="1" latinLnBrk="0" hangingPunct="1"/>
            <a:r>
              <a:rPr lang="en-US" sz="1600" b="0" kern="1200" dirty="0">
                <a:solidFill>
                  <a:srgbClr val="000000"/>
                </a:solidFill>
                <a:effectLst/>
                <a:latin typeface="Palatino Linotype" panose="02040502050505030304" pitchFamily="18" charset="0"/>
                <a:ea typeface="+mn-ea"/>
                <a:cs typeface="+mn-cs"/>
              </a:rPr>
              <a:t>Moonachie’s</a:t>
            </a:r>
            <a:br>
              <a:rPr lang="en-US" sz="1600" b="0" kern="1200" dirty="0">
                <a:solidFill>
                  <a:srgbClr val="000000"/>
                </a:solidFill>
                <a:effectLst/>
                <a:ea typeface="+mn-ea"/>
                <a:cs typeface="+mn-cs"/>
              </a:rPr>
            </a:br>
            <a:r>
              <a:rPr lang="en-US" sz="1600" b="0" kern="1200" dirty="0">
                <a:solidFill>
                  <a:srgbClr val="000000"/>
                </a:solidFill>
                <a:effectLst/>
                <a:ea typeface="+mn-ea"/>
                <a:cs typeface="+mn-cs"/>
              </a:rPr>
              <a:t>Subgroup</a:t>
            </a:r>
            <a:br>
              <a:rPr lang="en-US" sz="1600" b="0" kern="1200" dirty="0">
                <a:solidFill>
                  <a:srgbClr val="000000"/>
                </a:solidFill>
                <a:effectLst/>
                <a:ea typeface="+mn-ea"/>
                <a:cs typeface="+mn-cs"/>
              </a:rPr>
            </a:br>
            <a:r>
              <a:rPr lang="en-US" sz="1600" b="0" kern="1200" dirty="0">
                <a:solidFill>
                  <a:srgbClr val="000000"/>
                </a:solidFill>
                <a:effectLst/>
                <a:ea typeface="+mn-ea"/>
                <a:cs typeface="+mn-cs"/>
              </a:rPr>
              <a:t>Start Strong Fall 2022 Administrations</a:t>
            </a:r>
            <a:br>
              <a:rPr lang="en-US" sz="1600" b="1" kern="1200" dirty="0">
                <a:solidFill>
                  <a:srgbClr val="000000"/>
                </a:solidFill>
                <a:effectLst/>
                <a:ea typeface="+mn-ea"/>
                <a:cs typeface="+mn-cs"/>
              </a:rPr>
            </a:br>
            <a:r>
              <a:rPr lang="en-US" sz="1600" b="1" kern="1200" dirty="0">
                <a:solidFill>
                  <a:srgbClr val="000000"/>
                </a:solidFill>
                <a:effectLst/>
                <a:ea typeface="+mn-ea"/>
                <a:cs typeface="+mn-cs"/>
              </a:rPr>
              <a:t>Science — Percentages</a:t>
            </a:r>
            <a:endParaRPr lang="en-US" sz="1600" dirty="0">
              <a:effectLst/>
            </a:endParaRPr>
          </a:p>
        </p:txBody>
      </p:sp>
      <p:graphicFrame>
        <p:nvGraphicFramePr>
          <p:cNvPr id="8" name="Table 8">
            <a:extLst>
              <a:ext uri="{FF2B5EF4-FFF2-40B4-BE49-F238E27FC236}">
                <a16:creationId xmlns:a16="http://schemas.microsoft.com/office/drawing/2014/main" id="{31703D61-2DAE-417D-BF75-1D94316082A4}"/>
              </a:ext>
            </a:extLst>
          </p:cNvPr>
          <p:cNvGraphicFramePr>
            <a:graphicFrameLocks/>
          </p:cNvGraphicFramePr>
          <p:nvPr>
            <p:extLst>
              <p:ext uri="{D42A27DB-BD31-4B8C-83A1-F6EECF244321}">
                <p14:modId xmlns:p14="http://schemas.microsoft.com/office/powerpoint/2010/main" val="4219055774"/>
              </p:ext>
            </p:extLst>
          </p:nvPr>
        </p:nvGraphicFramePr>
        <p:xfrm>
          <a:off x="458119" y="1253740"/>
          <a:ext cx="10972800" cy="370840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4035272255"/>
                    </a:ext>
                  </a:extLst>
                </a:gridCol>
                <a:gridCol w="2743200">
                  <a:extLst>
                    <a:ext uri="{9D8B030D-6E8A-4147-A177-3AD203B41FA5}">
                      <a16:colId xmlns:a16="http://schemas.microsoft.com/office/drawing/2014/main" val="4041603706"/>
                    </a:ext>
                  </a:extLst>
                </a:gridCol>
                <a:gridCol w="2743200">
                  <a:extLst>
                    <a:ext uri="{9D8B030D-6E8A-4147-A177-3AD203B41FA5}">
                      <a16:colId xmlns:a16="http://schemas.microsoft.com/office/drawing/2014/main" val="862457689"/>
                    </a:ext>
                  </a:extLst>
                </a:gridCol>
                <a:gridCol w="2743200">
                  <a:extLst>
                    <a:ext uri="{9D8B030D-6E8A-4147-A177-3AD203B41FA5}">
                      <a16:colId xmlns:a16="http://schemas.microsoft.com/office/drawing/2014/main" val="3690747101"/>
                    </a:ext>
                  </a:extLst>
                </a:gridCol>
              </a:tblGrid>
              <a:tr h="370840">
                <a:tc>
                  <a:txBody>
                    <a:bodyPr/>
                    <a:lstStyle/>
                    <a:p>
                      <a:r>
                        <a:rPr lang="en-US" dirty="0">
                          <a:solidFill>
                            <a:schemeClr val="bg1"/>
                          </a:solidFill>
                        </a:rPr>
                        <a:t>Subgroup</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dirty="0">
                          <a:solidFill>
                            <a:schemeClr val="bg1"/>
                          </a:solidFill>
                        </a:rPr>
                        <a:t>More Support Needed</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dirty="0">
                          <a:solidFill>
                            <a:schemeClr val="bg1"/>
                          </a:solidFill>
                        </a:rPr>
                        <a:t>Some Support Needed</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r>
                        <a:rPr lang="en-US" dirty="0">
                          <a:solidFill>
                            <a:schemeClr val="bg1"/>
                          </a:solidFill>
                        </a:rPr>
                        <a:t>Less Support Needed</a:t>
                      </a:r>
                    </a:p>
                  </a:txBody>
                  <a:tcPr>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2782919579"/>
                  </a:ext>
                </a:extLst>
              </a:tr>
              <a:tr h="370840">
                <a:tc>
                  <a:txBody>
                    <a:bodyPr/>
                    <a:lstStyle/>
                    <a:p>
                      <a:r>
                        <a:rPr lang="en-US" dirty="0"/>
                        <a:t>District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727327"/>
                  </a:ext>
                </a:extLst>
              </a:tr>
              <a:tr h="370840">
                <a:tc>
                  <a:txBody>
                    <a:bodyPr/>
                    <a:lstStyle/>
                    <a:p>
                      <a:r>
                        <a:rPr lang="en-US" dirty="0"/>
                        <a:t>Female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16%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293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Male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47029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Asian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00832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Black/African American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73624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Hispanic or Latino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32%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40%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28%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767858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Native Hawaiian/Other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9474313"/>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White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508693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a:ln>
                            <a:noFill/>
                          </a:ln>
                          <a:solidFill>
                            <a:prstClr val="black"/>
                          </a:solidFill>
                          <a:effectLst/>
                          <a:uLnTx/>
                          <a:uFillTx/>
                          <a:latin typeface="Palatino Linotype"/>
                          <a:ea typeface="+mn-ea"/>
                          <a:cs typeface="+mn-cs"/>
                        </a:rPr>
                        <a:t>Two or More Races </a:t>
                      </a:r>
                      <a:endParaRPr kumimoji="0" lang="en-US" sz="1800" b="0" i="0" u="none" strike="noStrike" kern="1200" cap="none" spc="0" normalizeH="0" baseline="0" noProof="0" dirty="0">
                        <a:ln>
                          <a:noFill/>
                        </a:ln>
                        <a:solidFill>
                          <a:prstClr val="black"/>
                        </a:solidFill>
                        <a:effectLst/>
                        <a:uLnTx/>
                        <a:uFillTx/>
                        <a:latin typeface="Palatino Linotype"/>
                        <a:ea typeface="+mn-ea"/>
                        <a:cs typeface="+mn-cs"/>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56026166"/>
                  </a:ext>
                </a:extLst>
              </a:tr>
            </a:tbl>
          </a:graphicData>
        </a:graphic>
      </p:graphicFrame>
      <p:sp>
        <p:nvSpPr>
          <p:cNvPr id="3" name="TextBox 2">
            <a:extLst>
              <a:ext uri="{FF2B5EF4-FFF2-40B4-BE49-F238E27FC236}">
                <a16:creationId xmlns:a16="http://schemas.microsoft.com/office/drawing/2014/main" id="{E1C5DE4A-8317-496A-8344-58CC164E7718}"/>
              </a:ext>
            </a:extLst>
          </p:cNvPr>
          <p:cNvSpPr txBox="1"/>
          <p:nvPr/>
        </p:nvSpPr>
        <p:spPr>
          <a:xfrm>
            <a:off x="458119" y="5255638"/>
            <a:ext cx="6827898" cy="369332"/>
          </a:xfrm>
          <a:prstGeom prst="rect">
            <a:avLst/>
          </a:prstGeom>
          <a:noFill/>
        </p:spPr>
        <p:txBody>
          <a:bodyPr wrap="square" rtlCol="0">
            <a:spAutoFit/>
          </a:bodyPr>
          <a:lstStyle/>
          <a:p>
            <a:r>
              <a:rPr lang="en-US" b="0" i="0" dirty="0">
                <a:solidFill>
                  <a:srgbClr val="000000"/>
                </a:solidFill>
                <a:effectLst/>
                <a:latin typeface="Palatino Linotype" panose="02040502050505030304" pitchFamily="18" charset="0"/>
              </a:rPr>
              <a:t>Note: Percentages may not total 100 due to rounding.</a:t>
            </a:r>
            <a:endParaRPr lang="en-US" dirty="0"/>
          </a:p>
        </p:txBody>
      </p:sp>
      <p:sp>
        <p:nvSpPr>
          <p:cNvPr id="4" name="Slide Number Placeholder 3">
            <a:extLst>
              <a:ext uri="{FF2B5EF4-FFF2-40B4-BE49-F238E27FC236}">
                <a16:creationId xmlns:a16="http://schemas.microsoft.com/office/drawing/2014/main" id="{6A08E9CF-4D26-6E1B-C68B-9BC9BCC50E32}"/>
              </a:ext>
            </a:extLst>
          </p:cNvPr>
          <p:cNvSpPr>
            <a:spLocks noGrp="1"/>
          </p:cNvSpPr>
          <p:nvPr>
            <p:ph type="sldNum" sz="quarter" idx="10"/>
          </p:nvPr>
        </p:nvSpPr>
        <p:spPr/>
        <p:txBody>
          <a:bodyPr/>
          <a:lstStyle/>
          <a:p>
            <a:fld id="{A3D1C70C-36A2-44FC-A083-98959550CFF4}" type="slidenum">
              <a:rPr lang="en-US" smtClean="0"/>
              <a:pPr/>
              <a:t>23</a:t>
            </a:fld>
            <a:endParaRPr lang="en-US"/>
          </a:p>
        </p:txBody>
      </p:sp>
    </p:spTree>
    <p:extLst>
      <p:ext uri="{BB962C8B-B14F-4D97-AF65-F5344CB8AC3E}">
        <p14:creationId xmlns:p14="http://schemas.microsoft.com/office/powerpoint/2010/main" val="17093937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91E33-4C2A-47EF-ACEA-2F4D61DCD44D}"/>
              </a:ext>
            </a:extLst>
          </p:cNvPr>
          <p:cNvSpPr>
            <a:spLocks noGrp="1"/>
          </p:cNvSpPr>
          <p:nvPr>
            <p:ph type="title"/>
          </p:nvPr>
        </p:nvSpPr>
        <p:spPr>
          <a:xfrm>
            <a:off x="1333960" y="137863"/>
            <a:ext cx="10096959" cy="747579"/>
          </a:xfrm>
        </p:spPr>
        <p:txBody>
          <a:bodyPr/>
          <a:lstStyle/>
          <a:p>
            <a:pPr algn="ctr" rtl="0" eaLnBrk="1" latinLnBrk="0" hangingPunct="1"/>
            <a:r>
              <a:rPr lang="en-US" sz="1600" b="0" kern="1200" dirty="0">
                <a:solidFill>
                  <a:srgbClr val="000000"/>
                </a:solidFill>
                <a:effectLst/>
                <a:latin typeface="Palatino Linotype" panose="02040502050505030304" pitchFamily="18" charset="0"/>
                <a:ea typeface="+mn-ea"/>
                <a:cs typeface="+mn-cs"/>
              </a:rPr>
              <a:t>Moonachie’s</a:t>
            </a:r>
            <a:br>
              <a:rPr lang="en-US" sz="1600" b="0" kern="1200" dirty="0">
                <a:solidFill>
                  <a:srgbClr val="000000"/>
                </a:solidFill>
                <a:effectLst/>
                <a:ea typeface="+mn-ea"/>
                <a:cs typeface="+mn-cs"/>
              </a:rPr>
            </a:br>
            <a:r>
              <a:rPr lang="en-US" sz="1600" b="0" kern="1200" dirty="0">
                <a:solidFill>
                  <a:srgbClr val="000000"/>
                </a:solidFill>
                <a:effectLst/>
                <a:ea typeface="+mn-ea"/>
                <a:cs typeface="+mn-cs"/>
              </a:rPr>
              <a:t>Subgroup</a:t>
            </a:r>
            <a:br>
              <a:rPr lang="en-US" sz="1600" b="0" kern="1200" dirty="0">
                <a:solidFill>
                  <a:srgbClr val="000000"/>
                </a:solidFill>
                <a:effectLst/>
                <a:ea typeface="+mn-ea"/>
                <a:cs typeface="+mn-cs"/>
              </a:rPr>
            </a:br>
            <a:r>
              <a:rPr lang="en-US" sz="1600" b="0" kern="1200" dirty="0">
                <a:solidFill>
                  <a:srgbClr val="000000"/>
                </a:solidFill>
                <a:effectLst/>
                <a:ea typeface="+mn-ea"/>
                <a:cs typeface="+mn-cs"/>
              </a:rPr>
              <a:t>Start Strong Fall 2022 Administrations</a:t>
            </a:r>
            <a:br>
              <a:rPr lang="en-US" sz="1600" b="1" kern="1200" dirty="0">
                <a:solidFill>
                  <a:srgbClr val="000000"/>
                </a:solidFill>
                <a:effectLst/>
                <a:ea typeface="+mn-ea"/>
                <a:cs typeface="+mn-cs"/>
              </a:rPr>
            </a:br>
            <a:r>
              <a:rPr lang="en-US" sz="1600" b="1" kern="1200" dirty="0">
                <a:solidFill>
                  <a:srgbClr val="000000"/>
                </a:solidFill>
                <a:effectLst/>
                <a:ea typeface="+mn-ea"/>
                <a:cs typeface="+mn-cs"/>
              </a:rPr>
              <a:t>Science — Percentages</a:t>
            </a:r>
            <a:endParaRPr lang="en-US" sz="1600" dirty="0">
              <a:effectLst/>
            </a:endParaRPr>
          </a:p>
        </p:txBody>
      </p:sp>
      <p:graphicFrame>
        <p:nvGraphicFramePr>
          <p:cNvPr id="8" name="Table 8">
            <a:extLst>
              <a:ext uri="{FF2B5EF4-FFF2-40B4-BE49-F238E27FC236}">
                <a16:creationId xmlns:a16="http://schemas.microsoft.com/office/drawing/2014/main" id="{31703D61-2DAE-417D-BF75-1D94316082A4}"/>
              </a:ext>
            </a:extLst>
          </p:cNvPr>
          <p:cNvGraphicFramePr>
            <a:graphicFrameLocks/>
          </p:cNvGraphicFramePr>
          <p:nvPr>
            <p:extLst>
              <p:ext uri="{D42A27DB-BD31-4B8C-83A1-F6EECF244321}">
                <p14:modId xmlns:p14="http://schemas.microsoft.com/office/powerpoint/2010/main" val="4194608726"/>
              </p:ext>
            </p:extLst>
          </p:nvPr>
        </p:nvGraphicFramePr>
        <p:xfrm>
          <a:off x="458119" y="1253740"/>
          <a:ext cx="10972800" cy="350520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4035272255"/>
                    </a:ext>
                  </a:extLst>
                </a:gridCol>
                <a:gridCol w="2743200">
                  <a:extLst>
                    <a:ext uri="{9D8B030D-6E8A-4147-A177-3AD203B41FA5}">
                      <a16:colId xmlns:a16="http://schemas.microsoft.com/office/drawing/2014/main" val="4041603706"/>
                    </a:ext>
                  </a:extLst>
                </a:gridCol>
                <a:gridCol w="2743200">
                  <a:extLst>
                    <a:ext uri="{9D8B030D-6E8A-4147-A177-3AD203B41FA5}">
                      <a16:colId xmlns:a16="http://schemas.microsoft.com/office/drawing/2014/main" val="862457689"/>
                    </a:ext>
                  </a:extLst>
                </a:gridCol>
                <a:gridCol w="2743200">
                  <a:extLst>
                    <a:ext uri="{9D8B030D-6E8A-4147-A177-3AD203B41FA5}">
                      <a16:colId xmlns:a16="http://schemas.microsoft.com/office/drawing/2014/main" val="3690747101"/>
                    </a:ext>
                  </a:extLst>
                </a:gridCol>
              </a:tblGrid>
              <a:tr h="370840">
                <a:tc>
                  <a:txBody>
                    <a:bodyPr/>
                    <a:lstStyle/>
                    <a:p>
                      <a:pPr algn="l"/>
                      <a:r>
                        <a:rPr lang="en-US" dirty="0">
                          <a:solidFill>
                            <a:schemeClr val="bg1"/>
                          </a:solidFill>
                        </a:rPr>
                        <a:t>Subgroup</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dirty="0">
                          <a:solidFill>
                            <a:schemeClr val="bg1"/>
                          </a:solidFill>
                        </a:rPr>
                        <a:t>More Support Needed</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dirty="0">
                          <a:solidFill>
                            <a:schemeClr val="bg1"/>
                          </a:solidFill>
                        </a:rPr>
                        <a:t>Some Support Needed</a:t>
                      </a:r>
                    </a:p>
                  </a:txBody>
                  <a:tcPr>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dirty="0">
                          <a:solidFill>
                            <a:schemeClr val="bg1"/>
                          </a:solidFill>
                        </a:rPr>
                        <a:t>Less Support Needed</a:t>
                      </a:r>
                    </a:p>
                  </a:txBody>
                  <a:tcPr>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2782919579"/>
                  </a:ext>
                </a:extLst>
              </a:tr>
              <a:tr h="370840">
                <a:tc>
                  <a:txBody>
                    <a:bodyPr/>
                    <a:lstStyle/>
                    <a:p>
                      <a:pPr algn="l"/>
                      <a:r>
                        <a:rPr lang="en-US" dirty="0"/>
                        <a:t>IEP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27727327"/>
                  </a:ext>
                </a:extLst>
              </a:tr>
              <a:tr h="370840">
                <a:tc>
                  <a:txBody>
                    <a:bodyPr/>
                    <a:lstStyle/>
                    <a:p>
                      <a:pPr algn="l"/>
                      <a:r>
                        <a:rPr lang="en-US" dirty="0"/>
                        <a:t>504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429300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Current EL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04702985"/>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Former EL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008329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Economically Disadvantaged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33%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42%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77362404"/>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Non-Economically Disadvantaged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18%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55%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dirty="0"/>
                        <a:t>27%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77678581"/>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a:ln>
                            <a:noFill/>
                          </a:ln>
                          <a:solidFill>
                            <a:prstClr val="black"/>
                          </a:solidFill>
                          <a:effectLst/>
                          <a:uLnTx/>
                          <a:uFillTx/>
                          <a:latin typeface="Palatino Linotype"/>
                          <a:ea typeface="+mn-ea"/>
                          <a:cs typeface="+mn-cs"/>
                        </a:rPr>
                        <a:t>Homeless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dirty="0"/>
                        <a:t>9 students or fewer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39474313"/>
                  </a:ext>
                </a:extLst>
              </a:tr>
            </a:tbl>
          </a:graphicData>
        </a:graphic>
      </p:graphicFrame>
      <p:sp>
        <p:nvSpPr>
          <p:cNvPr id="3" name="TextBox 2">
            <a:extLst>
              <a:ext uri="{FF2B5EF4-FFF2-40B4-BE49-F238E27FC236}">
                <a16:creationId xmlns:a16="http://schemas.microsoft.com/office/drawing/2014/main" id="{E1C5DE4A-8317-496A-8344-58CC164E7718}"/>
              </a:ext>
            </a:extLst>
          </p:cNvPr>
          <p:cNvSpPr txBox="1"/>
          <p:nvPr/>
        </p:nvSpPr>
        <p:spPr>
          <a:xfrm>
            <a:off x="458119" y="5255638"/>
            <a:ext cx="6827898" cy="369332"/>
          </a:xfrm>
          <a:prstGeom prst="rect">
            <a:avLst/>
          </a:prstGeom>
          <a:noFill/>
        </p:spPr>
        <p:txBody>
          <a:bodyPr wrap="square" rtlCol="0">
            <a:spAutoFit/>
          </a:bodyPr>
          <a:lstStyle/>
          <a:p>
            <a:r>
              <a:rPr lang="en-US" b="0" i="0" dirty="0">
                <a:solidFill>
                  <a:srgbClr val="000000"/>
                </a:solidFill>
                <a:effectLst/>
                <a:latin typeface="Palatino Linotype" panose="02040502050505030304" pitchFamily="18" charset="0"/>
              </a:rPr>
              <a:t>Note: Percentages may not total 100 due to rounding.</a:t>
            </a:r>
            <a:endParaRPr lang="en-US" dirty="0"/>
          </a:p>
        </p:txBody>
      </p:sp>
      <p:sp>
        <p:nvSpPr>
          <p:cNvPr id="4" name="Slide Number Placeholder 3">
            <a:extLst>
              <a:ext uri="{FF2B5EF4-FFF2-40B4-BE49-F238E27FC236}">
                <a16:creationId xmlns:a16="http://schemas.microsoft.com/office/drawing/2014/main" id="{6A08E9CF-4D26-6E1B-C68B-9BC9BCC50E32}"/>
              </a:ext>
            </a:extLst>
          </p:cNvPr>
          <p:cNvSpPr>
            <a:spLocks noGrp="1"/>
          </p:cNvSpPr>
          <p:nvPr>
            <p:ph type="sldNum" sz="quarter" idx="10"/>
          </p:nvPr>
        </p:nvSpPr>
        <p:spPr/>
        <p:txBody>
          <a:bodyPr/>
          <a:lstStyle/>
          <a:p>
            <a:fld id="{A3D1C70C-36A2-44FC-A083-98959550CFF4}" type="slidenum">
              <a:rPr lang="en-US" smtClean="0"/>
              <a:pPr/>
              <a:t>24</a:t>
            </a:fld>
            <a:endParaRPr lang="en-US"/>
          </a:p>
        </p:txBody>
      </p:sp>
    </p:spTree>
    <p:extLst>
      <p:ext uri="{BB962C8B-B14F-4D97-AF65-F5344CB8AC3E}">
        <p14:creationId xmlns:p14="http://schemas.microsoft.com/office/powerpoint/2010/main" val="40967709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0E9E0-232C-48B4-9449-9F9A3B2FA661}"/>
              </a:ext>
            </a:extLst>
          </p:cNvPr>
          <p:cNvSpPr>
            <a:spLocks noGrp="1"/>
          </p:cNvSpPr>
          <p:nvPr>
            <p:ph type="title"/>
          </p:nvPr>
        </p:nvSpPr>
        <p:spPr/>
        <p:txBody>
          <a:bodyPr/>
          <a:lstStyle/>
          <a:p>
            <a:pPr rtl="0" eaLnBrk="1" latinLnBrk="0" hangingPunct="1"/>
            <a:r>
              <a:rPr lang="en-US" sz="3600" kern="1200" dirty="0">
                <a:solidFill>
                  <a:srgbClr val="000000"/>
                </a:solidFill>
                <a:effectLst/>
                <a:latin typeface="Palatino Linotype" panose="02040502050505030304" pitchFamily="18" charset="0"/>
                <a:ea typeface="+mn-ea"/>
                <a:cs typeface="+mn-cs"/>
              </a:rPr>
              <a:t>Intervention Strategies</a:t>
            </a:r>
            <a:endParaRPr lang="en-US" dirty="0">
              <a:effectLst/>
            </a:endParaRPr>
          </a:p>
        </p:txBody>
      </p:sp>
      <p:sp>
        <p:nvSpPr>
          <p:cNvPr id="3" name="Text Placeholder 2">
            <a:extLst>
              <a:ext uri="{FF2B5EF4-FFF2-40B4-BE49-F238E27FC236}">
                <a16:creationId xmlns:a16="http://schemas.microsoft.com/office/drawing/2014/main" id="{0478FA99-CCF2-F640-B72C-99A9A8162938}"/>
              </a:ext>
            </a:extLst>
          </p:cNvPr>
          <p:cNvSpPr>
            <a:spLocks noGrp="1"/>
          </p:cNvSpPr>
          <p:nvPr>
            <p:ph type="body" sz="quarter" idx="11"/>
          </p:nvPr>
        </p:nvSpPr>
        <p:spPr/>
        <p:txBody>
          <a:bodyPr>
            <a:normAutofit/>
          </a:bodyPr>
          <a:lstStyle/>
          <a:p>
            <a:pPr marL="502920" marR="0" lvl="0" indent="-457200" algn="l" defTabSz="914400" rtl="0" eaLnBrk="1" fontAlgn="auto" latinLnBrk="0" hangingPunct="1">
              <a:lnSpc>
                <a:spcPct val="100000"/>
              </a:lnSpc>
              <a:spcBef>
                <a:spcPct val="20000"/>
              </a:spcBef>
              <a:spcAft>
                <a:spcPts val="0"/>
              </a:spcAft>
              <a:buClr>
                <a:srgbClr val="4F81BD"/>
              </a:buClr>
              <a:buSzTx/>
              <a:buFont typeface="+mj-lt"/>
              <a:buAutoNum type="arabicPeriod"/>
              <a:tabLst/>
              <a:defRPr/>
            </a:pPr>
            <a:r>
              <a:rPr kumimoji="0" lang="en-US" sz="2000" b="0" i="0" u="none" strike="noStrike" kern="1200" cap="none" spc="150" normalizeH="0" baseline="0" noProof="0" dirty="0">
                <a:ln>
                  <a:noFill/>
                </a:ln>
                <a:solidFill>
                  <a:srgbClr val="1F497D"/>
                </a:solidFill>
                <a:effectLst/>
                <a:uLnTx/>
                <a:uFillTx/>
                <a:latin typeface="+mj-lt"/>
                <a:ea typeface="+mn-ea"/>
                <a:cs typeface="+mn-cs"/>
              </a:rPr>
              <a:t>Data meetings during first week of December to review STAR (District Benchmark) &amp; Start Strong Scores </a:t>
            </a:r>
          </a:p>
          <a:p>
            <a:pPr marL="502920" marR="0" lvl="0" indent="-457200" algn="l" defTabSz="914400" rtl="0" eaLnBrk="1" fontAlgn="auto" latinLnBrk="0" hangingPunct="1">
              <a:lnSpc>
                <a:spcPct val="100000"/>
              </a:lnSpc>
              <a:spcBef>
                <a:spcPct val="20000"/>
              </a:spcBef>
              <a:spcAft>
                <a:spcPts val="0"/>
              </a:spcAft>
              <a:buClr>
                <a:srgbClr val="4F81BD"/>
              </a:buClr>
              <a:buSzTx/>
              <a:buFont typeface="+mj-lt"/>
              <a:buAutoNum type="arabicPeriod"/>
              <a:tabLst/>
              <a:defRPr/>
            </a:pPr>
            <a:endParaRPr kumimoji="0" lang="en-US" sz="2000" b="0" i="0" u="none" strike="noStrike" kern="1200" cap="none" spc="150" normalizeH="0" baseline="0" noProof="0" dirty="0">
              <a:ln>
                <a:noFill/>
              </a:ln>
              <a:solidFill>
                <a:srgbClr val="1F497D"/>
              </a:solidFill>
              <a:effectLst/>
              <a:uLnTx/>
              <a:uFillTx/>
              <a:latin typeface="+mj-lt"/>
              <a:ea typeface="+mn-ea"/>
              <a:cs typeface="+mn-cs"/>
            </a:endParaRPr>
          </a:p>
          <a:p>
            <a:pPr marL="502920" marR="0" lvl="0" indent="-457200" algn="l" defTabSz="914400" rtl="0" eaLnBrk="1" fontAlgn="auto" latinLnBrk="0" hangingPunct="1">
              <a:lnSpc>
                <a:spcPct val="100000"/>
              </a:lnSpc>
              <a:spcBef>
                <a:spcPct val="20000"/>
              </a:spcBef>
              <a:spcAft>
                <a:spcPts val="0"/>
              </a:spcAft>
              <a:buClr>
                <a:srgbClr val="4F81BD"/>
              </a:buClr>
              <a:buSzTx/>
              <a:buFont typeface="+mj-lt"/>
              <a:buAutoNum type="arabicPeriod"/>
              <a:tabLst/>
              <a:defRPr/>
            </a:pPr>
            <a:r>
              <a:rPr kumimoji="0" lang="en-US" sz="2000" b="0" i="0" u="none" strike="noStrike" kern="1200" cap="none" spc="150" normalizeH="0" baseline="0" noProof="0" dirty="0">
                <a:ln>
                  <a:noFill/>
                </a:ln>
                <a:solidFill>
                  <a:srgbClr val="1F497D"/>
                </a:solidFill>
                <a:effectLst/>
                <a:uLnTx/>
                <a:uFillTx/>
                <a:latin typeface="+mj-lt"/>
                <a:ea typeface="+mn-ea"/>
                <a:cs typeface="+mn-cs"/>
              </a:rPr>
              <a:t>Use data to determine what interventions each child needs</a:t>
            </a:r>
          </a:p>
          <a:p>
            <a:pPr marL="274320" marR="0" lvl="0" indent="-228600" algn="l" defTabSz="914400" rtl="0" eaLnBrk="1" fontAlgn="auto" latinLnBrk="0" hangingPunct="1">
              <a:lnSpc>
                <a:spcPct val="100000"/>
              </a:lnSpc>
              <a:spcBef>
                <a:spcPct val="20000"/>
              </a:spcBef>
              <a:spcAft>
                <a:spcPts val="0"/>
              </a:spcAft>
              <a:buClr>
                <a:srgbClr val="4F81BD"/>
              </a:buClr>
              <a:buSzTx/>
              <a:buFont typeface="Wingdings 2" pitchFamily="18" charset="2"/>
              <a:buChar char=""/>
              <a:tabLst/>
              <a:defRPr/>
            </a:pPr>
            <a:endParaRPr kumimoji="0" lang="en-US" sz="2000" b="0" i="0" u="none" strike="noStrike" kern="1200" cap="none" spc="150" normalizeH="0" baseline="0" noProof="0" dirty="0">
              <a:ln>
                <a:noFill/>
              </a:ln>
              <a:solidFill>
                <a:srgbClr val="1F497D"/>
              </a:solidFill>
              <a:effectLst/>
              <a:uLnTx/>
              <a:uFillTx/>
              <a:latin typeface="+mj-lt"/>
              <a:ea typeface="+mn-ea"/>
              <a:cs typeface="+mn-cs"/>
            </a:endParaRPr>
          </a:p>
          <a:p>
            <a:pPr marL="822960" marR="0" lvl="2" indent="-182880" algn="l" defTabSz="914400" rtl="0" eaLnBrk="1" fontAlgn="auto" latinLnBrk="0" hangingPunct="1">
              <a:lnSpc>
                <a:spcPct val="100000"/>
              </a:lnSpc>
              <a:spcBef>
                <a:spcPct val="20000"/>
              </a:spcBef>
              <a:spcAft>
                <a:spcPts val="0"/>
              </a:spcAft>
              <a:buClr>
                <a:srgbClr val="9BBB59"/>
              </a:buClr>
              <a:buSzTx/>
              <a:buFont typeface="Wingdings" pitchFamily="2" charset="2"/>
              <a:buChar char="§"/>
              <a:tabLst/>
              <a:defRPr/>
            </a:pPr>
            <a:r>
              <a:rPr kumimoji="0" lang="en-US" sz="2000" b="1" i="0" u="none" strike="noStrike" kern="1200" cap="none" spc="100" normalizeH="0" baseline="0" noProof="0" dirty="0">
                <a:ln>
                  <a:noFill/>
                </a:ln>
                <a:solidFill>
                  <a:srgbClr val="1F497D"/>
                </a:solidFill>
                <a:effectLst/>
                <a:uLnTx/>
                <a:uFillTx/>
                <a:latin typeface="+mj-lt"/>
                <a:ea typeface="+mn-ea"/>
                <a:cs typeface="+mn-cs"/>
              </a:rPr>
              <a:t>After School Academy </a:t>
            </a:r>
            <a:r>
              <a:rPr kumimoji="0" lang="en-US" sz="2000" b="0" i="0" u="none" strike="noStrike" kern="1200" cap="none" spc="100" normalizeH="0" baseline="0" noProof="0" dirty="0">
                <a:ln>
                  <a:noFill/>
                </a:ln>
                <a:solidFill>
                  <a:srgbClr val="1F497D"/>
                </a:solidFill>
                <a:effectLst/>
                <a:uLnTx/>
                <a:uFillTx/>
                <a:latin typeface="+mj-lt"/>
                <a:ea typeface="+mn-ea"/>
                <a:cs typeface="+mn-cs"/>
              </a:rPr>
              <a:t>(T, W, Th from 3:30 – 4:30) </a:t>
            </a:r>
          </a:p>
          <a:p>
            <a:pPr marL="822960" marR="0" lvl="2" indent="-182880" algn="l" defTabSz="914400" rtl="0" eaLnBrk="1" fontAlgn="auto" latinLnBrk="0" hangingPunct="1">
              <a:lnSpc>
                <a:spcPct val="100000"/>
              </a:lnSpc>
              <a:spcBef>
                <a:spcPct val="20000"/>
              </a:spcBef>
              <a:spcAft>
                <a:spcPts val="0"/>
              </a:spcAft>
              <a:buClr>
                <a:srgbClr val="9BBB59"/>
              </a:buClr>
              <a:buSzTx/>
              <a:buFont typeface="Wingdings" pitchFamily="2" charset="2"/>
              <a:buChar char="§"/>
              <a:tabLst/>
              <a:defRPr/>
            </a:pPr>
            <a:endParaRPr kumimoji="0" lang="en-US" sz="2000" b="0" i="0" u="none" strike="noStrike" kern="1200" cap="none" spc="100" normalizeH="0" baseline="0" noProof="0" dirty="0">
              <a:ln>
                <a:noFill/>
              </a:ln>
              <a:solidFill>
                <a:srgbClr val="1F497D"/>
              </a:solidFill>
              <a:effectLst/>
              <a:uLnTx/>
              <a:uFillTx/>
              <a:latin typeface="+mj-lt"/>
              <a:ea typeface="+mn-ea"/>
              <a:cs typeface="+mn-cs"/>
            </a:endParaRPr>
          </a:p>
          <a:p>
            <a:pPr marL="822960" marR="0" lvl="2" indent="-182880" algn="l" defTabSz="914400" rtl="0" eaLnBrk="1" fontAlgn="auto" latinLnBrk="0" hangingPunct="1">
              <a:lnSpc>
                <a:spcPct val="100000"/>
              </a:lnSpc>
              <a:spcBef>
                <a:spcPct val="20000"/>
              </a:spcBef>
              <a:spcAft>
                <a:spcPts val="0"/>
              </a:spcAft>
              <a:buClr>
                <a:srgbClr val="9BBB59"/>
              </a:buClr>
              <a:buSzTx/>
              <a:buFont typeface="Wingdings" pitchFamily="2" charset="2"/>
              <a:buChar char="§"/>
              <a:tabLst/>
              <a:defRPr/>
            </a:pPr>
            <a:r>
              <a:rPr kumimoji="0" lang="en-US" sz="2000" b="1" i="0" u="none" strike="noStrike" kern="1200" cap="none" spc="100" normalizeH="0" baseline="0" noProof="0" dirty="0">
                <a:ln>
                  <a:noFill/>
                </a:ln>
                <a:solidFill>
                  <a:srgbClr val="1F497D"/>
                </a:solidFill>
                <a:effectLst/>
                <a:uLnTx/>
                <a:uFillTx/>
                <a:latin typeface="+mj-lt"/>
                <a:ea typeface="+mn-ea"/>
                <a:cs typeface="+mn-cs"/>
              </a:rPr>
              <a:t>Saturday School</a:t>
            </a:r>
            <a:r>
              <a:rPr kumimoji="0" lang="en-US" sz="2000" b="0" i="0" u="none" strike="noStrike" kern="1200" cap="none" spc="100" normalizeH="0" baseline="0" noProof="0" dirty="0">
                <a:ln>
                  <a:noFill/>
                </a:ln>
                <a:solidFill>
                  <a:srgbClr val="1F497D"/>
                </a:solidFill>
                <a:effectLst/>
                <a:uLnTx/>
                <a:uFillTx/>
                <a:latin typeface="+mj-lt"/>
                <a:ea typeface="+mn-ea"/>
                <a:cs typeface="+mn-cs"/>
              </a:rPr>
              <a:t> ( 9am – 11am - 1hr ELA &amp; 1hr Math)</a:t>
            </a:r>
          </a:p>
          <a:p>
            <a:pPr marL="822960" marR="0" lvl="2" indent="-182880" algn="l" defTabSz="914400" rtl="0" eaLnBrk="1" fontAlgn="auto" latinLnBrk="0" hangingPunct="1">
              <a:lnSpc>
                <a:spcPct val="100000"/>
              </a:lnSpc>
              <a:spcBef>
                <a:spcPct val="20000"/>
              </a:spcBef>
              <a:spcAft>
                <a:spcPts val="0"/>
              </a:spcAft>
              <a:buClr>
                <a:srgbClr val="9BBB59"/>
              </a:buClr>
              <a:buSzTx/>
              <a:buFont typeface="Wingdings" pitchFamily="2" charset="2"/>
              <a:buChar char="§"/>
              <a:tabLst/>
              <a:defRPr/>
            </a:pPr>
            <a:endParaRPr kumimoji="0" lang="en-US" sz="2000" b="0" i="0" u="none" strike="noStrike" kern="1200" cap="none" spc="100" normalizeH="0" baseline="0" noProof="0" dirty="0">
              <a:ln>
                <a:noFill/>
              </a:ln>
              <a:solidFill>
                <a:srgbClr val="1F497D"/>
              </a:solidFill>
              <a:effectLst/>
              <a:uLnTx/>
              <a:uFillTx/>
              <a:latin typeface="+mj-lt"/>
              <a:ea typeface="+mn-ea"/>
              <a:cs typeface="+mn-cs"/>
            </a:endParaRPr>
          </a:p>
          <a:p>
            <a:pPr marL="822960" marR="0" lvl="2" indent="-182880" algn="l" defTabSz="914400" rtl="0" eaLnBrk="1" fontAlgn="auto" latinLnBrk="0" hangingPunct="1">
              <a:lnSpc>
                <a:spcPct val="100000"/>
              </a:lnSpc>
              <a:spcBef>
                <a:spcPct val="20000"/>
              </a:spcBef>
              <a:spcAft>
                <a:spcPts val="0"/>
              </a:spcAft>
              <a:buClr>
                <a:srgbClr val="9BBB59"/>
              </a:buClr>
              <a:buSzTx/>
              <a:buFont typeface="Wingdings" pitchFamily="2" charset="2"/>
              <a:buChar char="§"/>
              <a:tabLst/>
              <a:defRPr/>
            </a:pPr>
            <a:r>
              <a:rPr kumimoji="0" lang="en-US" sz="2000" b="1" i="0" u="none" strike="noStrike" kern="1200" cap="none" spc="100" normalizeH="0" baseline="0" noProof="0" dirty="0">
                <a:ln>
                  <a:noFill/>
                </a:ln>
                <a:solidFill>
                  <a:srgbClr val="1F497D"/>
                </a:solidFill>
                <a:effectLst/>
                <a:uLnTx/>
                <a:uFillTx/>
                <a:latin typeface="+mj-lt"/>
                <a:ea typeface="+mn-ea"/>
                <a:cs typeface="+mn-cs"/>
              </a:rPr>
              <a:t>Interventions</a:t>
            </a:r>
            <a:r>
              <a:rPr kumimoji="0" lang="en-US" sz="2000" b="0" i="0" u="none" strike="noStrike" kern="1200" cap="none" spc="100" normalizeH="0" baseline="0" noProof="0" dirty="0">
                <a:ln>
                  <a:noFill/>
                </a:ln>
                <a:solidFill>
                  <a:srgbClr val="1F497D"/>
                </a:solidFill>
                <a:effectLst/>
                <a:uLnTx/>
                <a:uFillTx/>
                <a:latin typeface="+mj-lt"/>
                <a:ea typeface="+mn-ea"/>
                <a:cs typeface="+mn-cs"/>
              </a:rPr>
              <a:t> (During the school day – about 40 min)</a:t>
            </a:r>
          </a:p>
          <a:p>
            <a:pPr marL="822960" marR="0" lvl="2" indent="-182880" algn="l" defTabSz="914400" rtl="0" eaLnBrk="1" fontAlgn="auto" latinLnBrk="0" hangingPunct="1">
              <a:lnSpc>
                <a:spcPct val="100000"/>
              </a:lnSpc>
              <a:spcBef>
                <a:spcPct val="20000"/>
              </a:spcBef>
              <a:spcAft>
                <a:spcPts val="0"/>
              </a:spcAft>
              <a:buClr>
                <a:srgbClr val="9BBB59"/>
              </a:buClr>
              <a:buSzTx/>
              <a:buFont typeface="Wingdings" pitchFamily="2" charset="2"/>
              <a:buChar char="§"/>
              <a:tabLst/>
              <a:defRPr/>
            </a:pPr>
            <a:endParaRPr kumimoji="0" lang="en-US" sz="2000" b="0" i="0" u="none" strike="noStrike" kern="1200" cap="none" spc="100" normalizeH="0" baseline="0" noProof="0" dirty="0">
              <a:ln>
                <a:noFill/>
              </a:ln>
              <a:solidFill>
                <a:srgbClr val="1F497D"/>
              </a:solidFill>
              <a:effectLst/>
              <a:uLnTx/>
              <a:uFillTx/>
              <a:latin typeface="+mj-lt"/>
              <a:ea typeface="+mn-ea"/>
              <a:cs typeface="+mn-cs"/>
            </a:endParaRPr>
          </a:p>
          <a:p>
            <a:pPr marL="822960" marR="0" lvl="2" indent="-182880" algn="l" defTabSz="914400" rtl="0" eaLnBrk="1" fontAlgn="auto" latinLnBrk="0" hangingPunct="1">
              <a:lnSpc>
                <a:spcPct val="100000"/>
              </a:lnSpc>
              <a:spcBef>
                <a:spcPct val="20000"/>
              </a:spcBef>
              <a:spcAft>
                <a:spcPts val="0"/>
              </a:spcAft>
              <a:buClr>
                <a:srgbClr val="9BBB59"/>
              </a:buClr>
              <a:buSzTx/>
              <a:buFont typeface="Wingdings" pitchFamily="2" charset="2"/>
              <a:buChar char="§"/>
              <a:tabLst/>
              <a:defRPr/>
            </a:pPr>
            <a:r>
              <a:rPr kumimoji="0" lang="en-US" sz="2000" b="1" i="0" u="none" strike="noStrike" kern="1200" cap="none" spc="100" normalizeH="0" baseline="0" noProof="0" dirty="0">
                <a:ln>
                  <a:noFill/>
                </a:ln>
                <a:solidFill>
                  <a:srgbClr val="1F497D"/>
                </a:solidFill>
                <a:effectLst/>
                <a:uLnTx/>
                <a:uFillTx/>
                <a:latin typeface="+mj-lt"/>
                <a:ea typeface="+mn-ea"/>
                <a:cs typeface="+mn-cs"/>
              </a:rPr>
              <a:t>Morning Tutoring </a:t>
            </a:r>
            <a:r>
              <a:rPr kumimoji="0" lang="en-US" sz="2000" b="0" i="0" u="none" strike="noStrike" kern="1200" cap="none" spc="100" normalizeH="0" baseline="0" noProof="0" dirty="0">
                <a:ln>
                  <a:noFill/>
                </a:ln>
                <a:solidFill>
                  <a:srgbClr val="1F497D"/>
                </a:solidFill>
                <a:effectLst/>
                <a:uLnTx/>
                <a:uFillTx/>
                <a:latin typeface="+mj-lt"/>
                <a:ea typeface="+mn-ea"/>
                <a:cs typeface="+mn-cs"/>
              </a:rPr>
              <a:t>(4x a week from 8:10 to 8:50)</a:t>
            </a:r>
          </a:p>
        </p:txBody>
      </p:sp>
      <p:sp>
        <p:nvSpPr>
          <p:cNvPr id="4" name="Slide Number Placeholder 3">
            <a:extLst>
              <a:ext uri="{FF2B5EF4-FFF2-40B4-BE49-F238E27FC236}">
                <a16:creationId xmlns:a16="http://schemas.microsoft.com/office/drawing/2014/main" id="{9972ABA4-A4DE-2915-1AEE-2F36F0EB8C04}"/>
              </a:ext>
            </a:extLst>
          </p:cNvPr>
          <p:cNvSpPr>
            <a:spLocks noGrp="1"/>
          </p:cNvSpPr>
          <p:nvPr>
            <p:ph type="sldNum" sz="quarter" idx="10"/>
          </p:nvPr>
        </p:nvSpPr>
        <p:spPr/>
        <p:txBody>
          <a:bodyPr/>
          <a:lstStyle/>
          <a:p>
            <a:fld id="{A3D1C70C-36A2-44FC-A083-98959550CFF4}" type="slidenum">
              <a:rPr lang="en-US" smtClean="0"/>
              <a:pPr/>
              <a:t>25</a:t>
            </a:fld>
            <a:endParaRPr lang="en-US"/>
          </a:p>
        </p:txBody>
      </p:sp>
    </p:spTree>
    <p:extLst>
      <p:ext uri="{BB962C8B-B14F-4D97-AF65-F5344CB8AC3E}">
        <p14:creationId xmlns:p14="http://schemas.microsoft.com/office/powerpoint/2010/main" val="4276412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2F88B1-EAEA-542C-E7B4-7CA87E5E16DD}"/>
              </a:ext>
            </a:extLst>
          </p:cNvPr>
          <p:cNvSpPr>
            <a:spLocks noGrp="1"/>
          </p:cNvSpPr>
          <p:nvPr>
            <p:ph type="title"/>
          </p:nvPr>
        </p:nvSpPr>
        <p:spPr/>
        <p:txBody>
          <a:bodyPr/>
          <a:lstStyle/>
          <a:p>
            <a:r>
              <a:rPr lang="en-US" sz="4800" dirty="0"/>
              <a:t>New ways to support student/staff</a:t>
            </a:r>
          </a:p>
        </p:txBody>
      </p:sp>
      <p:sp>
        <p:nvSpPr>
          <p:cNvPr id="3" name="Text Placeholder 2">
            <a:extLst>
              <a:ext uri="{FF2B5EF4-FFF2-40B4-BE49-F238E27FC236}">
                <a16:creationId xmlns:a16="http://schemas.microsoft.com/office/drawing/2014/main" id="{95E2E8C7-A1B3-4FDD-D9B2-D992BC5AC8BF}"/>
              </a:ext>
            </a:extLst>
          </p:cNvPr>
          <p:cNvSpPr>
            <a:spLocks noGrp="1"/>
          </p:cNvSpPr>
          <p:nvPr>
            <p:ph type="body" sz="quarter" idx="11"/>
          </p:nvPr>
        </p:nvSpPr>
        <p:spPr/>
        <p:txBody>
          <a:bodyPr/>
          <a:lstStyle/>
          <a:p>
            <a:r>
              <a:rPr lang="en-US" dirty="0"/>
              <a:t>Added Special Education Team meetings from 8:15 to 8:55am twice a week </a:t>
            </a:r>
          </a:p>
          <a:p>
            <a:r>
              <a:rPr lang="en-US" dirty="0"/>
              <a:t>Science Tutoring every morning </a:t>
            </a:r>
          </a:p>
          <a:p>
            <a:pPr lvl="1"/>
            <a:r>
              <a:rPr lang="en-US" dirty="0"/>
              <a:t>Working on graphing </a:t>
            </a:r>
          </a:p>
          <a:p>
            <a:pPr lvl="1"/>
            <a:r>
              <a:rPr lang="en-US" dirty="0"/>
              <a:t>Best practice skills in Science </a:t>
            </a:r>
          </a:p>
        </p:txBody>
      </p:sp>
      <p:sp>
        <p:nvSpPr>
          <p:cNvPr id="4" name="Slide Number Placeholder 3">
            <a:extLst>
              <a:ext uri="{FF2B5EF4-FFF2-40B4-BE49-F238E27FC236}">
                <a16:creationId xmlns:a16="http://schemas.microsoft.com/office/drawing/2014/main" id="{BA57DDE4-1184-D8D1-CB39-CEB6E635E78A}"/>
              </a:ext>
            </a:extLst>
          </p:cNvPr>
          <p:cNvSpPr>
            <a:spLocks noGrp="1"/>
          </p:cNvSpPr>
          <p:nvPr>
            <p:ph type="sldNum" sz="quarter" idx="10"/>
          </p:nvPr>
        </p:nvSpPr>
        <p:spPr/>
        <p:txBody>
          <a:bodyPr/>
          <a:lstStyle/>
          <a:p>
            <a:fld id="{A3D1C70C-36A2-44FC-A083-98959550CFF4}" type="slidenum">
              <a:rPr lang="en-US" smtClean="0"/>
              <a:pPr/>
              <a:t>26</a:t>
            </a:fld>
            <a:endParaRPr lang="en-US"/>
          </a:p>
        </p:txBody>
      </p:sp>
    </p:spTree>
    <p:extLst>
      <p:ext uri="{BB962C8B-B14F-4D97-AF65-F5344CB8AC3E}">
        <p14:creationId xmlns:p14="http://schemas.microsoft.com/office/powerpoint/2010/main" val="292942593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0E9E0-232C-48B4-9449-9F9A3B2FA661}"/>
              </a:ext>
            </a:extLst>
          </p:cNvPr>
          <p:cNvSpPr>
            <a:spLocks noGrp="1"/>
          </p:cNvSpPr>
          <p:nvPr>
            <p:ph type="title"/>
          </p:nvPr>
        </p:nvSpPr>
        <p:spPr/>
        <p:txBody>
          <a:bodyPr/>
          <a:lstStyle/>
          <a:p>
            <a:pPr rtl="0" eaLnBrk="1" latinLnBrk="0" hangingPunct="1"/>
            <a:r>
              <a:rPr lang="en-US" sz="3600" kern="1200" dirty="0">
                <a:solidFill>
                  <a:srgbClr val="000000"/>
                </a:solidFill>
                <a:effectLst/>
                <a:latin typeface="Palatino Linotype" panose="02040502050505030304" pitchFamily="18" charset="0"/>
                <a:ea typeface="+mn-ea"/>
                <a:cs typeface="+mn-cs"/>
              </a:rPr>
              <a:t>We will continue to… </a:t>
            </a:r>
            <a:endParaRPr lang="en-US" dirty="0">
              <a:effectLst/>
            </a:endParaRPr>
          </a:p>
        </p:txBody>
      </p:sp>
      <p:sp>
        <p:nvSpPr>
          <p:cNvPr id="3" name="Text Placeholder 2">
            <a:extLst>
              <a:ext uri="{FF2B5EF4-FFF2-40B4-BE49-F238E27FC236}">
                <a16:creationId xmlns:a16="http://schemas.microsoft.com/office/drawing/2014/main" id="{0478FA99-CCF2-F640-B72C-99A9A8162938}"/>
              </a:ext>
            </a:extLst>
          </p:cNvPr>
          <p:cNvSpPr>
            <a:spLocks noGrp="1"/>
          </p:cNvSpPr>
          <p:nvPr>
            <p:ph type="body" sz="quarter" idx="11"/>
          </p:nvPr>
        </p:nvSpPr>
        <p:spPr/>
        <p:txBody>
          <a:bodyPr>
            <a:normAutofit/>
          </a:bodyPr>
          <a:lstStyle/>
          <a:p>
            <a:pPr marL="502920" indent="-457200">
              <a:buFont typeface="+mj-lt"/>
              <a:buAutoNum type="arabicPeriod"/>
            </a:pPr>
            <a:r>
              <a:rPr lang="en-US" sz="2800" dirty="0"/>
              <a:t>Utilize Common Planning Time to review Student Work and set goals for support/growth</a:t>
            </a:r>
          </a:p>
          <a:p>
            <a:pPr marL="502920" indent="-457200">
              <a:buFont typeface="+mj-lt"/>
              <a:buAutoNum type="arabicPeriod"/>
            </a:pPr>
            <a:r>
              <a:rPr lang="en-US" sz="2800" dirty="0"/>
              <a:t>Work with our consultants in ELA, Math, Science and Special Education to identify next steps in supporting students </a:t>
            </a:r>
          </a:p>
          <a:p>
            <a:pPr marL="502920" indent="-457200">
              <a:buFont typeface="+mj-lt"/>
              <a:buAutoNum type="arabicPeriod"/>
            </a:pPr>
            <a:r>
              <a:rPr lang="en-US" sz="2800" dirty="0"/>
              <a:t>Meet with parents to provide resources and strategies </a:t>
            </a:r>
          </a:p>
          <a:p>
            <a:pPr marL="502920" indent="-457200">
              <a:buFont typeface="+mj-lt"/>
              <a:buAutoNum type="arabicPeriod"/>
            </a:pPr>
            <a:r>
              <a:rPr lang="en-US" sz="2800" dirty="0"/>
              <a:t>Align our best practices with State standards to fill in any learning gaps </a:t>
            </a:r>
          </a:p>
        </p:txBody>
      </p:sp>
      <p:sp>
        <p:nvSpPr>
          <p:cNvPr id="4" name="Slide Number Placeholder 3">
            <a:extLst>
              <a:ext uri="{FF2B5EF4-FFF2-40B4-BE49-F238E27FC236}">
                <a16:creationId xmlns:a16="http://schemas.microsoft.com/office/drawing/2014/main" id="{9972ABA4-A4DE-2915-1AEE-2F36F0EB8C04}"/>
              </a:ext>
            </a:extLst>
          </p:cNvPr>
          <p:cNvSpPr>
            <a:spLocks noGrp="1"/>
          </p:cNvSpPr>
          <p:nvPr>
            <p:ph type="sldNum" sz="quarter" idx="10"/>
          </p:nvPr>
        </p:nvSpPr>
        <p:spPr/>
        <p:txBody>
          <a:bodyPr/>
          <a:lstStyle/>
          <a:p>
            <a:fld id="{A3D1C70C-36A2-44FC-A083-98959550CFF4}" type="slidenum">
              <a:rPr lang="en-US" smtClean="0"/>
              <a:pPr/>
              <a:t>27</a:t>
            </a:fld>
            <a:endParaRPr lang="en-US"/>
          </a:p>
        </p:txBody>
      </p:sp>
    </p:spTree>
    <p:extLst>
      <p:ext uri="{BB962C8B-B14F-4D97-AF65-F5344CB8AC3E}">
        <p14:creationId xmlns:p14="http://schemas.microsoft.com/office/powerpoint/2010/main" val="39011859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A71C61-A2E3-FD68-BC16-BFB028F6BC4A}"/>
              </a:ext>
            </a:extLst>
          </p:cNvPr>
          <p:cNvSpPr>
            <a:spLocks noGrp="1"/>
          </p:cNvSpPr>
          <p:nvPr>
            <p:ph type="title"/>
          </p:nvPr>
        </p:nvSpPr>
        <p:spPr>
          <a:xfrm>
            <a:off x="1237386" y="243749"/>
            <a:ext cx="10096959" cy="747579"/>
          </a:xfrm>
        </p:spPr>
        <p:txBody>
          <a:bodyPr/>
          <a:lstStyle/>
          <a:p>
            <a:pPr algn="ctr"/>
            <a:r>
              <a:rPr lang="en-US" sz="3600" cap="none">
                <a:solidFill>
                  <a:schemeClr val="tx1"/>
                </a:solidFill>
              </a:rPr>
              <a:t>Start Strong Test Design</a:t>
            </a:r>
            <a:endParaRPr lang="en-US" sz="3600">
              <a:solidFill>
                <a:schemeClr val="tx1"/>
              </a:solidFill>
            </a:endParaRPr>
          </a:p>
        </p:txBody>
      </p:sp>
      <p:sp>
        <p:nvSpPr>
          <p:cNvPr id="3" name="Text Placeholder 2">
            <a:extLst>
              <a:ext uri="{FF2B5EF4-FFF2-40B4-BE49-F238E27FC236}">
                <a16:creationId xmlns:a16="http://schemas.microsoft.com/office/drawing/2014/main" id="{DAEFD6AE-6961-E796-9138-CDE5CA160B07}"/>
              </a:ext>
            </a:extLst>
          </p:cNvPr>
          <p:cNvSpPr>
            <a:spLocks noGrp="1"/>
          </p:cNvSpPr>
          <p:nvPr>
            <p:ph type="body" sz="quarter" idx="11"/>
          </p:nvPr>
        </p:nvSpPr>
        <p:spPr/>
        <p:txBody>
          <a:bodyPr vert="horz" lIns="91440" tIns="45720" rIns="822960" bIns="45720" rtlCol="0" anchor="t">
            <a:normAutofit fontScale="47500" lnSpcReduction="20000"/>
          </a:bodyPr>
          <a:lstStyle/>
          <a:p>
            <a:pPr marL="461645" indent="-417195">
              <a:lnSpc>
                <a:spcPct val="120000"/>
              </a:lnSpc>
              <a:spcBef>
                <a:spcPts val="0"/>
              </a:spcBef>
              <a:spcAft>
                <a:spcPts val="600"/>
              </a:spcAft>
            </a:pPr>
            <a:r>
              <a:rPr lang="en-US" sz="3800" spc="0" dirty="0">
                <a:latin typeface="Palatino Linotype"/>
              </a:rPr>
              <a:t>Based on a </a:t>
            </a:r>
            <a:r>
              <a:rPr lang="en-US" sz="3800" b="1" spc="0" dirty="0">
                <a:latin typeface="Palatino Linotype"/>
              </a:rPr>
              <a:t>subset</a:t>
            </a:r>
            <a:r>
              <a:rPr lang="en-US" sz="3800" spc="0" dirty="0">
                <a:latin typeface="Palatino Linotype"/>
              </a:rPr>
              <a:t> of prioritized </a:t>
            </a:r>
            <a:r>
              <a:rPr lang="en-US" sz="3800" b="1" spc="0" dirty="0">
                <a:latin typeface="Palatino Linotype"/>
              </a:rPr>
              <a:t>prior-year </a:t>
            </a:r>
            <a:r>
              <a:rPr lang="en-US" sz="3800" spc="0" dirty="0">
                <a:latin typeface="Palatino Linotype"/>
              </a:rPr>
              <a:t>academic standards to provide a data point on the level of support a student may need to engage in grade-level content.</a:t>
            </a:r>
          </a:p>
          <a:p>
            <a:pPr marL="914400" lvl="1" indent="-417195">
              <a:lnSpc>
                <a:spcPct val="120000"/>
              </a:lnSpc>
              <a:spcBef>
                <a:spcPts val="0"/>
              </a:spcBef>
              <a:spcAft>
                <a:spcPts val="600"/>
              </a:spcAft>
            </a:pPr>
            <a:r>
              <a:rPr lang="en-US" sz="3800" spc="0" dirty="0">
                <a:latin typeface="Palatino Linotype"/>
              </a:rPr>
              <a:t>Example: Grade 5 ELA Start Strong assessment is aligned to a subset of the NJSLS for Grade 4 ELA.</a:t>
            </a:r>
            <a:r>
              <a:rPr lang="en-US" sz="3800" dirty="0">
                <a:latin typeface="Palatino Linotype"/>
              </a:rPr>
              <a:t> </a:t>
            </a:r>
            <a:endParaRPr lang="en-US" sz="3800" spc="0" dirty="0">
              <a:cs typeface="Calibri" panose="020F0502020204030204"/>
            </a:endParaRPr>
          </a:p>
          <a:p>
            <a:pPr marL="914400" lvl="1" indent="-417195">
              <a:lnSpc>
                <a:spcPct val="120000"/>
              </a:lnSpc>
              <a:spcBef>
                <a:spcPts val="0"/>
              </a:spcBef>
              <a:spcAft>
                <a:spcPts val="600"/>
              </a:spcAft>
              <a:buClr>
                <a:srgbClr val="C0504D"/>
              </a:buClr>
            </a:pPr>
            <a:r>
              <a:rPr lang="en-US" sz="3800" spc="0" dirty="0">
                <a:latin typeface="Palatino Linotype"/>
                <a:cs typeface="Calibri" panose="020F0502020204030204"/>
              </a:rPr>
              <a:t>Example:  Algebra I Start Strong assessment is aligned to Grade 8 learning standards relevant to algebraic concepts.</a:t>
            </a:r>
            <a:endParaRPr lang="en-US" sz="3800" spc="0" dirty="0">
              <a:latin typeface="Palatino Linotype"/>
            </a:endParaRPr>
          </a:p>
          <a:p>
            <a:pPr marL="461645" indent="-417195">
              <a:lnSpc>
                <a:spcPct val="110000"/>
              </a:lnSpc>
              <a:spcBef>
                <a:spcPts val="600"/>
              </a:spcBef>
              <a:spcAft>
                <a:spcPts val="1200"/>
              </a:spcAft>
            </a:pPr>
            <a:r>
              <a:rPr lang="en-US" sz="3800" spc="0" dirty="0">
                <a:latin typeface="Palatino Linotype"/>
              </a:rPr>
              <a:t>Used </a:t>
            </a:r>
            <a:r>
              <a:rPr lang="en-US" sz="3800" b="1" spc="0" dirty="0">
                <a:latin typeface="Palatino Linotype"/>
              </a:rPr>
              <a:t>released</a:t>
            </a:r>
            <a:r>
              <a:rPr lang="en-US" sz="3800" spc="0" dirty="0">
                <a:latin typeface="Palatino Linotype"/>
              </a:rPr>
              <a:t> high-quality items from the NJSLA item bank</a:t>
            </a:r>
          </a:p>
          <a:p>
            <a:pPr marL="461645" indent="-417195">
              <a:lnSpc>
                <a:spcPct val="110000"/>
              </a:lnSpc>
              <a:spcBef>
                <a:spcPts val="600"/>
              </a:spcBef>
              <a:spcAft>
                <a:spcPts val="1200"/>
              </a:spcAft>
            </a:pPr>
            <a:r>
              <a:rPr lang="en-US" sz="3800" spc="0" dirty="0">
                <a:latin typeface="Palatino Linotype"/>
              </a:rPr>
              <a:t>Contained efficient question types to produce on-demand results for educators</a:t>
            </a:r>
          </a:p>
          <a:p>
            <a:pPr marL="461645" indent="-417195">
              <a:lnSpc>
                <a:spcPct val="110000"/>
              </a:lnSpc>
              <a:spcBef>
                <a:spcPts val="600"/>
              </a:spcBef>
              <a:spcAft>
                <a:spcPts val="1200"/>
              </a:spcAft>
            </a:pPr>
            <a:r>
              <a:rPr lang="en-US" sz="3800" spc="0" dirty="0">
                <a:latin typeface="Palatino Linotype"/>
              </a:rPr>
              <a:t>Could be administered in 45</a:t>
            </a:r>
            <a:r>
              <a:rPr lang="en-US" sz="3800" dirty="0">
                <a:latin typeface="Palatino Linotype"/>
              </a:rPr>
              <a:t>–</a:t>
            </a:r>
            <a:r>
              <a:rPr lang="en-US" sz="3800" spc="0" dirty="0">
                <a:latin typeface="Palatino Linotype"/>
              </a:rPr>
              <a:t>60 minutes</a:t>
            </a:r>
          </a:p>
          <a:p>
            <a:pPr marL="44450" indent="0">
              <a:lnSpc>
                <a:spcPct val="110000"/>
              </a:lnSpc>
              <a:spcBef>
                <a:spcPts val="600"/>
              </a:spcBef>
              <a:spcAft>
                <a:spcPts val="1200"/>
              </a:spcAft>
              <a:buNone/>
            </a:pPr>
            <a:r>
              <a:rPr lang="en-US" sz="3800" i="1" spc="0" dirty="0">
                <a:latin typeface="Palatino Linotype"/>
              </a:rPr>
              <a:t>Note: </a:t>
            </a:r>
            <a:r>
              <a:rPr lang="en-US" sz="3800" spc="0" dirty="0">
                <a:latin typeface="Palatino Linotype"/>
              </a:rPr>
              <a:t>The test design, which allowed for shortened testing time and immediate results, means that Start Strong results must be interpreted and used differently than NJSLA results. They do not cover the breadth and depth of standards as seen on the NJSLA and do not support the</a:t>
            </a:r>
            <a:r>
              <a:rPr lang="en-US" sz="3800" spc="0" dirty="0">
                <a:solidFill>
                  <a:srgbClr val="C00000"/>
                </a:solidFill>
                <a:latin typeface="Palatino Linotype"/>
              </a:rPr>
              <a:t> </a:t>
            </a:r>
            <a:r>
              <a:rPr lang="en-US" sz="3800" dirty="0">
                <a:latin typeface="Palatino Linotype"/>
              </a:rPr>
              <a:t>same</a:t>
            </a:r>
            <a:r>
              <a:rPr lang="en-US" sz="3800" spc="0" dirty="0">
                <a:latin typeface="Palatino Linotype"/>
              </a:rPr>
              <a:t> comparisons or inferences about student proficiency.</a:t>
            </a:r>
          </a:p>
        </p:txBody>
      </p:sp>
      <p:sp>
        <p:nvSpPr>
          <p:cNvPr id="4" name="Slide Number Placeholder 3">
            <a:extLst>
              <a:ext uri="{FF2B5EF4-FFF2-40B4-BE49-F238E27FC236}">
                <a16:creationId xmlns:a16="http://schemas.microsoft.com/office/drawing/2014/main" id="{44529AB7-A75B-E598-2DFF-EF271040CD1E}"/>
              </a:ext>
            </a:extLst>
          </p:cNvPr>
          <p:cNvSpPr>
            <a:spLocks noGrp="1"/>
          </p:cNvSpPr>
          <p:nvPr>
            <p:ph type="sldNum" sz="quarter" idx="10"/>
          </p:nvPr>
        </p:nvSpPr>
        <p:spPr/>
        <p:txBody>
          <a:bodyPr/>
          <a:lstStyle/>
          <a:p>
            <a:fld id="{A3D1C70C-36A2-44FC-A083-98959550CFF4}" type="slidenum">
              <a:rPr lang="en-US" smtClean="0"/>
              <a:pPr/>
              <a:t>3</a:t>
            </a:fld>
            <a:endParaRPr lang="en-US"/>
          </a:p>
        </p:txBody>
      </p:sp>
    </p:spTree>
    <p:extLst>
      <p:ext uri="{BB962C8B-B14F-4D97-AF65-F5344CB8AC3E}">
        <p14:creationId xmlns:p14="http://schemas.microsoft.com/office/powerpoint/2010/main" val="2617539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BFA08A7F-2DC3-3252-497F-736347103FA5}"/>
              </a:ext>
            </a:extLst>
          </p:cNvPr>
          <p:cNvSpPr>
            <a:spLocks noGrp="1"/>
          </p:cNvSpPr>
          <p:nvPr>
            <p:ph type="title"/>
          </p:nvPr>
        </p:nvSpPr>
        <p:spPr/>
        <p:txBody>
          <a:bodyPr/>
          <a:lstStyle/>
          <a:p>
            <a:pPr algn="ctr"/>
            <a:r>
              <a:rPr lang="en-US" sz="3200" cap="none" dirty="0">
                <a:solidFill>
                  <a:schemeClr val="tx1"/>
                </a:solidFill>
                <a:latin typeface="Palatino Linotype"/>
              </a:rPr>
              <a:t>Start Strong Grade And Content Alignment (1 of 4)</a:t>
            </a:r>
            <a:endParaRPr lang="en-US" sz="3200" dirty="0">
              <a:solidFill>
                <a:schemeClr val="tx1"/>
              </a:solidFill>
              <a:latin typeface="Palatino Linotype"/>
            </a:endParaRPr>
          </a:p>
        </p:txBody>
      </p:sp>
      <p:sp>
        <p:nvSpPr>
          <p:cNvPr id="3" name="Content Placeholder 2">
            <a:extLst>
              <a:ext uri="{FF2B5EF4-FFF2-40B4-BE49-F238E27FC236}">
                <a16:creationId xmlns:a16="http://schemas.microsoft.com/office/drawing/2014/main" id="{B4FD7409-D855-4A77-9699-EC1138A58B82}"/>
              </a:ext>
            </a:extLst>
          </p:cNvPr>
          <p:cNvSpPr>
            <a:spLocks noGrp="1"/>
          </p:cNvSpPr>
          <p:nvPr>
            <p:ph sz="quarter" idx="11"/>
          </p:nvPr>
        </p:nvSpPr>
        <p:spPr>
          <a:xfrm>
            <a:off x="173593" y="1003086"/>
            <a:ext cx="11839480" cy="671793"/>
          </a:xfrm>
        </p:spPr>
        <p:txBody>
          <a:bodyPr>
            <a:normAutofit/>
          </a:bodyPr>
          <a:lstStyle/>
          <a:p>
            <a:pPr algn="ctr"/>
            <a:r>
              <a:rPr lang="en-US" sz="2400" dirty="0"/>
              <a:t>English language arts - Grade Enrollment</a:t>
            </a:r>
          </a:p>
        </p:txBody>
      </p:sp>
      <p:graphicFrame>
        <p:nvGraphicFramePr>
          <p:cNvPr id="2" name="Table 2">
            <a:extLst>
              <a:ext uri="{FF2B5EF4-FFF2-40B4-BE49-F238E27FC236}">
                <a16:creationId xmlns:a16="http://schemas.microsoft.com/office/drawing/2014/main" id="{2EAF9DB5-C844-1682-89DA-25A2C7EC82F6}"/>
              </a:ext>
            </a:extLst>
          </p:cNvPr>
          <p:cNvGraphicFramePr>
            <a:graphicFrameLocks noGrp="1"/>
          </p:cNvGraphicFramePr>
          <p:nvPr>
            <p:extLst>
              <p:ext uri="{D42A27DB-BD31-4B8C-83A1-F6EECF244321}">
                <p14:modId xmlns:p14="http://schemas.microsoft.com/office/powerpoint/2010/main" val="2329641025"/>
              </p:ext>
            </p:extLst>
          </p:nvPr>
        </p:nvGraphicFramePr>
        <p:xfrm>
          <a:off x="1016000" y="1564640"/>
          <a:ext cx="10154667" cy="4267543"/>
        </p:xfrm>
        <a:graphic>
          <a:graphicData uri="http://schemas.openxmlformats.org/drawingml/2006/table">
            <a:tbl>
              <a:tblPr firstRow="1" bandRow="1">
                <a:tableStyleId>{5C22544A-7EE6-4342-B048-85BDC9FD1C3A}</a:tableStyleId>
              </a:tblPr>
              <a:tblGrid>
                <a:gridCol w="3384889">
                  <a:extLst>
                    <a:ext uri="{9D8B030D-6E8A-4147-A177-3AD203B41FA5}">
                      <a16:colId xmlns:a16="http://schemas.microsoft.com/office/drawing/2014/main" val="1546573593"/>
                    </a:ext>
                  </a:extLst>
                </a:gridCol>
                <a:gridCol w="3384889">
                  <a:extLst>
                    <a:ext uri="{9D8B030D-6E8A-4147-A177-3AD203B41FA5}">
                      <a16:colId xmlns:a16="http://schemas.microsoft.com/office/drawing/2014/main" val="198715524"/>
                    </a:ext>
                  </a:extLst>
                </a:gridCol>
                <a:gridCol w="3384889">
                  <a:extLst>
                    <a:ext uri="{9D8B030D-6E8A-4147-A177-3AD203B41FA5}">
                      <a16:colId xmlns:a16="http://schemas.microsoft.com/office/drawing/2014/main" val="3088220449"/>
                    </a:ext>
                  </a:extLst>
                </a:gridCol>
              </a:tblGrid>
              <a:tr h="518209">
                <a:tc>
                  <a:txBody>
                    <a:bodyPr/>
                    <a:lstStyle/>
                    <a:p>
                      <a:pPr algn="ctr"/>
                      <a:r>
                        <a:rPr lang="en-US" sz="1800" dirty="0"/>
                        <a:t>If the student is currently enrolled 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sz="1800" dirty="0"/>
                        <a:t>the student should be assigned the Start Strong...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sz="1800" dirty="0"/>
                        <a:t>which is based 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909931189"/>
                  </a:ext>
                </a:extLst>
              </a:tr>
              <a:tr h="518209">
                <a:tc>
                  <a:txBody>
                    <a:bodyPr/>
                    <a:lstStyle/>
                    <a:p>
                      <a:pPr algn="ctr"/>
                      <a:r>
                        <a:rPr lang="en-US" sz="1800" dirty="0"/>
                        <a:t>Grade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ELA04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Grade 3 ELA content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6772889"/>
                  </a:ext>
                </a:extLst>
              </a:tr>
              <a:tr h="518209">
                <a:tc>
                  <a:txBody>
                    <a:bodyPr/>
                    <a:lstStyle/>
                    <a:p>
                      <a:pPr lvl="0" algn="ctr">
                        <a:buNone/>
                      </a:pPr>
                      <a:r>
                        <a:rPr lang="en-US" sz="1800" b="0" i="0" u="none" strike="noStrike" noProof="0" dirty="0">
                          <a:latin typeface="Palatino Linotype"/>
                        </a:rPr>
                        <a:t>Grade 5</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ELA05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buNone/>
                      </a:pPr>
                      <a:r>
                        <a:rPr lang="en-US" sz="1800" b="0" i="0" u="none" strike="noStrike" noProof="0" dirty="0">
                          <a:latin typeface="Palatino Linotype"/>
                        </a:rPr>
                        <a:t>Grade 4 ELA content</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52012041"/>
                  </a:ext>
                </a:extLst>
              </a:tr>
              <a:tr h="518209">
                <a:tc>
                  <a:txBody>
                    <a:bodyPr/>
                    <a:lstStyle/>
                    <a:p>
                      <a:pPr lvl="0" algn="ctr">
                        <a:buNone/>
                      </a:pPr>
                      <a:r>
                        <a:rPr lang="en-US" sz="1800" b="0" i="0" u="none" strike="noStrike" noProof="0" dirty="0">
                          <a:latin typeface="Palatino Linotype"/>
                        </a:rPr>
                        <a:t>Grade 6</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ELA06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buNone/>
                      </a:pPr>
                      <a:r>
                        <a:rPr lang="en-US" sz="1800" b="0" i="0" u="none" strike="noStrike" noProof="0" dirty="0">
                          <a:latin typeface="Palatino Linotype"/>
                        </a:rPr>
                        <a:t>Grade 5 ELA content</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8951992"/>
                  </a:ext>
                </a:extLst>
              </a:tr>
              <a:tr h="518209">
                <a:tc>
                  <a:txBody>
                    <a:bodyPr/>
                    <a:lstStyle/>
                    <a:p>
                      <a:pPr lvl="0" algn="ctr">
                        <a:buNone/>
                      </a:pPr>
                      <a:r>
                        <a:rPr lang="en-US" sz="1800" b="0" i="0" u="none" strike="noStrike" noProof="0" dirty="0">
                          <a:latin typeface="Palatino Linotype"/>
                        </a:rPr>
                        <a:t>Grade 7</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ELA07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buNone/>
                      </a:pPr>
                      <a:r>
                        <a:rPr lang="en-US" sz="1800" b="0" i="0" u="none" strike="noStrike" noProof="0" dirty="0">
                          <a:latin typeface="Palatino Linotype"/>
                        </a:rPr>
                        <a:t>Grade 6 ELA content</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02313551"/>
                  </a:ext>
                </a:extLst>
              </a:tr>
              <a:tr h="518209">
                <a:tc>
                  <a:txBody>
                    <a:bodyPr/>
                    <a:lstStyle/>
                    <a:p>
                      <a:pPr lvl="0" algn="ctr">
                        <a:buNone/>
                      </a:pPr>
                      <a:r>
                        <a:rPr lang="en-US" sz="1800" b="0" i="0" u="none" strike="noStrike" noProof="0" dirty="0">
                          <a:latin typeface="Palatino Linotype"/>
                        </a:rPr>
                        <a:t>Grade 8</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ELA08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buNone/>
                      </a:pPr>
                      <a:r>
                        <a:rPr lang="en-US" sz="1800" b="0" i="0" u="none" strike="noStrike" noProof="0" dirty="0">
                          <a:latin typeface="Palatino Linotype"/>
                        </a:rPr>
                        <a:t>Grade 7 ELA content</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34985699"/>
                  </a:ext>
                </a:extLst>
              </a:tr>
              <a:tr h="518209">
                <a:tc>
                  <a:txBody>
                    <a:bodyPr/>
                    <a:lstStyle/>
                    <a:p>
                      <a:pPr lvl="0" algn="ctr">
                        <a:buNone/>
                      </a:pPr>
                      <a:r>
                        <a:rPr lang="en-US" sz="1800" b="0" i="0" u="none" strike="noStrike" noProof="0" dirty="0">
                          <a:latin typeface="Palatino Linotype"/>
                        </a:rPr>
                        <a:t>Grade 9</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ELA09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buNone/>
                      </a:pPr>
                      <a:r>
                        <a:rPr lang="en-US" sz="1800" b="0" i="0" u="none" strike="noStrike" noProof="0" dirty="0">
                          <a:latin typeface="Palatino Linotype"/>
                        </a:rPr>
                        <a:t>Grade 8 ELA content</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27061487"/>
                  </a:ext>
                </a:extLst>
              </a:tr>
              <a:tr h="518209">
                <a:tc>
                  <a:txBody>
                    <a:bodyPr/>
                    <a:lstStyle/>
                    <a:p>
                      <a:pPr lvl="0" algn="ctr">
                        <a:buNone/>
                      </a:pPr>
                      <a:r>
                        <a:rPr lang="en-US" sz="1800" b="0" i="0" u="none" strike="noStrike" noProof="0" dirty="0">
                          <a:latin typeface="Palatino Linotype"/>
                        </a:rPr>
                        <a:t>Grade 10</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ELA10</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buNone/>
                      </a:pPr>
                      <a:r>
                        <a:rPr lang="en-US" sz="1800" b="0" i="0" u="none" strike="noStrike" noProof="0" dirty="0">
                          <a:latin typeface="Palatino Linotype"/>
                        </a:rPr>
                        <a:t>Grade 9 ELA content</a:t>
                      </a: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94311908"/>
                  </a:ext>
                </a:extLst>
              </a:tr>
            </a:tbl>
          </a:graphicData>
        </a:graphic>
      </p:graphicFrame>
      <p:sp>
        <p:nvSpPr>
          <p:cNvPr id="5" name="Slide Number Placeholder 4">
            <a:extLst>
              <a:ext uri="{FF2B5EF4-FFF2-40B4-BE49-F238E27FC236}">
                <a16:creationId xmlns:a16="http://schemas.microsoft.com/office/drawing/2014/main" id="{FEEB3057-CE0D-CD10-D623-9FC7FD21148A}"/>
              </a:ext>
            </a:extLst>
          </p:cNvPr>
          <p:cNvSpPr>
            <a:spLocks noGrp="1"/>
          </p:cNvSpPr>
          <p:nvPr>
            <p:ph type="sldNum" sz="quarter" idx="10"/>
          </p:nvPr>
        </p:nvSpPr>
        <p:spPr/>
        <p:txBody>
          <a:bodyPr/>
          <a:lstStyle/>
          <a:p>
            <a:fld id="{A3D1C70C-36A2-44FC-A083-98959550CFF4}" type="slidenum">
              <a:rPr lang="en-US" smtClean="0"/>
              <a:t>4</a:t>
            </a:fld>
            <a:endParaRPr lang="en-US"/>
          </a:p>
        </p:txBody>
      </p:sp>
    </p:spTree>
    <p:extLst>
      <p:ext uri="{BB962C8B-B14F-4D97-AF65-F5344CB8AC3E}">
        <p14:creationId xmlns:p14="http://schemas.microsoft.com/office/powerpoint/2010/main" val="3639703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5E27DF9-2555-3805-529E-6DED0E6025AA}"/>
              </a:ext>
            </a:extLst>
          </p:cNvPr>
          <p:cNvSpPr>
            <a:spLocks noGrp="1"/>
          </p:cNvSpPr>
          <p:nvPr>
            <p:ph type="title"/>
          </p:nvPr>
        </p:nvSpPr>
        <p:spPr/>
        <p:txBody>
          <a:bodyPr/>
          <a:lstStyle/>
          <a:p>
            <a:pPr algn="ctr"/>
            <a:r>
              <a:rPr lang="en-US" sz="3200" cap="none" dirty="0">
                <a:solidFill>
                  <a:schemeClr val="tx1"/>
                </a:solidFill>
                <a:latin typeface="Palatino Linotype"/>
              </a:rPr>
              <a:t>Start Strong Grade And Content Alignment (2 of 4)</a:t>
            </a:r>
            <a:endParaRPr lang="en-US" sz="3200" dirty="0">
              <a:solidFill>
                <a:schemeClr val="tx1"/>
              </a:solidFill>
              <a:latin typeface="Palatino Linotype"/>
            </a:endParaRPr>
          </a:p>
        </p:txBody>
      </p:sp>
      <p:sp>
        <p:nvSpPr>
          <p:cNvPr id="3" name="Content Placeholder 2">
            <a:extLst>
              <a:ext uri="{FF2B5EF4-FFF2-40B4-BE49-F238E27FC236}">
                <a16:creationId xmlns:a16="http://schemas.microsoft.com/office/drawing/2014/main" id="{44F5A09D-1576-45D0-80D2-28BE019619FD}"/>
              </a:ext>
            </a:extLst>
          </p:cNvPr>
          <p:cNvSpPr>
            <a:spLocks noGrp="1"/>
          </p:cNvSpPr>
          <p:nvPr>
            <p:ph sz="quarter" idx="11"/>
          </p:nvPr>
        </p:nvSpPr>
        <p:spPr>
          <a:xfrm>
            <a:off x="176260" y="1020844"/>
            <a:ext cx="11839480" cy="671793"/>
          </a:xfrm>
        </p:spPr>
        <p:txBody>
          <a:bodyPr>
            <a:normAutofit/>
          </a:bodyPr>
          <a:lstStyle/>
          <a:p>
            <a:pPr algn="ctr"/>
            <a:r>
              <a:rPr lang="en-US" sz="2000" b="1" dirty="0">
                <a:solidFill>
                  <a:srgbClr val="000000"/>
                </a:solidFill>
                <a:ea typeface="Calibri" panose="020F0502020204030204" pitchFamily="34" charset="0"/>
              </a:rPr>
              <a:t>Mathematics – Grade Enrollment</a:t>
            </a:r>
            <a:endParaRPr lang="en-US" sz="2000" dirty="0">
              <a:solidFill>
                <a:srgbClr val="000000"/>
              </a:solidFill>
              <a:ea typeface="Calibri" panose="020F0502020204030204" pitchFamily="34" charset="0"/>
            </a:endParaRPr>
          </a:p>
        </p:txBody>
      </p:sp>
      <p:graphicFrame>
        <p:nvGraphicFramePr>
          <p:cNvPr id="2" name="Table 2">
            <a:extLst>
              <a:ext uri="{FF2B5EF4-FFF2-40B4-BE49-F238E27FC236}">
                <a16:creationId xmlns:a16="http://schemas.microsoft.com/office/drawing/2014/main" id="{1FC04EEF-77D8-A42C-9BFE-3D013C818AA5}"/>
              </a:ext>
            </a:extLst>
          </p:cNvPr>
          <p:cNvGraphicFramePr>
            <a:graphicFrameLocks noGrp="1"/>
          </p:cNvGraphicFramePr>
          <p:nvPr>
            <p:extLst>
              <p:ext uri="{D42A27DB-BD31-4B8C-83A1-F6EECF244321}">
                <p14:modId xmlns:p14="http://schemas.microsoft.com/office/powerpoint/2010/main" val="3142616639"/>
              </p:ext>
            </p:extLst>
          </p:nvPr>
        </p:nvGraphicFramePr>
        <p:xfrm>
          <a:off x="872837" y="1448507"/>
          <a:ext cx="10372023" cy="4583900"/>
        </p:xfrm>
        <a:graphic>
          <a:graphicData uri="http://schemas.openxmlformats.org/drawingml/2006/table">
            <a:tbl>
              <a:tblPr firstRow="1" bandRow="1">
                <a:tableStyleId>{5C22544A-7EE6-4342-B048-85BDC9FD1C3A}</a:tableStyleId>
              </a:tblPr>
              <a:tblGrid>
                <a:gridCol w="1985041">
                  <a:extLst>
                    <a:ext uri="{9D8B030D-6E8A-4147-A177-3AD203B41FA5}">
                      <a16:colId xmlns:a16="http://schemas.microsoft.com/office/drawing/2014/main" val="2758843668"/>
                    </a:ext>
                  </a:extLst>
                </a:gridCol>
                <a:gridCol w="2111743">
                  <a:extLst>
                    <a:ext uri="{9D8B030D-6E8A-4147-A177-3AD203B41FA5}">
                      <a16:colId xmlns:a16="http://schemas.microsoft.com/office/drawing/2014/main" val="1517423222"/>
                    </a:ext>
                  </a:extLst>
                </a:gridCol>
                <a:gridCol w="1999116">
                  <a:extLst>
                    <a:ext uri="{9D8B030D-6E8A-4147-A177-3AD203B41FA5}">
                      <a16:colId xmlns:a16="http://schemas.microsoft.com/office/drawing/2014/main" val="4153745445"/>
                    </a:ext>
                  </a:extLst>
                </a:gridCol>
                <a:gridCol w="2334507">
                  <a:extLst>
                    <a:ext uri="{9D8B030D-6E8A-4147-A177-3AD203B41FA5}">
                      <a16:colId xmlns:a16="http://schemas.microsoft.com/office/drawing/2014/main" val="2747818522"/>
                    </a:ext>
                  </a:extLst>
                </a:gridCol>
                <a:gridCol w="1941616">
                  <a:extLst>
                    <a:ext uri="{9D8B030D-6E8A-4147-A177-3AD203B41FA5}">
                      <a16:colId xmlns:a16="http://schemas.microsoft.com/office/drawing/2014/main" val="3008163523"/>
                    </a:ext>
                  </a:extLst>
                </a:gridCol>
              </a:tblGrid>
              <a:tr h="902032">
                <a:tc>
                  <a:txBody>
                    <a:bodyPr/>
                    <a:lstStyle/>
                    <a:p>
                      <a:pPr algn="ctr"/>
                      <a:r>
                        <a:rPr lang="en-US" sz="1600" dirty="0"/>
                        <a:t>If the student is currently enrolled 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sz="1600" dirty="0"/>
                        <a:t>the student should be assigned the Start Strong...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sz="1600" dirty="0"/>
                        <a:t>which is based 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sz="1600" dirty="0"/>
                        <a:t>and the student should be provided 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sz="1600" dirty="0"/>
                        <a:t>and...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467278621"/>
                  </a:ext>
                </a:extLst>
              </a:tr>
              <a:tr h="606494">
                <a:tc>
                  <a:txBody>
                    <a:bodyPr/>
                    <a:lstStyle/>
                    <a:p>
                      <a:pPr algn="ctr"/>
                      <a:r>
                        <a:rPr lang="en-US" sz="1600" dirty="0"/>
                        <a:t>Grade 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MAT04</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dirty="0"/>
                        <a:t>Grade 3 Math content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dirty="0"/>
                        <a:t>No calculator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16196190"/>
                  </a:ext>
                </a:extLst>
              </a:tr>
              <a:tr h="606494">
                <a:tc>
                  <a:txBody>
                    <a:bodyPr/>
                    <a:lstStyle/>
                    <a:p>
                      <a:pPr algn="ctr"/>
                      <a:r>
                        <a:rPr lang="en-US" sz="1600" dirty="0"/>
                        <a:t>Grade 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MAT05</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buNone/>
                      </a:pPr>
                      <a:r>
                        <a:rPr lang="en-US" sz="1600" b="0" i="0" u="none" strike="noStrike" noProof="0" dirty="0">
                          <a:latin typeface="Palatino Linotype"/>
                        </a:rPr>
                        <a:t>Grade 4 Math content</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dirty="0"/>
                        <a:t>No calculator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1080345"/>
                  </a:ext>
                </a:extLst>
              </a:tr>
              <a:tr h="807213">
                <a:tc>
                  <a:txBody>
                    <a:bodyPr/>
                    <a:lstStyle/>
                    <a:p>
                      <a:pPr algn="ctr"/>
                      <a:r>
                        <a:rPr lang="en-US" sz="1600" dirty="0"/>
                        <a:t>Grade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MAT06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buNone/>
                      </a:pPr>
                      <a:r>
                        <a:rPr lang="en-US" sz="1600" b="0" i="0" u="none" strike="noStrike" noProof="0" dirty="0">
                          <a:latin typeface="Palatino Linotype"/>
                        </a:rPr>
                        <a:t>Grade 5 Math content</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dirty="0"/>
                        <a:t>Start Strong Math </a:t>
                      </a:r>
                    </a:p>
                    <a:p>
                      <a:pPr lvl="0" algn="l">
                        <a:buNone/>
                      </a:pPr>
                      <a:r>
                        <a:rPr lang="en-US" sz="1600" dirty="0"/>
                        <a:t>Grade 6 Mathematics </a:t>
                      </a:r>
                    </a:p>
                    <a:p>
                      <a:pPr lvl="0" algn="l">
                        <a:buNone/>
                      </a:pPr>
                      <a:r>
                        <a:rPr lang="en-US" sz="1600" dirty="0"/>
                        <a:t>Reference Sheet</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dirty="0"/>
                        <a:t>No calculator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80811291"/>
                  </a:ext>
                </a:extLst>
              </a:tr>
              <a:tr h="807213">
                <a:tc>
                  <a:txBody>
                    <a:bodyPr/>
                    <a:lstStyle/>
                    <a:p>
                      <a:pPr algn="ctr"/>
                      <a:r>
                        <a:rPr lang="en-US" sz="1600" dirty="0"/>
                        <a:t>Grade 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MAT07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buNone/>
                      </a:pPr>
                      <a:r>
                        <a:rPr lang="en-US" sz="1600" b="0" i="0" u="none" strike="noStrike" noProof="0" dirty="0">
                          <a:latin typeface="Palatino Linotype"/>
                        </a:rPr>
                        <a:t>Grade 6 Math content</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buNone/>
                      </a:pPr>
                      <a:r>
                        <a:rPr lang="en-US" sz="1600" b="0" i="0" u="none" strike="noStrike" noProof="0" dirty="0">
                          <a:latin typeface="Palatino Linotype"/>
                        </a:rPr>
                        <a:t>Start Strong Math Grade 7 Mathematics Reference Sheet</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dirty="0"/>
                        <a:t>Four-function calculator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89832186"/>
                  </a:ext>
                </a:extLst>
              </a:tr>
              <a:tr h="807213">
                <a:tc>
                  <a:txBody>
                    <a:bodyPr/>
                    <a:lstStyle/>
                    <a:p>
                      <a:pPr algn="ctr"/>
                      <a:r>
                        <a:rPr lang="en-US" sz="1600" dirty="0"/>
                        <a:t>Grade 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MAT08</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buNone/>
                      </a:pPr>
                      <a:r>
                        <a:rPr lang="en-US" sz="1600" b="0" i="0" u="none" strike="noStrike" noProof="0" dirty="0">
                          <a:latin typeface="Palatino Linotype"/>
                        </a:rPr>
                        <a:t>Grade 7 Math content</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buNone/>
                      </a:pPr>
                      <a:r>
                        <a:rPr lang="en-US" sz="1600" b="0" i="0" u="none" strike="noStrike" noProof="0" dirty="0">
                          <a:latin typeface="Palatino Linotype"/>
                        </a:rPr>
                        <a:t>Start Strong Math Grade 8 Mathematics Reference Sheet</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dirty="0"/>
                        <a:t>Four-function calculator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06988651"/>
                  </a:ext>
                </a:extLst>
              </a:tr>
            </a:tbl>
          </a:graphicData>
        </a:graphic>
      </p:graphicFrame>
      <p:sp>
        <p:nvSpPr>
          <p:cNvPr id="5" name="Slide Number Placeholder 4">
            <a:extLst>
              <a:ext uri="{FF2B5EF4-FFF2-40B4-BE49-F238E27FC236}">
                <a16:creationId xmlns:a16="http://schemas.microsoft.com/office/drawing/2014/main" id="{2DEA842A-05BA-3D27-C225-5128E52DB793}"/>
              </a:ext>
            </a:extLst>
          </p:cNvPr>
          <p:cNvSpPr>
            <a:spLocks noGrp="1"/>
          </p:cNvSpPr>
          <p:nvPr>
            <p:ph type="sldNum" sz="quarter" idx="10"/>
          </p:nvPr>
        </p:nvSpPr>
        <p:spPr/>
        <p:txBody>
          <a:bodyPr/>
          <a:lstStyle/>
          <a:p>
            <a:fld id="{A3D1C70C-36A2-44FC-A083-98959550CFF4}" type="slidenum">
              <a:rPr lang="en-US" smtClean="0"/>
              <a:t>5</a:t>
            </a:fld>
            <a:endParaRPr lang="en-US"/>
          </a:p>
        </p:txBody>
      </p:sp>
    </p:spTree>
    <p:extLst>
      <p:ext uri="{BB962C8B-B14F-4D97-AF65-F5344CB8AC3E}">
        <p14:creationId xmlns:p14="http://schemas.microsoft.com/office/powerpoint/2010/main" val="2923215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43E239E0-AB73-333F-40FD-F8B38ED4EE81}"/>
              </a:ext>
            </a:extLst>
          </p:cNvPr>
          <p:cNvSpPr>
            <a:spLocks noGrp="1"/>
          </p:cNvSpPr>
          <p:nvPr>
            <p:ph type="title"/>
          </p:nvPr>
        </p:nvSpPr>
        <p:spPr/>
        <p:txBody>
          <a:bodyPr/>
          <a:lstStyle/>
          <a:p>
            <a:pPr algn="ctr"/>
            <a:r>
              <a:rPr lang="en-US" sz="3200" cap="none" dirty="0">
                <a:solidFill>
                  <a:schemeClr val="tx1"/>
                </a:solidFill>
                <a:latin typeface="Palatino Linotype"/>
              </a:rPr>
              <a:t>Start Strong Grade And Content Alignment (3 of 4)</a:t>
            </a:r>
            <a:endParaRPr lang="en-US" sz="3200" dirty="0">
              <a:solidFill>
                <a:schemeClr val="tx1"/>
              </a:solidFill>
              <a:latin typeface="Palatino Linotype"/>
            </a:endParaRPr>
          </a:p>
        </p:txBody>
      </p:sp>
      <p:sp>
        <p:nvSpPr>
          <p:cNvPr id="9" name="Content Placeholder 8">
            <a:extLst>
              <a:ext uri="{FF2B5EF4-FFF2-40B4-BE49-F238E27FC236}">
                <a16:creationId xmlns:a16="http://schemas.microsoft.com/office/drawing/2014/main" id="{5176681A-12CB-4523-BB1E-E3CA37CC7440}"/>
              </a:ext>
            </a:extLst>
          </p:cNvPr>
          <p:cNvSpPr txBox="1">
            <a:spLocks noGrp="1"/>
          </p:cNvSpPr>
          <p:nvPr>
            <p:ph sz="quarter" idx="11"/>
          </p:nvPr>
        </p:nvSpPr>
        <p:spPr>
          <a:xfrm>
            <a:off x="176212" y="1027825"/>
            <a:ext cx="11839575" cy="473463"/>
          </a:xfrm>
          <a:prstGeom prst="rect">
            <a:avLst/>
          </a:prstGeom>
          <a:noFill/>
        </p:spPr>
        <p:txBody>
          <a:bodyPr wrap="square">
            <a:spAutoFit/>
          </a:bodyPr>
          <a:lstStyle/>
          <a:p>
            <a:pPr algn="ctr"/>
            <a:r>
              <a:rPr lang="en-US" sz="2400" b="1" dirty="0">
                <a:solidFill>
                  <a:srgbClr val="000000"/>
                </a:solidFill>
                <a:effectLst/>
                <a:ea typeface="Calibri" panose="020F0502020204030204" pitchFamily="34" charset="0"/>
              </a:rPr>
              <a:t>Mathematics – Course Enrollment </a:t>
            </a:r>
            <a:endParaRPr lang="en-US" sz="2400" dirty="0"/>
          </a:p>
        </p:txBody>
      </p:sp>
      <p:graphicFrame>
        <p:nvGraphicFramePr>
          <p:cNvPr id="2" name="Table 2">
            <a:extLst>
              <a:ext uri="{FF2B5EF4-FFF2-40B4-BE49-F238E27FC236}">
                <a16:creationId xmlns:a16="http://schemas.microsoft.com/office/drawing/2014/main" id="{212A647B-9B18-9F80-183A-822FD4F11C57}"/>
              </a:ext>
            </a:extLst>
          </p:cNvPr>
          <p:cNvGraphicFramePr>
            <a:graphicFrameLocks noGrp="1"/>
          </p:cNvGraphicFramePr>
          <p:nvPr>
            <p:extLst>
              <p:ext uri="{D42A27DB-BD31-4B8C-83A1-F6EECF244321}">
                <p14:modId xmlns:p14="http://schemas.microsoft.com/office/powerpoint/2010/main" val="3574363867"/>
              </p:ext>
            </p:extLst>
          </p:nvPr>
        </p:nvGraphicFramePr>
        <p:xfrm>
          <a:off x="558800" y="1503680"/>
          <a:ext cx="10769050" cy="4516410"/>
        </p:xfrm>
        <a:graphic>
          <a:graphicData uri="http://schemas.openxmlformats.org/drawingml/2006/table">
            <a:tbl>
              <a:tblPr firstRow="1" bandRow="1">
                <a:tableStyleId>{5C22544A-7EE6-4342-B048-85BDC9FD1C3A}</a:tableStyleId>
              </a:tblPr>
              <a:tblGrid>
                <a:gridCol w="2153810">
                  <a:extLst>
                    <a:ext uri="{9D8B030D-6E8A-4147-A177-3AD203B41FA5}">
                      <a16:colId xmlns:a16="http://schemas.microsoft.com/office/drawing/2014/main" val="3019044791"/>
                    </a:ext>
                  </a:extLst>
                </a:gridCol>
                <a:gridCol w="2153810">
                  <a:extLst>
                    <a:ext uri="{9D8B030D-6E8A-4147-A177-3AD203B41FA5}">
                      <a16:colId xmlns:a16="http://schemas.microsoft.com/office/drawing/2014/main" val="4196585151"/>
                    </a:ext>
                  </a:extLst>
                </a:gridCol>
                <a:gridCol w="2153810">
                  <a:extLst>
                    <a:ext uri="{9D8B030D-6E8A-4147-A177-3AD203B41FA5}">
                      <a16:colId xmlns:a16="http://schemas.microsoft.com/office/drawing/2014/main" val="3823948337"/>
                    </a:ext>
                  </a:extLst>
                </a:gridCol>
                <a:gridCol w="2153810">
                  <a:extLst>
                    <a:ext uri="{9D8B030D-6E8A-4147-A177-3AD203B41FA5}">
                      <a16:colId xmlns:a16="http://schemas.microsoft.com/office/drawing/2014/main" val="1037887711"/>
                    </a:ext>
                  </a:extLst>
                </a:gridCol>
                <a:gridCol w="2153810">
                  <a:extLst>
                    <a:ext uri="{9D8B030D-6E8A-4147-A177-3AD203B41FA5}">
                      <a16:colId xmlns:a16="http://schemas.microsoft.com/office/drawing/2014/main" val="1645258139"/>
                    </a:ext>
                  </a:extLst>
                </a:gridCol>
              </a:tblGrid>
              <a:tr h="1028828">
                <a:tc>
                  <a:txBody>
                    <a:bodyPr/>
                    <a:lstStyle/>
                    <a:p>
                      <a:pPr algn="ctr"/>
                      <a:r>
                        <a:rPr lang="en-US" sz="1600" dirty="0"/>
                        <a:t>If the student is currently enrolled...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sz="1600" dirty="0"/>
                        <a:t>the student should be assigned the Start Strong...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sz="1600" dirty="0"/>
                        <a:t>which is based 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sz="1600" dirty="0"/>
                        <a:t>and the student should be provided with 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sz="1600" dirty="0"/>
                        <a:t>and...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1649648737"/>
                  </a:ext>
                </a:extLst>
              </a:tr>
              <a:tr h="1088471">
                <a:tc>
                  <a:txBody>
                    <a:bodyPr/>
                    <a:lstStyle/>
                    <a:p>
                      <a:pPr algn="ctr"/>
                      <a:r>
                        <a:rPr lang="en-US" sz="1600" dirty="0"/>
                        <a:t>Algebra 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ALG01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dirty="0"/>
                        <a:t>Grade 8 Math content with a focus on standards relevant to algebraic concepts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dirty="0"/>
                        <a:t>Start Strong Algebra I and Geometry Mathematics Reference Sheet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Scientific calculator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85123693"/>
                  </a:ext>
                </a:extLst>
              </a:tr>
              <a:tr h="1088471">
                <a:tc>
                  <a:txBody>
                    <a:bodyPr/>
                    <a:lstStyle/>
                    <a:p>
                      <a:pPr algn="ctr"/>
                      <a:r>
                        <a:rPr lang="en-US" sz="1600" dirty="0"/>
                        <a:t>Geometry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GEO01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buNone/>
                      </a:pPr>
                      <a:r>
                        <a:rPr lang="en-US" sz="1600" b="0" i="0" u="none" strike="noStrike" noProof="0" dirty="0">
                          <a:latin typeface="Palatino Linotype"/>
                        </a:rPr>
                        <a:t>Grade 8 Math content with a focus on standards relevant to geometric concepts</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l">
                        <a:buNone/>
                      </a:pPr>
                      <a:r>
                        <a:rPr lang="en-US" sz="1600" b="0" i="0" u="none" strike="noStrike" noProof="0" dirty="0">
                          <a:latin typeface="Palatino Linotype"/>
                        </a:rPr>
                        <a:t>Start Strong Algebra I and Geometry Mathematics Reference Sheet</a:t>
                      </a:r>
                      <a:endParaRPr 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Scientific calculator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205611572"/>
                  </a:ext>
                </a:extLst>
              </a:tr>
              <a:tr h="1088471">
                <a:tc>
                  <a:txBody>
                    <a:bodyPr/>
                    <a:lstStyle/>
                    <a:p>
                      <a:pPr algn="ctr"/>
                      <a:r>
                        <a:rPr lang="en-US" sz="1600" dirty="0"/>
                        <a:t>Algebra II</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ALG02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dirty="0"/>
                        <a:t>Algebra I content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a:r>
                        <a:rPr lang="en-US" sz="1600" dirty="0"/>
                        <a:t>Start Strong Algebra II Mathematics Reference Sheet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600" dirty="0"/>
                        <a:t>Graphing calculator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33650956"/>
                  </a:ext>
                </a:extLst>
              </a:tr>
            </a:tbl>
          </a:graphicData>
        </a:graphic>
      </p:graphicFrame>
      <p:sp>
        <p:nvSpPr>
          <p:cNvPr id="5" name="Slide Number Placeholder 4">
            <a:extLst>
              <a:ext uri="{FF2B5EF4-FFF2-40B4-BE49-F238E27FC236}">
                <a16:creationId xmlns:a16="http://schemas.microsoft.com/office/drawing/2014/main" id="{FBA3DFDD-3261-D867-51CF-CFF525DB7812}"/>
              </a:ext>
            </a:extLst>
          </p:cNvPr>
          <p:cNvSpPr>
            <a:spLocks noGrp="1"/>
          </p:cNvSpPr>
          <p:nvPr>
            <p:ph type="sldNum" sz="quarter" idx="10"/>
          </p:nvPr>
        </p:nvSpPr>
        <p:spPr/>
        <p:txBody>
          <a:bodyPr/>
          <a:lstStyle/>
          <a:p>
            <a:fld id="{A3D1C70C-36A2-44FC-A083-98959550CFF4}" type="slidenum">
              <a:rPr lang="en-US" smtClean="0"/>
              <a:t>6</a:t>
            </a:fld>
            <a:endParaRPr lang="en-US"/>
          </a:p>
        </p:txBody>
      </p:sp>
    </p:spTree>
    <p:extLst>
      <p:ext uri="{BB962C8B-B14F-4D97-AF65-F5344CB8AC3E}">
        <p14:creationId xmlns:p14="http://schemas.microsoft.com/office/powerpoint/2010/main" val="5328524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FFB391DF-3C9B-3CD3-12FB-D0ACCEB0D214}"/>
              </a:ext>
            </a:extLst>
          </p:cNvPr>
          <p:cNvSpPr>
            <a:spLocks noGrp="1"/>
          </p:cNvSpPr>
          <p:nvPr>
            <p:ph type="title"/>
          </p:nvPr>
        </p:nvSpPr>
        <p:spPr/>
        <p:txBody>
          <a:bodyPr/>
          <a:lstStyle/>
          <a:p>
            <a:pPr algn="ctr"/>
            <a:r>
              <a:rPr lang="en-US" sz="3200" cap="none" dirty="0">
                <a:solidFill>
                  <a:schemeClr val="tx1"/>
                </a:solidFill>
                <a:latin typeface="Palatino Linotype"/>
              </a:rPr>
              <a:t>Start Strong Grade And Content Alignment (4 of 4)</a:t>
            </a:r>
            <a:endParaRPr lang="en-US" sz="3200" dirty="0">
              <a:solidFill>
                <a:schemeClr val="tx1"/>
              </a:solidFill>
              <a:latin typeface="Palatino Linotype"/>
            </a:endParaRPr>
          </a:p>
        </p:txBody>
      </p:sp>
      <p:sp>
        <p:nvSpPr>
          <p:cNvPr id="3" name="Content Placeholder 2">
            <a:extLst>
              <a:ext uri="{FF2B5EF4-FFF2-40B4-BE49-F238E27FC236}">
                <a16:creationId xmlns:a16="http://schemas.microsoft.com/office/drawing/2014/main" id="{5CA01562-2A28-4216-B219-E68AAFC8C450}"/>
              </a:ext>
            </a:extLst>
          </p:cNvPr>
          <p:cNvSpPr>
            <a:spLocks noGrp="1"/>
          </p:cNvSpPr>
          <p:nvPr>
            <p:ph sz="quarter" idx="11"/>
          </p:nvPr>
        </p:nvSpPr>
        <p:spPr>
          <a:xfrm>
            <a:off x="54018" y="1039188"/>
            <a:ext cx="11839480" cy="671793"/>
          </a:xfrm>
        </p:spPr>
        <p:txBody>
          <a:bodyPr>
            <a:normAutofit/>
          </a:bodyPr>
          <a:lstStyle/>
          <a:p>
            <a:pPr algn="ctr"/>
            <a:r>
              <a:rPr lang="en-US" sz="2800" b="1" dirty="0">
                <a:solidFill>
                  <a:srgbClr val="000000"/>
                </a:solidFill>
                <a:ea typeface="Calibri" panose="020F0502020204030204" pitchFamily="34" charset="0"/>
              </a:rPr>
              <a:t>Science – Grade Enrollment</a:t>
            </a:r>
            <a:endParaRPr lang="en-US" sz="2800" dirty="0">
              <a:solidFill>
                <a:srgbClr val="000000"/>
              </a:solidFill>
              <a:ea typeface="Calibri" panose="020F0502020204030204" pitchFamily="34" charset="0"/>
            </a:endParaRPr>
          </a:p>
        </p:txBody>
      </p:sp>
      <p:graphicFrame>
        <p:nvGraphicFramePr>
          <p:cNvPr id="2" name="Table 2">
            <a:extLst>
              <a:ext uri="{FF2B5EF4-FFF2-40B4-BE49-F238E27FC236}">
                <a16:creationId xmlns:a16="http://schemas.microsoft.com/office/drawing/2014/main" id="{7C02931F-CF4B-3721-074B-F28F841A44ED}"/>
              </a:ext>
            </a:extLst>
          </p:cNvPr>
          <p:cNvGraphicFramePr>
            <a:graphicFrameLocks noGrp="1"/>
          </p:cNvGraphicFramePr>
          <p:nvPr>
            <p:extLst>
              <p:ext uri="{D42A27DB-BD31-4B8C-83A1-F6EECF244321}">
                <p14:modId xmlns:p14="http://schemas.microsoft.com/office/powerpoint/2010/main" val="2123210380"/>
              </p:ext>
            </p:extLst>
          </p:nvPr>
        </p:nvGraphicFramePr>
        <p:xfrm>
          <a:off x="582083" y="1576916"/>
          <a:ext cx="10783350" cy="4248796"/>
        </p:xfrm>
        <a:graphic>
          <a:graphicData uri="http://schemas.openxmlformats.org/drawingml/2006/table">
            <a:tbl>
              <a:tblPr firstRow="1" bandRow="1">
                <a:tableStyleId>{5C22544A-7EE6-4342-B048-85BDC9FD1C3A}</a:tableStyleId>
              </a:tblPr>
              <a:tblGrid>
                <a:gridCol w="2050281">
                  <a:extLst>
                    <a:ext uri="{9D8B030D-6E8A-4147-A177-3AD203B41FA5}">
                      <a16:colId xmlns:a16="http://schemas.microsoft.com/office/drawing/2014/main" val="2933072896"/>
                    </a:ext>
                  </a:extLst>
                </a:gridCol>
                <a:gridCol w="2263059">
                  <a:extLst>
                    <a:ext uri="{9D8B030D-6E8A-4147-A177-3AD203B41FA5}">
                      <a16:colId xmlns:a16="http://schemas.microsoft.com/office/drawing/2014/main" val="2461974244"/>
                    </a:ext>
                  </a:extLst>
                </a:gridCol>
                <a:gridCol w="2156670">
                  <a:extLst>
                    <a:ext uri="{9D8B030D-6E8A-4147-A177-3AD203B41FA5}">
                      <a16:colId xmlns:a16="http://schemas.microsoft.com/office/drawing/2014/main" val="2240048927"/>
                    </a:ext>
                  </a:extLst>
                </a:gridCol>
                <a:gridCol w="2156670">
                  <a:extLst>
                    <a:ext uri="{9D8B030D-6E8A-4147-A177-3AD203B41FA5}">
                      <a16:colId xmlns:a16="http://schemas.microsoft.com/office/drawing/2014/main" val="317676608"/>
                    </a:ext>
                  </a:extLst>
                </a:gridCol>
                <a:gridCol w="2156670">
                  <a:extLst>
                    <a:ext uri="{9D8B030D-6E8A-4147-A177-3AD203B41FA5}">
                      <a16:colId xmlns:a16="http://schemas.microsoft.com/office/drawing/2014/main" val="618475515"/>
                    </a:ext>
                  </a:extLst>
                </a:gridCol>
              </a:tblGrid>
              <a:tr h="1062199">
                <a:tc>
                  <a:txBody>
                    <a:bodyPr/>
                    <a:lstStyle/>
                    <a:p>
                      <a:pPr algn="ctr"/>
                      <a:r>
                        <a:rPr lang="en-US" sz="1800" dirty="0"/>
                        <a:t>If the student is currently enrolled in...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sz="1800" dirty="0"/>
                        <a:t>the student should be assigned the Start Strong...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sz="1800" dirty="0"/>
                        <a:t>which is based on...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sz="1800" dirty="0"/>
                        <a:t>and should be provided with the...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a:txBody>
                    <a:bodyPr/>
                    <a:lstStyle/>
                    <a:p>
                      <a:pPr algn="ctr"/>
                      <a:r>
                        <a:rPr lang="en-US" sz="1800" dirty="0"/>
                        <a:t>and...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extLst>
                  <a:ext uri="{0D108BD9-81ED-4DB2-BD59-A6C34878D82A}">
                    <a16:rowId xmlns:a16="http://schemas.microsoft.com/office/drawing/2014/main" val="804236143"/>
                  </a:ext>
                </a:extLst>
              </a:tr>
              <a:tr h="1062199">
                <a:tc>
                  <a:txBody>
                    <a:bodyPr/>
                    <a:lstStyle/>
                    <a:p>
                      <a:pPr algn="ctr"/>
                      <a:r>
                        <a:rPr lang="en-US" sz="1800" dirty="0"/>
                        <a:t>Grade 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SC06</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Grade 3 through 5 Science content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N/A</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Four-function calculator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67952651"/>
                  </a:ext>
                </a:extLst>
              </a:tr>
              <a:tr h="1062199">
                <a:tc>
                  <a:txBody>
                    <a:bodyPr/>
                    <a:lstStyle/>
                    <a:p>
                      <a:pPr algn="ctr"/>
                      <a:r>
                        <a:rPr lang="en-US" sz="1800" dirty="0"/>
                        <a:t>Grade 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SC09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Middle School Science content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Periodic Table of Elements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Scientific calculator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509094937"/>
                  </a:ext>
                </a:extLst>
              </a:tr>
              <a:tr h="1062199">
                <a:tc>
                  <a:txBody>
                    <a:bodyPr/>
                    <a:lstStyle/>
                    <a:p>
                      <a:pPr algn="ctr"/>
                      <a:r>
                        <a:rPr lang="en-US" sz="1800" dirty="0"/>
                        <a:t>Grade 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SC12</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High School Science content</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lvl="0" algn="ctr">
                        <a:lnSpc>
                          <a:spcPct val="100000"/>
                        </a:lnSpc>
                        <a:spcBef>
                          <a:spcPts val="0"/>
                        </a:spcBef>
                        <a:spcAft>
                          <a:spcPts val="0"/>
                        </a:spcAft>
                        <a:buNone/>
                      </a:pPr>
                      <a:r>
                        <a:rPr lang="en-US" sz="1800" b="0" i="0" u="none" strike="noStrike" noProof="0" dirty="0">
                          <a:latin typeface="Palatino Linotype"/>
                        </a:rPr>
                        <a:t>Periodic Table of Elements</a:t>
                      </a:r>
                    </a:p>
                    <a:p>
                      <a:pPr lvl="0" algn="ctr">
                        <a:buNone/>
                      </a:pPr>
                      <a:endParaRPr lang="en-US" sz="18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800" dirty="0"/>
                        <a:t>Graphing calculator</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44501205"/>
                  </a:ext>
                </a:extLst>
              </a:tr>
            </a:tbl>
          </a:graphicData>
        </a:graphic>
      </p:graphicFrame>
      <p:sp>
        <p:nvSpPr>
          <p:cNvPr id="5" name="Slide Number Placeholder 4">
            <a:extLst>
              <a:ext uri="{FF2B5EF4-FFF2-40B4-BE49-F238E27FC236}">
                <a16:creationId xmlns:a16="http://schemas.microsoft.com/office/drawing/2014/main" id="{F9D822DB-D38C-FF87-A2ED-C1B8BAD5836A}"/>
              </a:ext>
            </a:extLst>
          </p:cNvPr>
          <p:cNvSpPr>
            <a:spLocks noGrp="1"/>
          </p:cNvSpPr>
          <p:nvPr>
            <p:ph type="sldNum" sz="quarter" idx="10"/>
          </p:nvPr>
        </p:nvSpPr>
        <p:spPr/>
        <p:txBody>
          <a:bodyPr/>
          <a:lstStyle/>
          <a:p>
            <a:fld id="{A3D1C70C-36A2-44FC-A083-98959550CFF4}" type="slidenum">
              <a:rPr lang="en-US" smtClean="0"/>
              <a:t>7</a:t>
            </a:fld>
            <a:endParaRPr lang="en-US"/>
          </a:p>
        </p:txBody>
      </p:sp>
    </p:spTree>
    <p:extLst>
      <p:ext uri="{BB962C8B-B14F-4D97-AF65-F5344CB8AC3E}">
        <p14:creationId xmlns:p14="http://schemas.microsoft.com/office/powerpoint/2010/main" val="87706535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439C43-BD35-6575-0518-4D294F63C479}"/>
              </a:ext>
            </a:extLst>
          </p:cNvPr>
          <p:cNvSpPr>
            <a:spLocks noGrp="1"/>
          </p:cNvSpPr>
          <p:nvPr>
            <p:ph type="title"/>
          </p:nvPr>
        </p:nvSpPr>
        <p:spPr>
          <a:xfrm>
            <a:off x="1188747" y="164888"/>
            <a:ext cx="10096959" cy="747579"/>
          </a:xfrm>
        </p:spPr>
        <p:txBody>
          <a:bodyPr/>
          <a:lstStyle/>
          <a:p>
            <a:pPr algn="ctr"/>
            <a:r>
              <a:rPr lang="en-US" sz="3600" cap="none">
                <a:solidFill>
                  <a:schemeClr val="tx1"/>
                </a:solidFill>
              </a:rPr>
              <a:t>Start Strong Result Interpretation Considerations (1 of 2)</a:t>
            </a:r>
            <a:endParaRPr lang="en-US" sz="3600">
              <a:solidFill>
                <a:schemeClr val="tx1"/>
              </a:solidFill>
            </a:endParaRPr>
          </a:p>
        </p:txBody>
      </p:sp>
      <p:sp>
        <p:nvSpPr>
          <p:cNvPr id="3" name="Text Placeholder 2">
            <a:extLst>
              <a:ext uri="{FF2B5EF4-FFF2-40B4-BE49-F238E27FC236}">
                <a16:creationId xmlns:a16="http://schemas.microsoft.com/office/drawing/2014/main" id="{27247C2E-A9C9-C7FB-C6AF-0E7043000516}"/>
              </a:ext>
            </a:extLst>
          </p:cNvPr>
          <p:cNvSpPr>
            <a:spLocks noGrp="1"/>
          </p:cNvSpPr>
          <p:nvPr>
            <p:ph type="body" sz="quarter" idx="11"/>
          </p:nvPr>
        </p:nvSpPr>
        <p:spPr/>
        <p:txBody>
          <a:bodyPr vert="horz" lIns="91440" tIns="45720" rIns="822960" bIns="45720" rtlCol="0" anchor="t">
            <a:normAutofit fontScale="85000" lnSpcReduction="10000"/>
          </a:bodyPr>
          <a:lstStyle/>
          <a:p>
            <a:pPr marL="461645" indent="-417195">
              <a:spcBef>
                <a:spcPts val="600"/>
              </a:spcBef>
              <a:spcAft>
                <a:spcPts val="1200"/>
              </a:spcAft>
            </a:pPr>
            <a:r>
              <a:rPr lang="en-US" spc="0" dirty="0">
                <a:latin typeface="Palatino Linotype"/>
              </a:rPr>
              <a:t>When publicly reporting assessment results, consider the impacts of COVID-19 on learning</a:t>
            </a:r>
            <a:r>
              <a:rPr lang="en-US" dirty="0">
                <a:latin typeface="Palatino Linotype"/>
              </a:rPr>
              <a:t>.</a:t>
            </a:r>
          </a:p>
          <a:p>
            <a:pPr marL="461645" indent="-417195">
              <a:spcBef>
                <a:spcPts val="600"/>
              </a:spcBef>
              <a:spcAft>
                <a:spcPts val="1200"/>
              </a:spcAft>
            </a:pPr>
            <a:r>
              <a:rPr lang="en-US" spc="0" dirty="0"/>
              <a:t>Districts </a:t>
            </a:r>
            <a:r>
              <a:rPr lang="en-US" b="1" spc="0" dirty="0"/>
              <a:t>should not </a:t>
            </a:r>
            <a:r>
              <a:rPr lang="en-US" spc="0" dirty="0"/>
              <a:t>compare any individual student/school/district Start Strong data to any NJSLA data.</a:t>
            </a:r>
            <a:endParaRPr lang="en-US" spc="0" dirty="0">
              <a:highlight>
                <a:srgbClr val="FFFF00"/>
              </a:highlight>
            </a:endParaRPr>
          </a:p>
          <a:p>
            <a:pPr marL="461645" indent="-417195">
              <a:spcBef>
                <a:spcPts val="600"/>
              </a:spcBef>
              <a:spcAft>
                <a:spcPts val="1200"/>
              </a:spcAft>
            </a:pPr>
            <a:r>
              <a:rPr lang="en-US" spc="0" dirty="0"/>
              <a:t>Please note that the Start Strong assessments were </a:t>
            </a:r>
            <a:r>
              <a:rPr lang="en-US" b="1" spc="0" dirty="0"/>
              <a:t>not</a:t>
            </a:r>
            <a:r>
              <a:rPr lang="en-US" spc="0" dirty="0"/>
              <a:t> designed to predict future student performance on the NJSLA, nor was it designed to estimate what score a student would have received if they had taken the NJSLA in spring 2022. </a:t>
            </a:r>
          </a:p>
        </p:txBody>
      </p:sp>
      <p:sp>
        <p:nvSpPr>
          <p:cNvPr id="4" name="Slide Number Placeholder 3">
            <a:extLst>
              <a:ext uri="{FF2B5EF4-FFF2-40B4-BE49-F238E27FC236}">
                <a16:creationId xmlns:a16="http://schemas.microsoft.com/office/drawing/2014/main" id="{2446EDBB-612F-3142-78D5-988DFB91C61D}"/>
              </a:ext>
            </a:extLst>
          </p:cNvPr>
          <p:cNvSpPr>
            <a:spLocks noGrp="1"/>
          </p:cNvSpPr>
          <p:nvPr>
            <p:ph type="sldNum" sz="quarter" idx="10"/>
          </p:nvPr>
        </p:nvSpPr>
        <p:spPr/>
        <p:txBody>
          <a:bodyPr/>
          <a:lstStyle/>
          <a:p>
            <a:fld id="{A3D1C70C-36A2-44FC-A083-98959550CFF4}" type="slidenum">
              <a:rPr lang="en-US" smtClean="0"/>
              <a:pPr/>
              <a:t>8</a:t>
            </a:fld>
            <a:endParaRPr lang="en-US"/>
          </a:p>
        </p:txBody>
      </p:sp>
    </p:spTree>
    <p:extLst>
      <p:ext uri="{BB962C8B-B14F-4D97-AF65-F5344CB8AC3E}">
        <p14:creationId xmlns:p14="http://schemas.microsoft.com/office/powerpoint/2010/main" val="7472588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3B9A4D-B70A-C52E-4D07-A7F1923FE25D}"/>
              </a:ext>
            </a:extLst>
          </p:cNvPr>
          <p:cNvSpPr>
            <a:spLocks noGrp="1"/>
          </p:cNvSpPr>
          <p:nvPr>
            <p:ph type="title"/>
          </p:nvPr>
        </p:nvSpPr>
        <p:spPr>
          <a:xfrm>
            <a:off x="1198475" y="162093"/>
            <a:ext cx="10096959" cy="747579"/>
          </a:xfrm>
        </p:spPr>
        <p:txBody>
          <a:bodyPr/>
          <a:lstStyle/>
          <a:p>
            <a:pPr algn="ctr"/>
            <a:r>
              <a:rPr lang="en-US" sz="3600" cap="none">
                <a:solidFill>
                  <a:schemeClr val="tx1"/>
                </a:solidFill>
              </a:rPr>
              <a:t>Start Strong Result Interpretation Considerations (2 of 2)</a:t>
            </a:r>
            <a:endParaRPr lang="en-US" sz="3600">
              <a:solidFill>
                <a:schemeClr val="tx1"/>
              </a:solidFill>
            </a:endParaRPr>
          </a:p>
        </p:txBody>
      </p:sp>
      <p:sp>
        <p:nvSpPr>
          <p:cNvPr id="3" name="Text Placeholder 2">
            <a:extLst>
              <a:ext uri="{FF2B5EF4-FFF2-40B4-BE49-F238E27FC236}">
                <a16:creationId xmlns:a16="http://schemas.microsoft.com/office/drawing/2014/main" id="{2DB40A52-38E5-D0CF-50AF-1CFC192CF971}"/>
              </a:ext>
            </a:extLst>
          </p:cNvPr>
          <p:cNvSpPr>
            <a:spLocks noGrp="1"/>
          </p:cNvSpPr>
          <p:nvPr>
            <p:ph type="body" sz="quarter" idx="11"/>
          </p:nvPr>
        </p:nvSpPr>
        <p:spPr/>
        <p:txBody>
          <a:bodyPr vert="horz" lIns="91440" tIns="45720" rIns="822960" bIns="45720" rtlCol="0" anchor="t">
            <a:normAutofit fontScale="70000" lnSpcReduction="20000"/>
          </a:bodyPr>
          <a:lstStyle/>
          <a:p>
            <a:pPr marL="44450" indent="0">
              <a:spcBef>
                <a:spcPts val="600"/>
              </a:spcBef>
              <a:spcAft>
                <a:spcPts val="1200"/>
              </a:spcAft>
              <a:buNone/>
            </a:pPr>
            <a:r>
              <a:rPr lang="en-US" spc="0" dirty="0">
                <a:latin typeface="Palatino Linotype"/>
              </a:rPr>
              <a:t>Start Strong assessments provide a data point to support:</a:t>
            </a:r>
          </a:p>
          <a:p>
            <a:pPr marL="615950" indent="-571500">
              <a:spcBef>
                <a:spcPts val="600"/>
              </a:spcBef>
              <a:spcAft>
                <a:spcPts val="1200"/>
              </a:spcAft>
            </a:pPr>
            <a:r>
              <a:rPr lang="en-US" spc="0" dirty="0">
                <a:latin typeface="Palatino Linotype"/>
              </a:rPr>
              <a:t>District-level curriculum planning and revisiting prerequisite concepts and skills</a:t>
            </a:r>
          </a:p>
          <a:p>
            <a:pPr marL="615950" indent="-571500">
              <a:spcBef>
                <a:spcPts val="600"/>
              </a:spcBef>
              <a:spcAft>
                <a:spcPts val="1200"/>
              </a:spcAft>
            </a:pPr>
            <a:r>
              <a:rPr lang="en-US" spc="0" dirty="0">
                <a:latin typeface="Palatino Linotype"/>
              </a:rPr>
              <a:t>Evaluating scope and sequence based on distribution of student support needs</a:t>
            </a:r>
          </a:p>
          <a:p>
            <a:pPr marL="615950" indent="-571500">
              <a:spcBef>
                <a:spcPts val="600"/>
              </a:spcBef>
              <a:spcAft>
                <a:spcPts val="1200"/>
              </a:spcAft>
            </a:pPr>
            <a:r>
              <a:rPr lang="en-US" spc="0" dirty="0">
                <a:latin typeface="Palatino Linotype"/>
              </a:rPr>
              <a:t>Providing professional learning supports for differentiation and scaffolding based on student results, aligned to principles and practices outlined in the </a:t>
            </a:r>
            <a:r>
              <a:rPr lang="en-US" spc="0" dirty="0">
                <a:latin typeface="Palatino Linotype"/>
                <a:hlinkClick r:id="rId2"/>
              </a:rPr>
              <a:t>NJDOE Learning Acceleration Guide</a:t>
            </a:r>
            <a:endParaRPr lang="en-US" spc="0" dirty="0">
              <a:latin typeface="Palatino Linotype"/>
            </a:endParaRPr>
          </a:p>
          <a:p>
            <a:pPr marL="615950" indent="-571500">
              <a:spcBef>
                <a:spcPts val="600"/>
              </a:spcBef>
              <a:spcAft>
                <a:spcPts val="1200"/>
              </a:spcAft>
            </a:pPr>
            <a:r>
              <a:rPr lang="en-US" spc="0" dirty="0">
                <a:latin typeface="Palatino Linotype"/>
              </a:rPr>
              <a:t>Using the Individual Student Reports (ISRs) for conversations between parents and educators on where their child might need support at the beginning of the school year</a:t>
            </a:r>
          </a:p>
        </p:txBody>
      </p:sp>
      <p:sp>
        <p:nvSpPr>
          <p:cNvPr id="4" name="Slide Number Placeholder 3">
            <a:extLst>
              <a:ext uri="{FF2B5EF4-FFF2-40B4-BE49-F238E27FC236}">
                <a16:creationId xmlns:a16="http://schemas.microsoft.com/office/drawing/2014/main" id="{E45930AF-2580-8CE0-4405-9EC2F8B3E653}"/>
              </a:ext>
            </a:extLst>
          </p:cNvPr>
          <p:cNvSpPr>
            <a:spLocks noGrp="1"/>
          </p:cNvSpPr>
          <p:nvPr>
            <p:ph type="sldNum" sz="quarter" idx="10"/>
          </p:nvPr>
        </p:nvSpPr>
        <p:spPr/>
        <p:txBody>
          <a:bodyPr/>
          <a:lstStyle/>
          <a:p>
            <a:fld id="{A3D1C70C-36A2-44FC-A083-98959550CFF4}" type="slidenum">
              <a:rPr lang="en-US" smtClean="0"/>
              <a:pPr/>
              <a:t>9</a:t>
            </a:fld>
            <a:endParaRPr lang="en-US"/>
          </a:p>
        </p:txBody>
      </p:sp>
    </p:spTree>
    <p:extLst>
      <p:ext uri="{BB962C8B-B14F-4D97-AF65-F5344CB8AC3E}">
        <p14:creationId xmlns:p14="http://schemas.microsoft.com/office/powerpoint/2010/main" val="2650287774"/>
      </p:ext>
    </p:extLst>
  </p:cSld>
  <p:clrMapOvr>
    <a:masterClrMapping/>
  </p:clrMapOvr>
</p:sld>
</file>

<file path=ppt/theme/theme1.xml><?xml version="1.0" encoding="utf-8"?>
<a:theme xmlns:a="http://schemas.openxmlformats.org/drawingml/2006/main" name="NDJOE_Main">
  <a:themeElements>
    <a:clrScheme name="Custom 5">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002)  -  Read-Only" id="{58665EE0-0778-4B6A-9B26-9250B8818B72}" vid="{54CFC8EA-E008-44E1-8673-8AAADB6EDDC7}"/>
    </a:ext>
  </a:extLst>
</a:theme>
</file>

<file path=ppt/theme/theme2.xml><?xml version="1.0" encoding="utf-8"?>
<a:theme xmlns:a="http://schemas.openxmlformats.org/drawingml/2006/main" name="NJDOE_TitleSlide">
  <a:themeElements>
    <a:clrScheme name="Custom 4">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954F72"/>
      </a:folHlink>
    </a:clrScheme>
    <a:fontScheme name="NJDOE Template 0921">
      <a:majorFont>
        <a:latin typeface="Palatino Linotype"/>
        <a:ea typeface=""/>
        <a:cs typeface=""/>
      </a:majorFont>
      <a:minorFont>
        <a:latin typeface="Palatino Linotype"/>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002)  -  Read-Only" id="{58665EE0-0778-4B6A-9B26-9250B8818B72}" vid="{BAD783E9-B5E0-4BB5-B18C-531425630476}"/>
    </a:ext>
  </a:extLst>
</a:theme>
</file>

<file path=ppt/theme/theme3.xml><?xml version="1.0" encoding="utf-8"?>
<a:theme xmlns:a="http://schemas.openxmlformats.org/drawingml/2006/main" name="NJDOE_SectionTitl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JDOE_0921 (002)  -  Read-Only" id="{58665EE0-0778-4B6A-9B26-9250B8818B72}" vid="{8584AAFA-913A-46C4-82D9-8779EB51097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ReviewStatus xmlns="15ebe88e-7bda-4304-bde2-f2b889566e4a" xsi:nil="true"/>
    <_ip_UnifiedCompliancePolicyProperties xmlns="http://schemas.microsoft.com/sharepoint/v3" xsi:nil="true"/>
    <Notes_x003a_ xmlns="15ebe88e-7bda-4304-bde2-f2b889566e4a" xsi:nil="true"/>
    <_Flow_SignoffStatus xmlns="15ebe88e-7bda-4304-bde2-f2b889566e4a" xsi:nil="true"/>
    <SharedWithUsers xmlns="8089b851-2d40-4043-a4c6-e46a55c68222">
      <UserInfo>
        <DisplayName>Steele Dadzie, Timothy</DisplayName>
        <AccountId>64</AccountId>
        <AccountType/>
      </UserInfo>
      <UserInfo>
        <DisplayName>Boczany, John</DisplayName>
        <AccountId>46</AccountId>
        <AccountType/>
      </UserInfo>
      <UserInfo>
        <DisplayName>Hennigan, Alyssa</DisplayName>
        <AccountId>43</AccountId>
        <AccountType/>
      </UserInfo>
    </SharedWithUsers>
    <lcf76f155ced4ddcb4097134ff3c332f xmlns="15ebe88e-7bda-4304-bde2-f2b889566e4a">
      <Terms xmlns="http://schemas.microsoft.com/office/infopath/2007/PartnerControls"/>
    </lcf76f155ced4ddcb4097134ff3c332f>
    <TaxCatchAll xmlns="8089b851-2d40-4043-a4c6-e46a55c68222"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24C37DC6888604FBE624C8711B8619C" ma:contentTypeVersion="21" ma:contentTypeDescription="Create a new document." ma:contentTypeScope="" ma:versionID="ce2bf321bb0195aebd21873fe428ce73">
  <xsd:schema xmlns:xsd="http://www.w3.org/2001/XMLSchema" xmlns:xs="http://www.w3.org/2001/XMLSchema" xmlns:p="http://schemas.microsoft.com/office/2006/metadata/properties" xmlns:ns1="http://schemas.microsoft.com/sharepoint/v3" xmlns:ns2="15ebe88e-7bda-4304-bde2-f2b889566e4a" xmlns:ns3="8089b851-2d40-4043-a4c6-e46a55c68222" targetNamespace="http://schemas.microsoft.com/office/2006/metadata/properties" ma:root="true" ma:fieldsID="5630325d37f82921768a4c686bbf839c" ns1:_="" ns2:_="" ns3:_="">
    <xsd:import namespace="http://schemas.microsoft.com/sharepoint/v3"/>
    <xsd:import namespace="15ebe88e-7bda-4304-bde2-f2b889566e4a"/>
    <xsd:import namespace="8089b851-2d40-4043-a4c6-e46a55c68222"/>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1:_ip_UnifiedCompliancePolicyProperties" minOccurs="0"/>
                <xsd:element ref="ns1:_ip_UnifiedCompliancePolicyUIAction" minOccurs="0"/>
                <xsd:element ref="ns2:MediaServiceAutoKeyPoints" minOccurs="0"/>
                <xsd:element ref="ns2:MediaServiceKeyPoints" minOccurs="0"/>
                <xsd:element ref="ns2:Notes_x003a_" minOccurs="0"/>
                <xsd:element ref="ns2:MediaServiceAutoTags" minOccurs="0"/>
                <xsd:element ref="ns2:MediaServiceGenerationTime" minOccurs="0"/>
                <xsd:element ref="ns2:MediaServiceEventHashCode" minOccurs="0"/>
                <xsd:element ref="ns2:MediaServiceDateTaken" minOccurs="0"/>
                <xsd:element ref="ns2:MediaServiceOCR" minOccurs="0"/>
                <xsd:element ref="ns2:ReviewStatus" minOccurs="0"/>
                <xsd:element ref="ns2:_Flow_SignoffStatus" minOccurs="0"/>
                <xsd:element ref="ns2:MediaLengthInSecond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2" nillable="true" ma:displayName="Unified Compliance Policy Properties" ma:hidden="true" ma:internalName="_ip_UnifiedCompliancePolicyProperties">
      <xsd:simpleType>
        <xsd:restriction base="dms:Note"/>
      </xsd:simpleType>
    </xsd:element>
    <xsd:element name="_ip_UnifiedCompliancePolicyUIAction" ma:index="13"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5ebe88e-7bda-4304-bde2-f2b889566e4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Notes_x003a_" ma:index="16" nillable="true" ma:displayName="Notes:" ma:description="Signed off by JM and Sent to B&amp;A on 2/18/21 @ 9:14AM" ma:format="Dropdown" ma:internalName="Notes_x003a_">
      <xsd:simpleType>
        <xsd:restriction base="dms:Note">
          <xsd:maxLength value="255"/>
        </xsd:restriction>
      </xsd:simpleType>
    </xsd:element>
    <xsd:element name="MediaServiceAutoTags" ma:index="17" nillable="true" ma:displayName="Tags" ma:internalName="MediaServiceAutoTags"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EventHashCode" ma:index="19" nillable="true" ma:displayName="MediaServiceEventHashCode" ma:hidden="true" ma:internalName="MediaServiceEventHashCode" ma:readOnly="true">
      <xsd:simpleType>
        <xsd:restriction base="dms:Text"/>
      </xsd:simpleType>
    </xsd:element>
    <xsd:element name="MediaServiceDateTaken" ma:index="20" nillable="true" ma:displayName="MediaServiceDateTaken" ma:hidden="true" ma:internalName="MediaServiceDateTaken" ma:readOnly="true">
      <xsd:simpleType>
        <xsd:restriction base="dms:Text"/>
      </xsd:simpleType>
    </xsd:element>
    <xsd:element name="MediaServiceOCR" ma:index="21" nillable="true" ma:displayName="Extracted Text" ma:internalName="MediaServiceOCR" ma:readOnly="true">
      <xsd:simpleType>
        <xsd:restriction base="dms:Note">
          <xsd:maxLength value="255"/>
        </xsd:restriction>
      </xsd:simpleType>
    </xsd:element>
    <xsd:element name="ReviewStatus" ma:index="22" nillable="true" ma:displayName="Review Status" ma:format="Dropdown" ma:internalName="ReviewStatus">
      <xsd:simpleType>
        <xsd:union memberTypes="dms:Text">
          <xsd:simpleType>
            <xsd:restriction base="dms:Choice">
              <xsd:enumeration value="In Review: GEG"/>
              <xsd:enumeration value="In Review: DP"/>
              <xsd:enumeration value="In Review: LE"/>
              <xsd:enumeration value="In Review: LH"/>
              <xsd:enumeration value="Ready to Publish"/>
            </xsd:restriction>
          </xsd:simpleType>
        </xsd:union>
      </xsd:simpleType>
    </xsd:element>
    <xsd:element name="_Flow_SignoffStatus" ma:index="23" nillable="true" ma:displayName="Sign-off status" ma:internalName="Sign_x002d_off_x0020_status">
      <xsd:simpleType>
        <xsd:restriction base="dms:Text"/>
      </xsd:simpleType>
    </xsd:element>
    <xsd:element name="MediaLengthInSeconds" ma:index="24" nillable="true" ma:displayName="MediaLengthInSeconds" ma:hidden="true" ma:internalName="MediaLengthInSeconds" ma:readOnly="true">
      <xsd:simpleType>
        <xsd:restriction base="dms:Unknown"/>
      </xsd:simpleType>
    </xsd:element>
    <xsd:element name="lcf76f155ced4ddcb4097134ff3c332f" ma:index="26" nillable="true" ma:taxonomy="true" ma:internalName="lcf76f155ced4ddcb4097134ff3c332f" ma:taxonomyFieldName="MediaServiceImageTags" ma:displayName="Image Tags" ma:readOnly="false" ma:fieldId="{5cf76f15-5ced-4ddc-b409-7134ff3c332f}" ma:taxonomyMulti="true" ma:sspId="e8829e9b-2c9c-4724-8f43-688495af2fc8"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8089b851-2d40-4043-a4c6-e46a55c68222"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7" nillable="true" ma:displayName="Taxonomy Catch All Column" ma:hidden="true" ma:list="{e5c5a242-7e7d-493e-a241-2a9f10ad3cb3}" ma:internalName="TaxCatchAll" ma:showField="CatchAllData" ma:web="8089b851-2d40-4043-a4c6-e46a55c6822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F9017C0-8903-4FB2-A639-DCD659CB1334}">
  <ds:schemaRefs>
    <ds:schemaRef ds:uri="http://schemas.microsoft.com/sharepoint/v3/contenttype/forms"/>
  </ds:schemaRefs>
</ds:datastoreItem>
</file>

<file path=customXml/itemProps2.xml><?xml version="1.0" encoding="utf-8"?>
<ds:datastoreItem xmlns:ds="http://schemas.openxmlformats.org/officeDocument/2006/customXml" ds:itemID="{06B0EC35-7151-4F11-826B-A16142C2FC4B}">
  <ds:schemaRefs>
    <ds:schemaRef ds:uri="http://purl.org/dc/terms/"/>
    <ds:schemaRef ds:uri="http://purl.org/dc/dcmitype/"/>
    <ds:schemaRef ds:uri="http://www.w3.org/XML/1998/namespace"/>
    <ds:schemaRef ds:uri="http://purl.org/dc/elements/1.1/"/>
    <ds:schemaRef ds:uri="8089b851-2d40-4043-a4c6-e46a55c68222"/>
    <ds:schemaRef ds:uri="15ebe88e-7bda-4304-bde2-f2b889566e4a"/>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1380F5FA-6D5B-4BEE-ADAE-9983F41FBB3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5ebe88e-7bda-4304-bde2-f2b889566e4a"/>
    <ds:schemaRef ds:uri="8089b851-2d40-4043-a4c6-e46a55c6822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NJDOE_0921 (3)</Template>
  <TotalTime>4346</TotalTime>
  <Words>2791</Words>
  <Application>Microsoft Macintosh PowerPoint</Application>
  <PresentationFormat>Widescreen</PresentationFormat>
  <Paragraphs>734</Paragraphs>
  <Slides>27</Slides>
  <Notes>3</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27</vt:i4>
      </vt:variant>
    </vt:vector>
  </HeadingPairs>
  <TitlesOfParts>
    <vt:vector size="35" baseType="lpstr">
      <vt:lpstr>Arial</vt:lpstr>
      <vt:lpstr>Calibri</vt:lpstr>
      <vt:lpstr>Palatino Linotype</vt:lpstr>
      <vt:lpstr>Wingdings</vt:lpstr>
      <vt:lpstr>Wingdings 2</vt:lpstr>
      <vt:lpstr>NDJOE_Main</vt:lpstr>
      <vt:lpstr>NJDOE_TitleSlide</vt:lpstr>
      <vt:lpstr>NJDOE_SectionTitle</vt:lpstr>
      <vt:lpstr>Start Strong: Fall 2022 Administrations  Moonachie School District 1/31/23</vt:lpstr>
      <vt:lpstr>Start Strong Assessment Overview</vt:lpstr>
      <vt:lpstr>Start Strong Test Design</vt:lpstr>
      <vt:lpstr>Start Strong Grade And Content Alignment (1 of 4)</vt:lpstr>
      <vt:lpstr>Start Strong Grade And Content Alignment (2 of 4)</vt:lpstr>
      <vt:lpstr>Start Strong Grade And Content Alignment (3 of 4)</vt:lpstr>
      <vt:lpstr>Start Strong Grade And Content Alignment (4 of 4)</vt:lpstr>
      <vt:lpstr>Start Strong Result Interpretation Considerations (1 of 2)</vt:lpstr>
      <vt:lpstr>Start Strong Result Interpretation Considerations (2 of 2)</vt:lpstr>
      <vt:lpstr>District And School Context That Impacted Start Strong Data</vt:lpstr>
      <vt:lpstr>Moonachie’s  Number of Students Tested  Start Strong Fall 2022 Administrations</vt:lpstr>
      <vt:lpstr>Moonachie’s Start Strong Fall 2022 Administrations English Language Arts — Support Levels</vt:lpstr>
      <vt:lpstr>Moonachie compared to New Jersey English Language Arts — Support Levels</vt:lpstr>
      <vt:lpstr>Moonachie’s Start Strong Fall 2022 Administrations Mathematics —Support Levels</vt:lpstr>
      <vt:lpstr>Moonachie compared to New Jersey Mathematics —Support Levels</vt:lpstr>
      <vt:lpstr>Moonachie’s Start Strong Fall 2022 Administrations Science — Support Levels</vt:lpstr>
      <vt:lpstr>Moonachie compared to New Jersey Science — Support Levels</vt:lpstr>
      <vt:lpstr>Moonachie’s Start Strong Fall 2022 Administrations Science — Support Levels</vt:lpstr>
      <vt:lpstr>Moonachie’s Subgroup Start Strong Fall 2022 Administrations English Language Arts— Percentages</vt:lpstr>
      <vt:lpstr>Moonachie’s Subgroup Start Strong Fall 2022 Administrations English Language Arts— Percentages</vt:lpstr>
      <vt:lpstr>Moonachie’s Subgroup Start Strong Fall 2022 Administrations Mathematics —Percentages</vt:lpstr>
      <vt:lpstr>Moonachie’s Subgroup Start Strong Fall 2022 Administrations Mathematics —Percentages</vt:lpstr>
      <vt:lpstr>Moonachie’s Subgroup Start Strong Fall 2022 Administrations Science — Percentages</vt:lpstr>
      <vt:lpstr>Moonachie’s Subgroup Start Strong Fall 2022 Administrations Science — Percentages</vt:lpstr>
      <vt:lpstr>Intervention Strategies</vt:lpstr>
      <vt:lpstr>New ways to support student/staff</vt:lpstr>
      <vt:lpstr>We will continue to…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Start Strong: Fall 2022 (District Template)</dc:title>
  <dc:creator>Thomas, Elizabeth</dc:creator>
  <cp:lastModifiedBy>Dana Genatt</cp:lastModifiedBy>
  <cp:revision>27</cp:revision>
  <cp:lastPrinted>2023-02-10T14:43:13Z</cp:lastPrinted>
  <dcterms:created xsi:type="dcterms:W3CDTF">2022-07-08T12:34:38Z</dcterms:created>
  <dcterms:modified xsi:type="dcterms:W3CDTF">2023-02-13T19:31:15Z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0x010100524C37DC6888604FBE624C8711B8619C</vt:lpwstr>
  </property>
  <property fmtid="{D5CDD505-2E9C-101B-9397-08002B2CF9AE}" pid="3" name="MediaServiceImageTags">
    <vt:lpwstr/>
  </property>
</Properties>
</file>