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Rubik Medium"/>
      <p:regular r:id="rId7"/>
      <p:bold r:id="rId8"/>
      <p:italic r:id="rId9"/>
      <p:boldItalic r:id="rId10"/>
    </p:embeddedFont>
    <p:embeddedFont>
      <p:font typeface="Lato"/>
      <p:regular r:id="rId11"/>
      <p:bold r:id="rId12"/>
      <p:italic r:id="rId13"/>
      <p:boldItalic r:id="rId14"/>
    </p:embeddedFont>
    <p:embeddedFont>
      <p:font typeface="Rubik"/>
      <p:regular r:id="rId15"/>
      <p:bold r:id="rId16"/>
      <p:italic r:id="rId17"/>
      <p:boldItalic r:id="rId18"/>
    </p:embeddedFont>
    <p:embeddedFont>
      <p:font typeface="Kalam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Kalam-bold.fntdata"/><Relationship Id="rId11" Type="http://schemas.openxmlformats.org/officeDocument/2006/relationships/font" Target="fonts/Lato-regular.fntdata"/><Relationship Id="rId10" Type="http://schemas.openxmlformats.org/officeDocument/2006/relationships/font" Target="fonts/RubikMedium-boldItalic.fntdata"/><Relationship Id="rId13" Type="http://schemas.openxmlformats.org/officeDocument/2006/relationships/font" Target="fonts/Lato-italic.fntdata"/><Relationship Id="rId12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Medium-italic.fntdata"/><Relationship Id="rId15" Type="http://schemas.openxmlformats.org/officeDocument/2006/relationships/font" Target="fonts/Rubik-regular.fntdata"/><Relationship Id="rId14" Type="http://schemas.openxmlformats.org/officeDocument/2006/relationships/font" Target="fonts/Lato-boldItalic.fntdata"/><Relationship Id="rId17" Type="http://schemas.openxmlformats.org/officeDocument/2006/relationships/font" Target="fonts/Rubik-italic.fntdata"/><Relationship Id="rId16" Type="http://schemas.openxmlformats.org/officeDocument/2006/relationships/font" Target="fonts/Rubik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Kalam-regular.fntdata"/><Relationship Id="rId6" Type="http://schemas.openxmlformats.org/officeDocument/2006/relationships/slide" Target="slides/slide1.xml"/><Relationship Id="rId18" Type="http://schemas.openxmlformats.org/officeDocument/2006/relationships/font" Target="fonts/Rubik-boldItalic.fntdata"/><Relationship Id="rId7" Type="http://schemas.openxmlformats.org/officeDocument/2006/relationships/font" Target="fonts/RubikMedium-regular.fntdata"/><Relationship Id="rId8" Type="http://schemas.openxmlformats.org/officeDocument/2006/relationships/font" Target="fonts/Rubik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dd14444e9_0_2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dd14444e9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commonsense.org/education/videos/pause-think-online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09200" y="4790625"/>
            <a:ext cx="7181700" cy="3985500"/>
          </a:xfrm>
          <a:prstGeom prst="rect">
            <a:avLst/>
          </a:prstGeom>
          <a:solidFill>
            <a:srgbClr val="DBF9D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04750" y="3043423"/>
            <a:ext cx="7181700" cy="9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   </a:t>
            </a: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Check out the music video featuring our favorite digital citizenship friends!</a:t>
            </a:r>
            <a:b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    Watch it together (turn on captions so you can see the lyrics), and sing along!</a:t>
            </a:r>
            <a:endParaRPr b="1"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   </a:t>
            </a:r>
            <a:r>
              <a:rPr b="1" lang="en" sz="1100">
                <a:solidFill>
                  <a:srgbClr val="33A544"/>
                </a:solidFill>
                <a:uFill>
                  <a:noFill/>
                </a:uFill>
                <a:latin typeface="Lato"/>
                <a:ea typeface="Lato"/>
                <a:cs typeface="Lato"/>
                <a:sym typeface="La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https://www.commonsense.org/education/videos/pause-think-online</a:t>
            </a:r>
            <a:endParaRPr b="1" sz="1100">
              <a:solidFill>
                <a:srgbClr val="33A544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7700" y="640100"/>
            <a:ext cx="4508400" cy="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>
                <a:solidFill>
                  <a:srgbClr val="007000"/>
                </a:solidFill>
                <a:latin typeface="Rubik"/>
                <a:ea typeface="Rubik"/>
                <a:cs typeface="Rubik"/>
                <a:sym typeface="Rubik"/>
              </a:rPr>
              <a:t>Pause &amp; Think Online</a:t>
            </a:r>
            <a:endParaRPr sz="2600">
              <a:solidFill>
                <a:srgbClr val="007000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6625812">
            <a:off x="3738868" y="650958"/>
            <a:ext cx="237667" cy="308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5">
            <a:alphaModFix/>
          </a:blip>
          <a:srcRect b="0" l="357" r="357" t="0"/>
          <a:stretch/>
        </p:blipFill>
        <p:spPr>
          <a:xfrm>
            <a:off x="7048950" y="9594700"/>
            <a:ext cx="485775" cy="17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3643825" y="9416875"/>
            <a:ext cx="33558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999999"/>
                </a:solidFill>
                <a:latin typeface="Lato"/>
                <a:ea typeface="Lato"/>
                <a:cs typeface="Lato"/>
                <a:sym typeface="Lato"/>
              </a:rPr>
              <a:t>commonsense.org/education</a:t>
            </a:r>
            <a:r>
              <a:rPr lang="en" sz="800">
                <a:solidFill>
                  <a:srgbClr val="999999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600">
              <a:solidFill>
                <a:srgbClr val="999999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rgbClr val="999999"/>
                </a:solidFill>
                <a:highlight>
                  <a:srgbClr val="FFFFFF"/>
                </a:highlight>
                <a:latin typeface="Lato"/>
                <a:ea typeface="Lato"/>
                <a:cs typeface="Lato"/>
                <a:sym typeface="Lato"/>
              </a:rPr>
              <a:t>Shareable with attribution for noncommercial use. Remixing is permitted.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377700" y="391400"/>
            <a:ext cx="3861000" cy="30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latin typeface="Lato"/>
                <a:ea typeface="Lato"/>
                <a:cs typeface="Lato"/>
                <a:sym typeface="Lato"/>
              </a:rPr>
              <a:t>GRADE 1: DIGITAL 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CITIZENSHIP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 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FAMILY</a:t>
            </a:r>
            <a:r>
              <a:rPr b="1" lang="en" sz="1000">
                <a:latin typeface="Lato"/>
                <a:ea typeface="Lato"/>
                <a:cs typeface="Lato"/>
                <a:sym typeface="Lato"/>
              </a:rPr>
              <a:t> ACTIVITY</a:t>
            </a:r>
            <a:endParaRPr b="1" sz="1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377725" y="1130750"/>
            <a:ext cx="7108800" cy="19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Kalam"/>
                <a:ea typeface="Kalam"/>
                <a:cs typeface="Kalam"/>
                <a:sym typeface="Kalam"/>
              </a:rPr>
              <a:t>     </a:t>
            </a: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There are lots of things to think about w</a:t>
            </a: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hen it comes to being a responsible digital citizen. At school</a:t>
            </a:r>
            <a:b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</a:br>
            <a:r>
              <a:rPr b="1"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             your kid is learning all about it, and now they can show you what they know! They're learning to ...</a:t>
            </a:r>
            <a:endParaRPr b="1"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Pause and think before searching, clicking, or sharing. 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 kind online.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Find balance using media and tech.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Pay attention to their feelings to make sure they feel safe and know when to stop.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Stand up to online bullies.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Lato"/>
              <a:buChar char="●"/>
            </a:pP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Carefully choose the digital footprints —</a:t>
            </a:r>
            <a:r>
              <a:rPr lang="en" sz="11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like posts, pictures, and comments — they leave behind.  </a:t>
            </a:r>
            <a:endParaRPr sz="11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77701" y="9522244"/>
            <a:ext cx="2570775" cy="243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81850" y="1306982"/>
            <a:ext cx="268200" cy="27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29790" y="3164706"/>
            <a:ext cx="372325" cy="35310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/>
          <p:nvPr/>
        </p:nvSpPr>
        <p:spPr>
          <a:xfrm>
            <a:off x="301300" y="3847175"/>
            <a:ext cx="7185300" cy="1900200"/>
          </a:xfrm>
          <a:prstGeom prst="rect">
            <a:avLst/>
          </a:prstGeom>
          <a:solidFill>
            <a:srgbClr val="007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468600" y="4022984"/>
            <a:ext cx="6835200" cy="157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  <a:latin typeface="Rubik Medium"/>
                <a:ea typeface="Rubik Medium"/>
                <a:cs typeface="Rubik Medium"/>
                <a:sym typeface="Rubik Medium"/>
              </a:rPr>
              <a:t>Now talk about this together:</a:t>
            </a:r>
            <a:endParaRPr>
              <a:solidFill>
                <a:schemeClr val="lt1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Lato"/>
              <a:buAutoNum type="arabicPeriod"/>
            </a:pP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was your favorite part of the song? Why? 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Lato"/>
              <a:buAutoNum type="arabicPeriod"/>
            </a:pP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What's your favorite character? Why? 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Lato"/>
              <a:buAutoNum type="arabicPeriod"/>
            </a:pP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are some ways you can do what your favorite character does? 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Lato"/>
              <a:buAutoNum type="arabicPeriod"/>
            </a:pPr>
            <a:r>
              <a:rPr lang="en" sz="12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What could be hard about it, and how would you keep going anyway?</a:t>
            </a:r>
            <a:endParaRPr sz="12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781480" y="6234437"/>
            <a:ext cx="4301295" cy="235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3"/>
          <p:cNvSpPr txBox="1"/>
          <p:nvPr/>
        </p:nvSpPr>
        <p:spPr>
          <a:xfrm>
            <a:off x="0" y="8851698"/>
            <a:ext cx="7772400" cy="5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Text the word </a:t>
            </a:r>
            <a:r>
              <a:rPr b="1" lang="en" sz="1300">
                <a:solidFill>
                  <a:srgbClr val="33A544"/>
                </a:solidFill>
                <a:latin typeface="Lato"/>
                <a:ea typeface="Lato"/>
                <a:cs typeface="Lato"/>
                <a:sym typeface="Lato"/>
              </a:rPr>
              <a:t>kids</a:t>
            </a:r>
            <a:r>
              <a:rPr lang="en" sz="13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to the phone number </a:t>
            </a:r>
            <a:r>
              <a:rPr b="1" lang="en" sz="1300">
                <a:solidFill>
                  <a:srgbClr val="33A544"/>
                </a:solidFill>
                <a:latin typeface="Lato"/>
                <a:ea typeface="Lato"/>
                <a:cs typeface="Lato"/>
                <a:sym typeface="Lato"/>
              </a:rPr>
              <a:t>21555</a:t>
            </a:r>
            <a:r>
              <a:rPr lang="en" sz="13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to get free weekly tips on healthy media habits.</a:t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Message and data rates may apply. STOP to unsubscribe.</a:t>
            </a:r>
            <a:endParaRPr sz="10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3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