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058400" cx="7772400"/>
  <p:notesSz cx="6858000" cy="9144000"/>
  <p:embeddedFontLst>
    <p:embeddedFont>
      <p:font typeface="Rubik Medium"/>
      <p:regular r:id="rId7"/>
      <p:bold r:id="rId8"/>
      <p:italic r:id="rId9"/>
      <p:boldItalic r:id="rId10"/>
    </p:embeddedFont>
    <p:embeddedFont>
      <p:font typeface="Lato"/>
      <p:regular r:id="rId11"/>
      <p:bold r:id="rId12"/>
      <p:italic r:id="rId13"/>
      <p:boldItalic r:id="rId14"/>
    </p:embeddedFont>
    <p:embeddedFont>
      <p:font typeface="Rubik"/>
      <p:regular r:id="rId15"/>
      <p:bold r:id="rId16"/>
      <p:italic r:id="rId17"/>
      <p:boldItalic r:id="rId18"/>
    </p:embeddedFont>
    <p:embeddedFont>
      <p:font typeface="Kalam"/>
      <p:regular r:id="rId19"/>
      <p:bold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Kalam-bold.fntdata"/><Relationship Id="rId11" Type="http://schemas.openxmlformats.org/officeDocument/2006/relationships/font" Target="fonts/Lato-regular.fntdata"/><Relationship Id="rId10" Type="http://schemas.openxmlformats.org/officeDocument/2006/relationships/font" Target="fonts/RubikMedium-boldItalic.fntdata"/><Relationship Id="rId13" Type="http://schemas.openxmlformats.org/officeDocument/2006/relationships/font" Target="fonts/Lato-italic.fntdata"/><Relationship Id="rId12" Type="http://schemas.openxmlformats.org/officeDocument/2006/relationships/font" Target="fonts/Lato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RubikMedium-italic.fntdata"/><Relationship Id="rId15" Type="http://schemas.openxmlformats.org/officeDocument/2006/relationships/font" Target="fonts/Rubik-regular.fntdata"/><Relationship Id="rId14" Type="http://schemas.openxmlformats.org/officeDocument/2006/relationships/font" Target="fonts/Lato-boldItalic.fntdata"/><Relationship Id="rId17" Type="http://schemas.openxmlformats.org/officeDocument/2006/relationships/font" Target="fonts/Rubik-italic.fntdata"/><Relationship Id="rId16" Type="http://schemas.openxmlformats.org/officeDocument/2006/relationships/font" Target="fonts/Rubik-bold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Kalam-regular.fntdata"/><Relationship Id="rId6" Type="http://schemas.openxmlformats.org/officeDocument/2006/relationships/slide" Target="slides/slide1.xml"/><Relationship Id="rId18" Type="http://schemas.openxmlformats.org/officeDocument/2006/relationships/font" Target="fonts/Rubik-boldItalic.fntdata"/><Relationship Id="rId7" Type="http://schemas.openxmlformats.org/officeDocument/2006/relationships/font" Target="fonts/RubikMedium-regular.fntdata"/><Relationship Id="rId8" Type="http://schemas.openxmlformats.org/officeDocument/2006/relationships/font" Target="fonts/RubikMedium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5dd14444e9_0_42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5dd14444e9_0_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6.png"/><Relationship Id="rId5" Type="http://schemas.openxmlformats.org/officeDocument/2006/relationships/image" Target="../media/image2.png"/><Relationship Id="rId6" Type="http://schemas.openxmlformats.org/officeDocument/2006/relationships/image" Target="../media/image1.png"/><Relationship Id="rId7" Type="http://schemas.openxmlformats.org/officeDocument/2006/relationships/hyperlink" Target="https://www.commonsense.org/education/videos/we-the-digital-citizens" TargetMode="External"/><Relationship Id="rId8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309200" y="4896121"/>
            <a:ext cx="7181700" cy="3985500"/>
          </a:xfrm>
          <a:prstGeom prst="rect">
            <a:avLst/>
          </a:prstGeom>
          <a:solidFill>
            <a:srgbClr val="DBF9D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/>
        </p:nvSpPr>
        <p:spPr>
          <a:xfrm>
            <a:off x="377700" y="640100"/>
            <a:ext cx="4508400" cy="64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600">
                <a:solidFill>
                  <a:srgbClr val="007000"/>
                </a:solidFill>
                <a:latin typeface="Rubik"/>
                <a:ea typeface="Rubik"/>
                <a:cs typeface="Rubik"/>
                <a:sym typeface="Rubik"/>
              </a:rPr>
              <a:t>We the Digital Citizens</a:t>
            </a:r>
            <a:endParaRPr sz="2600">
              <a:solidFill>
                <a:srgbClr val="007000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pic>
        <p:nvPicPr>
          <p:cNvPr id="56" name="Google Shape;56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6625812">
            <a:off x="4043668" y="650958"/>
            <a:ext cx="237667" cy="308785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 rotWithShape="1">
          <a:blip r:embed="rId4">
            <a:alphaModFix/>
          </a:blip>
          <a:srcRect b="0" l="357" r="357" t="0"/>
          <a:stretch/>
        </p:blipFill>
        <p:spPr>
          <a:xfrm>
            <a:off x="7048950" y="9594700"/>
            <a:ext cx="485775" cy="171450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3"/>
          <p:cNvSpPr txBox="1"/>
          <p:nvPr/>
        </p:nvSpPr>
        <p:spPr>
          <a:xfrm>
            <a:off x="3643825" y="9416875"/>
            <a:ext cx="3355800" cy="52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800">
                <a:solidFill>
                  <a:srgbClr val="999999"/>
                </a:solidFill>
                <a:latin typeface="Lato"/>
                <a:ea typeface="Lato"/>
                <a:cs typeface="Lato"/>
                <a:sym typeface="Lato"/>
              </a:rPr>
              <a:t>commonsense.org/education</a:t>
            </a:r>
            <a:r>
              <a:rPr lang="en" sz="800">
                <a:solidFill>
                  <a:srgbClr val="999999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endParaRPr sz="600">
              <a:solidFill>
                <a:srgbClr val="999999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rgbClr val="999999"/>
                </a:solidFill>
                <a:highlight>
                  <a:srgbClr val="FFFFFF"/>
                </a:highlight>
                <a:latin typeface="Lato"/>
                <a:ea typeface="Lato"/>
                <a:cs typeface="Lato"/>
                <a:sym typeface="Lato"/>
              </a:rPr>
              <a:t>Shareable with attribution for noncommercial use. Remixing is permitted.</a:t>
            </a:r>
            <a:endParaRPr/>
          </a:p>
        </p:txBody>
      </p:sp>
      <p:sp>
        <p:nvSpPr>
          <p:cNvPr id="59" name="Google Shape;59;p13"/>
          <p:cNvSpPr txBox="1"/>
          <p:nvPr/>
        </p:nvSpPr>
        <p:spPr>
          <a:xfrm>
            <a:off x="377700" y="391400"/>
            <a:ext cx="3861000" cy="30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latin typeface="Lato"/>
                <a:ea typeface="Lato"/>
                <a:cs typeface="Lato"/>
                <a:sym typeface="Lato"/>
              </a:rPr>
              <a:t>GRADE 2: DIGITAL </a:t>
            </a:r>
            <a:r>
              <a:rPr b="1" lang="en" sz="1000">
                <a:latin typeface="Lato"/>
                <a:ea typeface="Lato"/>
                <a:cs typeface="Lato"/>
                <a:sym typeface="Lato"/>
              </a:rPr>
              <a:t>CITIZENSHIP</a:t>
            </a:r>
            <a:r>
              <a:rPr b="1" lang="en" sz="1000">
                <a:latin typeface="Lato"/>
                <a:ea typeface="Lato"/>
                <a:cs typeface="Lato"/>
                <a:sym typeface="Lato"/>
              </a:rPr>
              <a:t> </a:t>
            </a:r>
            <a:r>
              <a:rPr b="1" lang="en" sz="1000">
                <a:latin typeface="Lato"/>
                <a:ea typeface="Lato"/>
                <a:cs typeface="Lato"/>
                <a:sym typeface="Lato"/>
              </a:rPr>
              <a:t>FAMILY</a:t>
            </a:r>
            <a:r>
              <a:rPr b="1" lang="en" sz="1000">
                <a:latin typeface="Lato"/>
                <a:ea typeface="Lato"/>
                <a:cs typeface="Lato"/>
                <a:sym typeface="Lato"/>
              </a:rPr>
              <a:t> ACTIVITY</a:t>
            </a:r>
            <a:endParaRPr b="1" sz="10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377725" y="1130750"/>
            <a:ext cx="7108800" cy="19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Kalam"/>
                <a:ea typeface="Kalam"/>
                <a:cs typeface="Kalam"/>
                <a:sym typeface="Kalam"/>
              </a:rPr>
              <a:t>     </a:t>
            </a:r>
            <a:r>
              <a:rPr b="1" lang="en" sz="11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The internet can be fun, but it also requires responsibility, so your kid is learning how to be a safe,</a:t>
            </a:r>
            <a:br>
              <a:rPr b="1" lang="en" sz="11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</a:br>
            <a:r>
              <a:rPr b="1" lang="en" sz="11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             strong digital citizen! What does that mean? They're learning to ...</a:t>
            </a:r>
            <a:endParaRPr b="1" sz="11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6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Lato"/>
              <a:buChar char="●"/>
            </a:pPr>
            <a:r>
              <a:rPr lang="en" sz="11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Find fun, cool stuff online. </a:t>
            </a:r>
            <a:endParaRPr sz="11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Lato"/>
              <a:buChar char="●"/>
            </a:pPr>
            <a:r>
              <a:rPr lang="en" sz="11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Set limits on how much time they spend online.</a:t>
            </a:r>
            <a:endParaRPr sz="11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Lato"/>
              <a:buChar char="●"/>
            </a:pPr>
            <a:r>
              <a:rPr lang="en" sz="11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Keep personal information — like their phone number and address — private.</a:t>
            </a:r>
            <a:endParaRPr sz="11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Lato"/>
              <a:buChar char="●"/>
            </a:pPr>
            <a:r>
              <a:rPr lang="en" sz="11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Pause and think before searching, clicking, and sharing.</a:t>
            </a:r>
            <a:endParaRPr sz="11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Lato"/>
              <a:buChar char="●"/>
            </a:pPr>
            <a:r>
              <a:rPr lang="en" sz="11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Ask before they go online.</a:t>
            </a:r>
            <a:endParaRPr sz="11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Lato"/>
              <a:buChar char="●"/>
            </a:pPr>
            <a:r>
              <a:rPr lang="en" sz="11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Pay attention to their feelings and ask for help when they feel scared or confused about something</a:t>
            </a:r>
            <a:br>
              <a:rPr lang="en" sz="11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</a:br>
            <a:r>
              <a:rPr lang="en" sz="11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they see online.  </a:t>
            </a:r>
            <a:endParaRPr sz="11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0" y="8927898"/>
            <a:ext cx="7772400" cy="52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Text the word </a:t>
            </a:r>
            <a:r>
              <a:rPr b="1" lang="en" sz="1300">
                <a:solidFill>
                  <a:srgbClr val="33A544"/>
                </a:solidFill>
                <a:latin typeface="Lato"/>
                <a:ea typeface="Lato"/>
                <a:cs typeface="Lato"/>
                <a:sym typeface="Lato"/>
              </a:rPr>
              <a:t>kids</a:t>
            </a:r>
            <a:r>
              <a:rPr lang="en" sz="13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 to the phone number </a:t>
            </a:r>
            <a:r>
              <a:rPr b="1" lang="en" sz="1300">
                <a:solidFill>
                  <a:srgbClr val="33A544"/>
                </a:solidFill>
                <a:latin typeface="Lato"/>
                <a:ea typeface="Lato"/>
                <a:cs typeface="Lato"/>
                <a:sym typeface="Lato"/>
              </a:rPr>
              <a:t>21555</a:t>
            </a:r>
            <a:r>
              <a:rPr lang="en" sz="13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 to get free weekly tips on healthy media habits.</a:t>
            </a:r>
            <a:endParaRPr sz="13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ctr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Message and data rates may apply. STOP to unsubscribe.</a:t>
            </a:r>
            <a:endParaRPr sz="10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ctr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3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ctr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3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62" name="Google Shape;62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77701" y="9522244"/>
            <a:ext cx="2570775" cy="243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81850" y="1306982"/>
            <a:ext cx="268200" cy="271000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3"/>
          <p:cNvSpPr txBox="1"/>
          <p:nvPr/>
        </p:nvSpPr>
        <p:spPr>
          <a:xfrm>
            <a:off x="304750" y="3133235"/>
            <a:ext cx="7181700" cy="90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                 </a:t>
            </a:r>
            <a:r>
              <a:rPr b="1" lang="en" sz="11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Check out the music video featuring our favorite digital citizenship friends!</a:t>
            </a:r>
            <a:br>
              <a:rPr b="1" lang="en" sz="11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</a:br>
            <a:r>
              <a:rPr b="1" lang="en" sz="11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                  Watch it together (turn on captions so you can see the lyrics), and sing along!</a:t>
            </a:r>
            <a:endParaRPr b="1" sz="11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                 </a:t>
            </a:r>
            <a:r>
              <a:rPr b="1" lang="en" sz="1100">
                <a:solidFill>
                  <a:srgbClr val="33A544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https://www.commonsense.org/education/videos/we-the-digital-citizens</a:t>
            </a:r>
            <a:r>
              <a:rPr b="1" lang="en" sz="1100">
                <a:solidFill>
                  <a:srgbClr val="33A544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endParaRPr b="1" sz="1100">
              <a:solidFill>
                <a:srgbClr val="33A544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65" name="Google Shape;65;p13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429790" y="3254518"/>
            <a:ext cx="372325" cy="353108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3"/>
          <p:cNvSpPr/>
          <p:nvPr/>
        </p:nvSpPr>
        <p:spPr>
          <a:xfrm>
            <a:off x="301300" y="3892100"/>
            <a:ext cx="7185300" cy="2224800"/>
          </a:xfrm>
          <a:prstGeom prst="rect">
            <a:avLst/>
          </a:prstGeom>
          <a:solidFill>
            <a:srgbClr val="007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3"/>
          <p:cNvSpPr txBox="1"/>
          <p:nvPr/>
        </p:nvSpPr>
        <p:spPr>
          <a:xfrm>
            <a:off x="471550" y="4123779"/>
            <a:ext cx="6835200" cy="19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lt1"/>
                </a:solidFill>
                <a:latin typeface="Rubik Medium"/>
                <a:ea typeface="Rubik Medium"/>
                <a:cs typeface="Rubik Medium"/>
                <a:sym typeface="Rubik Medium"/>
              </a:rPr>
              <a:t>Now talk about this together:</a:t>
            </a:r>
            <a:endParaRPr>
              <a:solidFill>
                <a:schemeClr val="lt1"/>
              </a:solidFill>
              <a:latin typeface="Rubik Medium"/>
              <a:ea typeface="Rubik Medium"/>
              <a:cs typeface="Rubik Medium"/>
              <a:sym typeface="Rubik Medium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AutoNum type="arabicPeriod"/>
            </a:pPr>
            <a:r>
              <a:rPr lang="en" sz="1200">
                <a:solidFill>
                  <a:schemeClr val="lt1"/>
                </a:solidFill>
              </a:rPr>
              <a:t>What was your favorite part of the song? Why? </a:t>
            </a:r>
            <a:endParaRPr sz="1200">
              <a:solidFill>
                <a:schemeClr val="lt1"/>
              </a:solidFill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AutoNum type="arabicPeriod"/>
            </a:pPr>
            <a:r>
              <a:rPr lang="en" sz="1200">
                <a:solidFill>
                  <a:schemeClr val="lt1"/>
                </a:solidFill>
              </a:rPr>
              <a:t>What rules do we have about using apps and going online? </a:t>
            </a:r>
            <a:endParaRPr sz="1200">
              <a:solidFill>
                <a:schemeClr val="lt1"/>
              </a:solidFill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AutoNum type="arabicPeriod"/>
            </a:pPr>
            <a:r>
              <a:rPr lang="en" sz="1200">
                <a:solidFill>
                  <a:schemeClr val="lt1"/>
                </a:solidFill>
              </a:rPr>
              <a:t>What sites are OK to use? </a:t>
            </a:r>
            <a:endParaRPr sz="1200">
              <a:solidFill>
                <a:schemeClr val="lt1"/>
              </a:solidFill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AutoNum type="arabicPeriod"/>
            </a:pPr>
            <a:r>
              <a:rPr lang="en" sz="1200">
                <a:solidFill>
                  <a:schemeClr val="lt1"/>
                </a:solidFill>
              </a:rPr>
              <a:t>What are the time limits? Make a list of safe sites and apps and your rules to put in a place where your whole family can see it!</a:t>
            </a:r>
            <a:endParaRPr sz="12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68" name="Google Shape;68;p13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13499" y="6506750"/>
            <a:ext cx="7624550" cy="2355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