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Rubik Medium"/>
      <p:regular r:id="rId7"/>
      <p:bold r:id="rId8"/>
      <p:italic r:id="rId9"/>
      <p:boldItalic r:id="rId10"/>
    </p:embeddedFont>
    <p:embeddedFont>
      <p:font typeface="Lato"/>
      <p:regular r:id="rId11"/>
      <p:bold r:id="rId12"/>
      <p:italic r:id="rId13"/>
      <p:boldItalic r:id="rId14"/>
    </p:embeddedFont>
    <p:embeddedFont>
      <p:font typeface="Rubik"/>
      <p:regular r:id="rId15"/>
      <p:bold r:id="rId16"/>
      <p:italic r:id="rId17"/>
      <p:boldItalic r:id="rId18"/>
    </p:embeddedFont>
    <p:embeddedFont>
      <p:font typeface="Kalam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lam-bold.fntdata"/><Relationship Id="rId11" Type="http://schemas.openxmlformats.org/officeDocument/2006/relationships/font" Target="fonts/Lato-regular.fntdata"/><Relationship Id="rId10" Type="http://schemas.openxmlformats.org/officeDocument/2006/relationships/font" Target="fonts/RubikMedium-boldItalic.fntdata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Medium-italic.fntdata"/><Relationship Id="rId15" Type="http://schemas.openxmlformats.org/officeDocument/2006/relationships/font" Target="fonts/Rubik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Rubik-italic.fntdata"/><Relationship Id="rId16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Kalam-regular.fntdata"/><Relationship Id="rId6" Type="http://schemas.openxmlformats.org/officeDocument/2006/relationships/slide" Target="slides/slide1.xml"/><Relationship Id="rId18" Type="http://schemas.openxmlformats.org/officeDocument/2006/relationships/font" Target="fonts/Rubik-boldItalic.fntdata"/><Relationship Id="rId7" Type="http://schemas.openxmlformats.org/officeDocument/2006/relationships/font" Target="fonts/RubikMedium-regular.fntdata"/><Relationship Id="rId8" Type="http://schemas.openxmlformats.org/officeDocument/2006/relationships/font" Target="fonts/Rubik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dd14444e9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dd14444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commonsense.org/education/videos/balance-is-important-video" TargetMode="External"/><Relationship Id="rId4" Type="http://schemas.openxmlformats.org/officeDocument/2006/relationships/hyperlink" Target="https://www.commonsense.org/education/videos/balance-is-important-video" TargetMode="External"/><Relationship Id="rId10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9200" y="5001618"/>
            <a:ext cx="7181700" cy="3985500"/>
          </a:xfrm>
          <a:prstGeom prst="rect">
            <a:avLst/>
          </a:prstGeom>
          <a:solidFill>
            <a:srgbClr val="DBF9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01300" y="3939427"/>
            <a:ext cx="7185300" cy="1905900"/>
          </a:xfrm>
          <a:prstGeom prst="rect">
            <a:avLst/>
          </a:prstGeom>
          <a:solidFill>
            <a:srgbClr val="007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04750" y="2891023"/>
            <a:ext cx="71817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            </a:t>
            </a:r>
            <a:r>
              <a:rPr b="1"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Check out the music video featuring our favorite digital citizenship friends!</a:t>
            </a:r>
            <a:br>
              <a:rPr b="1"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             Watch it together (turn on captions so you can see the lyrics), and sing along!</a:t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           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 </a:t>
            </a:r>
            <a:r>
              <a:rPr b="1" lang="en" sz="1100">
                <a:solidFill>
                  <a:srgbClr val="33A544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https://www.commonsense.org/education/videos/balance-is-important-video</a:t>
            </a:r>
            <a:endParaRPr b="1" sz="1100">
              <a:solidFill>
                <a:srgbClr val="33A5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7700" y="640100"/>
            <a:ext cx="45084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7000"/>
                </a:solidFill>
                <a:latin typeface="Rubik"/>
                <a:ea typeface="Rubik"/>
                <a:cs typeface="Rubik"/>
                <a:sym typeface="Rubik"/>
              </a:rPr>
              <a:t>Media </a:t>
            </a:r>
            <a:r>
              <a:rPr lang="en" sz="2600">
                <a:solidFill>
                  <a:srgbClr val="007000"/>
                </a:solidFill>
                <a:latin typeface="Rubik"/>
                <a:ea typeface="Rubik"/>
                <a:cs typeface="Rubik"/>
                <a:sym typeface="Rubik"/>
              </a:rPr>
              <a:t>Balance Is Important</a:t>
            </a:r>
            <a:endParaRPr sz="2600">
              <a:solidFill>
                <a:srgbClr val="007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6625812">
            <a:off x="4666818" y="650958"/>
            <a:ext cx="237667" cy="30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0" l="357" r="357" t="0"/>
          <a:stretch/>
        </p:blipFill>
        <p:spPr>
          <a:xfrm>
            <a:off x="7048950" y="9594700"/>
            <a:ext cx="4857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643825" y="9416875"/>
            <a:ext cx="3355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77700" y="391400"/>
            <a:ext cx="38610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Lato"/>
                <a:ea typeface="Lato"/>
                <a:cs typeface="Lato"/>
                <a:sym typeface="Lato"/>
              </a:rPr>
              <a:t>KINDERGARTEN: DIGITAL </a:t>
            </a:r>
            <a:r>
              <a:rPr b="1" lang="en" sz="1000">
                <a:latin typeface="Lato"/>
                <a:ea typeface="Lato"/>
                <a:cs typeface="Lato"/>
                <a:sym typeface="Lato"/>
              </a:rPr>
              <a:t>CITIZENSHIP</a:t>
            </a:r>
            <a:r>
              <a:rPr b="1" lang="en" sz="10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000">
                <a:latin typeface="Lato"/>
                <a:ea typeface="Lato"/>
                <a:cs typeface="Lato"/>
                <a:sym typeface="Lato"/>
              </a:rPr>
              <a:t>FAMILY</a:t>
            </a:r>
            <a:r>
              <a:rPr b="1" lang="en" sz="1000">
                <a:latin typeface="Lato"/>
                <a:ea typeface="Lato"/>
                <a:cs typeface="Lato"/>
                <a:sym typeface="Lato"/>
              </a:rPr>
              <a:t> ACTIVITY</a:t>
            </a:r>
            <a:endParaRPr b="1"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77725" y="1206950"/>
            <a:ext cx="7108800" cy="16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lam"/>
                <a:ea typeface="Kalam"/>
                <a:cs typeface="Kalam"/>
                <a:sym typeface="Kalam"/>
              </a:rPr>
              <a:t>     </a:t>
            </a:r>
            <a:r>
              <a:rPr lang="en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rPr>
              <a:t>Good news: </a:t>
            </a:r>
            <a:br>
              <a:rPr lang="en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rPr>
            </a:br>
            <a:r>
              <a:rPr b="1"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Your kid is learning about media balance! What does that mean? They're learning to …</a:t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"Pause for people" and stop using devices when someone wants to talk.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Know when it's time to move their bodies and go outside to play.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Turn off screens before bedtime.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Ask before they use a device, and stay on trusted sites and apps.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Listen to their feelings and tell an adult if something makes them uncomfortable.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0" y="9004104"/>
            <a:ext cx="77724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Text the word </a:t>
            </a:r>
            <a:r>
              <a:rPr b="1" lang="en" sz="1300">
                <a:solidFill>
                  <a:srgbClr val="33A544"/>
                </a:solidFill>
                <a:latin typeface="Lato"/>
                <a:ea typeface="Lato"/>
                <a:cs typeface="Lato"/>
                <a:sym typeface="Lato"/>
              </a:rPr>
              <a:t>kids</a:t>
            </a: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the phone number </a:t>
            </a:r>
            <a:r>
              <a:rPr b="1" lang="en" sz="1300">
                <a:solidFill>
                  <a:srgbClr val="33A544"/>
                </a:solidFill>
                <a:latin typeface="Lato"/>
                <a:ea typeface="Lato"/>
                <a:cs typeface="Lato"/>
                <a:sym typeface="Lato"/>
              </a:rPr>
              <a:t>21555</a:t>
            </a: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 get free weekly tips on healthy media habits.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Message and data rates may apply. STOP to unsubscribe.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701" y="9522244"/>
            <a:ext cx="2570775" cy="24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1850" y="1230782"/>
            <a:ext cx="268200" cy="2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9790" y="3012306"/>
            <a:ext cx="372325" cy="35310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71550" y="4121094"/>
            <a:ext cx="67758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Now talk about this together:</a:t>
            </a:r>
            <a:endParaRPr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AutoNum type="arabicPeriod"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was your favorite part of the song and why? 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AutoNum type="arabicPeriod"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can we work together to have media balance as a family? 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AutoNum type="arabicPeriod"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would that look like? You can even draw a picture that shows your whole family practicing media balance!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04981" y="5720449"/>
            <a:ext cx="5762445" cy="304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