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Rubik Medium"/>
      <p:regular r:id="rId7"/>
      <p:bold r:id="rId8"/>
      <p:italic r:id="rId9"/>
      <p:boldItalic r:id="rId10"/>
    </p:embeddedFont>
    <p:embeddedFont>
      <p:font typeface="Lato"/>
      <p:regular r:id="rId11"/>
      <p:bold r:id="rId12"/>
      <p:italic r:id="rId13"/>
      <p:boldItalic r:id="rId14"/>
    </p:embeddedFont>
    <p:embeddedFont>
      <p:font typeface="Rubik"/>
      <p:regular r:id="rId15"/>
      <p:bold r:id="rId16"/>
      <p:italic r:id="rId17"/>
      <p:boldItalic r:id="rId18"/>
    </p:embeddedFont>
    <p:embeddedFont>
      <p:font typeface="Kalam"/>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Kalam-bold.fntdata"/><Relationship Id="rId11" Type="http://schemas.openxmlformats.org/officeDocument/2006/relationships/font" Target="fonts/Lato-regular.fntdata"/><Relationship Id="rId10" Type="http://schemas.openxmlformats.org/officeDocument/2006/relationships/font" Target="fonts/RubikMedium-boldItalic.fntdata"/><Relationship Id="rId13" Type="http://schemas.openxmlformats.org/officeDocument/2006/relationships/font" Target="fonts/Lato-italic.fntdata"/><Relationship Id="rId12" Type="http://schemas.openxmlformats.org/officeDocument/2006/relationships/font" Target="fonts/La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ubikMedium-italic.fntdata"/><Relationship Id="rId15" Type="http://schemas.openxmlformats.org/officeDocument/2006/relationships/font" Target="fonts/Rubik-regular.fntdata"/><Relationship Id="rId14" Type="http://schemas.openxmlformats.org/officeDocument/2006/relationships/font" Target="fonts/Lato-boldItalic.fntdata"/><Relationship Id="rId17" Type="http://schemas.openxmlformats.org/officeDocument/2006/relationships/font" Target="fonts/Rubik-italic.fntdata"/><Relationship Id="rId16" Type="http://schemas.openxmlformats.org/officeDocument/2006/relationships/font" Target="fonts/Rubik-bold.fntdata"/><Relationship Id="rId5" Type="http://schemas.openxmlformats.org/officeDocument/2006/relationships/notesMaster" Target="notesMasters/notesMaster1.xml"/><Relationship Id="rId19" Type="http://schemas.openxmlformats.org/officeDocument/2006/relationships/font" Target="fonts/Kalam-regular.fntdata"/><Relationship Id="rId6" Type="http://schemas.openxmlformats.org/officeDocument/2006/relationships/slide" Target="slides/slide1.xml"/><Relationship Id="rId18" Type="http://schemas.openxmlformats.org/officeDocument/2006/relationships/font" Target="fonts/Rubik-boldItalic.fntdata"/><Relationship Id="rId7" Type="http://schemas.openxmlformats.org/officeDocument/2006/relationships/font" Target="fonts/RubikMedium-regular.fntdata"/><Relationship Id="rId8" Type="http://schemas.openxmlformats.org/officeDocument/2006/relationships/font" Target="fonts/RubikMedium-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d07a721d2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d07a721d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10" Type="http://schemas.openxmlformats.org/officeDocument/2006/relationships/image" Target="../media/image4.png"/><Relationship Id="rId9"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hyperlink" Target="https://www.commonsense.org/family-tips-on-media-balance" TargetMode="External"/><Relationship Id="rId7" Type="http://schemas.openxmlformats.org/officeDocument/2006/relationships/image" Target="../media/image3.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2390" r="2380" t="0"/>
          <a:stretch/>
        </p:blipFill>
        <p:spPr>
          <a:xfrm>
            <a:off x="5497349" y="228863"/>
            <a:ext cx="1809501" cy="1900173"/>
          </a:xfrm>
          <a:prstGeom prst="rect">
            <a:avLst/>
          </a:prstGeom>
          <a:noFill/>
          <a:ln>
            <a:noFill/>
          </a:ln>
        </p:spPr>
      </p:pic>
      <p:sp>
        <p:nvSpPr>
          <p:cNvPr id="55" name="Google Shape;55;p13"/>
          <p:cNvSpPr txBox="1"/>
          <p:nvPr/>
        </p:nvSpPr>
        <p:spPr>
          <a:xfrm>
            <a:off x="377700" y="640100"/>
            <a:ext cx="4508400" cy="649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600"/>
              </a:spcAft>
              <a:buClr>
                <a:schemeClr val="dk1"/>
              </a:buClr>
              <a:buSzPts val="1100"/>
              <a:buFont typeface="Arial"/>
              <a:buNone/>
            </a:pPr>
            <a:r>
              <a:rPr lang="en" sz="2600">
                <a:solidFill>
                  <a:srgbClr val="007000"/>
                </a:solidFill>
                <a:latin typeface="Rubik"/>
                <a:ea typeface="Rubik"/>
                <a:cs typeface="Rubik"/>
                <a:sym typeface="Rubik"/>
              </a:rPr>
              <a:t>Media Balance &amp; Well-Being</a:t>
            </a:r>
            <a:endParaRPr sz="2600">
              <a:solidFill>
                <a:srgbClr val="007000"/>
              </a:solidFill>
              <a:latin typeface="Rubik"/>
              <a:ea typeface="Rubik"/>
              <a:cs typeface="Rubik"/>
              <a:sym typeface="Rubik"/>
            </a:endParaRPr>
          </a:p>
        </p:txBody>
      </p:sp>
      <p:pic>
        <p:nvPicPr>
          <p:cNvPr id="56" name="Google Shape;56;p13"/>
          <p:cNvPicPr preferRelativeResize="0"/>
          <p:nvPr/>
        </p:nvPicPr>
        <p:blipFill rotWithShape="1">
          <a:blip r:embed="rId4">
            <a:alphaModFix/>
          </a:blip>
          <a:srcRect b="0" l="0" r="0" t="0"/>
          <a:stretch/>
        </p:blipFill>
        <p:spPr>
          <a:xfrm rot="6625812">
            <a:off x="4749181" y="650958"/>
            <a:ext cx="237667" cy="308785"/>
          </a:xfrm>
          <a:prstGeom prst="rect">
            <a:avLst/>
          </a:prstGeom>
          <a:noFill/>
          <a:ln>
            <a:noFill/>
          </a:ln>
        </p:spPr>
      </p:pic>
      <p:sp>
        <p:nvSpPr>
          <p:cNvPr id="57" name="Google Shape;57;p13"/>
          <p:cNvSpPr/>
          <p:nvPr/>
        </p:nvSpPr>
        <p:spPr>
          <a:xfrm>
            <a:off x="304800" y="4474900"/>
            <a:ext cx="7181700" cy="4185000"/>
          </a:xfrm>
          <a:prstGeom prst="rect">
            <a:avLst/>
          </a:prstGeom>
          <a:solidFill>
            <a:srgbClr val="F3F3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txBox="1"/>
          <p:nvPr/>
        </p:nvSpPr>
        <p:spPr>
          <a:xfrm>
            <a:off x="377700" y="4617575"/>
            <a:ext cx="6960000" cy="580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latin typeface="Kalam"/>
                <a:ea typeface="Kalam"/>
                <a:cs typeface="Kalam"/>
                <a:sym typeface="Kalam"/>
              </a:rPr>
              <a:t>    </a:t>
            </a:r>
            <a:r>
              <a:rPr lang="en">
                <a:latin typeface="Kalam"/>
                <a:ea typeface="Kalam"/>
                <a:cs typeface="Kalam"/>
                <a:sym typeface="Kalam"/>
              </a:rPr>
              <a:t> </a:t>
            </a:r>
            <a:r>
              <a:rPr lang="en">
                <a:latin typeface="Rubik Medium"/>
                <a:ea typeface="Rubik Medium"/>
                <a:cs typeface="Rubik Medium"/>
                <a:sym typeface="Rubik Medium"/>
              </a:rPr>
              <a:t>Activity</a:t>
            </a:r>
            <a:endParaRPr>
              <a:latin typeface="Rubik Medium"/>
              <a:ea typeface="Rubik Medium"/>
              <a:cs typeface="Rubik Medium"/>
              <a:sym typeface="Rubik Medium"/>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Lato"/>
                <a:ea typeface="Lato"/>
                <a:cs typeface="Lato"/>
                <a:sym typeface="Lato"/>
              </a:rPr>
              <a:t>Read aloud</a:t>
            </a:r>
            <a:r>
              <a:rPr lang="en" sz="1200">
                <a:solidFill>
                  <a:schemeClr val="dk1"/>
                </a:solidFill>
                <a:latin typeface="Lato"/>
                <a:ea typeface="Lato"/>
                <a:cs typeface="Lato"/>
                <a:sym typeface="Lato"/>
              </a:rPr>
              <a:t>: </a:t>
            </a:r>
            <a:r>
              <a:rPr lang="en" sz="1200">
                <a:solidFill>
                  <a:schemeClr val="dk1"/>
                </a:solidFill>
                <a:latin typeface="Lato"/>
                <a:ea typeface="Lato"/>
                <a:cs typeface="Lato"/>
                <a:sym typeface="Lato"/>
              </a:rPr>
              <a:t>Let's answer these questions together.</a:t>
            </a:r>
            <a:endParaRPr/>
          </a:p>
        </p:txBody>
      </p:sp>
      <p:pic>
        <p:nvPicPr>
          <p:cNvPr id="59" name="Google Shape;59;p13"/>
          <p:cNvPicPr preferRelativeResize="0"/>
          <p:nvPr/>
        </p:nvPicPr>
        <p:blipFill rotWithShape="1">
          <a:blip r:embed="rId5">
            <a:alphaModFix/>
          </a:blip>
          <a:srcRect b="0" l="357" r="357" t="0"/>
          <a:stretch/>
        </p:blipFill>
        <p:spPr>
          <a:xfrm>
            <a:off x="7048950" y="9594700"/>
            <a:ext cx="485775" cy="171450"/>
          </a:xfrm>
          <a:prstGeom prst="rect">
            <a:avLst/>
          </a:prstGeom>
          <a:noFill/>
          <a:ln>
            <a:noFill/>
          </a:ln>
        </p:spPr>
      </p:pic>
      <p:sp>
        <p:nvSpPr>
          <p:cNvPr id="60" name="Google Shape;60;p13"/>
          <p:cNvSpPr txBox="1"/>
          <p:nvPr/>
        </p:nvSpPr>
        <p:spPr>
          <a:xfrm>
            <a:off x="3643825" y="9416875"/>
            <a:ext cx="3355800" cy="5271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b="1" lang="en" sz="800">
                <a:solidFill>
                  <a:srgbClr val="999999"/>
                </a:solidFill>
                <a:latin typeface="Lato"/>
                <a:ea typeface="Lato"/>
                <a:cs typeface="Lato"/>
                <a:sym typeface="Lato"/>
              </a:rPr>
              <a:t>commonsense.org/education</a:t>
            </a:r>
            <a:r>
              <a:rPr lang="en" sz="800">
                <a:solidFill>
                  <a:srgbClr val="999999"/>
                </a:solidFill>
                <a:latin typeface="Lato"/>
                <a:ea typeface="Lato"/>
                <a:cs typeface="Lato"/>
                <a:sym typeface="Lato"/>
              </a:rPr>
              <a:t> </a:t>
            </a:r>
            <a:endParaRPr sz="600">
              <a:solidFill>
                <a:srgbClr val="999999"/>
              </a:solidFill>
              <a:latin typeface="Lato"/>
              <a:ea typeface="Lato"/>
              <a:cs typeface="Lato"/>
              <a:sym typeface="Lato"/>
            </a:endParaRPr>
          </a:p>
          <a:p>
            <a:pPr indent="0" lvl="0" marL="0" rtl="0" algn="r">
              <a:spcBef>
                <a:spcPts val="0"/>
              </a:spcBef>
              <a:spcAft>
                <a:spcPts val="0"/>
              </a:spcAft>
              <a:buNone/>
            </a:pPr>
            <a:r>
              <a:rPr lang="en" sz="700">
                <a:solidFill>
                  <a:srgbClr val="999999"/>
                </a:solidFill>
                <a:highlight>
                  <a:srgbClr val="FFFFFF"/>
                </a:highlight>
                <a:latin typeface="Lato"/>
                <a:ea typeface="Lato"/>
                <a:cs typeface="Lato"/>
                <a:sym typeface="Lato"/>
              </a:rPr>
              <a:t>Shareable with attribution for noncommercial use. Remixing is permitted.</a:t>
            </a:r>
            <a:endParaRPr/>
          </a:p>
        </p:txBody>
      </p:sp>
      <p:sp>
        <p:nvSpPr>
          <p:cNvPr id="61" name="Google Shape;61;p13"/>
          <p:cNvSpPr txBox="1"/>
          <p:nvPr/>
        </p:nvSpPr>
        <p:spPr>
          <a:xfrm>
            <a:off x="377700" y="391400"/>
            <a:ext cx="3861000" cy="301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000">
                <a:latin typeface="Lato"/>
                <a:ea typeface="Lato"/>
                <a:cs typeface="Lato"/>
                <a:sym typeface="Lato"/>
              </a:rPr>
              <a:t>GRADES 3–5: DIGITAL </a:t>
            </a:r>
            <a:r>
              <a:rPr b="1" lang="en" sz="1000">
                <a:latin typeface="Lato"/>
                <a:ea typeface="Lato"/>
                <a:cs typeface="Lato"/>
                <a:sym typeface="Lato"/>
              </a:rPr>
              <a:t>CITIZENSHIP</a:t>
            </a:r>
            <a:r>
              <a:rPr b="1" lang="en" sz="1000">
                <a:latin typeface="Lato"/>
                <a:ea typeface="Lato"/>
                <a:cs typeface="Lato"/>
                <a:sym typeface="Lato"/>
              </a:rPr>
              <a:t> </a:t>
            </a:r>
            <a:r>
              <a:rPr b="1" lang="en" sz="1000">
                <a:latin typeface="Lato"/>
                <a:ea typeface="Lato"/>
                <a:cs typeface="Lato"/>
                <a:sym typeface="Lato"/>
              </a:rPr>
              <a:t>FAMILY</a:t>
            </a:r>
            <a:r>
              <a:rPr b="1" lang="en" sz="1000">
                <a:latin typeface="Lato"/>
                <a:ea typeface="Lato"/>
                <a:cs typeface="Lato"/>
                <a:sym typeface="Lato"/>
              </a:rPr>
              <a:t> ACTIVITY</a:t>
            </a:r>
            <a:endParaRPr b="1" sz="1000">
              <a:latin typeface="Lato"/>
              <a:ea typeface="Lato"/>
              <a:cs typeface="Lato"/>
              <a:sym typeface="Lato"/>
            </a:endParaRPr>
          </a:p>
        </p:txBody>
      </p:sp>
      <p:sp>
        <p:nvSpPr>
          <p:cNvPr id="62" name="Google Shape;62;p13"/>
          <p:cNvSpPr txBox="1"/>
          <p:nvPr/>
        </p:nvSpPr>
        <p:spPr>
          <a:xfrm>
            <a:off x="377700" y="1236799"/>
            <a:ext cx="4730100" cy="580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latin typeface="Rubik"/>
                <a:ea typeface="Rubik"/>
                <a:cs typeface="Rubik"/>
                <a:sym typeface="Rubik"/>
              </a:rPr>
              <a:t>Digital </a:t>
            </a:r>
            <a:r>
              <a:rPr lang="en">
                <a:latin typeface="Rubik"/>
                <a:ea typeface="Rubik"/>
                <a:cs typeface="Rubik"/>
                <a:sym typeface="Rubik"/>
              </a:rPr>
              <a:t>c</a:t>
            </a:r>
            <a:r>
              <a:rPr lang="en">
                <a:latin typeface="Rubik"/>
                <a:ea typeface="Rubik"/>
                <a:cs typeface="Rubik"/>
                <a:sym typeface="Rubik"/>
              </a:rPr>
              <a:t>itizenship</a:t>
            </a:r>
            <a:r>
              <a:rPr lang="en">
                <a:latin typeface="Lato"/>
                <a:ea typeface="Lato"/>
                <a:cs typeface="Lato"/>
                <a:sym typeface="Lato"/>
              </a:rPr>
              <a:t>: Thinking critically and using technology responsibly to learn, create, and participate</a:t>
            </a:r>
            <a:endParaRPr>
              <a:latin typeface="Lato"/>
              <a:ea typeface="Lato"/>
              <a:cs typeface="Lato"/>
              <a:sym typeface="Lato"/>
            </a:endParaRPr>
          </a:p>
        </p:txBody>
      </p:sp>
      <p:sp>
        <p:nvSpPr>
          <p:cNvPr id="63" name="Google Shape;63;p13"/>
          <p:cNvSpPr txBox="1"/>
          <p:nvPr/>
        </p:nvSpPr>
        <p:spPr>
          <a:xfrm>
            <a:off x="377700" y="2042700"/>
            <a:ext cx="6960000" cy="226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latin typeface="Kalam"/>
                <a:ea typeface="Kalam"/>
                <a:cs typeface="Kalam"/>
                <a:sym typeface="Kalam"/>
              </a:rPr>
              <a:t>    </a:t>
            </a:r>
            <a:r>
              <a:rPr lang="en">
                <a:latin typeface="Kalam"/>
                <a:ea typeface="Kalam"/>
                <a:cs typeface="Kalam"/>
                <a:sym typeface="Kalam"/>
              </a:rPr>
              <a:t> </a:t>
            </a:r>
            <a:r>
              <a:rPr lang="en">
                <a:latin typeface="Rubik Medium"/>
                <a:ea typeface="Rubik Medium"/>
                <a:cs typeface="Rubik Medium"/>
                <a:sym typeface="Rubik Medium"/>
              </a:rPr>
              <a:t>Instructions</a:t>
            </a:r>
            <a:endParaRPr>
              <a:latin typeface="Rubik Medium"/>
              <a:ea typeface="Rubik Medium"/>
              <a:cs typeface="Rubik Medium"/>
              <a:sym typeface="Rubik Medium"/>
            </a:endParaRPr>
          </a:p>
          <a:p>
            <a:pPr indent="0" lvl="0" marL="0" rtl="0" algn="l">
              <a:lnSpc>
                <a:spcPct val="115000"/>
              </a:lnSpc>
              <a:spcBef>
                <a:spcPts val="0"/>
              </a:spcBef>
              <a:spcAft>
                <a:spcPts val="0"/>
              </a:spcAft>
              <a:buNone/>
            </a:pPr>
            <a:r>
              <a:rPr lang="en" sz="1200">
                <a:latin typeface="Lato"/>
                <a:ea typeface="Lato"/>
                <a:cs typeface="Lato"/>
                <a:sym typeface="Lato"/>
              </a:rPr>
              <a:t>It's important to stay aware of how our on-screen and offscreen activities fit into our lives. Do a media balance checkup on your family. Get one or more family members together to help. Read the setup before doing the activity together!</a:t>
            </a:r>
            <a:endParaRPr sz="1200">
              <a:latin typeface="Lato"/>
              <a:ea typeface="Lato"/>
              <a:cs typeface="Lato"/>
              <a:sym typeface="Lato"/>
            </a:endParaRPr>
          </a:p>
          <a:p>
            <a:pPr indent="0" lvl="0" marL="0" rtl="0" algn="l">
              <a:lnSpc>
                <a:spcPct val="115000"/>
              </a:lnSpc>
              <a:spcBef>
                <a:spcPts val="0"/>
              </a:spcBef>
              <a:spcAft>
                <a:spcPts val="0"/>
              </a:spcAft>
              <a:buNone/>
            </a:pPr>
            <a:r>
              <a:t/>
            </a:r>
            <a:endParaRPr sz="1200">
              <a:latin typeface="Lato"/>
              <a:ea typeface="Lato"/>
              <a:cs typeface="Lato"/>
              <a:sym typeface="Lato"/>
            </a:endParaRPr>
          </a:p>
          <a:p>
            <a:pPr indent="0" lvl="0" marL="0" rtl="0" algn="l">
              <a:lnSpc>
                <a:spcPct val="115000"/>
              </a:lnSpc>
              <a:spcBef>
                <a:spcPts val="0"/>
              </a:spcBef>
              <a:spcAft>
                <a:spcPts val="0"/>
              </a:spcAft>
              <a:buNone/>
            </a:pPr>
            <a:r>
              <a:rPr lang="en">
                <a:latin typeface="Kalam"/>
                <a:ea typeface="Kalam"/>
                <a:cs typeface="Kalam"/>
                <a:sym typeface="Kalam"/>
              </a:rPr>
              <a:t>    </a:t>
            </a:r>
            <a:r>
              <a:rPr lang="en">
                <a:latin typeface="Kalam"/>
                <a:ea typeface="Kalam"/>
                <a:cs typeface="Kalam"/>
                <a:sym typeface="Kalam"/>
              </a:rPr>
              <a:t> </a:t>
            </a:r>
            <a:r>
              <a:rPr lang="en">
                <a:latin typeface="Rubik Medium"/>
                <a:ea typeface="Rubik Medium"/>
                <a:cs typeface="Rubik Medium"/>
                <a:sym typeface="Rubik Medium"/>
              </a:rPr>
              <a:t>Setup</a:t>
            </a:r>
            <a:endParaRPr>
              <a:latin typeface="Rubik Medium"/>
              <a:ea typeface="Rubik Medium"/>
              <a:cs typeface="Rubik Medium"/>
              <a:sym typeface="Rubik Medium"/>
            </a:endParaRPr>
          </a:p>
          <a:p>
            <a:pPr indent="0" lvl="0" marL="0" rtl="0" algn="l">
              <a:lnSpc>
                <a:spcPct val="115000"/>
              </a:lnSpc>
              <a:spcBef>
                <a:spcPts val="0"/>
              </a:spcBef>
              <a:spcAft>
                <a:spcPts val="0"/>
              </a:spcAft>
              <a:buNone/>
            </a:pPr>
            <a:r>
              <a:rPr b="1" lang="en" sz="1200">
                <a:latin typeface="Lato"/>
                <a:ea typeface="Lato"/>
                <a:cs typeface="Lato"/>
                <a:sym typeface="Lato"/>
              </a:rPr>
              <a:t>Read aloud</a:t>
            </a:r>
            <a:r>
              <a:rPr lang="en" sz="1200">
                <a:latin typeface="Lato"/>
                <a:ea typeface="Lato"/>
                <a:cs typeface="Lato"/>
                <a:sym typeface="Lato"/>
              </a:rPr>
              <a:t>: </a:t>
            </a:r>
            <a:r>
              <a:rPr lang="en" sz="1200">
                <a:latin typeface="Lato"/>
                <a:ea typeface="Lato"/>
                <a:cs typeface="Lato"/>
                <a:sym typeface="Lato"/>
              </a:rPr>
              <a:t>We balance the food we eat to stay healthy. We also need to balance our media use. Media includes the shows and videos we watch, the video games and apps we play, and the music we listen to. Let's answer questions to see if our media use is balanced. Then we can decide if we want to make some changes.</a:t>
            </a:r>
            <a:endParaRPr sz="1200">
              <a:latin typeface="Lato"/>
              <a:ea typeface="Lato"/>
              <a:cs typeface="Lato"/>
              <a:sym typeface="Lato"/>
            </a:endParaRPr>
          </a:p>
        </p:txBody>
      </p:sp>
      <p:sp>
        <p:nvSpPr>
          <p:cNvPr id="64" name="Google Shape;64;p13"/>
          <p:cNvSpPr txBox="1"/>
          <p:nvPr/>
        </p:nvSpPr>
        <p:spPr>
          <a:xfrm>
            <a:off x="0" y="8784150"/>
            <a:ext cx="7772400" cy="6495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200">
                <a:latin typeface="Lato"/>
                <a:ea typeface="Lato"/>
                <a:cs typeface="Lato"/>
                <a:sym typeface="Lato"/>
              </a:rPr>
              <a:t>Learn more ways to find balance in your digital lives at</a:t>
            </a:r>
            <a:r>
              <a:rPr lang="en" sz="1200">
                <a:latin typeface="Lato"/>
                <a:ea typeface="Lato"/>
                <a:cs typeface="Lato"/>
                <a:sym typeface="Lato"/>
              </a:rPr>
              <a:t> </a:t>
            </a:r>
            <a:r>
              <a:rPr b="1" lang="en" sz="1200">
                <a:solidFill>
                  <a:srgbClr val="30A448"/>
                </a:solidFill>
                <a:uFill>
                  <a:noFill/>
                </a:uFill>
                <a:latin typeface="Lato"/>
                <a:ea typeface="Lato"/>
                <a:cs typeface="Lato"/>
                <a:sym typeface="Lato"/>
                <a:hlinkClick r:id="rId6">
                  <a:extLst>
                    <a:ext uri="{A12FA001-AC4F-418D-AE19-62706E023703}">
                      <ahyp:hlinkClr val="tx"/>
                    </a:ext>
                  </a:extLst>
                </a:hlinkClick>
              </a:rPr>
              <a:t>commonsense.org/family-tips-on-media-balance</a:t>
            </a:r>
            <a:r>
              <a:rPr lang="en" sz="1200">
                <a:latin typeface="Lato"/>
                <a:ea typeface="Lato"/>
                <a:cs typeface="Lato"/>
                <a:sym typeface="Lato"/>
              </a:rPr>
              <a:t>!</a:t>
            </a:r>
            <a:endParaRPr sz="1200">
              <a:latin typeface="Lato"/>
              <a:ea typeface="Lato"/>
              <a:cs typeface="Lato"/>
              <a:sym typeface="Lato"/>
            </a:endParaRPr>
          </a:p>
        </p:txBody>
      </p:sp>
      <p:pic>
        <p:nvPicPr>
          <p:cNvPr id="65" name="Google Shape;65;p13"/>
          <p:cNvPicPr preferRelativeResize="0"/>
          <p:nvPr/>
        </p:nvPicPr>
        <p:blipFill>
          <a:blip r:embed="rId7">
            <a:alphaModFix/>
          </a:blip>
          <a:stretch>
            <a:fillRect/>
          </a:stretch>
        </p:blipFill>
        <p:spPr>
          <a:xfrm>
            <a:off x="377701" y="9522244"/>
            <a:ext cx="2570775" cy="243906"/>
          </a:xfrm>
          <a:prstGeom prst="rect">
            <a:avLst/>
          </a:prstGeom>
          <a:noFill/>
          <a:ln>
            <a:noFill/>
          </a:ln>
        </p:spPr>
      </p:pic>
      <p:pic>
        <p:nvPicPr>
          <p:cNvPr id="66" name="Google Shape;66;p13"/>
          <p:cNvPicPr preferRelativeResize="0"/>
          <p:nvPr/>
        </p:nvPicPr>
        <p:blipFill>
          <a:blip r:embed="rId8">
            <a:alphaModFix/>
          </a:blip>
          <a:stretch>
            <a:fillRect/>
          </a:stretch>
        </p:blipFill>
        <p:spPr>
          <a:xfrm>
            <a:off x="493749" y="4671048"/>
            <a:ext cx="257100" cy="257100"/>
          </a:xfrm>
          <a:prstGeom prst="rect">
            <a:avLst/>
          </a:prstGeom>
          <a:noFill/>
          <a:ln>
            <a:noFill/>
          </a:ln>
        </p:spPr>
      </p:pic>
      <p:pic>
        <p:nvPicPr>
          <p:cNvPr id="67" name="Google Shape;67;p13"/>
          <p:cNvPicPr preferRelativeResize="0"/>
          <p:nvPr/>
        </p:nvPicPr>
        <p:blipFill rotWithShape="1">
          <a:blip r:embed="rId9">
            <a:alphaModFix/>
          </a:blip>
          <a:srcRect b="13856" l="0" r="0" t="5249"/>
          <a:stretch/>
        </p:blipFill>
        <p:spPr>
          <a:xfrm>
            <a:off x="471550" y="3171150"/>
            <a:ext cx="301500" cy="243900"/>
          </a:xfrm>
          <a:prstGeom prst="rect">
            <a:avLst/>
          </a:prstGeom>
          <a:noFill/>
          <a:ln>
            <a:noFill/>
          </a:ln>
        </p:spPr>
      </p:pic>
      <p:pic>
        <p:nvPicPr>
          <p:cNvPr id="68" name="Google Shape;68;p13"/>
          <p:cNvPicPr preferRelativeResize="0"/>
          <p:nvPr/>
        </p:nvPicPr>
        <p:blipFill>
          <a:blip r:embed="rId10">
            <a:alphaModFix/>
          </a:blip>
          <a:stretch>
            <a:fillRect/>
          </a:stretch>
        </p:blipFill>
        <p:spPr>
          <a:xfrm>
            <a:off x="528119" y="2072475"/>
            <a:ext cx="257100" cy="257112"/>
          </a:xfrm>
          <a:prstGeom prst="rect">
            <a:avLst/>
          </a:prstGeom>
          <a:noFill/>
          <a:ln>
            <a:noFill/>
          </a:ln>
        </p:spPr>
      </p:pic>
      <p:sp>
        <p:nvSpPr>
          <p:cNvPr id="69" name="Google Shape;69;p13"/>
          <p:cNvSpPr txBox="1"/>
          <p:nvPr/>
        </p:nvSpPr>
        <p:spPr>
          <a:xfrm>
            <a:off x="377700" y="5223563"/>
            <a:ext cx="6995700" cy="3168600"/>
          </a:xfrm>
          <a:prstGeom prst="rect">
            <a:avLst/>
          </a:prstGeom>
          <a:noFill/>
          <a:ln>
            <a:noFill/>
          </a:ln>
        </p:spPr>
        <p:txBody>
          <a:bodyPr anchorCtr="0" anchor="t" bIns="91425" lIns="91425" spcFirstLastPara="1" rIns="91425" wrap="square" tIns="91425">
            <a:noAutofit/>
          </a:bodyPr>
          <a:lstStyle/>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Do digital devices (phones, tablets, TV) ever keep us from getting enough sleep?</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Do we use them while we eat? </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Do we do activities together without devices?</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Do we ever use them together?</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Does our digital device use ever cause fights? If so, what are the fights about?</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When we use our devices, how is it fun? What do we learn?</a:t>
            </a:r>
            <a:endParaRPr sz="1200">
              <a:solidFill>
                <a:schemeClr val="dk1"/>
              </a:solidFill>
              <a:latin typeface="Lato"/>
              <a:ea typeface="Lato"/>
              <a:cs typeface="Lato"/>
              <a:sym typeface="Lato"/>
            </a:endParaRPr>
          </a:p>
          <a:p>
            <a:pPr indent="-304800" lvl="0" marL="457200" rtl="0" algn="l">
              <a:lnSpc>
                <a:spcPct val="200000"/>
              </a:lnSpc>
              <a:spcBef>
                <a:spcPts val="0"/>
              </a:spcBef>
              <a:spcAft>
                <a:spcPts val="0"/>
              </a:spcAft>
              <a:buClr>
                <a:schemeClr val="dk1"/>
              </a:buClr>
              <a:buSzPts val="1200"/>
              <a:buFont typeface="Lato"/>
              <a:buChar char="●"/>
            </a:pPr>
            <a:r>
              <a:rPr lang="en" sz="1200">
                <a:solidFill>
                  <a:schemeClr val="dk1"/>
                </a:solidFill>
                <a:latin typeface="Lato"/>
                <a:ea typeface="Lato"/>
                <a:cs typeface="Lato"/>
                <a:sym typeface="Lato"/>
              </a:rPr>
              <a:t>Is there anything we want to change about how we use our devices? If so, what?</a:t>
            </a:r>
            <a:endParaRPr sz="1200">
              <a:solidFill>
                <a:schemeClr val="dk1"/>
              </a:solidFill>
              <a:latin typeface="Lato"/>
              <a:ea typeface="Lato"/>
              <a:cs typeface="Lato"/>
              <a:sym typeface="Lato"/>
            </a:endParaRPr>
          </a:p>
          <a:p>
            <a:pPr indent="0" lvl="0" marL="0" rtl="0" algn="l">
              <a:lnSpc>
                <a:spcPct val="115000"/>
              </a:lnSpc>
              <a:spcBef>
                <a:spcPts val="0"/>
              </a:spcBef>
              <a:spcAft>
                <a:spcPts val="0"/>
              </a:spcAft>
              <a:buNone/>
            </a:pPr>
            <a:r>
              <a:rPr lang="en" sz="1200">
                <a:solidFill>
                  <a:schemeClr val="dk1"/>
                </a:solidFill>
                <a:latin typeface="Lato"/>
                <a:ea typeface="Lato"/>
                <a:cs typeface="Lato"/>
                <a:sym typeface="Lato"/>
              </a:rPr>
              <a:t>Does the way your family uses media feel balanced and healthy? Give a thumbs up or thumbs down. Does your family agree? If you want to make changes, what are they? Think of changes that work for the whole family since you're all on the same team!</a:t>
            </a:r>
            <a:endParaRPr sz="1200">
              <a:solidFill>
                <a:schemeClr val="dk1"/>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