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7"/>
  </p:handoutMasterIdLst>
  <p:sldIdLst>
    <p:sldId id="256" r:id="rId2"/>
    <p:sldId id="268" r:id="rId3"/>
    <p:sldId id="269" r:id="rId4"/>
    <p:sldId id="270" r:id="rId5"/>
    <p:sldId id="271"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47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853AC94-A0F4-4C6B-931A-EF4A524C91C6}" type="datetimeFigureOut">
              <a:rPr lang="en-US" smtClean="0"/>
              <a:t>10/25/2017</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FCB8466-11BF-47A7-AE29-4E3E74EB343C}" type="slidenum">
              <a:rPr lang="en-US" smtClean="0"/>
              <a:t>‹#›</a:t>
            </a:fld>
            <a:endParaRPr lang="en-US" dirty="0"/>
          </a:p>
        </p:txBody>
      </p:sp>
    </p:spTree>
    <p:extLst>
      <p:ext uri="{BB962C8B-B14F-4D97-AF65-F5344CB8AC3E}">
        <p14:creationId xmlns:p14="http://schemas.microsoft.com/office/powerpoint/2010/main" val="73280831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AEFBF1-0E32-4893-AD8D-F6FA4874B6BA}"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9A76DDF-F557-4427-8937-94CFED3A8CE9}" type="datetimeFigureOut">
              <a:rPr lang="en-US" smtClean="0"/>
              <a:t>10/25/2017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AEFBF1-0E32-4893-AD8D-F6FA4874B6BA}" type="slidenum">
              <a:rPr lang="en-US" smtClean="0"/>
              <a:t>‹#›</a:t>
            </a:fld>
            <a:endParaRPr lang="en-US" dirty="0"/>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9A76DDF-F557-4427-8937-94CFED3A8CE9}" type="datetimeFigureOut">
              <a:rPr lang="en-US" smtClean="0"/>
              <a:t>10/25/2017</a:t>
            </a:fld>
            <a:endParaRPr lang="en-US" dirty="0"/>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dirty="0"/>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8AEFBF1-0E32-4893-AD8D-F6FA4874B6BA}"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rgbClr val="0070C0"/>
                </a:solidFill>
                <a:latin typeface="Aparajita" pitchFamily="34" charset="0"/>
                <a:cs typeface="Aparajita" pitchFamily="34" charset="0"/>
              </a:rPr>
              <a:t>Child Study Team Year in Review</a:t>
            </a:r>
            <a:r>
              <a:rPr lang="en-US" dirty="0" smtClean="0">
                <a:solidFill>
                  <a:srgbClr val="FF0000"/>
                </a:solidFill>
                <a:latin typeface="Aparajita" pitchFamily="34" charset="0"/>
                <a:cs typeface="Aparajita" pitchFamily="34" charset="0"/>
              </a:rPr>
              <a:t/>
            </a:r>
            <a:br>
              <a:rPr lang="en-US" dirty="0" smtClean="0">
                <a:solidFill>
                  <a:srgbClr val="FF0000"/>
                </a:solidFill>
                <a:latin typeface="Aparajita" pitchFamily="34" charset="0"/>
                <a:cs typeface="Aparajita" pitchFamily="34" charset="0"/>
              </a:rPr>
            </a:br>
            <a:r>
              <a:rPr lang="en-US" sz="2800" i="1" dirty="0" smtClean="0">
                <a:solidFill>
                  <a:srgbClr val="FFFF00"/>
                </a:solidFill>
                <a:latin typeface="Aparajita" pitchFamily="34" charset="0"/>
                <a:cs typeface="Aparajita" pitchFamily="34" charset="0"/>
              </a:rPr>
              <a:t>2015-2016</a:t>
            </a:r>
            <a:endParaRPr lang="en-US" sz="2800" i="1" dirty="0">
              <a:solidFill>
                <a:srgbClr val="FFFF00"/>
              </a:solidFill>
              <a:latin typeface="Aparajita" pitchFamily="34" charset="0"/>
              <a:cs typeface="Aparajita" pitchFamily="34" charset="0"/>
            </a:endParaRPr>
          </a:p>
        </p:txBody>
      </p:sp>
      <p:sp>
        <p:nvSpPr>
          <p:cNvPr id="3" name="Subtitle 2"/>
          <p:cNvSpPr>
            <a:spLocks noGrp="1"/>
          </p:cNvSpPr>
          <p:nvPr>
            <p:ph type="subTitle" idx="1"/>
          </p:nvPr>
        </p:nvSpPr>
        <p:spPr/>
        <p:txBody>
          <a:bodyPr>
            <a:normAutofit/>
          </a:bodyPr>
          <a:lstStyle/>
          <a:p>
            <a:r>
              <a:rPr lang="en-US" sz="2800" b="1" i="1" dirty="0" smtClean="0">
                <a:solidFill>
                  <a:schemeClr val="tx1"/>
                </a:solidFill>
                <a:latin typeface="Aparajita" pitchFamily="34" charset="0"/>
                <a:cs typeface="Aparajita" pitchFamily="34" charset="0"/>
              </a:rPr>
              <a:t>Committed to Excellence</a:t>
            </a:r>
            <a:endParaRPr lang="en-US" sz="2800" b="1" i="1" dirty="0">
              <a:solidFill>
                <a:schemeClr val="tx1"/>
              </a:solidFill>
              <a:latin typeface="Aparajita" pitchFamily="34" charset="0"/>
              <a:cs typeface="Aparajita" pitchFamily="34" charset="0"/>
            </a:endParaRPr>
          </a:p>
        </p:txBody>
      </p:sp>
    </p:spTree>
    <p:extLst>
      <p:ext uri="{BB962C8B-B14F-4D97-AF65-F5344CB8AC3E}">
        <p14:creationId xmlns:p14="http://schemas.microsoft.com/office/powerpoint/2010/main" val="92213234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44" y="5373469"/>
            <a:ext cx="8183880" cy="1051560"/>
          </a:xfrm>
        </p:spPr>
        <p:txBody>
          <a:bodyPr/>
          <a:lstStyle/>
          <a:p>
            <a:r>
              <a:rPr lang="en-US" dirty="0">
                <a:solidFill>
                  <a:srgbClr val="0070C0"/>
                </a:solidFill>
                <a:latin typeface="Aparajita" pitchFamily="34" charset="0"/>
                <a:cs typeface="Aparajita" pitchFamily="34" charset="0"/>
              </a:rPr>
              <a:t>Child Study Team Year in Review</a:t>
            </a:r>
            <a:endParaRPr lang="en-US" dirty="0">
              <a:solidFill>
                <a:srgbClr val="FF0000"/>
              </a:solidFill>
            </a:endParaRPr>
          </a:p>
        </p:txBody>
      </p:sp>
      <p:sp>
        <p:nvSpPr>
          <p:cNvPr id="5" name="Content Placeholder 4"/>
          <p:cNvSpPr>
            <a:spLocks noGrp="1"/>
          </p:cNvSpPr>
          <p:nvPr>
            <p:ph sz="quarter" idx="2"/>
          </p:nvPr>
        </p:nvSpPr>
        <p:spPr>
          <a:xfrm>
            <a:off x="655850" y="1371600"/>
            <a:ext cx="7954749" cy="3886200"/>
          </a:xfrm>
        </p:spPr>
        <p:txBody>
          <a:bodyPr>
            <a:normAutofit fontScale="32500" lnSpcReduction="20000"/>
          </a:bodyPr>
          <a:lstStyle/>
          <a:p>
            <a:pPr marL="0" indent="0">
              <a:buNone/>
            </a:pPr>
            <a:r>
              <a:rPr lang="en-US" sz="6200" b="1" dirty="0" smtClean="0">
                <a:latin typeface="Aparajita" panose="020B0604020202020204" pitchFamily="34" charset="0"/>
                <a:cs typeface="Aparajita" panose="020B0604020202020204" pitchFamily="34" charset="0"/>
              </a:rPr>
              <a:t>New </a:t>
            </a:r>
            <a:r>
              <a:rPr lang="en-US" sz="6200" b="1" dirty="0">
                <a:latin typeface="Aparajita" panose="020B0604020202020204" pitchFamily="34" charset="0"/>
                <a:cs typeface="Aparajita" panose="020B0604020202020204" pitchFamily="34" charset="0"/>
              </a:rPr>
              <a:t>Referrals: 24</a:t>
            </a:r>
            <a:endParaRPr lang="en-US" sz="6200" dirty="0">
              <a:latin typeface="Aparajita" panose="020B0604020202020204" pitchFamily="34" charset="0"/>
              <a:cs typeface="Aparajita" panose="020B0604020202020204" pitchFamily="34" charset="0"/>
            </a:endParaRPr>
          </a:p>
          <a:p>
            <a:pPr marL="0" indent="0">
              <a:buNone/>
            </a:pPr>
            <a:endParaRPr lang="en-US" sz="4500" i="1" dirty="0" smtClean="0">
              <a:latin typeface="Aparajita" panose="020B0604020202020204" pitchFamily="34" charset="0"/>
              <a:cs typeface="Aparajita" panose="020B0604020202020204" pitchFamily="34" charset="0"/>
            </a:endParaRPr>
          </a:p>
          <a:p>
            <a:pPr marL="0" indent="0">
              <a:buNone/>
            </a:pPr>
            <a:r>
              <a:rPr lang="en-US" sz="4500" i="1" dirty="0">
                <a:latin typeface="Aparajita" panose="020B0604020202020204" pitchFamily="34" charset="0"/>
                <a:cs typeface="Aparajita" panose="020B0604020202020204" pitchFamily="34" charset="0"/>
              </a:rPr>
              <a:t>	</a:t>
            </a:r>
            <a:r>
              <a:rPr lang="en-US" sz="4500" dirty="0">
                <a:latin typeface="Aparajita" panose="020B0604020202020204" pitchFamily="34" charset="0"/>
                <a:cs typeface="Aparajita" panose="020B0604020202020204" pitchFamily="34" charset="0"/>
              </a:rPr>
              <a:t> </a:t>
            </a:r>
          </a:p>
          <a:p>
            <a:pPr marL="0" indent="0">
              <a:buNone/>
            </a:pPr>
            <a:r>
              <a:rPr lang="en-US" sz="6200" b="1" dirty="0">
                <a:latin typeface="Aparajita" panose="020B0604020202020204" pitchFamily="34" charset="0"/>
                <a:cs typeface="Aparajita" panose="020B0604020202020204" pitchFamily="34" charset="0"/>
              </a:rPr>
              <a:t>Students Found Eligible: 15</a:t>
            </a:r>
            <a:r>
              <a:rPr lang="en-US" sz="6200" dirty="0">
                <a:latin typeface="Aparajita" panose="020B0604020202020204" pitchFamily="34" charset="0"/>
                <a:cs typeface="Aparajita" panose="020B0604020202020204" pitchFamily="34" charset="0"/>
              </a:rPr>
              <a:t> </a:t>
            </a:r>
            <a:r>
              <a:rPr lang="en-US" sz="4500" i="1" dirty="0">
                <a:latin typeface="Aparajita" panose="020B0604020202020204" pitchFamily="34" charset="0"/>
                <a:cs typeface="Aparajita" panose="020B0604020202020204" pitchFamily="34" charset="0"/>
              </a:rPr>
              <a:t>(Includes pre-school disabled &amp; speech-only IEPs</a:t>
            </a:r>
            <a:r>
              <a:rPr lang="en-US" sz="4500" i="1" dirty="0" smtClean="0">
                <a:latin typeface="Aparajita" panose="020B0604020202020204" pitchFamily="34" charset="0"/>
                <a:cs typeface="Aparajita" panose="020B0604020202020204" pitchFamily="34" charset="0"/>
              </a:rPr>
              <a:t>)</a:t>
            </a:r>
          </a:p>
          <a:p>
            <a:pPr marL="0" indent="0">
              <a:buNone/>
            </a:pPr>
            <a:endParaRPr lang="en-US" sz="4500" dirty="0">
              <a:latin typeface="Aparajita" panose="020B0604020202020204" pitchFamily="34" charset="0"/>
              <a:cs typeface="Aparajita" panose="020B0604020202020204" pitchFamily="34" charset="0"/>
            </a:endParaRPr>
          </a:p>
          <a:p>
            <a:pPr marL="0" indent="0">
              <a:buNone/>
            </a:pPr>
            <a:r>
              <a:rPr lang="en-US" sz="4500" i="1" dirty="0" smtClean="0">
                <a:latin typeface="Aparajita" panose="020B0604020202020204" pitchFamily="34" charset="0"/>
                <a:cs typeface="Aparajita" panose="020B0604020202020204" pitchFamily="34" charset="0"/>
              </a:rPr>
              <a:t>Fifteen </a:t>
            </a:r>
            <a:r>
              <a:rPr lang="en-US" sz="4500" i="1" dirty="0">
                <a:latin typeface="Aparajita" panose="020B0604020202020204" pitchFamily="34" charset="0"/>
                <a:cs typeface="Aparajita" panose="020B0604020202020204" pitchFamily="34" charset="0"/>
              </a:rPr>
              <a:t>of the 24 referred students were determined to meet the eligibility criteria under IDEA.  The Child Study Team identified these children as students with a disability who demonstrate a need for specialized instruction.</a:t>
            </a:r>
            <a:endParaRPr lang="en-US" sz="4500" dirty="0">
              <a:latin typeface="Aparajita" panose="020B0604020202020204" pitchFamily="34" charset="0"/>
              <a:cs typeface="Aparajita" panose="020B0604020202020204" pitchFamily="34" charset="0"/>
            </a:endParaRPr>
          </a:p>
          <a:p>
            <a:pPr marL="0" indent="0">
              <a:buNone/>
            </a:pPr>
            <a:r>
              <a:rPr lang="en-US" sz="4500" b="1" u="sng" dirty="0">
                <a:latin typeface="Aparajita" panose="020B0604020202020204" pitchFamily="34" charset="0"/>
                <a:cs typeface="Aparajita" panose="020B0604020202020204" pitchFamily="34" charset="0"/>
              </a:rPr>
              <a:t/>
            </a:r>
            <a:br>
              <a:rPr lang="en-US" sz="4500" b="1" u="sng" dirty="0">
                <a:latin typeface="Aparajita" panose="020B0604020202020204" pitchFamily="34" charset="0"/>
                <a:cs typeface="Aparajita" panose="020B0604020202020204" pitchFamily="34" charset="0"/>
              </a:rPr>
            </a:br>
            <a:r>
              <a:rPr lang="en-US" sz="6200" b="1" dirty="0">
                <a:latin typeface="Aparajita" panose="020B0604020202020204" pitchFamily="34" charset="0"/>
                <a:cs typeface="Aparajita" panose="020B0604020202020204" pitchFamily="34" charset="0"/>
              </a:rPr>
              <a:t>Re-evaluations:</a:t>
            </a:r>
            <a:r>
              <a:rPr lang="en-US" sz="6200" dirty="0">
                <a:latin typeface="Aparajita" panose="020B0604020202020204" pitchFamily="34" charset="0"/>
                <a:cs typeface="Aparajita" panose="020B0604020202020204" pitchFamily="34" charset="0"/>
              </a:rPr>
              <a:t>  </a:t>
            </a:r>
            <a:r>
              <a:rPr lang="en-US" sz="6200" b="1" dirty="0">
                <a:latin typeface="Aparajita" panose="020B0604020202020204" pitchFamily="34" charset="0"/>
                <a:cs typeface="Aparajita" panose="020B0604020202020204" pitchFamily="34" charset="0"/>
              </a:rPr>
              <a:t>24</a:t>
            </a:r>
            <a:endParaRPr lang="en-US" sz="6200" dirty="0">
              <a:latin typeface="Aparajita" panose="020B0604020202020204" pitchFamily="34" charset="0"/>
              <a:cs typeface="Aparajita" panose="020B0604020202020204" pitchFamily="34" charset="0"/>
            </a:endParaRPr>
          </a:p>
          <a:p>
            <a:pPr marL="0" indent="0">
              <a:buNone/>
            </a:pPr>
            <a:r>
              <a:rPr lang="en-US" sz="4500" i="1" dirty="0" smtClean="0">
                <a:latin typeface="Aparajita" panose="020B0604020202020204" pitchFamily="34" charset="0"/>
                <a:cs typeface="Aparajita" panose="020B0604020202020204" pitchFamily="34" charset="0"/>
              </a:rPr>
              <a:t>All </a:t>
            </a:r>
            <a:r>
              <a:rPr lang="en-US" sz="4500" i="1" dirty="0">
                <a:latin typeface="Aparajita" panose="020B0604020202020204" pitchFamily="34" charset="0"/>
                <a:cs typeface="Aparajita" panose="020B0604020202020204" pitchFamily="34" charset="0"/>
              </a:rPr>
              <a:t>special education students are re-evaluated or re-assessed every three years to determine continued eligibility for special education and/or related services.  For the 2015-2016 school year, eight students were declassified, and no longer met the criteria as a student with a disability.  </a:t>
            </a:r>
            <a:endParaRPr lang="en-US" sz="4500" dirty="0">
              <a:latin typeface="Aparajita" panose="020B0604020202020204" pitchFamily="34" charset="0"/>
              <a:cs typeface="Aparajita" panose="020B0604020202020204" pitchFamily="34" charset="0"/>
            </a:endParaRPr>
          </a:p>
          <a:p>
            <a:pPr marL="0" indent="0">
              <a:buNone/>
            </a:pPr>
            <a:endParaRPr lang="en-US" sz="3600" dirty="0">
              <a:solidFill>
                <a:srgbClr val="0070C0"/>
              </a:solidFill>
              <a:latin typeface="Aparajita" pitchFamily="34" charset="0"/>
              <a:cs typeface="Aparajita" pitchFamily="34" charset="0"/>
            </a:endParaRPr>
          </a:p>
        </p:txBody>
      </p:sp>
      <p:sp>
        <p:nvSpPr>
          <p:cNvPr id="7" name="Rectangle 6"/>
          <p:cNvSpPr/>
          <p:nvPr/>
        </p:nvSpPr>
        <p:spPr>
          <a:xfrm>
            <a:off x="2577648" y="609600"/>
            <a:ext cx="4035080" cy="646331"/>
          </a:xfrm>
          <a:prstGeom prst="rect">
            <a:avLst/>
          </a:prstGeom>
          <a:noFill/>
        </p:spPr>
        <p:txBody>
          <a:bodyPr wrap="none" lIns="91440" tIns="45720" rIns="91440" bIns="45720">
            <a:spAutoFit/>
          </a:bodyPr>
          <a:lstStyle/>
          <a:p>
            <a:pPr algn="ctr"/>
            <a:r>
              <a:rPr lang="en-US" sz="3600" b="1" dirty="0" smtClean="0">
                <a:solidFill>
                  <a:srgbClr val="FFFF00"/>
                </a:solidFill>
                <a:latin typeface="Aparajita" pitchFamily="34" charset="0"/>
                <a:cs typeface="Aparajita" pitchFamily="34" charset="0"/>
              </a:rPr>
              <a:t>Why so many </a:t>
            </a:r>
            <a:r>
              <a:rPr lang="en-US" sz="3600" b="1" dirty="0">
                <a:solidFill>
                  <a:srgbClr val="FFFF00"/>
                </a:solidFill>
                <a:latin typeface="Aparajita" pitchFamily="34" charset="0"/>
                <a:cs typeface="Aparajita" pitchFamily="34" charset="0"/>
              </a:rPr>
              <a:t>m</a:t>
            </a:r>
            <a:r>
              <a:rPr lang="en-US" sz="3600" b="1" dirty="0" smtClean="0">
                <a:solidFill>
                  <a:srgbClr val="FFFF00"/>
                </a:solidFill>
                <a:latin typeface="Aparajita" pitchFamily="34" charset="0"/>
                <a:cs typeface="Aparajita" pitchFamily="34" charset="0"/>
              </a:rPr>
              <a:t>eetings?</a:t>
            </a:r>
            <a:endParaRPr lang="en-US" sz="3600" b="1" cap="none" spc="0" dirty="0">
              <a:ln w="17780" cmpd="sng">
                <a:solidFill>
                  <a:srgbClr val="FFFFFF"/>
                </a:solidFill>
                <a:prstDash val="solid"/>
                <a:miter lim="800000"/>
              </a:ln>
              <a:solidFill>
                <a:srgbClr val="FFFF00"/>
              </a:solidFill>
            </a:endParaRPr>
          </a:p>
        </p:txBody>
      </p:sp>
    </p:spTree>
    <p:extLst>
      <p:ext uri="{BB962C8B-B14F-4D97-AF65-F5344CB8AC3E}">
        <p14:creationId xmlns:p14="http://schemas.microsoft.com/office/powerpoint/2010/main" val="368720808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284" y="5373469"/>
            <a:ext cx="8183880" cy="1051560"/>
          </a:xfrm>
        </p:spPr>
        <p:txBody>
          <a:bodyPr/>
          <a:lstStyle/>
          <a:p>
            <a:r>
              <a:rPr lang="en-US" dirty="0">
                <a:solidFill>
                  <a:srgbClr val="0070C0"/>
                </a:solidFill>
                <a:latin typeface="Aparajita" pitchFamily="34" charset="0"/>
                <a:cs typeface="Aparajita" pitchFamily="34" charset="0"/>
              </a:rPr>
              <a:t>Child Study Team Year in Review</a:t>
            </a:r>
            <a:endParaRPr lang="en-US" dirty="0">
              <a:solidFill>
                <a:srgbClr val="0070C0"/>
              </a:solidFill>
            </a:endParaRPr>
          </a:p>
        </p:txBody>
      </p:sp>
      <p:sp>
        <p:nvSpPr>
          <p:cNvPr id="5" name="Content Placeholder 4"/>
          <p:cNvSpPr>
            <a:spLocks noGrp="1"/>
          </p:cNvSpPr>
          <p:nvPr>
            <p:ph sz="quarter" idx="2"/>
          </p:nvPr>
        </p:nvSpPr>
        <p:spPr>
          <a:xfrm>
            <a:off x="655850" y="1371600"/>
            <a:ext cx="7954749" cy="3886200"/>
          </a:xfrm>
        </p:spPr>
        <p:txBody>
          <a:bodyPr>
            <a:normAutofit/>
          </a:bodyPr>
          <a:lstStyle/>
          <a:p>
            <a:pPr marL="0" indent="0">
              <a:buNone/>
            </a:pPr>
            <a:endParaRPr lang="en-US" sz="2000" dirty="0" smtClean="0">
              <a:latin typeface="Aparajita" pitchFamily="34" charset="0"/>
              <a:cs typeface="Aparajita" pitchFamily="34" charset="0"/>
            </a:endParaRPr>
          </a:p>
          <a:p>
            <a:pPr marL="0" indent="0">
              <a:buNone/>
            </a:pPr>
            <a:endParaRPr lang="en-US" sz="3600" dirty="0">
              <a:solidFill>
                <a:srgbClr val="0070C0"/>
              </a:solidFill>
              <a:latin typeface="Aparajita" pitchFamily="34" charset="0"/>
              <a:cs typeface="Aparajita" pitchFamily="34" charset="0"/>
            </a:endParaRPr>
          </a:p>
        </p:txBody>
      </p:sp>
      <p:sp>
        <p:nvSpPr>
          <p:cNvPr id="6" name="Content Placeholder 5"/>
          <p:cNvSpPr>
            <a:spLocks noGrp="1"/>
          </p:cNvSpPr>
          <p:nvPr>
            <p:ph sz="quarter" idx="4"/>
          </p:nvPr>
        </p:nvSpPr>
        <p:spPr>
          <a:xfrm>
            <a:off x="457200" y="1447800"/>
            <a:ext cx="8126889" cy="3810000"/>
          </a:xfrm>
        </p:spPr>
        <p:txBody>
          <a:bodyPr>
            <a:noAutofit/>
          </a:bodyPr>
          <a:lstStyle/>
          <a:p>
            <a:pPr marL="0" indent="0">
              <a:buNone/>
            </a:pPr>
            <a:r>
              <a:rPr lang="en-US" sz="2000" b="1" dirty="0" smtClean="0">
                <a:solidFill>
                  <a:srgbClr val="0070C0"/>
                </a:solidFill>
                <a:latin typeface="Aparajita" panose="020B0604020202020204" pitchFamily="34" charset="0"/>
                <a:cs typeface="Aparajita" panose="020B0604020202020204" pitchFamily="34" charset="0"/>
              </a:rPr>
              <a:t>Statewide Classification Rate		16.5%</a:t>
            </a:r>
          </a:p>
          <a:p>
            <a:pPr marL="0" indent="0">
              <a:buNone/>
            </a:pPr>
            <a:endParaRPr lang="en-US" sz="2000" b="1" dirty="0" smtClean="0">
              <a:solidFill>
                <a:srgbClr val="0070C0"/>
              </a:solidFill>
              <a:latin typeface="Aparajita" panose="020B0604020202020204" pitchFamily="34" charset="0"/>
              <a:cs typeface="Aparajita" panose="020B0604020202020204" pitchFamily="34" charset="0"/>
            </a:endParaRPr>
          </a:p>
          <a:p>
            <a:pPr marL="0" indent="0">
              <a:buNone/>
            </a:pPr>
            <a:r>
              <a:rPr lang="en-US" sz="2000" b="1" dirty="0" smtClean="0">
                <a:solidFill>
                  <a:srgbClr val="0070C0"/>
                </a:solidFill>
                <a:latin typeface="Aparajita" panose="020B0604020202020204" pitchFamily="34" charset="0"/>
                <a:cs typeface="Aparajita" panose="020B0604020202020204" pitchFamily="34" charset="0"/>
              </a:rPr>
              <a:t>South Harrison Classification Rate	19%</a:t>
            </a:r>
          </a:p>
          <a:p>
            <a:pPr marL="0" indent="0">
              <a:buNone/>
            </a:pPr>
            <a:endParaRPr lang="en-US" sz="2000" b="1" dirty="0">
              <a:solidFill>
                <a:srgbClr val="0070C0"/>
              </a:solidFill>
              <a:latin typeface="Aparajita" panose="020B0604020202020204" pitchFamily="34" charset="0"/>
              <a:cs typeface="Aparajita" panose="020B0604020202020204" pitchFamily="34" charset="0"/>
            </a:endParaRPr>
          </a:p>
          <a:p>
            <a:pPr marL="0" indent="0">
              <a:buNone/>
            </a:pPr>
            <a:r>
              <a:rPr lang="en-US" sz="2000" b="1" dirty="0" smtClean="0">
                <a:solidFill>
                  <a:srgbClr val="0070C0"/>
                </a:solidFill>
                <a:latin typeface="Aparajita" panose="020B0604020202020204" pitchFamily="34" charset="0"/>
                <a:cs typeface="Aparajita" panose="020B0604020202020204" pitchFamily="34" charset="0"/>
              </a:rPr>
              <a:t>Greenwich Township			26.5%</a:t>
            </a:r>
          </a:p>
          <a:p>
            <a:pPr marL="0" indent="0">
              <a:buNone/>
            </a:pPr>
            <a:endParaRPr lang="en-US" sz="2000" b="1" dirty="0">
              <a:solidFill>
                <a:srgbClr val="0070C0"/>
              </a:solidFill>
              <a:latin typeface="Aparajita" panose="020B0604020202020204" pitchFamily="34" charset="0"/>
              <a:cs typeface="Aparajita" panose="020B0604020202020204" pitchFamily="34" charset="0"/>
            </a:endParaRPr>
          </a:p>
          <a:p>
            <a:pPr marL="0" indent="0">
              <a:buNone/>
            </a:pPr>
            <a:r>
              <a:rPr lang="en-US" sz="2000" b="1" dirty="0" smtClean="0">
                <a:solidFill>
                  <a:srgbClr val="0070C0"/>
                </a:solidFill>
                <a:latin typeface="Aparajita" panose="020B0604020202020204" pitchFamily="34" charset="0"/>
                <a:cs typeface="Aparajita" panose="020B0604020202020204" pitchFamily="34" charset="0"/>
              </a:rPr>
              <a:t>Mantua					20.5%</a:t>
            </a:r>
          </a:p>
          <a:p>
            <a:pPr marL="0" indent="0">
              <a:buNone/>
            </a:pPr>
            <a:endParaRPr lang="en-US" sz="2000" b="1" dirty="0">
              <a:solidFill>
                <a:srgbClr val="0070C0"/>
              </a:solidFill>
              <a:latin typeface="Aparajita" panose="020B0604020202020204" pitchFamily="34" charset="0"/>
              <a:cs typeface="Aparajita" panose="020B0604020202020204" pitchFamily="34" charset="0"/>
            </a:endParaRPr>
          </a:p>
          <a:p>
            <a:pPr marL="0" indent="0">
              <a:buNone/>
            </a:pPr>
            <a:r>
              <a:rPr lang="en-US" sz="2000" b="1" dirty="0" smtClean="0">
                <a:solidFill>
                  <a:srgbClr val="0070C0"/>
                </a:solidFill>
                <a:latin typeface="Aparajita" panose="020B0604020202020204" pitchFamily="34" charset="0"/>
                <a:cs typeface="Aparajita" panose="020B0604020202020204" pitchFamily="34" charset="0"/>
              </a:rPr>
              <a:t>Swedesboro-Woolwich		20%</a:t>
            </a:r>
          </a:p>
          <a:p>
            <a:pPr marL="0" indent="0">
              <a:buNone/>
            </a:pPr>
            <a:endParaRPr lang="en-US" sz="2000" b="1" dirty="0">
              <a:solidFill>
                <a:srgbClr val="0070C0"/>
              </a:solidFill>
              <a:latin typeface="Aparajita" panose="020B0604020202020204" pitchFamily="34" charset="0"/>
              <a:cs typeface="Aparajita" panose="020B0604020202020204" pitchFamily="34" charset="0"/>
            </a:endParaRPr>
          </a:p>
          <a:p>
            <a:pPr marL="0" indent="0">
              <a:buNone/>
            </a:pPr>
            <a:r>
              <a:rPr lang="en-US" sz="2000" b="1" dirty="0" smtClean="0">
                <a:solidFill>
                  <a:srgbClr val="0070C0"/>
                </a:solidFill>
                <a:latin typeface="Aparajita" panose="020B0604020202020204" pitchFamily="34" charset="0"/>
                <a:cs typeface="Aparajita" panose="020B0604020202020204" pitchFamily="34" charset="0"/>
              </a:rPr>
              <a:t>East Greenwich		</a:t>
            </a:r>
            <a:r>
              <a:rPr lang="en-US" sz="2000" b="1" smtClean="0">
                <a:solidFill>
                  <a:srgbClr val="0070C0"/>
                </a:solidFill>
                <a:latin typeface="Aparajita" panose="020B0604020202020204" pitchFamily="34" charset="0"/>
                <a:cs typeface="Aparajita" panose="020B0604020202020204" pitchFamily="34" charset="0"/>
              </a:rPr>
              <a:t>	16.8</a:t>
            </a:r>
            <a:r>
              <a:rPr lang="en-US" sz="2000" b="1" dirty="0" smtClean="0">
                <a:solidFill>
                  <a:srgbClr val="0070C0"/>
                </a:solidFill>
                <a:latin typeface="Aparajita" panose="020B0604020202020204" pitchFamily="34" charset="0"/>
                <a:cs typeface="Aparajita" panose="020B0604020202020204" pitchFamily="34" charset="0"/>
              </a:rPr>
              <a:t>%</a:t>
            </a:r>
            <a:r>
              <a:rPr lang="en-US" sz="2000" b="1" dirty="0">
                <a:latin typeface="Aparajita" panose="020B0604020202020204" pitchFamily="34" charset="0"/>
                <a:cs typeface="Aparajita" panose="020B0604020202020204" pitchFamily="34" charset="0"/>
              </a:rPr>
              <a:t/>
            </a:r>
            <a:br>
              <a:rPr lang="en-US" sz="2000" b="1" dirty="0">
                <a:latin typeface="Aparajita" panose="020B0604020202020204" pitchFamily="34" charset="0"/>
                <a:cs typeface="Aparajita" panose="020B0604020202020204" pitchFamily="34" charset="0"/>
              </a:rPr>
            </a:br>
            <a:r>
              <a:rPr lang="en-US" sz="2000" b="1" dirty="0">
                <a:latin typeface="Aparajita" panose="020B0604020202020204" pitchFamily="34" charset="0"/>
                <a:cs typeface="Aparajita" panose="020B0604020202020204" pitchFamily="34" charset="0"/>
              </a:rPr>
              <a:t/>
            </a:r>
            <a:br>
              <a:rPr lang="en-US" sz="2000" b="1" dirty="0">
                <a:latin typeface="Aparajita" panose="020B0604020202020204" pitchFamily="34" charset="0"/>
                <a:cs typeface="Aparajita" panose="020B0604020202020204" pitchFamily="34" charset="0"/>
              </a:rPr>
            </a:br>
            <a:endParaRPr lang="en-US" sz="2000" b="1" dirty="0" smtClean="0">
              <a:latin typeface="Aparajita" panose="020B0604020202020204" pitchFamily="34" charset="0"/>
              <a:cs typeface="Aparajita" panose="020B0604020202020204" pitchFamily="34" charset="0"/>
            </a:endParaRPr>
          </a:p>
          <a:p>
            <a:pPr marL="0" indent="0">
              <a:buNone/>
            </a:pPr>
            <a:endParaRPr lang="en-US" sz="2000" dirty="0">
              <a:latin typeface="Aparajita" panose="020B0604020202020204" pitchFamily="34" charset="0"/>
              <a:cs typeface="Aparajita" panose="020B0604020202020204" pitchFamily="34" charset="0"/>
            </a:endParaRPr>
          </a:p>
          <a:p>
            <a:pPr marL="0" indent="0">
              <a:spcAft>
                <a:spcPts val="1200"/>
              </a:spcAft>
              <a:buNone/>
            </a:pPr>
            <a:endParaRPr lang="en-US" sz="2000" b="1" i="1" dirty="0" smtClean="0">
              <a:latin typeface="Aparajita" pitchFamily="34" charset="0"/>
              <a:cs typeface="Aparajita" pitchFamily="34" charset="0"/>
            </a:endParaRPr>
          </a:p>
        </p:txBody>
      </p:sp>
      <p:sp>
        <p:nvSpPr>
          <p:cNvPr id="7" name="Rectangle 6"/>
          <p:cNvSpPr/>
          <p:nvPr/>
        </p:nvSpPr>
        <p:spPr>
          <a:xfrm>
            <a:off x="2794857" y="609600"/>
            <a:ext cx="3600666" cy="646331"/>
          </a:xfrm>
          <a:prstGeom prst="rect">
            <a:avLst/>
          </a:prstGeom>
          <a:noFill/>
        </p:spPr>
        <p:txBody>
          <a:bodyPr wrap="none" lIns="91440" tIns="45720" rIns="91440" bIns="45720">
            <a:spAutoFit/>
          </a:bodyPr>
          <a:lstStyle/>
          <a:p>
            <a:pPr algn="ctr"/>
            <a:r>
              <a:rPr lang="en-US" sz="3600" b="1" dirty="0" smtClean="0">
                <a:solidFill>
                  <a:srgbClr val="FFFF00"/>
                </a:solidFill>
                <a:effectLst>
                  <a:outerShdw blurRad="38100" dist="38100" dir="2700000" algn="tl">
                    <a:srgbClr val="000000">
                      <a:alpha val="43137"/>
                    </a:srgbClr>
                  </a:outerShdw>
                </a:effectLst>
                <a:latin typeface="Aparajita" pitchFamily="34" charset="0"/>
                <a:cs typeface="Aparajita" pitchFamily="34" charset="0"/>
              </a:rPr>
              <a:t>How do we compare?</a:t>
            </a:r>
            <a:endParaRPr lang="en-US" sz="3600" b="1" cap="none" spc="0" dirty="0">
              <a:ln w="17780" cmpd="sng">
                <a:solidFill>
                  <a:srgbClr val="FFFFFF"/>
                </a:solidFill>
                <a:prstDash val="solid"/>
                <a:miter lim="800000"/>
              </a:ln>
              <a:solidFill>
                <a:srgbClr val="FFFF00"/>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1905000"/>
            <a:ext cx="1600200"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9035245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53" y="5373469"/>
            <a:ext cx="8183880" cy="1051560"/>
          </a:xfrm>
        </p:spPr>
        <p:txBody>
          <a:bodyPr/>
          <a:lstStyle/>
          <a:p>
            <a:r>
              <a:rPr lang="en-US" dirty="0">
                <a:solidFill>
                  <a:srgbClr val="0070C0"/>
                </a:solidFill>
                <a:latin typeface="Aparajita" pitchFamily="34" charset="0"/>
                <a:cs typeface="Aparajita" pitchFamily="34" charset="0"/>
              </a:rPr>
              <a:t>Child Study Team Year in Review</a:t>
            </a:r>
            <a:endParaRPr lang="en-US" dirty="0">
              <a:solidFill>
                <a:srgbClr val="0070C0"/>
              </a:solidFill>
            </a:endParaRPr>
          </a:p>
        </p:txBody>
      </p:sp>
      <p:sp>
        <p:nvSpPr>
          <p:cNvPr id="5" name="Content Placeholder 4"/>
          <p:cNvSpPr>
            <a:spLocks noGrp="1"/>
          </p:cNvSpPr>
          <p:nvPr>
            <p:ph sz="quarter" idx="2"/>
          </p:nvPr>
        </p:nvSpPr>
        <p:spPr>
          <a:xfrm>
            <a:off x="655850" y="1371600"/>
            <a:ext cx="7954749" cy="3886200"/>
          </a:xfrm>
        </p:spPr>
        <p:txBody>
          <a:bodyPr>
            <a:normAutofit/>
          </a:bodyPr>
          <a:lstStyle/>
          <a:p>
            <a:pPr marL="0" indent="0">
              <a:buNone/>
            </a:pPr>
            <a:endParaRPr lang="en-US" sz="2000" dirty="0" smtClean="0">
              <a:latin typeface="Aparajita" pitchFamily="34" charset="0"/>
              <a:cs typeface="Aparajita" pitchFamily="34" charset="0"/>
            </a:endParaRPr>
          </a:p>
          <a:p>
            <a:pPr marL="0" indent="0">
              <a:buNone/>
            </a:pPr>
            <a:endParaRPr lang="en-US" sz="3600" dirty="0">
              <a:solidFill>
                <a:srgbClr val="0070C0"/>
              </a:solidFill>
              <a:latin typeface="Aparajita" pitchFamily="34" charset="0"/>
              <a:cs typeface="Aparajita" pitchFamily="34" charset="0"/>
            </a:endParaRPr>
          </a:p>
        </p:txBody>
      </p:sp>
      <p:sp>
        <p:nvSpPr>
          <p:cNvPr id="6" name="Content Placeholder 5"/>
          <p:cNvSpPr>
            <a:spLocks noGrp="1"/>
          </p:cNvSpPr>
          <p:nvPr>
            <p:ph sz="quarter" idx="4"/>
          </p:nvPr>
        </p:nvSpPr>
        <p:spPr>
          <a:xfrm>
            <a:off x="457200" y="1447800"/>
            <a:ext cx="8126889" cy="3810000"/>
          </a:xfrm>
        </p:spPr>
        <p:txBody>
          <a:bodyPr>
            <a:noAutofit/>
          </a:bodyPr>
          <a:lstStyle/>
          <a:p>
            <a:pPr marL="0" indent="0">
              <a:spcAft>
                <a:spcPts val="1200"/>
              </a:spcAft>
              <a:buNone/>
            </a:pPr>
            <a:r>
              <a:rPr lang="en-US" sz="2000" b="1" i="1" dirty="0" smtClean="0">
                <a:solidFill>
                  <a:srgbClr val="0070C0"/>
                </a:solidFill>
                <a:latin typeface="Aparajita" pitchFamily="34" charset="0"/>
                <a:cs typeface="Aparajita" pitchFamily="34" charset="0"/>
              </a:rPr>
              <a:t>Mrs. Alex Moore and Mrs. Lauren McCall</a:t>
            </a:r>
          </a:p>
          <a:p>
            <a:pPr marL="0" indent="0">
              <a:spcAft>
                <a:spcPts val="1200"/>
              </a:spcAft>
              <a:buNone/>
            </a:pPr>
            <a:r>
              <a:rPr lang="en-US" sz="2000" b="1" i="1" dirty="0" smtClean="0">
                <a:solidFill>
                  <a:srgbClr val="0070C0"/>
                </a:solidFill>
                <a:latin typeface="Aparajita" pitchFamily="34" charset="0"/>
                <a:cs typeface="Aparajita" pitchFamily="34" charset="0"/>
              </a:rPr>
              <a:t>28 students, Grade K-6</a:t>
            </a:r>
          </a:p>
          <a:p>
            <a:pPr marL="0" indent="0">
              <a:spcAft>
                <a:spcPts val="1200"/>
              </a:spcAft>
              <a:buNone/>
            </a:pPr>
            <a:r>
              <a:rPr lang="en-US" sz="2000" b="1" i="1" dirty="0" smtClean="0">
                <a:solidFill>
                  <a:srgbClr val="0070C0"/>
                </a:solidFill>
                <a:latin typeface="Aparajita" pitchFamily="34" charset="0"/>
                <a:cs typeface="Aparajita" pitchFamily="34" charset="0"/>
              </a:rPr>
              <a:t>Michelle Garcia Winter’s, “The Incredible Flexible You”</a:t>
            </a:r>
          </a:p>
          <a:p>
            <a:pPr marL="0" indent="0">
              <a:spcAft>
                <a:spcPts val="1200"/>
              </a:spcAft>
              <a:buNone/>
            </a:pPr>
            <a:endParaRPr lang="en-US" sz="2000" b="1" i="1" dirty="0">
              <a:latin typeface="Aparajita" pitchFamily="34" charset="0"/>
              <a:cs typeface="Aparajita" pitchFamily="34" charset="0"/>
            </a:endParaRPr>
          </a:p>
          <a:p>
            <a:pPr marL="0" indent="0">
              <a:spcAft>
                <a:spcPts val="1200"/>
              </a:spcAft>
              <a:buNone/>
            </a:pPr>
            <a:endParaRPr lang="en-US" sz="2000" b="1" i="1" dirty="0" smtClean="0">
              <a:latin typeface="Aparajita" pitchFamily="34" charset="0"/>
              <a:cs typeface="Aparajita" pitchFamily="34" charset="0"/>
            </a:endParaRPr>
          </a:p>
        </p:txBody>
      </p:sp>
      <p:sp>
        <p:nvSpPr>
          <p:cNvPr id="7" name="Rectangle 6"/>
          <p:cNvSpPr/>
          <p:nvPr/>
        </p:nvSpPr>
        <p:spPr>
          <a:xfrm>
            <a:off x="1279234" y="609600"/>
            <a:ext cx="6631945" cy="646331"/>
          </a:xfrm>
          <a:prstGeom prst="rect">
            <a:avLst/>
          </a:prstGeom>
          <a:noFill/>
        </p:spPr>
        <p:txBody>
          <a:bodyPr wrap="none" lIns="91440" tIns="45720" rIns="91440" bIns="45720">
            <a:spAutoFit/>
          </a:bodyPr>
          <a:lstStyle/>
          <a:p>
            <a:pPr algn="ctr"/>
            <a:r>
              <a:rPr lang="en-US" sz="3600" b="1" dirty="0" smtClean="0">
                <a:solidFill>
                  <a:srgbClr val="FFFF00"/>
                </a:solidFill>
                <a:effectLst>
                  <a:outerShdw blurRad="38100" dist="38100" dir="2700000" algn="tl">
                    <a:srgbClr val="000000">
                      <a:alpha val="43137"/>
                    </a:srgbClr>
                  </a:outerShdw>
                </a:effectLst>
                <a:latin typeface="Aparajita" pitchFamily="34" charset="0"/>
                <a:cs typeface="Aparajita" pitchFamily="34" charset="0"/>
              </a:rPr>
              <a:t>New Intervention Program--Social Skills</a:t>
            </a:r>
            <a:endParaRPr lang="en-US" sz="3600" b="1" cap="none" spc="0" dirty="0">
              <a:ln w="17780" cmpd="sng">
                <a:solidFill>
                  <a:srgbClr val="FFFFFF"/>
                </a:solidFill>
                <a:prstDash val="solid"/>
                <a:miter lim="800000"/>
              </a:ln>
              <a:solidFill>
                <a:srgbClr val="FFFF00"/>
              </a:solidFill>
              <a:effectLst>
                <a:outerShdw blurRad="38100" dist="38100" dir="2700000" algn="tl">
                  <a:srgbClr val="000000">
                    <a:alpha val="43137"/>
                  </a:srgbClr>
                </a:outerShdw>
              </a:effectLst>
            </a:endParaRPr>
          </a:p>
        </p:txBody>
      </p:sp>
      <p:pic>
        <p:nvPicPr>
          <p:cNvPr id="2050" name="Picture 2" descr="C:\Users\hoffmans\AppData\Local\Microsoft\Windows\Temporary Internet Files\Content.Outlook\J03V8FJ0\FullSizeRender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1887" y="2971800"/>
            <a:ext cx="4064000" cy="279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2559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53" y="5373469"/>
            <a:ext cx="8183880" cy="1051560"/>
          </a:xfrm>
        </p:spPr>
        <p:txBody>
          <a:bodyPr/>
          <a:lstStyle/>
          <a:p>
            <a:r>
              <a:rPr lang="en-US" dirty="0">
                <a:solidFill>
                  <a:srgbClr val="0070C0"/>
                </a:solidFill>
                <a:latin typeface="Aparajita" pitchFamily="34" charset="0"/>
                <a:cs typeface="Aparajita" pitchFamily="34" charset="0"/>
              </a:rPr>
              <a:t>Child Study Team Year in Review</a:t>
            </a:r>
            <a:endParaRPr lang="en-US" dirty="0">
              <a:solidFill>
                <a:srgbClr val="0070C0"/>
              </a:solidFill>
            </a:endParaRPr>
          </a:p>
        </p:txBody>
      </p:sp>
      <p:sp>
        <p:nvSpPr>
          <p:cNvPr id="5" name="Content Placeholder 4"/>
          <p:cNvSpPr>
            <a:spLocks noGrp="1"/>
          </p:cNvSpPr>
          <p:nvPr>
            <p:ph sz="quarter" idx="2"/>
          </p:nvPr>
        </p:nvSpPr>
        <p:spPr>
          <a:xfrm>
            <a:off x="655850" y="1371600"/>
            <a:ext cx="7954749" cy="3886200"/>
          </a:xfrm>
        </p:spPr>
        <p:txBody>
          <a:bodyPr>
            <a:normAutofit/>
          </a:bodyPr>
          <a:lstStyle/>
          <a:p>
            <a:pPr marL="0" indent="0">
              <a:buNone/>
            </a:pPr>
            <a:endParaRPr lang="en-US" sz="2000" dirty="0" smtClean="0">
              <a:latin typeface="Aparajita" pitchFamily="34" charset="0"/>
              <a:cs typeface="Aparajita" pitchFamily="34" charset="0"/>
            </a:endParaRPr>
          </a:p>
          <a:p>
            <a:pPr marL="0" indent="0">
              <a:buNone/>
            </a:pPr>
            <a:endParaRPr lang="en-US" sz="3600" dirty="0">
              <a:solidFill>
                <a:srgbClr val="0070C0"/>
              </a:solidFill>
              <a:latin typeface="Aparajita" pitchFamily="34" charset="0"/>
              <a:cs typeface="Aparajita" pitchFamily="34" charset="0"/>
            </a:endParaRPr>
          </a:p>
        </p:txBody>
      </p:sp>
      <p:sp>
        <p:nvSpPr>
          <p:cNvPr id="6" name="Content Placeholder 5"/>
          <p:cNvSpPr>
            <a:spLocks noGrp="1"/>
          </p:cNvSpPr>
          <p:nvPr>
            <p:ph sz="quarter" idx="4"/>
          </p:nvPr>
        </p:nvSpPr>
        <p:spPr>
          <a:xfrm>
            <a:off x="457200" y="1447800"/>
            <a:ext cx="8126889" cy="3810000"/>
          </a:xfrm>
        </p:spPr>
        <p:txBody>
          <a:bodyPr>
            <a:noAutofit/>
          </a:bodyPr>
          <a:lstStyle/>
          <a:p>
            <a:pPr marL="0" indent="0">
              <a:buNone/>
            </a:pPr>
            <a:r>
              <a:rPr lang="en-US" sz="2000" b="1" dirty="0" smtClean="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Topic</a:t>
            </a:r>
            <a:r>
              <a:rPr lang="en-US" sz="2000" b="1"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a:t>
            </a:r>
            <a: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 </a:t>
            </a:r>
            <a:r>
              <a:rPr lang="en-US" sz="2000" i="1"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Benefits of Inclusion</a:t>
            </a:r>
            <a:br>
              <a:rPr lang="en-US" sz="2000" i="1"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br>
            <a: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Presented by the ARC of New Jersey  </a:t>
            </a:r>
            <a:b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br>
            <a: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
            </a:r>
            <a:b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br>
            <a:r>
              <a:rPr lang="en-US" sz="2000" b="1"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Meeting Date:</a:t>
            </a:r>
            <a: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 </a:t>
            </a:r>
            <a:r>
              <a:rPr lang="en-US" sz="2000" u="sng"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Wednesday, October 19th</a:t>
            </a:r>
            <a:endParaRPr lang="en-US" sz="2000" dirty="0">
              <a:latin typeface="Aparajita" panose="020B0604020202020204" pitchFamily="34" charset="0"/>
              <a:cs typeface="Aparajita" panose="020B0604020202020204" pitchFamily="34" charset="0"/>
            </a:endParaRPr>
          </a:p>
          <a:p>
            <a:pPr marL="0" indent="0">
              <a:buNone/>
            </a:pPr>
            <a:r>
              <a:rPr lang="en-US" sz="2000" b="1"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Meeting Time:</a:t>
            </a:r>
            <a: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 </a:t>
            </a:r>
            <a:r>
              <a:rPr lang="en-US" sz="2000" u="sng"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6:30 PM</a:t>
            </a:r>
            <a:endParaRPr lang="en-US" sz="2000" dirty="0">
              <a:latin typeface="Aparajita" panose="020B0604020202020204" pitchFamily="34" charset="0"/>
              <a:cs typeface="Aparajita" panose="020B0604020202020204" pitchFamily="34" charset="0"/>
            </a:endParaRPr>
          </a:p>
          <a:p>
            <a:pPr marL="0" indent="0">
              <a:buNone/>
            </a:pPr>
            <a:r>
              <a:rPr lang="en-US" sz="2000" b="1"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Location:</a:t>
            </a:r>
            <a: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  </a:t>
            </a:r>
            <a:r>
              <a:rPr lang="en-US" sz="2000" u="sng"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SH Media Center</a:t>
            </a:r>
            <a:br>
              <a:rPr lang="en-US" sz="2000" u="sng"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br>
            <a: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
            </a:r>
            <a:b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br>
            <a:r>
              <a:rPr lang="en-US" sz="2000" dirty="0">
                <a:effectLst>
                  <a:outerShdw blurRad="38100" dist="19050" dir="2700000" algn="tl">
                    <a:schemeClr val="dk1">
                      <a:alpha val="40000"/>
                    </a:schemeClr>
                  </a:outerShdw>
                </a:effectLst>
                <a:latin typeface="Aparajita" panose="020B0604020202020204" pitchFamily="34" charset="0"/>
                <a:cs typeface="Aparajita" panose="020B0604020202020204" pitchFamily="34" charset="0"/>
              </a:rPr>
              <a:t>SEPAC aims to provide training opportunities and informational forums on learning disabilities and student supports.  We promote programs within the community that encourage understanding, acceptance, and inclusion of students with disabilities.</a:t>
            </a:r>
            <a:endParaRPr lang="en-US" sz="2000" dirty="0">
              <a:latin typeface="Aparajita" panose="020B0604020202020204" pitchFamily="34" charset="0"/>
              <a:cs typeface="Aparajita" panose="020B0604020202020204" pitchFamily="34" charset="0"/>
            </a:endParaRPr>
          </a:p>
          <a:p>
            <a:pPr marL="0" indent="0">
              <a:buNone/>
            </a:pPr>
            <a:endParaRPr lang="en-US" sz="2000" dirty="0"/>
          </a:p>
          <a:p>
            <a:pPr marL="0" indent="0">
              <a:spcAft>
                <a:spcPts val="1200"/>
              </a:spcAft>
              <a:buNone/>
            </a:pPr>
            <a:endParaRPr lang="en-US" sz="2000" b="1" i="1" dirty="0" smtClean="0">
              <a:latin typeface="Aparajita" pitchFamily="34" charset="0"/>
              <a:cs typeface="Aparajita" pitchFamily="34" charset="0"/>
            </a:endParaRPr>
          </a:p>
        </p:txBody>
      </p:sp>
      <p:sp>
        <p:nvSpPr>
          <p:cNvPr id="7" name="Rectangle 6"/>
          <p:cNvSpPr/>
          <p:nvPr/>
        </p:nvSpPr>
        <p:spPr>
          <a:xfrm>
            <a:off x="2613737" y="609600"/>
            <a:ext cx="3962944" cy="646331"/>
          </a:xfrm>
          <a:prstGeom prst="rect">
            <a:avLst/>
          </a:prstGeom>
          <a:noFill/>
        </p:spPr>
        <p:txBody>
          <a:bodyPr wrap="none" lIns="91440" tIns="45720" rIns="91440" bIns="45720">
            <a:spAutoFit/>
          </a:bodyPr>
          <a:lstStyle/>
          <a:p>
            <a:pPr algn="ctr"/>
            <a:r>
              <a:rPr lang="en-US" sz="3600" b="1" dirty="0" smtClean="0">
                <a:solidFill>
                  <a:srgbClr val="FFFF00"/>
                </a:solidFill>
                <a:effectLst>
                  <a:outerShdw blurRad="38100" dist="38100" dir="2700000" algn="tl">
                    <a:srgbClr val="000000">
                      <a:alpha val="43137"/>
                    </a:srgbClr>
                  </a:outerShdw>
                </a:effectLst>
                <a:latin typeface="Aparajita" pitchFamily="34" charset="0"/>
                <a:cs typeface="Aparajita" pitchFamily="34" charset="0"/>
              </a:rPr>
              <a:t>South Harrison SEPAC</a:t>
            </a:r>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1443916"/>
            <a:ext cx="2324100" cy="1962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74024849"/>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1070</TotalTime>
  <Words>87</Words>
  <Application>Microsoft Office PowerPoint</Application>
  <PresentationFormat>On-screen Show (4:3)</PresentationFormat>
  <Paragraphs>35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Aparajita</vt:lpstr>
      <vt:lpstr>Calibri</vt:lpstr>
      <vt:lpstr>Verdana</vt:lpstr>
      <vt:lpstr>Wingdings 2</vt:lpstr>
      <vt:lpstr>Aspect</vt:lpstr>
      <vt:lpstr>Child Study Team Year in Review 2015-2016</vt:lpstr>
      <vt:lpstr>Child Study Team Year in Review</vt:lpstr>
      <vt:lpstr>Child Study Team Year in Review</vt:lpstr>
      <vt:lpstr>Child Study Team Year in Review</vt:lpstr>
      <vt:lpstr>Child Study Team Year in Review</vt:lpstr>
    </vt:vector>
  </TitlesOfParts>
  <Company>krsd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Hoffman, Shanna</dc:creator>
  <cp:lastModifiedBy>Streitz, Samantha</cp:lastModifiedBy>
  <cp:revision>38</cp:revision>
  <cp:lastPrinted>2015-08-31T21:26:26Z</cp:lastPrinted>
  <dcterms:created xsi:type="dcterms:W3CDTF">2014-08-28T13:44:16Z</dcterms:created>
  <dcterms:modified xsi:type="dcterms:W3CDTF">2017-10-25T18:10:22Z</dcterms:modified>
</cp:coreProperties>
</file>