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0A7546-A642-4B58-A751-34D7EA4AF2DA}" type="doc">
      <dgm:prSet loTypeId="urn:microsoft.com/office/officeart/2016/7/layout/BasicLinearProcessNumbered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527E5E5-6834-489C-BBFE-6A4952CA8D13}">
      <dgm:prSet custT="1"/>
      <dgm:spPr/>
      <dgm:t>
        <a:bodyPr/>
        <a:lstStyle/>
        <a:p>
          <a:r>
            <a:rPr lang="en-US" sz="1600" dirty="0"/>
            <a:t>Boys and girls will be screened separately by trained nurses. </a:t>
          </a:r>
        </a:p>
      </dgm:t>
    </dgm:pt>
    <dgm:pt modelId="{CFEB3952-0014-40E7-8F18-55C6274C6512}" type="parTrans" cxnId="{7B36989B-CA15-490D-83F7-9EC20664FC54}">
      <dgm:prSet/>
      <dgm:spPr/>
      <dgm:t>
        <a:bodyPr/>
        <a:lstStyle/>
        <a:p>
          <a:endParaRPr lang="en-US"/>
        </a:p>
      </dgm:t>
    </dgm:pt>
    <dgm:pt modelId="{81D76D61-FC7E-4B14-AFC5-A73F3B5BBBB5}" type="sibTrans" cxnId="{7B36989B-CA15-490D-83F7-9EC20664FC54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3ECE74FA-02EA-4A32-A530-4F6E1A44B4DA}">
      <dgm:prSet custT="1"/>
      <dgm:spPr/>
      <dgm:t>
        <a:bodyPr/>
        <a:lstStyle/>
        <a:p>
          <a:r>
            <a:rPr lang="en-US" sz="1600" dirty="0"/>
            <a:t>You will be asked to take off your shoes.</a:t>
          </a:r>
        </a:p>
      </dgm:t>
    </dgm:pt>
    <dgm:pt modelId="{1C798C25-0F8C-4B6B-9ACC-5FA28F715048}" type="parTrans" cxnId="{C590AE3E-E028-4715-B055-549B97B034CA}">
      <dgm:prSet/>
      <dgm:spPr/>
      <dgm:t>
        <a:bodyPr/>
        <a:lstStyle/>
        <a:p>
          <a:endParaRPr lang="en-US"/>
        </a:p>
      </dgm:t>
    </dgm:pt>
    <dgm:pt modelId="{36DD9467-A215-4D71-95FA-5A5024DF25B5}" type="sibTrans" cxnId="{C590AE3E-E028-4715-B055-549B97B034CA}">
      <dgm:prSet phldrT="2" phldr="0"/>
      <dgm:spPr/>
      <dgm:t>
        <a:bodyPr/>
        <a:lstStyle/>
        <a:p>
          <a:r>
            <a:rPr lang="en-US"/>
            <a:t>2</a:t>
          </a:r>
          <a:endParaRPr lang="en-US" dirty="0"/>
        </a:p>
      </dgm:t>
    </dgm:pt>
    <dgm:pt modelId="{F22B6600-FD00-48FD-AB32-B776BBAE8A31}">
      <dgm:prSet custT="1"/>
      <dgm:spPr/>
      <dgm:t>
        <a:bodyPr/>
        <a:lstStyle/>
        <a:p>
          <a:r>
            <a:rPr lang="en-US" sz="1600" dirty="0"/>
            <a:t>Once in a private area, the nurse will ask you to take off your shirt with your back facing the nurse. </a:t>
          </a:r>
        </a:p>
      </dgm:t>
    </dgm:pt>
    <dgm:pt modelId="{961D167B-2032-4F53-AFEA-2FBF55D3EB0B}" type="parTrans" cxnId="{A47AB9EF-5C6B-4BC6-A90A-C9622E35FD65}">
      <dgm:prSet/>
      <dgm:spPr/>
      <dgm:t>
        <a:bodyPr/>
        <a:lstStyle/>
        <a:p>
          <a:endParaRPr lang="en-US"/>
        </a:p>
      </dgm:t>
    </dgm:pt>
    <dgm:pt modelId="{18E77801-5109-47DA-8D6A-F6A826BA725A}" type="sibTrans" cxnId="{A47AB9EF-5C6B-4BC6-A90A-C9622E35FD65}">
      <dgm:prSet phldrT="3" phldr="0"/>
      <dgm:spPr/>
      <dgm:t>
        <a:bodyPr/>
        <a:lstStyle/>
        <a:p>
          <a:r>
            <a:rPr lang="en-US"/>
            <a:t>3</a:t>
          </a:r>
          <a:endParaRPr lang="en-US" dirty="0"/>
        </a:p>
      </dgm:t>
    </dgm:pt>
    <dgm:pt modelId="{C8B47A93-CA8A-4719-A37C-7AA296BA8142}">
      <dgm:prSet custT="1"/>
      <dgm:spPr/>
      <dgm:t>
        <a:bodyPr/>
        <a:lstStyle/>
        <a:p>
          <a:r>
            <a:rPr lang="en-US" sz="1600" dirty="0"/>
            <a:t>Stand with your feet together and weight equally distributed on both legs.  </a:t>
          </a:r>
        </a:p>
      </dgm:t>
    </dgm:pt>
    <dgm:pt modelId="{0DB0DB2B-DAA1-4C0D-9C82-9CDABE323DD8}" type="parTrans" cxnId="{5C006826-368C-45F9-A0BA-D9363C3563C8}">
      <dgm:prSet/>
      <dgm:spPr/>
      <dgm:t>
        <a:bodyPr/>
        <a:lstStyle/>
        <a:p>
          <a:endParaRPr lang="en-US"/>
        </a:p>
      </dgm:t>
    </dgm:pt>
    <dgm:pt modelId="{2D09E229-B903-4D2B-9C1B-71757649AACD}" type="sibTrans" cxnId="{5C006826-368C-45F9-A0BA-D9363C3563C8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40A6007F-FDC6-4E2B-B9C3-8DC77469C631}">
      <dgm:prSet custT="1"/>
      <dgm:spPr/>
      <dgm:t>
        <a:bodyPr/>
        <a:lstStyle/>
        <a:p>
          <a:endParaRPr lang="en-US" sz="1600" dirty="0"/>
        </a:p>
      </dgm:t>
    </dgm:pt>
    <dgm:pt modelId="{7F2A5A6B-D958-4A30-9D54-232909CC3676}" type="parTrans" cxnId="{7C7EC582-D4FC-4952-91F0-62C8803CEF93}">
      <dgm:prSet/>
      <dgm:spPr/>
      <dgm:t>
        <a:bodyPr/>
        <a:lstStyle/>
        <a:p>
          <a:endParaRPr lang="en-US"/>
        </a:p>
      </dgm:t>
    </dgm:pt>
    <dgm:pt modelId="{74AE1909-459C-4509-9EBF-036D9DA67772}" type="sibTrans" cxnId="{7C7EC582-D4FC-4952-91F0-62C8803CEF93}">
      <dgm:prSet phldrT="5" phldr="0"/>
      <dgm:spPr/>
      <dgm:t>
        <a:bodyPr/>
        <a:lstStyle/>
        <a:p>
          <a:r>
            <a:rPr lang="en-US"/>
            <a:t>5</a:t>
          </a:r>
          <a:endParaRPr lang="en-US" dirty="0"/>
        </a:p>
      </dgm:t>
    </dgm:pt>
    <dgm:pt modelId="{806B86FC-83E1-43ED-8F6A-4325E7F02BFD}" type="pres">
      <dgm:prSet presAssocID="{740A7546-A642-4B58-A751-34D7EA4AF2DA}" presName="Name0" presStyleCnt="0">
        <dgm:presLayoutVars>
          <dgm:animLvl val="lvl"/>
          <dgm:resizeHandles val="exact"/>
        </dgm:presLayoutVars>
      </dgm:prSet>
      <dgm:spPr/>
    </dgm:pt>
    <dgm:pt modelId="{B5BE5210-8ED1-4D0A-A818-6146D223BBD8}" type="pres">
      <dgm:prSet presAssocID="{3527E5E5-6834-489C-BBFE-6A4952CA8D13}" presName="compositeNode" presStyleCnt="0">
        <dgm:presLayoutVars>
          <dgm:bulletEnabled val="1"/>
        </dgm:presLayoutVars>
      </dgm:prSet>
      <dgm:spPr/>
    </dgm:pt>
    <dgm:pt modelId="{957E6A52-2D7D-4B5A-9035-8F45E9912FD6}" type="pres">
      <dgm:prSet presAssocID="{3527E5E5-6834-489C-BBFE-6A4952CA8D13}" presName="bgRect" presStyleLbl="bgAccFollowNode1" presStyleIdx="0" presStyleCnt="5"/>
      <dgm:spPr/>
    </dgm:pt>
    <dgm:pt modelId="{1A670384-BB7E-44D6-8656-6886D934506F}" type="pres">
      <dgm:prSet presAssocID="{81D76D61-FC7E-4B14-AFC5-A73F3B5BBBB5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ED6A43CF-7A38-47BD-89B5-654EBAFDAE42}" type="pres">
      <dgm:prSet presAssocID="{3527E5E5-6834-489C-BBFE-6A4952CA8D13}" presName="bottomLine" presStyleLbl="alignNode1" presStyleIdx="1" presStyleCnt="10">
        <dgm:presLayoutVars/>
      </dgm:prSet>
      <dgm:spPr/>
    </dgm:pt>
    <dgm:pt modelId="{C732D78F-566B-418A-9C45-7BFADF5C5CA6}" type="pres">
      <dgm:prSet presAssocID="{3527E5E5-6834-489C-BBFE-6A4952CA8D13}" presName="nodeText" presStyleLbl="bgAccFollowNode1" presStyleIdx="0" presStyleCnt="5">
        <dgm:presLayoutVars>
          <dgm:bulletEnabled val="1"/>
        </dgm:presLayoutVars>
      </dgm:prSet>
      <dgm:spPr/>
    </dgm:pt>
    <dgm:pt modelId="{4FA05E71-92BC-481A-BA76-6D75DC778BEE}" type="pres">
      <dgm:prSet presAssocID="{81D76D61-FC7E-4B14-AFC5-A73F3B5BBBB5}" presName="sibTrans" presStyleCnt="0"/>
      <dgm:spPr/>
    </dgm:pt>
    <dgm:pt modelId="{B2B159D5-69EE-400E-8238-4FC639E03D3A}" type="pres">
      <dgm:prSet presAssocID="{3ECE74FA-02EA-4A32-A530-4F6E1A44B4DA}" presName="compositeNode" presStyleCnt="0">
        <dgm:presLayoutVars>
          <dgm:bulletEnabled val="1"/>
        </dgm:presLayoutVars>
      </dgm:prSet>
      <dgm:spPr/>
    </dgm:pt>
    <dgm:pt modelId="{6101314A-7199-4747-A9B2-DFB7D7DCC1FC}" type="pres">
      <dgm:prSet presAssocID="{3ECE74FA-02EA-4A32-A530-4F6E1A44B4DA}" presName="bgRect" presStyleLbl="bgAccFollowNode1" presStyleIdx="1" presStyleCnt="5"/>
      <dgm:spPr/>
    </dgm:pt>
    <dgm:pt modelId="{1DEA53BE-FBE3-4349-B2C8-1B63DBABD869}" type="pres">
      <dgm:prSet presAssocID="{36DD9467-A215-4D71-95FA-5A5024DF25B5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9DA0ADA9-2AD0-4641-BF5B-D6B1BEBBCD8A}" type="pres">
      <dgm:prSet presAssocID="{3ECE74FA-02EA-4A32-A530-4F6E1A44B4DA}" presName="bottomLine" presStyleLbl="alignNode1" presStyleIdx="3" presStyleCnt="10">
        <dgm:presLayoutVars/>
      </dgm:prSet>
      <dgm:spPr/>
    </dgm:pt>
    <dgm:pt modelId="{1CF3179A-8D14-4DD5-872B-A1EE4430B5B9}" type="pres">
      <dgm:prSet presAssocID="{3ECE74FA-02EA-4A32-A530-4F6E1A44B4DA}" presName="nodeText" presStyleLbl="bgAccFollowNode1" presStyleIdx="1" presStyleCnt="5">
        <dgm:presLayoutVars>
          <dgm:bulletEnabled val="1"/>
        </dgm:presLayoutVars>
      </dgm:prSet>
      <dgm:spPr/>
    </dgm:pt>
    <dgm:pt modelId="{CCEAFB7E-4123-427E-AA18-3B361C405CB8}" type="pres">
      <dgm:prSet presAssocID="{36DD9467-A215-4D71-95FA-5A5024DF25B5}" presName="sibTrans" presStyleCnt="0"/>
      <dgm:spPr/>
    </dgm:pt>
    <dgm:pt modelId="{C9A2FF4E-B663-498F-8DCB-D38CD478B779}" type="pres">
      <dgm:prSet presAssocID="{F22B6600-FD00-48FD-AB32-B776BBAE8A31}" presName="compositeNode" presStyleCnt="0">
        <dgm:presLayoutVars>
          <dgm:bulletEnabled val="1"/>
        </dgm:presLayoutVars>
      </dgm:prSet>
      <dgm:spPr/>
    </dgm:pt>
    <dgm:pt modelId="{8681DDC3-3433-45B0-9BA5-BD5AB9250FAA}" type="pres">
      <dgm:prSet presAssocID="{F22B6600-FD00-48FD-AB32-B776BBAE8A31}" presName="bgRect" presStyleLbl="bgAccFollowNode1" presStyleIdx="2" presStyleCnt="5" custScaleY="99879"/>
      <dgm:spPr/>
    </dgm:pt>
    <dgm:pt modelId="{31C5FABC-7219-4EF1-89BA-A45AB84BEB1F}" type="pres">
      <dgm:prSet presAssocID="{18E77801-5109-47DA-8D6A-F6A826BA725A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05B5F884-2F62-43CA-AE23-E9F8670D462C}" type="pres">
      <dgm:prSet presAssocID="{F22B6600-FD00-48FD-AB32-B776BBAE8A31}" presName="bottomLine" presStyleLbl="alignNode1" presStyleIdx="5" presStyleCnt="10">
        <dgm:presLayoutVars/>
      </dgm:prSet>
      <dgm:spPr/>
    </dgm:pt>
    <dgm:pt modelId="{3B816D16-75CF-47D2-813D-3BE14E2DDBB5}" type="pres">
      <dgm:prSet presAssocID="{F22B6600-FD00-48FD-AB32-B776BBAE8A31}" presName="nodeText" presStyleLbl="bgAccFollowNode1" presStyleIdx="2" presStyleCnt="5">
        <dgm:presLayoutVars>
          <dgm:bulletEnabled val="1"/>
        </dgm:presLayoutVars>
      </dgm:prSet>
      <dgm:spPr/>
    </dgm:pt>
    <dgm:pt modelId="{E5F34465-E39F-4AD6-A4F2-9D4533BB794A}" type="pres">
      <dgm:prSet presAssocID="{18E77801-5109-47DA-8D6A-F6A826BA725A}" presName="sibTrans" presStyleCnt="0"/>
      <dgm:spPr/>
    </dgm:pt>
    <dgm:pt modelId="{F5DD2370-DA5B-432D-90FF-D7098ADF0959}" type="pres">
      <dgm:prSet presAssocID="{C8B47A93-CA8A-4719-A37C-7AA296BA8142}" presName="compositeNode" presStyleCnt="0">
        <dgm:presLayoutVars>
          <dgm:bulletEnabled val="1"/>
        </dgm:presLayoutVars>
      </dgm:prSet>
      <dgm:spPr/>
    </dgm:pt>
    <dgm:pt modelId="{A4975236-7F4A-4AEC-9A05-EE7F710296B3}" type="pres">
      <dgm:prSet presAssocID="{C8B47A93-CA8A-4719-A37C-7AA296BA8142}" presName="bgRect" presStyleLbl="bgAccFollowNode1" presStyleIdx="3" presStyleCnt="5"/>
      <dgm:spPr/>
    </dgm:pt>
    <dgm:pt modelId="{18A4B0BC-834B-478D-931A-1A3990F0D75A}" type="pres">
      <dgm:prSet presAssocID="{2D09E229-B903-4D2B-9C1B-71757649AACD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3EDC90EE-0C9F-40A1-9204-747023435637}" type="pres">
      <dgm:prSet presAssocID="{C8B47A93-CA8A-4719-A37C-7AA296BA8142}" presName="bottomLine" presStyleLbl="alignNode1" presStyleIdx="7" presStyleCnt="10">
        <dgm:presLayoutVars/>
      </dgm:prSet>
      <dgm:spPr/>
    </dgm:pt>
    <dgm:pt modelId="{D9EC3559-32B8-4FB8-BADD-7053697CD374}" type="pres">
      <dgm:prSet presAssocID="{C8B47A93-CA8A-4719-A37C-7AA296BA8142}" presName="nodeText" presStyleLbl="bgAccFollowNode1" presStyleIdx="3" presStyleCnt="5">
        <dgm:presLayoutVars>
          <dgm:bulletEnabled val="1"/>
        </dgm:presLayoutVars>
      </dgm:prSet>
      <dgm:spPr/>
    </dgm:pt>
    <dgm:pt modelId="{7EE2A18C-73B3-4CFB-8CDB-BF792BD8F0FC}" type="pres">
      <dgm:prSet presAssocID="{2D09E229-B903-4D2B-9C1B-71757649AACD}" presName="sibTrans" presStyleCnt="0"/>
      <dgm:spPr/>
    </dgm:pt>
    <dgm:pt modelId="{53B71A14-D6F2-46A2-8D6E-47F03FC3FF94}" type="pres">
      <dgm:prSet presAssocID="{40A6007F-FDC6-4E2B-B9C3-8DC77469C631}" presName="compositeNode" presStyleCnt="0">
        <dgm:presLayoutVars>
          <dgm:bulletEnabled val="1"/>
        </dgm:presLayoutVars>
      </dgm:prSet>
      <dgm:spPr/>
    </dgm:pt>
    <dgm:pt modelId="{2434DA10-CC75-4306-88D3-203EBFF1CB06}" type="pres">
      <dgm:prSet presAssocID="{40A6007F-FDC6-4E2B-B9C3-8DC77469C631}" presName="bgRect" presStyleLbl="bgAccFollowNode1" presStyleIdx="4" presStyleCnt="5"/>
      <dgm:spPr/>
    </dgm:pt>
    <dgm:pt modelId="{7A44B0BC-9D9D-4953-870B-9F536A959A8F}" type="pres">
      <dgm:prSet presAssocID="{74AE1909-459C-4509-9EBF-036D9DA67772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6CC29B9A-9561-494E-91A2-B037B36378E1}" type="pres">
      <dgm:prSet presAssocID="{40A6007F-FDC6-4E2B-B9C3-8DC77469C631}" presName="bottomLine" presStyleLbl="alignNode1" presStyleIdx="9" presStyleCnt="10">
        <dgm:presLayoutVars/>
      </dgm:prSet>
      <dgm:spPr/>
    </dgm:pt>
    <dgm:pt modelId="{CA4AA4DB-9677-4579-9012-6BC89E7015B9}" type="pres">
      <dgm:prSet presAssocID="{40A6007F-FDC6-4E2B-B9C3-8DC77469C631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B23EFD01-999D-42E4-A7C6-910C92DAF3D3}" type="presOf" srcId="{74AE1909-459C-4509-9EBF-036D9DA67772}" destId="{7A44B0BC-9D9D-4953-870B-9F536A959A8F}" srcOrd="0" destOrd="0" presId="urn:microsoft.com/office/officeart/2016/7/layout/BasicLinearProcessNumbered"/>
    <dgm:cxn modelId="{191BEE1D-A249-4D7F-916D-53E94B41B17E}" type="presOf" srcId="{3527E5E5-6834-489C-BBFE-6A4952CA8D13}" destId="{957E6A52-2D7D-4B5A-9035-8F45E9912FD6}" srcOrd="0" destOrd="0" presId="urn:microsoft.com/office/officeart/2016/7/layout/BasicLinearProcessNumbered"/>
    <dgm:cxn modelId="{8120CE22-21CB-423C-9C0C-FCDA58F9B4AC}" type="presOf" srcId="{740A7546-A642-4B58-A751-34D7EA4AF2DA}" destId="{806B86FC-83E1-43ED-8F6A-4325E7F02BFD}" srcOrd="0" destOrd="0" presId="urn:microsoft.com/office/officeart/2016/7/layout/BasicLinearProcessNumbered"/>
    <dgm:cxn modelId="{5C006826-368C-45F9-A0BA-D9363C3563C8}" srcId="{740A7546-A642-4B58-A751-34D7EA4AF2DA}" destId="{C8B47A93-CA8A-4719-A37C-7AA296BA8142}" srcOrd="3" destOrd="0" parTransId="{0DB0DB2B-DAA1-4C0D-9C82-9CDABE323DD8}" sibTransId="{2D09E229-B903-4D2B-9C1B-71757649AACD}"/>
    <dgm:cxn modelId="{C590AE3E-E028-4715-B055-549B97B034CA}" srcId="{740A7546-A642-4B58-A751-34D7EA4AF2DA}" destId="{3ECE74FA-02EA-4A32-A530-4F6E1A44B4DA}" srcOrd="1" destOrd="0" parTransId="{1C798C25-0F8C-4B6B-9ACC-5FA28F715048}" sibTransId="{36DD9467-A215-4D71-95FA-5A5024DF25B5}"/>
    <dgm:cxn modelId="{B0432C5C-6302-410D-BDF2-AFE3369F855C}" type="presOf" srcId="{3527E5E5-6834-489C-BBFE-6A4952CA8D13}" destId="{C732D78F-566B-418A-9C45-7BFADF5C5CA6}" srcOrd="1" destOrd="0" presId="urn:microsoft.com/office/officeart/2016/7/layout/BasicLinearProcessNumbered"/>
    <dgm:cxn modelId="{1DC4B14B-1C4D-4651-B6CB-8E86BBFFEDD5}" type="presOf" srcId="{F22B6600-FD00-48FD-AB32-B776BBAE8A31}" destId="{3B816D16-75CF-47D2-813D-3BE14E2DDBB5}" srcOrd="1" destOrd="0" presId="urn:microsoft.com/office/officeart/2016/7/layout/BasicLinearProcessNumbered"/>
    <dgm:cxn modelId="{EBD16E4D-03BA-4435-98A7-D5E6E9808BBC}" type="presOf" srcId="{40A6007F-FDC6-4E2B-B9C3-8DC77469C631}" destId="{2434DA10-CC75-4306-88D3-203EBFF1CB06}" srcOrd="0" destOrd="0" presId="urn:microsoft.com/office/officeart/2016/7/layout/BasicLinearProcessNumbered"/>
    <dgm:cxn modelId="{7C7EC582-D4FC-4952-91F0-62C8803CEF93}" srcId="{740A7546-A642-4B58-A751-34D7EA4AF2DA}" destId="{40A6007F-FDC6-4E2B-B9C3-8DC77469C631}" srcOrd="4" destOrd="0" parTransId="{7F2A5A6B-D958-4A30-9D54-232909CC3676}" sibTransId="{74AE1909-459C-4509-9EBF-036D9DA67772}"/>
    <dgm:cxn modelId="{7A04D689-D577-4E98-B328-031BD3EFC238}" type="presOf" srcId="{36DD9467-A215-4D71-95FA-5A5024DF25B5}" destId="{1DEA53BE-FBE3-4349-B2C8-1B63DBABD869}" srcOrd="0" destOrd="0" presId="urn:microsoft.com/office/officeart/2016/7/layout/BasicLinearProcessNumbered"/>
    <dgm:cxn modelId="{7B36989B-CA15-490D-83F7-9EC20664FC54}" srcId="{740A7546-A642-4B58-A751-34D7EA4AF2DA}" destId="{3527E5E5-6834-489C-BBFE-6A4952CA8D13}" srcOrd="0" destOrd="0" parTransId="{CFEB3952-0014-40E7-8F18-55C6274C6512}" sibTransId="{81D76D61-FC7E-4B14-AFC5-A73F3B5BBBB5}"/>
    <dgm:cxn modelId="{7216A09E-C34B-4412-9065-5FEE157E8C2A}" type="presOf" srcId="{18E77801-5109-47DA-8D6A-F6A826BA725A}" destId="{31C5FABC-7219-4EF1-89BA-A45AB84BEB1F}" srcOrd="0" destOrd="0" presId="urn:microsoft.com/office/officeart/2016/7/layout/BasicLinearProcessNumbered"/>
    <dgm:cxn modelId="{280156A8-2865-4B2D-ADCB-BABDDB58A248}" type="presOf" srcId="{C8B47A93-CA8A-4719-A37C-7AA296BA8142}" destId="{D9EC3559-32B8-4FB8-BADD-7053697CD374}" srcOrd="1" destOrd="0" presId="urn:microsoft.com/office/officeart/2016/7/layout/BasicLinearProcessNumbered"/>
    <dgm:cxn modelId="{79A162B0-2AC5-402A-834E-66285345CC25}" type="presOf" srcId="{F22B6600-FD00-48FD-AB32-B776BBAE8A31}" destId="{8681DDC3-3433-45B0-9BA5-BD5AB9250FAA}" srcOrd="0" destOrd="0" presId="urn:microsoft.com/office/officeart/2016/7/layout/BasicLinearProcessNumbered"/>
    <dgm:cxn modelId="{DF65D5B8-39C4-4065-B474-222918FE8459}" type="presOf" srcId="{C8B47A93-CA8A-4719-A37C-7AA296BA8142}" destId="{A4975236-7F4A-4AEC-9A05-EE7F710296B3}" srcOrd="0" destOrd="0" presId="urn:microsoft.com/office/officeart/2016/7/layout/BasicLinearProcessNumbered"/>
    <dgm:cxn modelId="{3FFECEC7-23D5-4CEC-A771-0C508C87A5EA}" type="presOf" srcId="{3ECE74FA-02EA-4A32-A530-4F6E1A44B4DA}" destId="{6101314A-7199-4747-A9B2-DFB7D7DCC1FC}" srcOrd="0" destOrd="0" presId="urn:microsoft.com/office/officeart/2016/7/layout/BasicLinearProcessNumbered"/>
    <dgm:cxn modelId="{5D6DBCE4-1A2A-47F3-AE1E-09E3CD9E01C9}" type="presOf" srcId="{2D09E229-B903-4D2B-9C1B-71757649AACD}" destId="{18A4B0BC-834B-478D-931A-1A3990F0D75A}" srcOrd="0" destOrd="0" presId="urn:microsoft.com/office/officeart/2016/7/layout/BasicLinearProcessNumbered"/>
    <dgm:cxn modelId="{E5D281ED-E1BE-4526-8926-162024A2A43E}" type="presOf" srcId="{3ECE74FA-02EA-4A32-A530-4F6E1A44B4DA}" destId="{1CF3179A-8D14-4DD5-872B-A1EE4430B5B9}" srcOrd="1" destOrd="0" presId="urn:microsoft.com/office/officeart/2016/7/layout/BasicLinearProcessNumbered"/>
    <dgm:cxn modelId="{A47AB9EF-5C6B-4BC6-A90A-C9622E35FD65}" srcId="{740A7546-A642-4B58-A751-34D7EA4AF2DA}" destId="{F22B6600-FD00-48FD-AB32-B776BBAE8A31}" srcOrd="2" destOrd="0" parTransId="{961D167B-2032-4F53-AFEA-2FBF55D3EB0B}" sibTransId="{18E77801-5109-47DA-8D6A-F6A826BA725A}"/>
    <dgm:cxn modelId="{B1F088F7-6CB9-4D12-B129-571E8EC7FBBE}" type="presOf" srcId="{81D76D61-FC7E-4B14-AFC5-A73F3B5BBBB5}" destId="{1A670384-BB7E-44D6-8656-6886D934506F}" srcOrd="0" destOrd="0" presId="urn:microsoft.com/office/officeart/2016/7/layout/BasicLinearProcessNumbered"/>
    <dgm:cxn modelId="{C5FE7AFB-203F-4B37-AB7B-6F1907D5C039}" type="presOf" srcId="{40A6007F-FDC6-4E2B-B9C3-8DC77469C631}" destId="{CA4AA4DB-9677-4579-9012-6BC89E7015B9}" srcOrd="1" destOrd="0" presId="urn:microsoft.com/office/officeart/2016/7/layout/BasicLinearProcessNumbered"/>
    <dgm:cxn modelId="{B55D925F-CA56-4315-A6EC-B0E9631986BC}" type="presParOf" srcId="{806B86FC-83E1-43ED-8F6A-4325E7F02BFD}" destId="{B5BE5210-8ED1-4D0A-A818-6146D223BBD8}" srcOrd="0" destOrd="0" presId="urn:microsoft.com/office/officeart/2016/7/layout/BasicLinearProcessNumbered"/>
    <dgm:cxn modelId="{8F58919B-5F7F-48D9-A68D-F9C131805A39}" type="presParOf" srcId="{B5BE5210-8ED1-4D0A-A818-6146D223BBD8}" destId="{957E6A52-2D7D-4B5A-9035-8F45E9912FD6}" srcOrd="0" destOrd="0" presId="urn:microsoft.com/office/officeart/2016/7/layout/BasicLinearProcessNumbered"/>
    <dgm:cxn modelId="{CCA627F8-7844-41CE-B147-8A5F2CFC3804}" type="presParOf" srcId="{B5BE5210-8ED1-4D0A-A818-6146D223BBD8}" destId="{1A670384-BB7E-44D6-8656-6886D934506F}" srcOrd="1" destOrd="0" presId="urn:microsoft.com/office/officeart/2016/7/layout/BasicLinearProcessNumbered"/>
    <dgm:cxn modelId="{7B8187AE-BC0A-45C7-A518-2A812EC521D5}" type="presParOf" srcId="{B5BE5210-8ED1-4D0A-A818-6146D223BBD8}" destId="{ED6A43CF-7A38-47BD-89B5-654EBAFDAE42}" srcOrd="2" destOrd="0" presId="urn:microsoft.com/office/officeart/2016/7/layout/BasicLinearProcessNumbered"/>
    <dgm:cxn modelId="{655DF240-AC10-4EAD-ADE3-210451BDC67D}" type="presParOf" srcId="{B5BE5210-8ED1-4D0A-A818-6146D223BBD8}" destId="{C732D78F-566B-418A-9C45-7BFADF5C5CA6}" srcOrd="3" destOrd="0" presId="urn:microsoft.com/office/officeart/2016/7/layout/BasicLinearProcessNumbered"/>
    <dgm:cxn modelId="{91C71DF6-EB47-4CEE-BE26-3446B2D63B03}" type="presParOf" srcId="{806B86FC-83E1-43ED-8F6A-4325E7F02BFD}" destId="{4FA05E71-92BC-481A-BA76-6D75DC778BEE}" srcOrd="1" destOrd="0" presId="urn:microsoft.com/office/officeart/2016/7/layout/BasicLinearProcessNumbered"/>
    <dgm:cxn modelId="{2B5FD5F0-E80C-4D85-B5D2-B6AEC25C4D9D}" type="presParOf" srcId="{806B86FC-83E1-43ED-8F6A-4325E7F02BFD}" destId="{B2B159D5-69EE-400E-8238-4FC639E03D3A}" srcOrd="2" destOrd="0" presId="urn:microsoft.com/office/officeart/2016/7/layout/BasicLinearProcessNumbered"/>
    <dgm:cxn modelId="{051480AF-EBA3-408A-AD80-DE889FA6CE50}" type="presParOf" srcId="{B2B159D5-69EE-400E-8238-4FC639E03D3A}" destId="{6101314A-7199-4747-A9B2-DFB7D7DCC1FC}" srcOrd="0" destOrd="0" presId="urn:microsoft.com/office/officeart/2016/7/layout/BasicLinearProcessNumbered"/>
    <dgm:cxn modelId="{C49EE536-A58D-44B6-8E0A-3849A4D381F7}" type="presParOf" srcId="{B2B159D5-69EE-400E-8238-4FC639E03D3A}" destId="{1DEA53BE-FBE3-4349-B2C8-1B63DBABD869}" srcOrd="1" destOrd="0" presId="urn:microsoft.com/office/officeart/2016/7/layout/BasicLinearProcessNumbered"/>
    <dgm:cxn modelId="{14D71494-210E-4233-9A29-0F1704643141}" type="presParOf" srcId="{B2B159D5-69EE-400E-8238-4FC639E03D3A}" destId="{9DA0ADA9-2AD0-4641-BF5B-D6B1BEBBCD8A}" srcOrd="2" destOrd="0" presId="urn:microsoft.com/office/officeart/2016/7/layout/BasicLinearProcessNumbered"/>
    <dgm:cxn modelId="{26DB4F74-217B-40B0-A6F7-939E258F7DB1}" type="presParOf" srcId="{B2B159D5-69EE-400E-8238-4FC639E03D3A}" destId="{1CF3179A-8D14-4DD5-872B-A1EE4430B5B9}" srcOrd="3" destOrd="0" presId="urn:microsoft.com/office/officeart/2016/7/layout/BasicLinearProcessNumbered"/>
    <dgm:cxn modelId="{B3907F7C-D3E8-4115-BA06-D38AD1445C91}" type="presParOf" srcId="{806B86FC-83E1-43ED-8F6A-4325E7F02BFD}" destId="{CCEAFB7E-4123-427E-AA18-3B361C405CB8}" srcOrd="3" destOrd="0" presId="urn:microsoft.com/office/officeart/2016/7/layout/BasicLinearProcessNumbered"/>
    <dgm:cxn modelId="{91A233F2-926C-4144-AB37-F710FCF044DA}" type="presParOf" srcId="{806B86FC-83E1-43ED-8F6A-4325E7F02BFD}" destId="{C9A2FF4E-B663-498F-8DCB-D38CD478B779}" srcOrd="4" destOrd="0" presId="urn:microsoft.com/office/officeart/2016/7/layout/BasicLinearProcessNumbered"/>
    <dgm:cxn modelId="{9E300B57-4F87-493A-A014-41F54C5AD294}" type="presParOf" srcId="{C9A2FF4E-B663-498F-8DCB-D38CD478B779}" destId="{8681DDC3-3433-45B0-9BA5-BD5AB9250FAA}" srcOrd="0" destOrd="0" presId="urn:microsoft.com/office/officeart/2016/7/layout/BasicLinearProcessNumbered"/>
    <dgm:cxn modelId="{4E9A3C04-8995-4285-873B-CA7CEDC3FE68}" type="presParOf" srcId="{C9A2FF4E-B663-498F-8DCB-D38CD478B779}" destId="{31C5FABC-7219-4EF1-89BA-A45AB84BEB1F}" srcOrd="1" destOrd="0" presId="urn:microsoft.com/office/officeart/2016/7/layout/BasicLinearProcessNumbered"/>
    <dgm:cxn modelId="{B63B5F20-BD67-41C6-8000-84F601818459}" type="presParOf" srcId="{C9A2FF4E-B663-498F-8DCB-D38CD478B779}" destId="{05B5F884-2F62-43CA-AE23-E9F8670D462C}" srcOrd="2" destOrd="0" presId="urn:microsoft.com/office/officeart/2016/7/layout/BasicLinearProcessNumbered"/>
    <dgm:cxn modelId="{BFF06417-BFE4-4C4A-86A7-0FE471DF0E53}" type="presParOf" srcId="{C9A2FF4E-B663-498F-8DCB-D38CD478B779}" destId="{3B816D16-75CF-47D2-813D-3BE14E2DDBB5}" srcOrd="3" destOrd="0" presId="urn:microsoft.com/office/officeart/2016/7/layout/BasicLinearProcessNumbered"/>
    <dgm:cxn modelId="{16A764A5-9DFC-4940-8550-A3DB837B7345}" type="presParOf" srcId="{806B86FC-83E1-43ED-8F6A-4325E7F02BFD}" destId="{E5F34465-E39F-4AD6-A4F2-9D4533BB794A}" srcOrd="5" destOrd="0" presId="urn:microsoft.com/office/officeart/2016/7/layout/BasicLinearProcessNumbered"/>
    <dgm:cxn modelId="{E2F0D06C-8BB9-4AF6-B1C0-28207803901E}" type="presParOf" srcId="{806B86FC-83E1-43ED-8F6A-4325E7F02BFD}" destId="{F5DD2370-DA5B-432D-90FF-D7098ADF0959}" srcOrd="6" destOrd="0" presId="urn:microsoft.com/office/officeart/2016/7/layout/BasicLinearProcessNumbered"/>
    <dgm:cxn modelId="{B0FC99E6-5F0B-413B-9867-DDEA0C04F151}" type="presParOf" srcId="{F5DD2370-DA5B-432D-90FF-D7098ADF0959}" destId="{A4975236-7F4A-4AEC-9A05-EE7F710296B3}" srcOrd="0" destOrd="0" presId="urn:microsoft.com/office/officeart/2016/7/layout/BasicLinearProcessNumbered"/>
    <dgm:cxn modelId="{9625992F-7935-41C0-B9B3-1F5DEE6A42AA}" type="presParOf" srcId="{F5DD2370-DA5B-432D-90FF-D7098ADF0959}" destId="{18A4B0BC-834B-478D-931A-1A3990F0D75A}" srcOrd="1" destOrd="0" presId="urn:microsoft.com/office/officeart/2016/7/layout/BasicLinearProcessNumbered"/>
    <dgm:cxn modelId="{D385AE30-EE2D-4EC7-8B07-99E991817EC0}" type="presParOf" srcId="{F5DD2370-DA5B-432D-90FF-D7098ADF0959}" destId="{3EDC90EE-0C9F-40A1-9204-747023435637}" srcOrd="2" destOrd="0" presId="urn:microsoft.com/office/officeart/2016/7/layout/BasicLinearProcessNumbered"/>
    <dgm:cxn modelId="{7A4084F3-6A35-439E-9EE6-5F07654D72BE}" type="presParOf" srcId="{F5DD2370-DA5B-432D-90FF-D7098ADF0959}" destId="{D9EC3559-32B8-4FB8-BADD-7053697CD374}" srcOrd="3" destOrd="0" presId="urn:microsoft.com/office/officeart/2016/7/layout/BasicLinearProcessNumbered"/>
    <dgm:cxn modelId="{34DB0D6B-86B7-453C-9C99-CB56BED0C4BA}" type="presParOf" srcId="{806B86FC-83E1-43ED-8F6A-4325E7F02BFD}" destId="{7EE2A18C-73B3-4CFB-8CDB-BF792BD8F0FC}" srcOrd="7" destOrd="0" presId="urn:microsoft.com/office/officeart/2016/7/layout/BasicLinearProcessNumbered"/>
    <dgm:cxn modelId="{77DB0B75-E337-4004-A90F-2B44FB098CE7}" type="presParOf" srcId="{806B86FC-83E1-43ED-8F6A-4325E7F02BFD}" destId="{53B71A14-D6F2-46A2-8D6E-47F03FC3FF94}" srcOrd="8" destOrd="0" presId="urn:microsoft.com/office/officeart/2016/7/layout/BasicLinearProcessNumbered"/>
    <dgm:cxn modelId="{471A45ED-A97C-47AF-9F73-4A7B9DB3749E}" type="presParOf" srcId="{53B71A14-D6F2-46A2-8D6E-47F03FC3FF94}" destId="{2434DA10-CC75-4306-88D3-203EBFF1CB06}" srcOrd="0" destOrd="0" presId="urn:microsoft.com/office/officeart/2016/7/layout/BasicLinearProcessNumbered"/>
    <dgm:cxn modelId="{EA9F576A-DB69-45EB-9EA4-401E3D3BE23E}" type="presParOf" srcId="{53B71A14-D6F2-46A2-8D6E-47F03FC3FF94}" destId="{7A44B0BC-9D9D-4953-870B-9F536A959A8F}" srcOrd="1" destOrd="0" presId="urn:microsoft.com/office/officeart/2016/7/layout/BasicLinearProcessNumbered"/>
    <dgm:cxn modelId="{A8AD166F-65F6-4AB8-86CC-785280C4CDB4}" type="presParOf" srcId="{53B71A14-D6F2-46A2-8D6E-47F03FC3FF94}" destId="{6CC29B9A-9561-494E-91A2-B037B36378E1}" srcOrd="2" destOrd="0" presId="urn:microsoft.com/office/officeart/2016/7/layout/BasicLinearProcessNumbered"/>
    <dgm:cxn modelId="{420CACCF-7D8B-4213-A26B-D6218D827067}" type="presParOf" srcId="{53B71A14-D6F2-46A2-8D6E-47F03FC3FF94}" destId="{CA4AA4DB-9677-4579-9012-6BC89E7015B9}" srcOrd="3" destOrd="0" presId="urn:microsoft.com/office/officeart/2016/7/layout/BasicLinear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7E6A52-2D7D-4B5A-9035-8F45E9912FD6}">
      <dsp:nvSpPr>
        <dsp:cNvPr id="0" name=""/>
        <dsp:cNvSpPr/>
      </dsp:nvSpPr>
      <dsp:spPr>
        <a:xfrm>
          <a:off x="3927" y="1190039"/>
          <a:ext cx="2126690" cy="2977366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05" tIns="330200" rIns="16580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Boys and girls will be screened separately by trained nurses. </a:t>
          </a:r>
        </a:p>
      </dsp:txBody>
      <dsp:txXfrm>
        <a:off x="3927" y="2321439"/>
        <a:ext cx="2126690" cy="1786419"/>
      </dsp:txXfrm>
    </dsp:sp>
    <dsp:sp modelId="{1A670384-BB7E-44D6-8656-6886D934506F}">
      <dsp:nvSpPr>
        <dsp:cNvPr id="0" name=""/>
        <dsp:cNvSpPr/>
      </dsp:nvSpPr>
      <dsp:spPr>
        <a:xfrm>
          <a:off x="620668" y="1487776"/>
          <a:ext cx="893209" cy="893209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38" tIns="12700" rIns="69638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1</a:t>
          </a:r>
          <a:endParaRPr lang="en-US" sz="4500" kern="1200" dirty="0"/>
        </a:p>
      </dsp:txBody>
      <dsp:txXfrm>
        <a:off x="751475" y="1618583"/>
        <a:ext cx="631595" cy="631595"/>
      </dsp:txXfrm>
    </dsp:sp>
    <dsp:sp modelId="{ED6A43CF-7A38-47BD-89B5-654EBAFDAE42}">
      <dsp:nvSpPr>
        <dsp:cNvPr id="0" name=""/>
        <dsp:cNvSpPr/>
      </dsp:nvSpPr>
      <dsp:spPr>
        <a:xfrm>
          <a:off x="3927" y="4167334"/>
          <a:ext cx="2126690" cy="72"/>
        </a:xfrm>
        <a:prstGeom prst="rect">
          <a:avLst/>
        </a:prstGeom>
        <a:solidFill>
          <a:schemeClr val="accent2">
            <a:hueOff val="-301383"/>
            <a:satOff val="-184"/>
            <a:lumOff val="719"/>
            <a:alphaOff val="0"/>
          </a:schemeClr>
        </a:solidFill>
        <a:ln w="19050" cap="rnd" cmpd="sng" algn="ctr">
          <a:solidFill>
            <a:schemeClr val="accent2">
              <a:hueOff val="-301383"/>
              <a:satOff val="-184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01314A-7199-4747-A9B2-DFB7D7DCC1FC}">
      <dsp:nvSpPr>
        <dsp:cNvPr id="0" name=""/>
        <dsp:cNvSpPr/>
      </dsp:nvSpPr>
      <dsp:spPr>
        <a:xfrm>
          <a:off x="2343287" y="1190039"/>
          <a:ext cx="2126690" cy="2977366"/>
        </a:xfrm>
        <a:prstGeom prst="rect">
          <a:avLst/>
        </a:prstGeom>
        <a:solidFill>
          <a:schemeClr val="accent2">
            <a:tint val="40000"/>
            <a:alpha val="90000"/>
            <a:hueOff val="-935342"/>
            <a:satOff val="1882"/>
            <a:lumOff val="28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935342"/>
              <a:satOff val="1882"/>
              <a:lumOff val="28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05" tIns="330200" rIns="16580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You will be asked to take off your shoes.</a:t>
          </a:r>
        </a:p>
      </dsp:txBody>
      <dsp:txXfrm>
        <a:off x="2343287" y="2321439"/>
        <a:ext cx="2126690" cy="1786419"/>
      </dsp:txXfrm>
    </dsp:sp>
    <dsp:sp modelId="{1DEA53BE-FBE3-4349-B2C8-1B63DBABD869}">
      <dsp:nvSpPr>
        <dsp:cNvPr id="0" name=""/>
        <dsp:cNvSpPr/>
      </dsp:nvSpPr>
      <dsp:spPr>
        <a:xfrm>
          <a:off x="2960027" y="1487776"/>
          <a:ext cx="893209" cy="893209"/>
        </a:xfrm>
        <a:prstGeom prst="ellipse">
          <a:avLst/>
        </a:prstGeom>
        <a:solidFill>
          <a:schemeClr val="accent2">
            <a:hueOff val="-602767"/>
            <a:satOff val="-368"/>
            <a:lumOff val="1438"/>
            <a:alphaOff val="0"/>
          </a:schemeClr>
        </a:solidFill>
        <a:ln w="19050" cap="rnd" cmpd="sng" algn="ctr">
          <a:solidFill>
            <a:schemeClr val="accent2">
              <a:hueOff val="-602767"/>
              <a:satOff val="-368"/>
              <a:lumOff val="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38" tIns="12700" rIns="69638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2</a:t>
          </a:r>
          <a:endParaRPr lang="en-US" sz="4500" kern="1200" dirty="0"/>
        </a:p>
      </dsp:txBody>
      <dsp:txXfrm>
        <a:off x="3090834" y="1618583"/>
        <a:ext cx="631595" cy="631595"/>
      </dsp:txXfrm>
    </dsp:sp>
    <dsp:sp modelId="{9DA0ADA9-2AD0-4641-BF5B-D6B1BEBBCD8A}">
      <dsp:nvSpPr>
        <dsp:cNvPr id="0" name=""/>
        <dsp:cNvSpPr/>
      </dsp:nvSpPr>
      <dsp:spPr>
        <a:xfrm>
          <a:off x="2343287" y="4167334"/>
          <a:ext cx="2126690" cy="72"/>
        </a:xfrm>
        <a:prstGeom prst="rect">
          <a:avLst/>
        </a:prstGeom>
        <a:solidFill>
          <a:schemeClr val="accent2">
            <a:hueOff val="-904150"/>
            <a:satOff val="-552"/>
            <a:lumOff val="2157"/>
            <a:alphaOff val="0"/>
          </a:schemeClr>
        </a:solidFill>
        <a:ln w="19050" cap="rnd" cmpd="sng" algn="ctr">
          <a:solidFill>
            <a:schemeClr val="accent2">
              <a:hueOff val="-904150"/>
              <a:satOff val="-552"/>
              <a:lumOff val="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1DDC3-3433-45B0-9BA5-BD5AB9250FAA}">
      <dsp:nvSpPr>
        <dsp:cNvPr id="0" name=""/>
        <dsp:cNvSpPr/>
      </dsp:nvSpPr>
      <dsp:spPr>
        <a:xfrm>
          <a:off x="4682646" y="1190039"/>
          <a:ext cx="2126690" cy="2973763"/>
        </a:xfrm>
        <a:prstGeom prst="rect">
          <a:avLst/>
        </a:prstGeom>
        <a:solidFill>
          <a:schemeClr val="accent2">
            <a:tint val="40000"/>
            <a:alpha val="90000"/>
            <a:hueOff val="-1870684"/>
            <a:satOff val="3763"/>
            <a:lumOff val="574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1870684"/>
              <a:satOff val="3763"/>
              <a:lumOff val="57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05" tIns="330200" rIns="16580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Once in a private area, the nurse will ask you to take off your shirt with your back facing the nurse. </a:t>
          </a:r>
        </a:p>
      </dsp:txBody>
      <dsp:txXfrm>
        <a:off x="4682646" y="2320070"/>
        <a:ext cx="2126690" cy="1784258"/>
      </dsp:txXfrm>
    </dsp:sp>
    <dsp:sp modelId="{31C5FABC-7219-4EF1-89BA-A45AB84BEB1F}">
      <dsp:nvSpPr>
        <dsp:cNvPr id="0" name=""/>
        <dsp:cNvSpPr/>
      </dsp:nvSpPr>
      <dsp:spPr>
        <a:xfrm>
          <a:off x="5299386" y="1485975"/>
          <a:ext cx="893209" cy="893209"/>
        </a:xfrm>
        <a:prstGeom prst="ellipse">
          <a:avLst/>
        </a:prstGeom>
        <a:solidFill>
          <a:schemeClr val="accent2">
            <a:hueOff val="-1205533"/>
            <a:satOff val="-736"/>
            <a:lumOff val="2876"/>
            <a:alphaOff val="0"/>
          </a:schemeClr>
        </a:solidFill>
        <a:ln w="19050" cap="rnd" cmpd="sng" algn="ctr">
          <a:solidFill>
            <a:schemeClr val="accent2">
              <a:hueOff val="-1205533"/>
              <a:satOff val="-736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38" tIns="12700" rIns="69638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3</a:t>
          </a:r>
          <a:endParaRPr lang="en-US" sz="4500" kern="1200" dirty="0"/>
        </a:p>
      </dsp:txBody>
      <dsp:txXfrm>
        <a:off x="5430193" y="1616782"/>
        <a:ext cx="631595" cy="631595"/>
      </dsp:txXfrm>
    </dsp:sp>
    <dsp:sp modelId="{05B5F884-2F62-43CA-AE23-E9F8670D462C}">
      <dsp:nvSpPr>
        <dsp:cNvPr id="0" name=""/>
        <dsp:cNvSpPr/>
      </dsp:nvSpPr>
      <dsp:spPr>
        <a:xfrm>
          <a:off x="4682646" y="4165532"/>
          <a:ext cx="2126690" cy="72"/>
        </a:xfrm>
        <a:prstGeom prst="rect">
          <a:avLst/>
        </a:prstGeom>
        <a:solidFill>
          <a:schemeClr val="accent2">
            <a:hueOff val="-1506917"/>
            <a:satOff val="-920"/>
            <a:lumOff val="3595"/>
            <a:alphaOff val="0"/>
          </a:schemeClr>
        </a:solidFill>
        <a:ln w="19050" cap="rnd" cmpd="sng" algn="ctr">
          <a:solidFill>
            <a:schemeClr val="accent2">
              <a:hueOff val="-1506917"/>
              <a:satOff val="-920"/>
              <a:lumOff val="359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75236-7F4A-4AEC-9A05-EE7F710296B3}">
      <dsp:nvSpPr>
        <dsp:cNvPr id="0" name=""/>
        <dsp:cNvSpPr/>
      </dsp:nvSpPr>
      <dsp:spPr>
        <a:xfrm>
          <a:off x="7022005" y="1190039"/>
          <a:ext cx="2126690" cy="2977366"/>
        </a:xfrm>
        <a:prstGeom prst="rect">
          <a:avLst/>
        </a:prstGeom>
        <a:solidFill>
          <a:schemeClr val="accent2">
            <a:tint val="40000"/>
            <a:alpha val="90000"/>
            <a:hueOff val="-2806026"/>
            <a:satOff val="5645"/>
            <a:lumOff val="860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2806026"/>
              <a:satOff val="5645"/>
              <a:lumOff val="86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05" tIns="330200" rIns="16580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Stand with your feet together and weight equally distributed on both legs.  </a:t>
          </a:r>
        </a:p>
      </dsp:txBody>
      <dsp:txXfrm>
        <a:off x="7022005" y="2321439"/>
        <a:ext cx="2126690" cy="1786419"/>
      </dsp:txXfrm>
    </dsp:sp>
    <dsp:sp modelId="{18A4B0BC-834B-478D-931A-1A3990F0D75A}">
      <dsp:nvSpPr>
        <dsp:cNvPr id="0" name=""/>
        <dsp:cNvSpPr/>
      </dsp:nvSpPr>
      <dsp:spPr>
        <a:xfrm>
          <a:off x="7638745" y="1487776"/>
          <a:ext cx="893209" cy="893209"/>
        </a:xfrm>
        <a:prstGeom prst="ellipse">
          <a:avLst/>
        </a:prstGeom>
        <a:solidFill>
          <a:schemeClr val="accent2">
            <a:hueOff val="-1808300"/>
            <a:satOff val="-1104"/>
            <a:lumOff val="4314"/>
            <a:alphaOff val="0"/>
          </a:schemeClr>
        </a:solidFill>
        <a:ln w="19050" cap="rnd" cmpd="sng" algn="ctr">
          <a:solidFill>
            <a:schemeClr val="accent2">
              <a:hueOff val="-1808300"/>
              <a:satOff val="-1104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38" tIns="12700" rIns="69638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4</a:t>
          </a:r>
          <a:endParaRPr lang="en-US" sz="4500" kern="1200" dirty="0"/>
        </a:p>
      </dsp:txBody>
      <dsp:txXfrm>
        <a:off x="7769552" y="1618583"/>
        <a:ext cx="631595" cy="631595"/>
      </dsp:txXfrm>
    </dsp:sp>
    <dsp:sp modelId="{3EDC90EE-0C9F-40A1-9204-747023435637}">
      <dsp:nvSpPr>
        <dsp:cNvPr id="0" name=""/>
        <dsp:cNvSpPr/>
      </dsp:nvSpPr>
      <dsp:spPr>
        <a:xfrm>
          <a:off x="7022005" y="4167334"/>
          <a:ext cx="2126690" cy="72"/>
        </a:xfrm>
        <a:prstGeom prst="rect">
          <a:avLst/>
        </a:prstGeom>
        <a:solidFill>
          <a:schemeClr val="accent2">
            <a:hueOff val="-2109684"/>
            <a:satOff val="-1288"/>
            <a:lumOff val="5033"/>
            <a:alphaOff val="0"/>
          </a:schemeClr>
        </a:solidFill>
        <a:ln w="19050" cap="rnd" cmpd="sng" algn="ctr">
          <a:solidFill>
            <a:schemeClr val="accent2">
              <a:hueOff val="-2109684"/>
              <a:satOff val="-1288"/>
              <a:lumOff val="503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34DA10-CC75-4306-88D3-203EBFF1CB06}">
      <dsp:nvSpPr>
        <dsp:cNvPr id="0" name=""/>
        <dsp:cNvSpPr/>
      </dsp:nvSpPr>
      <dsp:spPr>
        <a:xfrm>
          <a:off x="9361364" y="1190039"/>
          <a:ext cx="2126690" cy="2977366"/>
        </a:xfrm>
        <a:prstGeom prst="rect">
          <a:avLst/>
        </a:prstGeom>
        <a:solidFill>
          <a:schemeClr val="accent2">
            <a:tint val="40000"/>
            <a:alpha val="90000"/>
            <a:hueOff val="-3741368"/>
            <a:satOff val="7526"/>
            <a:lumOff val="1147"/>
            <a:alphaOff val="0"/>
          </a:schemeClr>
        </a:solidFill>
        <a:ln w="19050" cap="rnd" cmpd="sng" algn="ctr">
          <a:solidFill>
            <a:schemeClr val="accent2">
              <a:tint val="40000"/>
              <a:alpha val="90000"/>
              <a:hueOff val="-3741368"/>
              <a:satOff val="7526"/>
              <a:lumOff val="11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805" tIns="330200" rIns="165805" bIns="33020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9361364" y="2321439"/>
        <a:ext cx="2126690" cy="1786419"/>
      </dsp:txXfrm>
    </dsp:sp>
    <dsp:sp modelId="{7A44B0BC-9D9D-4953-870B-9F536A959A8F}">
      <dsp:nvSpPr>
        <dsp:cNvPr id="0" name=""/>
        <dsp:cNvSpPr/>
      </dsp:nvSpPr>
      <dsp:spPr>
        <a:xfrm>
          <a:off x="9978105" y="1487776"/>
          <a:ext cx="893209" cy="893209"/>
        </a:xfrm>
        <a:prstGeom prst="ellipse">
          <a:avLst/>
        </a:prstGeom>
        <a:solidFill>
          <a:schemeClr val="accent2">
            <a:hueOff val="-2411067"/>
            <a:satOff val="-1472"/>
            <a:lumOff val="5752"/>
            <a:alphaOff val="0"/>
          </a:schemeClr>
        </a:solidFill>
        <a:ln w="19050" cap="rnd" cmpd="sng" algn="ctr">
          <a:solidFill>
            <a:schemeClr val="accent2">
              <a:hueOff val="-2411067"/>
              <a:satOff val="-1472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638" tIns="12700" rIns="69638" bIns="1270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/>
            <a:t>5</a:t>
          </a:r>
          <a:endParaRPr lang="en-US" sz="4500" kern="1200" dirty="0"/>
        </a:p>
      </dsp:txBody>
      <dsp:txXfrm>
        <a:off x="10108912" y="1618583"/>
        <a:ext cx="631595" cy="631595"/>
      </dsp:txXfrm>
    </dsp:sp>
    <dsp:sp modelId="{6CC29B9A-9561-494E-91A2-B037B36378E1}">
      <dsp:nvSpPr>
        <dsp:cNvPr id="0" name=""/>
        <dsp:cNvSpPr/>
      </dsp:nvSpPr>
      <dsp:spPr>
        <a:xfrm>
          <a:off x="9361364" y="4167334"/>
          <a:ext cx="2126690" cy="72"/>
        </a:xfrm>
        <a:prstGeom prst="rect">
          <a:avLst/>
        </a:prstGeom>
        <a:solidFill>
          <a:schemeClr val="accent2">
            <a:hueOff val="-2712450"/>
            <a:satOff val="-1656"/>
            <a:lumOff val="6471"/>
            <a:alphaOff val="0"/>
          </a:schemeClr>
        </a:solidFill>
        <a:ln w="19050" cap="rnd" cmpd="sng" algn="ctr">
          <a:solidFill>
            <a:schemeClr val="accent2">
              <a:hueOff val="-2712450"/>
              <a:satOff val="-1656"/>
              <a:lumOff val="647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BasicLinearProcessNumbered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83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3321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018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864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09014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1269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757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41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368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06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86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3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06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082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16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180BE-9707-4D12-8455-A97BA12E015C}" type="datetimeFigureOut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0D31E1D-09CA-4081-BF8E-67113539C1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195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f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6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2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2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2.png"/><Relationship Id="rId4" Type="http://schemas.openxmlformats.org/officeDocument/2006/relationships/image" Target="../media/image10.jf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blurred public library with bookshelves">
            <a:extLst>
              <a:ext uri="{FF2B5EF4-FFF2-40B4-BE49-F238E27FC236}">
                <a16:creationId xmlns:a16="http://schemas.microsoft.com/office/drawing/2014/main" id="{411FBB3E-62D3-447D-9807-49A2D1C97C9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082" r="33407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686294-4106-4042-BAF7-6E72DE8309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678665"/>
            <a:ext cx="3887839" cy="237216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7</a:t>
            </a:r>
            <a:r>
              <a:rPr lang="en-US" baseline="30000" dirty="0"/>
              <a:t>th</a:t>
            </a:r>
            <a:r>
              <a:rPr lang="en-US" dirty="0"/>
              <a:t> Grade Health Screening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1B0470-B8B6-4A46-B277-E9627EC897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94960" y="4050833"/>
            <a:ext cx="3893440" cy="796955"/>
          </a:xfrm>
        </p:spPr>
        <p:txBody>
          <a:bodyPr>
            <a:normAutofit/>
          </a:bodyPr>
          <a:lstStyle/>
          <a:p>
            <a:r>
              <a:rPr lang="en-US" dirty="0"/>
              <a:t>Washoe County School District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CA4608C6-9152-437E-8897-E81862D4B9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6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91"/>
    </mc:Choice>
    <mc:Fallback xmlns="">
      <p:transition spd="slow" advTm="162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25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43" name="Rectangle 37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64DACB-78A0-405A-9A7C-80719E5C3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What is scoliosis?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C525EA-F85A-4CC9-BFF1-27FAADE17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Scoliosis is a sideways curve or rotation of the spine. 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Scoliosis affects 3% of the population and generally appears after the last growth spurt before puberty. 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Scoliosis is best treated when found early. </a:t>
            </a:r>
          </a:p>
          <a:p>
            <a:pPr>
              <a:buFont typeface="Wingdings 3" charset="2"/>
              <a:buChar char=""/>
            </a:pPr>
            <a:r>
              <a:rPr lang="en-US" dirty="0">
                <a:solidFill>
                  <a:schemeClr val="bg1"/>
                </a:solidFill>
              </a:rPr>
              <a:t>Treatment is determined by the extent of scoliosis and may not require any intervention.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A picture containing X-ray film&#10;&#10;Description automatically generated">
            <a:extLst>
              <a:ext uri="{FF2B5EF4-FFF2-40B4-BE49-F238E27FC236}">
                <a16:creationId xmlns:a16="http://schemas.microsoft.com/office/drawing/2014/main" id="{C8F9AB8E-E027-4942-822F-5B22584D75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7937"/>
          <a:stretch/>
        </p:blipFill>
        <p:spPr>
          <a:xfrm>
            <a:off x="6682613" y="972608"/>
            <a:ext cx="3970275" cy="4900269"/>
          </a:xfrm>
          <a:prstGeom prst="rect">
            <a:avLst/>
          </a:prstGeom>
        </p:spPr>
      </p:pic>
      <p:sp>
        <p:nvSpPr>
          <p:cNvPr id="44" name="Isosceles Triangle 43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3F3CE245-30CC-4BAF-895C-6378D453066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95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58"/>
    </mc:Choice>
    <mc:Fallback xmlns="">
      <p:transition spd="slow" advTm="269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47CDE17-06F4-4FCE-8BFE-AD89EACB70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64534B-C7D9-476B-876D-0A9259D50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527E124-CDC8-4D04-848D-E43E18F425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A768FF94-39B1-44FB-9670-D6F5007FB8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FCE6337A-0F72-4D0B-81DA-748DC80AB6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2972CF86-A510-4E29-8CED-C0612D080F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1B0A8D9-B28B-4CE3-8AB6-6633ADD997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525DA9CC-B1B1-4F33-9ED2-89012EA5B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6AE546F2-92C0-4C9C-BF28-052A7D0A3B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111385C-91E7-44E8-AAE5-019E48D76F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54455A30-C651-4002-BE70-2A0F05BA38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45B71F80-1F92-4074-84D9-16A062B21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A79CC2-0EB9-4B13-B913-504C1CF7E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609600"/>
            <a:ext cx="10197494" cy="109945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to expect for your screening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7209C9DA-6E0D-46D9-8275-C52222D8C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3EB57A4D-E0D0-46DA-B339-F24CA46FA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43267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024BC5E9-95BB-47AB-B702-594AACDF41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211144"/>
              </p:ext>
            </p:extLst>
          </p:nvPr>
        </p:nvGraphicFramePr>
        <p:xfrm>
          <a:off x="489002" y="1500554"/>
          <a:ext cx="11491983" cy="5357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BB9FDC5-C04C-4070-9ADD-A42433977468}"/>
              </a:ext>
            </a:extLst>
          </p:cNvPr>
          <p:cNvSpPr txBox="1"/>
          <p:nvPr/>
        </p:nvSpPr>
        <p:spPr>
          <a:xfrm>
            <a:off x="9980612" y="4013200"/>
            <a:ext cx="1817159" cy="14773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Let your arms hang naturally at your side, shoulders relaxed.</a:t>
            </a:r>
            <a:r>
              <a:rPr lang="en-US" sz="1600" dirty="0"/>
              <a:t> </a:t>
            </a:r>
          </a:p>
        </p:txBody>
      </p:sp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FE14478F-D37D-42E6-A7D0-2BDF5A5755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56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01"/>
    </mc:Choice>
    <mc:Fallback xmlns="">
      <p:transition spd="slow" advTm="264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Content Placeholder 5" descr="A picture containing clothing&#10;&#10;Description automatically generated">
            <a:extLst>
              <a:ext uri="{FF2B5EF4-FFF2-40B4-BE49-F238E27FC236}">
                <a16:creationId xmlns:a16="http://schemas.microsoft.com/office/drawing/2014/main" id="{E26DE090-590C-4AEA-B3AC-5FB680BAE3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28" b="12795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250EA3-88A5-41A6-8334-9F7B97872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9177" y="1678665"/>
            <a:ext cx="4391092" cy="237216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3800" dirty="0"/>
              <a:t>Arms relaxed hanging naturally at your side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8318630-47D3-4508-AA38-5918808C9A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5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126"/>
    </mc:Choice>
    <mc:Fallback xmlns="">
      <p:transition spd="slow" advTm="8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7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Isosceles Triangle 37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2" name="Isosceles Triangle 41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3" name="Isosceles Triangle 42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D9BE229-A583-48A0-B245-AB63E10C7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2938468" cy="2438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Signs of Scoliosis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D4978D-8AAB-411D-8BC6-7752220D1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46889" y="609602"/>
            <a:ext cx="5424112" cy="3208334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buFont typeface="Wingdings 3" charset="2"/>
              <a:buChar char=""/>
            </a:pPr>
            <a:r>
              <a:rPr lang="en-US" dirty="0"/>
              <a:t>Uneven shoulders and shoulder blades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dirty="0"/>
              <a:t>Unequal distance between arms and body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dirty="0"/>
              <a:t>Uneven hips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dirty="0"/>
              <a:t>Rib hump or rib prominence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dirty="0"/>
              <a:t>Lower back hump</a:t>
            </a:r>
          </a:p>
          <a:p>
            <a:pPr marL="285750" indent="-285750">
              <a:buFont typeface="Wingdings 3" charset="2"/>
              <a:buChar char=""/>
            </a:pPr>
            <a:r>
              <a:rPr lang="en-US" dirty="0"/>
              <a:t>More than normal roundness</a:t>
            </a:r>
          </a:p>
        </p:txBody>
      </p:sp>
      <p:pic>
        <p:nvPicPr>
          <p:cNvPr id="5" name="Picture 4" descr="A collage of a person&#10;&#10;Description automatically generated with low confidence">
            <a:extLst>
              <a:ext uri="{FF2B5EF4-FFF2-40B4-BE49-F238E27FC236}">
                <a16:creationId xmlns:a16="http://schemas.microsoft.com/office/drawing/2014/main" id="{E3E143CC-FDBC-45E8-A343-10A5BBD957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17" y="4048918"/>
            <a:ext cx="8862451" cy="2047082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  <a:extLst>
              <a:ext uri="{FF2B5EF4-FFF2-40B4-BE49-F238E27FC236}">
                <a16:creationId xmlns:a16="http://schemas.microsoft.com/office/drawing/2014/main" id="{28E31066-272B-4363-8381-3E0A8720C8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98"/>
    </mc:Choice>
    <mc:Fallback xmlns="">
      <p:transition spd="slow" advTm="14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13">
            <a:extLst>
              <a:ext uri="{FF2B5EF4-FFF2-40B4-BE49-F238E27FC236}">
                <a16:creationId xmlns:a16="http://schemas.microsoft.com/office/drawing/2014/main" id="{2356F361-DB9C-4716-8572-8E67E9AB4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6FF2CA3-6D93-438A-AA13-5844C345F8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8D6C7FF8-C6AA-493F-BF62-FC52DE2770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23">
              <a:extLst>
                <a:ext uri="{FF2B5EF4-FFF2-40B4-BE49-F238E27FC236}">
                  <a16:creationId xmlns:a16="http://schemas.microsoft.com/office/drawing/2014/main" id="{215DAE39-2187-4AA8-8703-0F2B3BCFE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5">
              <a:extLst>
                <a:ext uri="{FF2B5EF4-FFF2-40B4-BE49-F238E27FC236}">
                  <a16:creationId xmlns:a16="http://schemas.microsoft.com/office/drawing/2014/main" id="{1D0826C5-89FD-49A0-9E8F-19DA04FE6F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E0557FD-5B6C-4875-9EA4-18DAD6258B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27">
              <a:extLst>
                <a:ext uri="{FF2B5EF4-FFF2-40B4-BE49-F238E27FC236}">
                  <a16:creationId xmlns:a16="http://schemas.microsoft.com/office/drawing/2014/main" id="{55C096D6-25B6-418D-8FFF-894AC5FB60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8">
              <a:extLst>
                <a:ext uri="{FF2B5EF4-FFF2-40B4-BE49-F238E27FC236}">
                  <a16:creationId xmlns:a16="http://schemas.microsoft.com/office/drawing/2014/main" id="{4480C8B4-C2F4-427B-B03E-ABF3C9AF1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9">
              <a:extLst>
                <a:ext uri="{FF2B5EF4-FFF2-40B4-BE49-F238E27FC236}">
                  <a16:creationId xmlns:a16="http://schemas.microsoft.com/office/drawing/2014/main" id="{E767DA1E-BBBF-419C-8E95-8393DA0F72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>
              <a:extLst>
                <a:ext uri="{FF2B5EF4-FFF2-40B4-BE49-F238E27FC236}">
                  <a16:creationId xmlns:a16="http://schemas.microsoft.com/office/drawing/2014/main" id="{D88EF27D-D851-4A85-942B-DC69237C8F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808DF878-FD48-4C53-8A3A-4636F450E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486055B-74E3-4F01-88B6-5F382CF0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Adam’s Forward Bend Test</a:t>
            </a:r>
            <a:br>
              <a:rPr lang="en-US" dirty="0"/>
            </a:br>
            <a:endParaRPr lang="en-US" dirty="0"/>
          </a:p>
        </p:txBody>
      </p:sp>
      <p:pic>
        <p:nvPicPr>
          <p:cNvPr id="6" name="Content Placeholder 5" descr="A picture containing person, person, female&#10;&#10;Description automatically generated">
            <a:extLst>
              <a:ext uri="{FF2B5EF4-FFF2-40B4-BE49-F238E27FC236}">
                <a16:creationId xmlns:a16="http://schemas.microsoft.com/office/drawing/2014/main" id="{FD685329-F0CA-49C9-9354-C311E01CC45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2352175"/>
            <a:ext cx="2596281" cy="34966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A8F9C4-E5C4-41E0-B1D7-2DE5C60A8EE8}"/>
              </a:ext>
            </a:extLst>
          </p:cNvPr>
          <p:cNvSpPr txBox="1"/>
          <p:nvPr/>
        </p:nvSpPr>
        <p:spPr>
          <a:xfrm>
            <a:off x="6329363" y="2160589"/>
            <a:ext cx="294463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Put palms of your hands together, arms out straight.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Put your chin on your chest. </a:t>
            </a:r>
          </a:p>
          <a:p>
            <a:pPr>
              <a:spcBef>
                <a:spcPts val="1000"/>
              </a:spcBef>
              <a:buClr>
                <a:schemeClr val="accent1"/>
              </a:buClr>
              <a:buSzPct val="80000"/>
            </a:pP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Roll down until hands reach mid-shin. </a:t>
            </a:r>
          </a:p>
        </p:txBody>
      </p:sp>
      <p:pic>
        <p:nvPicPr>
          <p:cNvPr id="8" name="Content Placeholder 7" descr="A close-up of a toy&#10;&#10;Description automatically generated with low confidence">
            <a:extLst>
              <a:ext uri="{FF2B5EF4-FFF2-40B4-BE49-F238E27FC236}">
                <a16:creationId xmlns:a16="http://schemas.microsoft.com/office/drawing/2014/main" id="{5C932FD7-80AA-4304-B8AC-20BAE34FB47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992" y="2158074"/>
            <a:ext cx="2038726" cy="3883288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82CEB825-4048-4561-A520-C28A733A9F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76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297"/>
    </mc:Choice>
    <mc:Fallback xmlns="">
      <p:transition spd="slow" advTm="182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6280969-F024-466D-A1DB-4F848C51D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3FDD802-E6D8-4979-A1B9-BA705AE4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DE509DD-4B76-45F0-8144-02F1D7E1AE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23">
              <a:extLst>
                <a:ext uri="{FF2B5EF4-FFF2-40B4-BE49-F238E27FC236}">
                  <a16:creationId xmlns:a16="http://schemas.microsoft.com/office/drawing/2014/main" id="{FEAEFD53-0220-48B1-9EA8-3EAE151E8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5">
              <a:extLst>
                <a:ext uri="{FF2B5EF4-FFF2-40B4-BE49-F238E27FC236}">
                  <a16:creationId xmlns:a16="http://schemas.microsoft.com/office/drawing/2014/main" id="{92E7FABD-916D-4FF9-B5F3-44E53AFD3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26F9772-AEFE-4C6D-82B6-1207069B86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7">
              <a:extLst>
                <a:ext uri="{FF2B5EF4-FFF2-40B4-BE49-F238E27FC236}">
                  <a16:creationId xmlns:a16="http://schemas.microsoft.com/office/drawing/2014/main" id="{ACFBF3A9-B76A-4B4B-B6D7-CA4651F5C9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Rectangle 28">
              <a:extLst>
                <a:ext uri="{FF2B5EF4-FFF2-40B4-BE49-F238E27FC236}">
                  <a16:creationId xmlns:a16="http://schemas.microsoft.com/office/drawing/2014/main" id="{BF0FAA0A-B682-4A83-BDD8-BCE0AB41C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29">
              <a:extLst>
                <a:ext uri="{FF2B5EF4-FFF2-40B4-BE49-F238E27FC236}">
                  <a16:creationId xmlns:a16="http://schemas.microsoft.com/office/drawing/2014/main" id="{7874A013-E5E2-4AE1-8E93-029A2B41E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4355329E-E608-4F7A-B4EF-8FEF07D755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53D9BFDF-B250-44FF-9BD7-C204EFBFC1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9F4444CE-BC8D-4D61-B303-4C05614E6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2423CA5-E2E1-4789-B759-9906C1C940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"/>
            <a:ext cx="4660126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73772B81-181F-48B7-8826-4D9686D15D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660127" y="-3"/>
            <a:ext cx="1056745" cy="6858001"/>
          </a:xfrm>
          <a:prstGeom prst="triangle">
            <a:avLst>
              <a:gd name="adj" fmla="val 100000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5358AB-C620-4EEC-91BF-BC2C6E66C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754" y="643467"/>
            <a:ext cx="4203045" cy="137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Scoliometer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5392FD-0A2A-4B0C-A58A-8CE42B6AA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73754" y="2160590"/>
            <a:ext cx="3973943" cy="344011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2000" dirty="0">
                <a:solidFill>
                  <a:schemeClr val="bg1"/>
                </a:solidFill>
              </a:rPr>
              <a:t>The nurse may place a scoliometer on your back to determine if there is a curve or rotation of the spine. </a:t>
            </a:r>
          </a:p>
        </p:txBody>
      </p:sp>
      <p:pic>
        <p:nvPicPr>
          <p:cNvPr id="6" name="Content Placeholder 5" descr="A picture containing text, clothing&#10;&#10;Description automatically generated">
            <a:extLst>
              <a:ext uri="{FF2B5EF4-FFF2-40B4-BE49-F238E27FC236}">
                <a16:creationId xmlns:a16="http://schemas.microsoft.com/office/drawing/2014/main" id="{36F55A9E-D7AB-4BD3-AADB-A2A46A7E55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" t="3916" r="6337" b="7261"/>
          <a:stretch/>
        </p:blipFill>
        <p:spPr>
          <a:xfrm>
            <a:off x="5879490" y="1221805"/>
            <a:ext cx="5638756" cy="4736123"/>
          </a:xfrm>
          <a:prstGeom prst="rect">
            <a:avLst/>
          </a:prstGeom>
        </p:spPr>
      </p:pic>
      <p:sp>
        <p:nvSpPr>
          <p:cNvPr id="29" name="Isosceles Triangle 28">
            <a:extLst>
              <a:ext uri="{FF2B5EF4-FFF2-40B4-BE49-F238E27FC236}">
                <a16:creationId xmlns:a16="http://schemas.microsoft.com/office/drawing/2014/main" id="{B2205F6E-03C6-4E92-877C-E2482F6599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55696" y="401320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7C161317-008E-4B72-962C-96F49B9795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31"/>
    </mc:Choice>
    <mc:Fallback xmlns="">
      <p:transition spd="slow" advTm="175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A5AFB369-4673-4727-A7CD-D86AFE0AE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5" name="Freeform 14">
              <a:extLst>
                <a:ext uri="{FF2B5EF4-FFF2-40B4-BE49-F238E27FC236}">
                  <a16:creationId xmlns:a16="http://schemas.microsoft.com/office/drawing/2014/main" id="{50709826-4D6B-4A97-8DB3-5DA1666262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7263F58-6EE6-45B3-9BF2-C0BD5D30A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97CE03-EB81-4718-BEA1-C2D488961E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3">
              <a:extLst>
                <a:ext uri="{FF2B5EF4-FFF2-40B4-BE49-F238E27FC236}">
                  <a16:creationId xmlns:a16="http://schemas.microsoft.com/office/drawing/2014/main" id="{A3451629-72D6-4E33-A99A-40FAF7445D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5">
              <a:extLst>
                <a:ext uri="{FF2B5EF4-FFF2-40B4-BE49-F238E27FC236}">
                  <a16:creationId xmlns:a16="http://schemas.microsoft.com/office/drawing/2014/main" id="{E04F0FD4-BCD5-4435-A6B5-A2E69303B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DE110F09-1C81-4E73-B5E9-D857CD879F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7">
              <a:extLst>
                <a:ext uri="{FF2B5EF4-FFF2-40B4-BE49-F238E27FC236}">
                  <a16:creationId xmlns:a16="http://schemas.microsoft.com/office/drawing/2014/main" id="{273A9C01-06BD-4E8E-8BBF-2E2A9ECF49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8">
              <a:extLst>
                <a:ext uri="{FF2B5EF4-FFF2-40B4-BE49-F238E27FC236}">
                  <a16:creationId xmlns:a16="http://schemas.microsoft.com/office/drawing/2014/main" id="{B206C9B2-27BE-4B6F-A4D0-485FBBEB5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9">
              <a:extLst>
                <a:ext uri="{FF2B5EF4-FFF2-40B4-BE49-F238E27FC236}">
                  <a16:creationId xmlns:a16="http://schemas.microsoft.com/office/drawing/2014/main" id="{2E7D673E-0C5C-4F2B-B46E-3E9286B9E8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F0F78B34-9B26-4CA9-B8F0-B9638730F9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5" name="Picture 4" descr="School corridor with lockers">
            <a:extLst>
              <a:ext uri="{FF2B5EF4-FFF2-40B4-BE49-F238E27FC236}">
                <a16:creationId xmlns:a16="http://schemas.microsoft.com/office/drawing/2014/main" id="{996F51E3-989F-41A2-92F1-83765D72EF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91" t="21002" b="628"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948AE52C-AD58-4D7E-BBEC-741EA69A90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Parallelogram 37">
            <a:extLst>
              <a:ext uri="{FF2B5EF4-FFF2-40B4-BE49-F238E27FC236}">
                <a16:creationId xmlns:a16="http://schemas.microsoft.com/office/drawing/2014/main" id="{EB3158C7-B011-4D27-BC9D-27EA5BE02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295AA18-FA8B-4B5D-9477-7F5F51288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E377175-C211-4D7B-89F7-92406DBD73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Rectangle 23">
            <a:extLst>
              <a:ext uri="{FF2B5EF4-FFF2-40B4-BE49-F238E27FC236}">
                <a16:creationId xmlns:a16="http://schemas.microsoft.com/office/drawing/2014/main" id="{40EA1C2A-B332-4211-8479-EA99BC303E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5">
            <a:extLst>
              <a:ext uri="{FF2B5EF4-FFF2-40B4-BE49-F238E27FC236}">
                <a16:creationId xmlns:a16="http://schemas.microsoft.com/office/drawing/2014/main" id="{24A97CC0-C913-4A9C-B6E8-755C7D15E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9DFA36DF-98BD-46D3-A75B-97154DB48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E59BD-E8CA-47FB-BD55-B90775A1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5682" y="1678665"/>
            <a:ext cx="4878321" cy="236913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REMINDERS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401641-ADD4-4FE6-8AB1-DABA05904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5682" y="4050832"/>
            <a:ext cx="4878319" cy="1096899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Your screening will consist of vision, hearing, and scoliosis</a:t>
            </a:r>
          </a:p>
          <a:p>
            <a:r>
              <a:rPr lang="en-US" sz="1800" b="1" dirty="0">
                <a:solidFill>
                  <a:schemeClr val="bg1"/>
                </a:solidFill>
              </a:rPr>
              <a:t>Please be quiet walking to the screening location and during the screening to be respectful of surrounding classrooms and your peers</a:t>
            </a:r>
            <a:r>
              <a:rPr lang="en-US" sz="180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50" name="Rectangle 27">
            <a:extLst>
              <a:ext uri="{FF2B5EF4-FFF2-40B4-BE49-F238E27FC236}">
                <a16:creationId xmlns:a16="http://schemas.microsoft.com/office/drawing/2014/main" id="{D1D22F90-51DE-40F7-96EE-8E9894DF0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28">
            <a:extLst>
              <a:ext uri="{FF2B5EF4-FFF2-40B4-BE49-F238E27FC236}">
                <a16:creationId xmlns:a16="http://schemas.microsoft.com/office/drawing/2014/main" id="{F45D120E-4F36-4767-98FA-949993B8E1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Rectangle 29">
            <a:extLst>
              <a:ext uri="{FF2B5EF4-FFF2-40B4-BE49-F238E27FC236}">
                <a16:creationId xmlns:a16="http://schemas.microsoft.com/office/drawing/2014/main" id="{B541A2F0-1EDC-4D03-94AC-35BC742CE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6" name="Isosceles Triangle 55">
            <a:extLst>
              <a:ext uri="{FF2B5EF4-FFF2-40B4-BE49-F238E27FC236}">
                <a16:creationId xmlns:a16="http://schemas.microsoft.com/office/drawing/2014/main" id="{08CE2AE4-51CC-4060-8818-423BB07BF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0077074E-7796-47C2-96FD-BCDFD8584D7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62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829"/>
    </mc:Choice>
    <mc:Fallback xmlns="">
      <p:transition spd="slow" advTm="198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815A7B4-532E-48C9-AC24-D78ACF3339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7" name="Freeform 14">
              <a:extLst>
                <a:ext uri="{FF2B5EF4-FFF2-40B4-BE49-F238E27FC236}">
                  <a16:creationId xmlns:a16="http://schemas.microsoft.com/office/drawing/2014/main" id="{D40109F4-CE5C-45F4-856E-F3F69C9FD4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3CBAA4DE-3D7B-460B-AE98-D9F9990C0B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7BF1ED3E-4F80-4AF6-A41B-44F53DDE61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3">
              <a:extLst>
                <a:ext uri="{FF2B5EF4-FFF2-40B4-BE49-F238E27FC236}">
                  <a16:creationId xmlns:a16="http://schemas.microsoft.com/office/drawing/2014/main" id="{C0B2D747-3E31-45C5-9A98-A9710A585F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25">
              <a:extLst>
                <a:ext uri="{FF2B5EF4-FFF2-40B4-BE49-F238E27FC236}">
                  <a16:creationId xmlns:a16="http://schemas.microsoft.com/office/drawing/2014/main" id="{A15FD4BA-3020-462D-8BE8-B3A65B8E4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A304284A-7318-4DD5-898C-2F6B23C77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7">
              <a:extLst>
                <a:ext uri="{FF2B5EF4-FFF2-40B4-BE49-F238E27FC236}">
                  <a16:creationId xmlns:a16="http://schemas.microsoft.com/office/drawing/2014/main" id="{9DF48E66-B635-4509-B115-E0987C014E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8">
              <a:extLst>
                <a:ext uri="{FF2B5EF4-FFF2-40B4-BE49-F238E27FC236}">
                  <a16:creationId xmlns:a16="http://schemas.microsoft.com/office/drawing/2014/main" id="{E3B96D94-5F5A-4F4C-810C-917BF4D26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Rectangle 29">
              <a:extLst>
                <a:ext uri="{FF2B5EF4-FFF2-40B4-BE49-F238E27FC236}">
                  <a16:creationId xmlns:a16="http://schemas.microsoft.com/office/drawing/2014/main" id="{7F3782D6-BFF8-4389-9D39-A023ADAA92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ECE162D4-FCAE-441B-B5E9-C91DE62124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7752CF3-2AEC-44D0-ABCB-1A6985B40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969" y="4553712"/>
            <a:ext cx="8288032" cy="10963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/>
              <a:t>Thank you!!</a:t>
            </a:r>
          </a:p>
        </p:txBody>
      </p:sp>
      <p:pic>
        <p:nvPicPr>
          <p:cNvPr id="10" name="Picture Placeholder 9" descr="A red apple with a stethoscope&#10;&#10;Description automatically generated with low confidence">
            <a:extLst>
              <a:ext uri="{FF2B5EF4-FFF2-40B4-BE49-F238E27FC236}">
                <a16:creationId xmlns:a16="http://schemas.microsoft.com/office/drawing/2014/main" id="{2D017329-5600-4ED2-BBC9-2F60518E8EE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95" b="16395"/>
          <a:stretch>
            <a:fillRect/>
          </a:stretch>
        </p:blipFill>
        <p:spPr>
          <a:xfrm>
            <a:off x="1438886" y="934222"/>
            <a:ext cx="7382197" cy="3299450"/>
          </a:xfrm>
          <a:prstGeom prst="rect">
            <a:avLst/>
          </a:prstGeom>
        </p:spPr>
      </p:pic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3E79D42F-3CAF-4236-AEEE-6AE3691927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59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86"/>
    </mc:Choice>
    <mc:Fallback xmlns="">
      <p:transition spd="slow" advTm="27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269</Words>
  <Application>Microsoft Office PowerPoint</Application>
  <PresentationFormat>Widescreen</PresentationFormat>
  <Paragraphs>38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7th Grade Health Screening</vt:lpstr>
      <vt:lpstr>What is scoliosis?</vt:lpstr>
      <vt:lpstr>What to expect for your screening</vt:lpstr>
      <vt:lpstr>Arms relaxed hanging naturally at your side</vt:lpstr>
      <vt:lpstr>Signs of Scoliosis</vt:lpstr>
      <vt:lpstr>Adam’s Forward Bend Test </vt:lpstr>
      <vt:lpstr>Scoliometer</vt:lpstr>
      <vt:lpstr>REMINDERS</vt:lpstr>
      <vt:lpstr>Thank you!!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 RANCH MIDDLE SCHOOL</dc:title>
  <dc:creator>Melissa M Steward</dc:creator>
  <cp:lastModifiedBy>Tusing, Alisha</cp:lastModifiedBy>
  <cp:revision>20</cp:revision>
  <dcterms:created xsi:type="dcterms:W3CDTF">2021-03-01T18:16:01Z</dcterms:created>
  <dcterms:modified xsi:type="dcterms:W3CDTF">2022-10-19T15:25:07Z</dcterms:modified>
</cp:coreProperties>
</file>