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Avoiding Plagiarism </a:t>
            </a:r>
            <a:r>
              <a:rPr lang="en-US" sz="3600" dirty="0"/>
              <a:t>(and other forms of cheating…)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What is Plagiarism?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Plagiarism is using someone else’s work and passing it off as your own.</a:t>
            </a:r>
          </a:p>
          <a:p>
            <a:r>
              <a:rPr lang="en-US" dirty="0"/>
              <a:t>Buying, stealing , or borrowing any printed, written, or previously distributed documents without proper citation</a:t>
            </a:r>
          </a:p>
          <a:p>
            <a:r>
              <a:rPr lang="en-US" dirty="0"/>
              <a:t>Taking credit for a paper written (wholly or partially) by someone else</a:t>
            </a:r>
          </a:p>
          <a:p>
            <a:r>
              <a:rPr lang="en-US" dirty="0"/>
              <a:t>Copying from another source without citing, either on purpose or by accident</a:t>
            </a:r>
          </a:p>
          <a:p>
            <a:r>
              <a:rPr lang="en-US" dirty="0"/>
              <a:t>Using a source too closely when paraphrasing without proper citation</a:t>
            </a:r>
          </a:p>
          <a:p>
            <a:r>
              <a:rPr lang="en-US" dirty="0"/>
              <a:t>Building on someone’s ideas without citation</a:t>
            </a:r>
          </a:p>
          <a:p>
            <a:r>
              <a:rPr lang="en-US" dirty="0"/>
              <a:t>Writing a paper that is fully cited, but with no original ideas from you</a:t>
            </a:r>
          </a:p>
        </p:txBody>
      </p:sp>
    </p:spTree>
    <p:extLst>
      <p:ext uri="{BB962C8B-B14F-4D97-AF65-F5344CB8AC3E}">
        <p14:creationId xmlns:p14="http://schemas.microsoft.com/office/powerpoint/2010/main" val="276276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Why might someone plagiarize?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Poor time management and planning skills</a:t>
            </a:r>
          </a:p>
          <a:p>
            <a:r>
              <a:rPr lang="en-US" dirty="0"/>
              <a:t>Fear of your own ideas not being good enough</a:t>
            </a:r>
          </a:p>
          <a:p>
            <a:r>
              <a:rPr lang="en-US" dirty="0"/>
              <a:t>Jumping through a hoop, not really learning the material</a:t>
            </a:r>
          </a:p>
          <a:p>
            <a:r>
              <a:rPr lang="en-US" dirty="0"/>
              <a:t>It’s Faster!  It’s Easier! It’s MORE FUN!!! It’s the I WON’T GET CAUGHT CLAUSE!!!!</a:t>
            </a:r>
          </a:p>
          <a:p>
            <a:pPr lvl="1"/>
            <a:r>
              <a:rPr lang="en-US" dirty="0"/>
              <a:t>(um, yes, you will get caught.)</a:t>
            </a:r>
          </a:p>
        </p:txBody>
      </p:sp>
    </p:spTree>
    <p:extLst>
      <p:ext uri="{BB962C8B-B14F-4D97-AF65-F5344CB8AC3E}">
        <p14:creationId xmlns:p14="http://schemas.microsoft.com/office/powerpoint/2010/main" val="201205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Plagiarism Penalties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31076"/>
            <a:ext cx="8534400" cy="4156256"/>
          </a:xfrm>
        </p:spPr>
        <p:txBody>
          <a:bodyPr>
            <a:normAutofit/>
          </a:bodyPr>
          <a:lstStyle/>
          <a:p>
            <a:r>
              <a:rPr lang="en-US" dirty="0"/>
              <a:t>Embarrassment</a:t>
            </a:r>
          </a:p>
          <a:p>
            <a:r>
              <a:rPr lang="en-US" dirty="0"/>
              <a:t>Bad Grade—think zero</a:t>
            </a:r>
          </a:p>
          <a:p>
            <a:r>
              <a:rPr lang="en-US" dirty="0"/>
              <a:t>Fail a Class</a:t>
            </a:r>
          </a:p>
          <a:p>
            <a:r>
              <a:rPr lang="en-US" dirty="0"/>
              <a:t>Removed from Honors or AP classes</a:t>
            </a:r>
          </a:p>
          <a:p>
            <a:r>
              <a:rPr lang="en-US" dirty="0"/>
              <a:t>Expulsion from a school or university (tuition is NOT returned)</a:t>
            </a:r>
          </a:p>
          <a:p>
            <a:r>
              <a:rPr lang="en-US" dirty="0"/>
              <a:t>Loss of credential or degree</a:t>
            </a:r>
          </a:p>
          <a:p>
            <a:r>
              <a:rPr lang="en-US" dirty="0"/>
              <a:t>Loss of job</a:t>
            </a:r>
          </a:p>
          <a:p>
            <a:r>
              <a:rPr lang="en-US" dirty="0"/>
              <a:t>Civil Damages—a legal judgment against you and you have to pay money to the original author/writer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methods of 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Cut and paste</a:t>
            </a:r>
          </a:p>
          <a:p>
            <a:r>
              <a:rPr lang="en-US" dirty="0"/>
              <a:t>Downloading a paper off the internet</a:t>
            </a:r>
          </a:p>
          <a:p>
            <a:r>
              <a:rPr lang="en-US" dirty="0"/>
              <a:t>Buying a paper from someone else</a:t>
            </a:r>
          </a:p>
          <a:p>
            <a:r>
              <a:rPr lang="en-US" dirty="0"/>
              <a:t>Copying an article from the Web or an online/electronic database</a:t>
            </a:r>
          </a:p>
          <a:p>
            <a:r>
              <a:rPr lang="en-US" dirty="0"/>
              <a:t>Copying a paper from a local source </a:t>
            </a:r>
          </a:p>
          <a:p>
            <a:r>
              <a:rPr lang="en-US" dirty="0"/>
              <a:t>Quoting less than the words copied</a:t>
            </a:r>
          </a:p>
          <a:p>
            <a:r>
              <a:rPr lang="en-US" dirty="0"/>
              <a:t>Faking a citation</a:t>
            </a:r>
          </a:p>
          <a:p>
            <a:r>
              <a:rPr lang="en-US" dirty="0"/>
              <a:t>Paraphrasing someone else’s idea, putting in your own words and not citing the original source</a:t>
            </a:r>
          </a:p>
        </p:txBody>
      </p:sp>
    </p:spTree>
    <p:extLst>
      <p:ext uri="{BB962C8B-B14F-4D97-AF65-F5344CB8AC3E}">
        <p14:creationId xmlns:p14="http://schemas.microsoft.com/office/powerpoint/2010/main" val="283092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WCSD Gifted and Talented Magnet Plagiarism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Offense: Goal is to re-teach the policy</a:t>
            </a:r>
          </a:p>
          <a:p>
            <a:r>
              <a:rPr lang="en-US" dirty="0"/>
              <a:t>Teacher/Student Conference</a:t>
            </a:r>
          </a:p>
          <a:p>
            <a:r>
              <a:rPr lang="en-US" dirty="0"/>
              <a:t>Student informs parent</a:t>
            </a:r>
          </a:p>
          <a:p>
            <a:r>
              <a:rPr lang="en-US" dirty="0"/>
              <a:t>Teacher follows up with parent</a:t>
            </a:r>
          </a:p>
          <a:p>
            <a:r>
              <a:rPr lang="en-US" dirty="0"/>
              <a:t>Student must do the following:</a:t>
            </a:r>
          </a:p>
          <a:p>
            <a:r>
              <a:rPr lang="en-US" dirty="0"/>
              <a:t>Appropriate apology letter to both teacher and parent</a:t>
            </a:r>
          </a:p>
          <a:p>
            <a:r>
              <a:rPr lang="en-US" dirty="0"/>
              <a:t>Re-do the assignment within five school days for credit</a:t>
            </a:r>
          </a:p>
          <a:p>
            <a:r>
              <a:rPr lang="en-US" dirty="0"/>
              <a:t>Re-signs plagiarism policy and honor code</a:t>
            </a:r>
          </a:p>
        </p:txBody>
      </p:sp>
    </p:spTree>
    <p:extLst>
      <p:ext uri="{BB962C8B-B14F-4D97-AF65-F5344CB8AC3E}">
        <p14:creationId xmlns:p14="http://schemas.microsoft.com/office/powerpoint/2010/main" val="157498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WCSD Gifted and Talented Magnet Plagiarism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787933"/>
            <a:ext cx="8534400" cy="422515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Offense: Goal is enforce the policy and re-teach</a:t>
            </a:r>
          </a:p>
          <a:p>
            <a:r>
              <a:rPr lang="en-US" dirty="0"/>
              <a:t>Teacher/Student Conference</a:t>
            </a:r>
          </a:p>
          <a:p>
            <a:r>
              <a:rPr lang="en-US" dirty="0"/>
              <a:t>Student informs parent</a:t>
            </a:r>
          </a:p>
          <a:p>
            <a:r>
              <a:rPr lang="en-US" dirty="0"/>
              <a:t>Teacher follows up with parent</a:t>
            </a:r>
          </a:p>
          <a:p>
            <a:r>
              <a:rPr lang="en-US" dirty="0"/>
              <a:t>Office Referral for School Discipline</a:t>
            </a:r>
          </a:p>
          <a:p>
            <a:r>
              <a:rPr lang="en-US" dirty="0"/>
              <a:t>Student must do the following:</a:t>
            </a:r>
          </a:p>
          <a:p>
            <a:r>
              <a:rPr lang="en-US" dirty="0"/>
              <a:t>Appropriate apology letter to teacher, parent, and administrator</a:t>
            </a:r>
          </a:p>
          <a:p>
            <a:r>
              <a:rPr lang="en-US" dirty="0"/>
              <a:t>Re-do the assignment within five school days for a maximum of half-credit</a:t>
            </a:r>
          </a:p>
          <a:p>
            <a:r>
              <a:rPr lang="en-US" dirty="0"/>
              <a:t>Re-signs plagiarism policy and honor code</a:t>
            </a:r>
          </a:p>
          <a:p>
            <a:r>
              <a:rPr lang="en-US" dirty="0"/>
              <a:t>Meets requirements of school discipline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33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WCSD Gifted and Talented Magnet Plagiarism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46842"/>
            <a:ext cx="8534400" cy="3954226"/>
          </a:xfrm>
        </p:spPr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Offense:  Goal is enforcement of policy and cessation of behavior</a:t>
            </a:r>
          </a:p>
          <a:p>
            <a:r>
              <a:rPr lang="en-US" dirty="0"/>
              <a:t>Teacher/Student/administrator Conference to discuss continual disregard for both the policy and the honor code.  Participants will agree upon a course of action</a:t>
            </a:r>
          </a:p>
          <a:p>
            <a:r>
              <a:rPr lang="en-US" dirty="0"/>
              <a:t>Student will NOT be allowed to make up assignment and will receive a zero.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5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90</TotalTime>
  <Words>472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Avoiding Plagiarism (and other forms of cheating…)</vt:lpstr>
      <vt:lpstr>What is Plagiarism? </vt:lpstr>
      <vt:lpstr>Why might someone plagiarize?</vt:lpstr>
      <vt:lpstr>Plagiarism Penalties</vt:lpstr>
      <vt:lpstr>Common methods of plagiarism</vt:lpstr>
      <vt:lpstr>WCSD Gifted and Talented Magnet Plagiarism policy</vt:lpstr>
      <vt:lpstr>WCSD Gifted and Talented Magnet Plagiarism policy</vt:lpstr>
      <vt:lpstr>WCSD Gifted and Talented Magnet Plagiarism policy</vt:lpstr>
    </vt:vector>
  </TitlesOfParts>
  <Company>Washoe County School District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Avoiding Plagiarism (and other forms of cheating…)</dc:title>
  <dc:creator>Hoy, Jennifer</dc:creator>
  <cp:lastModifiedBy>Hoy, Jennifer</cp:lastModifiedBy>
  <cp:revision>13</cp:revision>
  <dcterms:created xsi:type="dcterms:W3CDTF">2015-09-09T19:50:19Z</dcterms:created>
  <dcterms:modified xsi:type="dcterms:W3CDTF">2018-09-04T19:12:08Z</dcterms:modified>
</cp:coreProperties>
</file>