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47.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3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Slides/notesSlide25.xml" ContentType="application/vnd.openxmlformats-officedocument.presentationml.notesSlide+xml"/>
  <Override PartName="/ppt/slideLayouts/slideLayout23.xml" ContentType="application/vnd.openxmlformats-officedocument.presentationml.slideLayout+xml"/>
  <Override PartName="/ppt/notesSlides/notesSlide47.xml" ContentType="application/vnd.openxmlformats-officedocument.presentationml.notesSlide+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notesSlides/notesSlide35.xml" ContentType="application/vnd.openxmlformats-officedocument.presentationml.notesSlide+xml"/>
  <Override PartName="/ppt/notesSlides/notesSlide46.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25.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6" r:id="rId3"/>
    <p:sldMasterId id="2147483742" r:id="rId4"/>
    <p:sldMasterId id="2147483759" r:id="rId5"/>
  </p:sldMasterIdLst>
  <p:notesMasterIdLst>
    <p:notesMasterId r:id="rId53"/>
  </p:notesMasterIdLst>
  <p:handoutMasterIdLst>
    <p:handoutMasterId r:id="rId54"/>
  </p:handoutMasterIdLst>
  <p:sldIdLst>
    <p:sldId id="280" r:id="rId6"/>
    <p:sldId id="283" r:id="rId7"/>
    <p:sldId id="284" r:id="rId8"/>
    <p:sldId id="293" r:id="rId9"/>
    <p:sldId id="304" r:id="rId10"/>
    <p:sldId id="305" r:id="rId11"/>
    <p:sldId id="306" r:id="rId12"/>
    <p:sldId id="307" r:id="rId13"/>
    <p:sldId id="326" r:id="rId14"/>
    <p:sldId id="316" r:id="rId15"/>
    <p:sldId id="317" r:id="rId16"/>
    <p:sldId id="318" r:id="rId17"/>
    <p:sldId id="319" r:id="rId18"/>
    <p:sldId id="320" r:id="rId19"/>
    <p:sldId id="321" r:id="rId20"/>
    <p:sldId id="285" r:id="rId21"/>
    <p:sldId id="286" r:id="rId22"/>
    <p:sldId id="353" r:id="rId23"/>
    <p:sldId id="287" r:id="rId24"/>
    <p:sldId id="288" r:id="rId25"/>
    <p:sldId id="289" r:id="rId26"/>
    <p:sldId id="290" r:id="rId27"/>
    <p:sldId id="327" r:id="rId28"/>
    <p:sldId id="354" r:id="rId29"/>
    <p:sldId id="261" r:id="rId30"/>
    <p:sldId id="323" r:id="rId31"/>
    <p:sldId id="322" r:id="rId32"/>
    <p:sldId id="340" r:id="rId33"/>
    <p:sldId id="341" r:id="rId34"/>
    <p:sldId id="339" r:id="rId35"/>
    <p:sldId id="342" r:id="rId36"/>
    <p:sldId id="343" r:id="rId37"/>
    <p:sldId id="331" r:id="rId38"/>
    <p:sldId id="332" r:id="rId39"/>
    <p:sldId id="333" r:id="rId40"/>
    <p:sldId id="334" r:id="rId41"/>
    <p:sldId id="335" r:id="rId42"/>
    <p:sldId id="336" r:id="rId43"/>
    <p:sldId id="344" r:id="rId44"/>
    <p:sldId id="345" r:id="rId45"/>
    <p:sldId id="346" r:id="rId46"/>
    <p:sldId id="347" r:id="rId47"/>
    <p:sldId id="348" r:id="rId48"/>
    <p:sldId id="349" r:id="rId49"/>
    <p:sldId id="350" r:id="rId50"/>
    <p:sldId id="351" r:id="rId51"/>
    <p:sldId id="352"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 LaQua" initials="DL"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47" autoAdjust="0"/>
    <p:restoredTop sz="51831" autoAdjust="0"/>
  </p:normalViewPr>
  <p:slideViewPr>
    <p:cSldViewPr snapToGrid="0">
      <p:cViewPr varScale="1">
        <p:scale>
          <a:sx n="62" d="100"/>
          <a:sy n="62" d="100"/>
        </p:scale>
        <p:origin x="648"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6" d="100"/>
          <a:sy n="46" d="100"/>
        </p:scale>
        <p:origin x="223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17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AE07AD9-A649-49B8-9D4F-F81A270C5DBD}" type="datetimeFigureOut">
              <a:rPr lang="en-US" smtClean="0"/>
              <a:t>8/13/2018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395901A-8050-40D1-A535-6126A9BE08F1}" type="slidenum">
              <a:rPr lang="en-US" smtClean="0"/>
              <a:t>‹#›</a:t>
            </a:fld>
            <a:endParaRPr lang="en-US"/>
          </a:p>
        </p:txBody>
      </p:sp>
    </p:spTree>
    <p:extLst>
      <p:ext uri="{BB962C8B-B14F-4D97-AF65-F5344CB8AC3E}">
        <p14:creationId xmlns:p14="http://schemas.microsoft.com/office/powerpoint/2010/main" val="369739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Welcome to the Administration</a:t>
            </a:r>
            <a:r>
              <a:rPr lang="en-US" baseline="0" dirty="0" smtClean="0"/>
              <a:t> of Grades 2-8 Measures tutorial.  This tutorial will cover administration of both the reading and the math measures.</a:t>
            </a:r>
            <a:endParaRPr lang="en-US" dirty="0" smtClean="0"/>
          </a:p>
          <a:p>
            <a:endParaRPr lang="en-US" dirty="0"/>
          </a:p>
        </p:txBody>
      </p:sp>
    </p:spTree>
    <p:extLst>
      <p:ext uri="{BB962C8B-B14F-4D97-AF65-F5344CB8AC3E}">
        <p14:creationId xmlns:p14="http://schemas.microsoft.com/office/powerpoint/2010/main" val="75230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recommended grade levels for which each of the</a:t>
            </a:r>
            <a:r>
              <a:rPr lang="en-US" baseline="0" dirty="0" smtClean="0"/>
              <a:t> online measures of Math are given, as well as the approximate time needed for each administration. It also indicates whether the measures are designed for Screening, Monitoring or both. </a:t>
            </a:r>
          </a:p>
          <a:p>
            <a:endParaRPr lang="en-US" baseline="0" dirty="0" smtClean="0"/>
          </a:p>
          <a:p>
            <a:r>
              <a:rPr lang="en-US" baseline="0" dirty="0" smtClean="0"/>
              <a:t>As with Reading, the </a:t>
            </a:r>
            <a:r>
              <a:rPr lang="en-US" dirty="0" smtClean="0"/>
              <a:t>measures are delivered to students with web-based testing. The student logs in, takes</a:t>
            </a:r>
            <a:r>
              <a:rPr lang="en-US" baseline="0" dirty="0" smtClean="0"/>
              <a:t> the test, and the scores are automatically generated. Scores are then synced over to the aimswebPlus account. Make note that when students in grades 9-12 are tested, they are given 8</a:t>
            </a:r>
            <a:r>
              <a:rPr lang="en-US" baseline="30000" dirty="0" smtClean="0"/>
              <a:t>th</a:t>
            </a:r>
            <a:r>
              <a:rPr lang="en-US" baseline="0" dirty="0" smtClean="0"/>
              <a:t> grade measures.</a:t>
            </a:r>
          </a:p>
          <a:p>
            <a:endParaRPr lang="en-US" baseline="0" dirty="0" smtClean="0"/>
          </a:p>
          <a:p>
            <a:r>
              <a:rPr lang="en-US" dirty="0" smtClean="0"/>
              <a:t>Total testing time for screening is less than 30 minutes per student. </a:t>
            </a:r>
            <a:endParaRPr lang="en-US" baseline="0" dirty="0" smtClean="0"/>
          </a:p>
        </p:txBody>
      </p:sp>
    </p:spTree>
    <p:extLst>
      <p:ext uri="{BB962C8B-B14F-4D97-AF65-F5344CB8AC3E}">
        <p14:creationId xmlns:p14="http://schemas.microsoft.com/office/powerpoint/2010/main" val="253829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Concepts &amp; Applications assesses a student’s ability to solve one- and two-step word problems as well as his/her knowledge of essential math concepts in the areas of algebra, base ten numbers, measurement and data, geometry, fractions, statistics and probability, expressions and equations, and functions. Content reflects math expectations appropriate to each grade level.  The student answers multiple-choice math problems, each addressing an aspect of the content areas listed above. This measure has no time limit and the student attempts </a:t>
            </a:r>
            <a:r>
              <a:rPr lang="en-US" sz="1300" i="1" dirty="0"/>
              <a:t>all </a:t>
            </a:r>
            <a:r>
              <a:rPr lang="en-US" sz="1300" dirty="0"/>
              <a:t>items. Students are allowed to use scratch paper and pencils to solve test items, and audio is available for students who prefer to have the items read to them. </a:t>
            </a:r>
            <a:endParaRPr lang="en-US" dirty="0"/>
          </a:p>
        </p:txBody>
      </p:sp>
    </p:spTree>
    <p:extLst>
      <p:ext uri="{BB962C8B-B14F-4D97-AF65-F5344CB8AC3E}">
        <p14:creationId xmlns:p14="http://schemas.microsoft.com/office/powerpoint/2010/main" val="326433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Number Comparison Fluency–Triads assesses a student’s ability to assess magnitude and compare numbers within and across number systems. Content reflects math expectations appropriate to each grade level. Because it is a timed measure, NCF–T can also measure the level of automaticity of these skills. </a:t>
            </a:r>
          </a:p>
          <a:p>
            <a:endParaRPr lang="en-US" sz="1300" dirty="0"/>
          </a:p>
          <a:p>
            <a:r>
              <a:rPr lang="en-US" sz="1300" dirty="0"/>
              <a:t>The student answers multiple-choice math items, each requiring a comparison of a set of three numbers. Each item is presented as a triad of numbers, with the student determining whether the top number in the triad is closer in value to the bottom left number, the bottom right number, or exactly in between the two numbers. The student answers as many items as possible in 3 minutes. </a:t>
            </a:r>
            <a:endParaRPr lang="en-US" sz="1300" dirty="0" smtClean="0"/>
          </a:p>
          <a:p>
            <a:endParaRPr lang="en-US" sz="1300" dirty="0" smtClean="0"/>
          </a:p>
          <a:p>
            <a:r>
              <a:rPr lang="en-US" sz="1300" dirty="0" smtClean="0"/>
              <a:t>The</a:t>
            </a:r>
            <a:r>
              <a:rPr lang="en-US" sz="1300" baseline="0" dirty="0" smtClean="0"/>
              <a:t> NCF-T measure is combined with the next measure (MCF) to create a Number Sense Fluency score.</a:t>
            </a:r>
            <a:endParaRPr lang="en-US" dirty="0" smtClean="0"/>
          </a:p>
          <a:p>
            <a:endParaRPr lang="en-US" dirty="0" smtClean="0"/>
          </a:p>
          <a:p>
            <a:r>
              <a:rPr lang="en-US" sz="1300" dirty="0"/>
              <a:t>When progress monitoring, both NCF–T and MCF must be administered. Together, these two measures combine into the Number Sense Fluency (NSF) score, which is the basis for making progress monitoring decisions. </a:t>
            </a:r>
            <a:endParaRPr lang="en-US" dirty="0" smtClean="0"/>
          </a:p>
          <a:p>
            <a:endParaRPr lang="en-US" dirty="0"/>
          </a:p>
        </p:txBody>
      </p:sp>
    </p:spTree>
    <p:extLst>
      <p:ext uri="{BB962C8B-B14F-4D97-AF65-F5344CB8AC3E}">
        <p14:creationId xmlns:p14="http://schemas.microsoft.com/office/powerpoint/2010/main" val="204932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Mental Computation Fluency assesses a student’s ability to mentally solve computation problems. Content reflects math expectations appropriate to each grade level. Because it is a timed measure, MCF can also measure the level of automaticity of these skills. </a:t>
            </a:r>
          </a:p>
          <a:p>
            <a:endParaRPr lang="en-US" sz="1300" dirty="0"/>
          </a:p>
          <a:p>
            <a:r>
              <a:rPr lang="en-US" sz="1300" dirty="0"/>
              <a:t>The student answers multiple-choice math items, each requiring mental computation of a math expression. The student answers as many items as possible in 4 minutes. Each MCF form contains 42 items, presented two per screen.  </a:t>
            </a:r>
          </a:p>
          <a:p>
            <a:endParaRPr lang="en-US" u="none" baseline="0" dirty="0" smtClean="0"/>
          </a:p>
          <a:p>
            <a:pPr defTabSz="1047912">
              <a:defRPr/>
            </a:pPr>
            <a:r>
              <a:rPr lang="en-US" sz="1300" dirty="0"/>
              <a:t>When progress monitoring, both NCF–T and MCF must be administered. Together, these two measures combine into the Number Sense Fluency (NSF) score, which is the basis for making progress monitoring decisions. </a:t>
            </a:r>
            <a:endParaRPr lang="en-US" u="none" baseline="0" dirty="0" smtClean="0"/>
          </a:p>
        </p:txBody>
      </p:sp>
    </p:spTree>
    <p:extLst>
      <p:ext uri="{BB962C8B-B14F-4D97-AF65-F5344CB8AC3E}">
        <p14:creationId xmlns:p14="http://schemas.microsoft.com/office/powerpoint/2010/main" val="260846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7912">
              <a:defRPr/>
            </a:pPr>
            <a:r>
              <a:rPr lang="en-US" baseline="0" dirty="0" smtClean="0"/>
              <a:t>Number Sense Fluency is not a specific test that a student takes, but is a summary of their performance across both the Number Comparison Fluency-Triads test and the Mental Computation Fluency test.  The combination of these measures and total scores can be used for benchmark screening and progress monitoring of students in Grades 2 and up. </a:t>
            </a:r>
            <a:endParaRPr lang="en-US" u="none" baseline="0" dirty="0" smtClean="0"/>
          </a:p>
        </p:txBody>
      </p:sp>
    </p:spTree>
    <p:extLst>
      <p:ext uri="{BB962C8B-B14F-4D97-AF65-F5344CB8AC3E}">
        <p14:creationId xmlns:p14="http://schemas.microsoft.com/office/powerpoint/2010/main" val="1781231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First,</a:t>
            </a:r>
            <a:r>
              <a:rPr lang="en-US" baseline="0" dirty="0" smtClean="0"/>
              <a:t> let’s cover information you need to know about administering the online measures for grades 2 and up. This includes setting up the ideal testing environment as well as planning and preparation. These topics are vital to make sure that you receive reliable and valid results.</a:t>
            </a:r>
            <a:endParaRPr lang="en-US" dirty="0" smtClean="0"/>
          </a:p>
          <a:p>
            <a:endParaRPr lang="en-US" baseline="0" dirty="0" smtClean="0"/>
          </a:p>
          <a:p>
            <a:r>
              <a:rPr lang="en-US" baseline="0" dirty="0" smtClean="0"/>
              <a:t>Take note that we will cover the one measure not completed online, Oral Reading Fluency, later in this video.  </a:t>
            </a:r>
            <a:endParaRPr lang="en-US" dirty="0"/>
          </a:p>
        </p:txBody>
      </p:sp>
      <p:sp>
        <p:nvSpPr>
          <p:cNvPr id="4" name="Slide Number Placeholder 3"/>
          <p:cNvSpPr>
            <a:spLocks noGrp="1"/>
          </p:cNvSpPr>
          <p:nvPr>
            <p:ph type="sldNum" sz="quarter" idx="10"/>
          </p:nvPr>
        </p:nvSpPr>
        <p:spPr/>
        <p:txBody>
          <a:bodyPr/>
          <a:lstStyle/>
          <a:p>
            <a:fld id="{A395901A-8050-40D1-A535-6126A9BE08F1}" type="slidenum">
              <a:rPr lang="en-US" smtClean="0"/>
              <a:t>15</a:t>
            </a:fld>
            <a:endParaRPr lang="en-US"/>
          </a:p>
        </p:txBody>
      </p:sp>
    </p:spTree>
    <p:extLst>
      <p:ext uri="{BB962C8B-B14F-4D97-AF65-F5344CB8AC3E}">
        <p14:creationId xmlns:p14="http://schemas.microsoft.com/office/powerpoint/2010/main" val="370763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buClr>
                <a:srgbClr val="0096C9"/>
              </a:buClr>
            </a:pPr>
            <a:r>
              <a:rPr lang="en-US" sz="1300" dirty="0">
                <a:latin typeface="Arial" panose="020B0604020202020204" pitchFamily="34" charset="0"/>
                <a:cs typeface="Arial" panose="020B0604020202020204" pitchFamily="34" charset="0"/>
              </a:rPr>
              <a:t>NARRATION: </a:t>
            </a:r>
          </a:p>
          <a:p>
            <a:pPr>
              <a:spcBef>
                <a:spcPts val="634"/>
              </a:spcBef>
              <a:buClr>
                <a:srgbClr val="0096C9"/>
              </a:buClr>
            </a:pPr>
            <a:endParaRPr lang="en-US" sz="1300" dirty="0">
              <a:latin typeface="Arial" panose="020B0604020202020204" pitchFamily="34" charset="0"/>
              <a:cs typeface="Arial" panose="020B0604020202020204" pitchFamily="34" charset="0"/>
            </a:endParaRPr>
          </a:p>
          <a:p>
            <a:pPr>
              <a:spcBef>
                <a:spcPts val="634"/>
              </a:spcBef>
              <a:buClr>
                <a:srgbClr val="0096C9"/>
              </a:buClr>
            </a:pPr>
            <a:r>
              <a:rPr lang="en-US" sz="1300" dirty="0">
                <a:latin typeface="Arial" panose="020B0604020202020204" pitchFamily="34" charset="0"/>
                <a:cs typeface="Arial" panose="020B0604020202020204" pitchFamily="34" charset="0"/>
              </a:rPr>
              <a:t>Testing should take place in a computer lab or classroom that is quiet and free from distractions. Keep in mind what is happening just outside of the lab or classroom. </a:t>
            </a:r>
            <a:r>
              <a:rPr lang="en-US" baseline="0" dirty="0" smtClean="0"/>
              <a:t>Try to make sure that each student is far enough away from other students so as to limit eavesdropping. </a:t>
            </a:r>
            <a:r>
              <a:rPr lang="en-US" sz="1300" dirty="0">
                <a:latin typeface="Arial" panose="020B0604020202020204" pitchFamily="34" charset="0"/>
                <a:cs typeface="Arial" panose="020B0604020202020204" pitchFamily="34" charset="0"/>
              </a:rPr>
              <a:t>Make sure that your technology is ready to use so there are limited disruptions to the administration of the tests. This includes readying the computers or devices with TestNav.  Teachers should make sure to have test assignment information available so that students can log in.  Be sure to schedule your testing when students are rested and able to pay attention.  Keep in mind student activities that are occurring prior and just after your test session.  </a:t>
            </a:r>
          </a:p>
        </p:txBody>
      </p:sp>
    </p:spTree>
    <p:extLst>
      <p:ext uri="{BB962C8B-B14F-4D97-AF65-F5344CB8AC3E}">
        <p14:creationId xmlns:p14="http://schemas.microsoft.com/office/powerpoint/2010/main" val="2333464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sz="1300" dirty="0"/>
              <a:t>Each student will need his/her own computer station that meets minimum system requirements to properly view and interact with the test content. (Please visit TestNav’s online support website at https://support.assessment.pearson.com/display/TN/ to view the most current system requirements and to find answers to other TestNav-related questions.) In addition, each student’s computer station needs a mouse and headphones, pretested with the volume set to a reasonable level. </a:t>
            </a:r>
            <a:endParaRPr lang="en-US" baseline="0" dirty="0" smtClean="0"/>
          </a:p>
        </p:txBody>
      </p:sp>
    </p:spTree>
    <p:extLst>
      <p:ext uri="{BB962C8B-B14F-4D97-AF65-F5344CB8AC3E}">
        <p14:creationId xmlns:p14="http://schemas.microsoft.com/office/powerpoint/2010/main" val="20300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Now we will cover some To-Do’s, Not-To-Do’s, and information</a:t>
            </a:r>
            <a:r>
              <a:rPr lang="en-US" baseline="0" dirty="0" smtClean="0"/>
              <a:t> about accommodation use during testing. </a:t>
            </a:r>
            <a:endParaRPr lang="en-US" dirty="0"/>
          </a:p>
        </p:txBody>
      </p:sp>
      <p:sp>
        <p:nvSpPr>
          <p:cNvPr id="4" name="Slide Number Placeholder 3"/>
          <p:cNvSpPr>
            <a:spLocks noGrp="1"/>
          </p:cNvSpPr>
          <p:nvPr>
            <p:ph type="sldNum" sz="quarter" idx="10"/>
          </p:nvPr>
        </p:nvSpPr>
        <p:spPr/>
        <p:txBody>
          <a:bodyPr/>
          <a:lstStyle/>
          <a:p>
            <a:fld id="{A395901A-8050-40D1-A535-6126A9BE08F1}" type="slidenum">
              <a:rPr lang="en-US" smtClean="0"/>
              <a:t>18</a:t>
            </a:fld>
            <a:endParaRPr lang="en-US"/>
          </a:p>
        </p:txBody>
      </p:sp>
    </p:spTree>
    <p:extLst>
      <p:ext uri="{BB962C8B-B14F-4D97-AF65-F5344CB8AC3E}">
        <p14:creationId xmlns:p14="http://schemas.microsoft.com/office/powerpoint/2010/main" val="250336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pPr defTabSz="966612">
              <a:defRPr/>
            </a:pPr>
            <a:r>
              <a:rPr lang="en-US" dirty="0" smtClean="0"/>
              <a:t>All of the aimswebPlus</a:t>
            </a:r>
            <a:r>
              <a:rPr lang="en-US" baseline="0" dirty="0" smtClean="0"/>
              <a:t> assessments are standardized.  Adhering to the standardized administration will help ensure that the data you collect is reliable and valid.  While standardization is built right into the online assessments, it is also helpful to create a predictable testing situation for students from a variety of backgrounds.   Examiners should present and then supervise test sessions, ensuring that students are on task and that any questions are answered. </a:t>
            </a:r>
            <a:r>
              <a:rPr lang="en-US" sz="1300" dirty="0"/>
              <a:t>While examiners themselves do not present the test items to students, they must familiarize themselves with the administration and scoring procedures and understand each measure’s content and purpose prior to administering the online </a:t>
            </a:r>
            <a:r>
              <a:rPr lang="en-US" sz="1300" dirty="0" smtClean="0"/>
              <a:t>measures </a:t>
            </a:r>
            <a:r>
              <a:rPr lang="en-US" sz="1300" dirty="0"/>
              <a:t>to students. </a:t>
            </a:r>
            <a:r>
              <a:rPr lang="en-US" baseline="0" dirty="0" smtClean="0"/>
              <a:t>After testing is complete, if you feel that for some reason your test session is spoiled, the student can retake the test.  It is suggested to wait a few days before students retake any test forms to minimize the potential for practice effects. Always be sure that students complete all sections that are assigned to them.</a:t>
            </a:r>
            <a:endParaRPr lang="en-US" dirty="0"/>
          </a:p>
        </p:txBody>
      </p:sp>
    </p:spTree>
    <p:extLst>
      <p:ext uri="{BB962C8B-B14F-4D97-AF65-F5344CB8AC3E}">
        <p14:creationId xmlns:p14="http://schemas.microsoft.com/office/powerpoint/2010/main" val="237989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Please keep</a:t>
            </a:r>
            <a:r>
              <a:rPr lang="en-US" baseline="0" dirty="0" smtClean="0"/>
              <a:t> in mind that these materials and the content are protected under US copyright law.  For more information visit the website listed on this page.</a:t>
            </a:r>
            <a:endParaRPr lang="en-US" dirty="0" smtClean="0"/>
          </a:p>
        </p:txBody>
      </p:sp>
    </p:spTree>
    <p:extLst>
      <p:ext uri="{BB962C8B-B14F-4D97-AF65-F5344CB8AC3E}">
        <p14:creationId xmlns:p14="http://schemas.microsoft.com/office/powerpoint/2010/main" val="373929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To avoid violations in standardization do not teach</a:t>
            </a:r>
            <a:r>
              <a:rPr lang="en-US" baseline="0" dirty="0" smtClean="0"/>
              <a:t> or correct the student during the assessment. During universal screening, no calculators are permitted on math measures.  These types of things were not used in the standardization of the measures and thus are not permitted.  Students should not be allowed to talk during the tests as this will distract others. Encourage your students to use the bathroom and take a drink of water before the testing session as this will not be allowed during testing.  This will help to reduce distracting movements during the test. </a:t>
            </a:r>
          </a:p>
        </p:txBody>
      </p:sp>
    </p:spTree>
    <p:extLst>
      <p:ext uri="{BB962C8B-B14F-4D97-AF65-F5344CB8AC3E}">
        <p14:creationId xmlns:p14="http://schemas.microsoft.com/office/powerpoint/2010/main" val="172536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pPr defTabSz="966612">
              <a:defRPr/>
            </a:pPr>
            <a:r>
              <a:rPr lang="en-US" baseline="0" dirty="0" smtClean="0"/>
              <a:t>Occasionally you might need to consider accommodating for a student with specific needs.  These guidelines will help you to determine what are and are not appropriate accommodations during the screening process.  </a:t>
            </a:r>
          </a:p>
          <a:p>
            <a:pPr defTabSz="966612">
              <a:defRPr/>
            </a:pPr>
            <a:endParaRPr lang="en-US" baseline="0" dirty="0" smtClean="0"/>
          </a:p>
          <a:p>
            <a:pPr defTabSz="966612">
              <a:defRPr/>
            </a:pPr>
            <a:r>
              <a:rPr lang="en-US" baseline="0" dirty="0" smtClean="0"/>
              <a:t>Accommodations that are </a:t>
            </a:r>
            <a:r>
              <a:rPr lang="en-US" u="sng" baseline="0" dirty="0" smtClean="0"/>
              <a:t>not</a:t>
            </a:r>
            <a:r>
              <a:rPr lang="en-US" baseline="0" dirty="0" smtClean="0"/>
              <a:t> allowed include providing hints and corrective feedback and extending time limits on timed tests.  It is virtually impossible to extend time limits on online assessments either way.</a:t>
            </a:r>
          </a:p>
          <a:p>
            <a:pPr defTabSz="966612">
              <a:defRPr/>
            </a:pPr>
            <a:endParaRPr lang="en-US" baseline="0" dirty="0" smtClean="0"/>
          </a:p>
          <a:p>
            <a:pPr defTabSz="966612">
              <a:defRPr/>
            </a:pPr>
            <a:r>
              <a:rPr lang="en-US" dirty="0" smtClean="0"/>
              <a:t>The following accommodations</a:t>
            </a:r>
            <a:r>
              <a:rPr lang="en-US" baseline="0" dirty="0" smtClean="0"/>
              <a:t> are allowed for screening: scratch paper on the Concepts and Applications test and modifying the environment with special lighting or adaptive furniture.  You may also provide accommodations documented specifically within a student’s IEP or 504 plan.  For the reading measures there is accommodative technology such as contrast, magnification, answer blocking and hidden lines built into the TestNav software.  Text-to-speech is available for both reading and math measures.  Be aware that while these accommodations are available for all students to use in the software, that you only want students with documented needs to use accommodations to actually use them.  Always keep these accommodations in mind when interpreting data.</a:t>
            </a:r>
          </a:p>
          <a:p>
            <a:endParaRPr lang="en-US" dirty="0"/>
          </a:p>
        </p:txBody>
      </p:sp>
    </p:spTree>
    <p:extLst>
      <p:ext uri="{BB962C8B-B14F-4D97-AF65-F5344CB8AC3E}">
        <p14:creationId xmlns:p14="http://schemas.microsoft.com/office/powerpoint/2010/main" val="384854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During progress monitoring,</a:t>
            </a:r>
            <a:r>
              <a:rPr lang="en-US" baseline="0" dirty="0" smtClean="0"/>
              <a:t> other appropriate accommodations may be made as long as they are applied consistently each time and are well documented.  It is important to know that a comparison of any student’s progress monitoring score to the national norms may not be appropriate due to these accommodations.</a:t>
            </a:r>
            <a:endParaRPr lang="en-US" dirty="0"/>
          </a:p>
        </p:txBody>
      </p:sp>
    </p:spTree>
    <p:extLst>
      <p:ext uri="{BB962C8B-B14F-4D97-AF65-F5344CB8AC3E}">
        <p14:creationId xmlns:p14="http://schemas.microsoft.com/office/powerpoint/2010/main" val="67548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pPr defTabSz="966612">
              <a:defRPr/>
            </a:pPr>
            <a:r>
              <a:rPr lang="en-US" dirty="0" smtClean="0"/>
              <a:t>As</a:t>
            </a:r>
            <a:r>
              <a:rPr lang="en-US" baseline="0" dirty="0" smtClean="0"/>
              <a:t> you are aware, interruptions to internet connection is possible and can be unpredictable at times.  {Click} We highly recommend that you be proactive by installing ProctorCache and </a:t>
            </a:r>
            <a:r>
              <a:rPr lang="en-US" baseline="0" dirty="0" err="1" smtClean="0"/>
              <a:t>precaching</a:t>
            </a:r>
            <a:r>
              <a:rPr lang="en-US" baseline="0" dirty="0" smtClean="0"/>
              <a:t> test items.  This not only helps your testing run more efficiently throughout the process, but also allows students to continue testing should the internet go down.  You must always have connectively to initiate the assessment through TestNav, but should internet be interrupted, the students can continue taking their tests.  Their results will move over to aimswebPlus once internet connection is resumed. </a:t>
            </a:r>
          </a:p>
          <a:p>
            <a:pPr defTabSz="966612">
              <a:defRPr/>
            </a:pPr>
            <a:endParaRPr lang="en-US" baseline="0" dirty="0" smtClean="0"/>
          </a:p>
          <a:p>
            <a:pPr defTabSz="966612">
              <a:defRPr/>
            </a:pPr>
            <a:r>
              <a:rPr lang="en-US" baseline="0" dirty="0" smtClean="0"/>
              <a:t>More information on this can be found in the Help file or on the TestNav webpages. This option must be completed by an Account Manager.</a:t>
            </a:r>
            <a:endParaRPr lang="en-US" dirty="0"/>
          </a:p>
        </p:txBody>
      </p:sp>
    </p:spTree>
    <p:extLst>
      <p:ext uri="{BB962C8B-B14F-4D97-AF65-F5344CB8AC3E}">
        <p14:creationId xmlns:p14="http://schemas.microsoft.com/office/powerpoint/2010/main" val="198332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5901A-8050-40D1-A535-6126A9BE08F1}" type="slidenum">
              <a:rPr lang="en-US" smtClean="0"/>
              <a:t>24</a:t>
            </a:fld>
            <a:endParaRPr lang="en-US"/>
          </a:p>
        </p:txBody>
      </p:sp>
    </p:spTree>
    <p:extLst>
      <p:ext uri="{BB962C8B-B14F-4D97-AF65-F5344CB8AC3E}">
        <p14:creationId xmlns:p14="http://schemas.microsoft.com/office/powerpoint/2010/main" val="4110427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r>
              <a:rPr lang="en-US" dirty="0" smtClean="0"/>
              <a:t>Let’s take a look at the introductory</a:t>
            </a:r>
            <a:r>
              <a:rPr lang="en-US" baseline="0" dirty="0" smtClean="0"/>
              <a:t> scripts to use for the math and reading online measures.</a:t>
            </a:r>
            <a:endParaRPr lang="en-US" dirty="0" smtClean="0"/>
          </a:p>
          <a:p>
            <a:endParaRPr lang="en-US" dirty="0"/>
          </a:p>
        </p:txBody>
      </p:sp>
    </p:spTree>
    <p:extLst>
      <p:ext uri="{BB962C8B-B14F-4D97-AF65-F5344CB8AC3E}">
        <p14:creationId xmlns:p14="http://schemas.microsoft.com/office/powerpoint/2010/main" val="305086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oral directions should be given just prior to the</a:t>
            </a:r>
            <a:r>
              <a:rPr lang="en-US" baseline="0" dirty="0" smtClean="0"/>
              <a:t> students beginning their tests.  This script may be found in the Math Administration and Scoring Guide for Grades 2-12.</a:t>
            </a:r>
          </a:p>
          <a:p>
            <a:endParaRPr lang="en-US" baseline="0" dirty="0" smtClean="0"/>
          </a:p>
          <a:p>
            <a:r>
              <a:rPr lang="en-US" sz="1200" i="1" dirty="0" smtClean="0">
                <a:solidFill>
                  <a:schemeClr val="bg2"/>
                </a:solidFill>
              </a:rPr>
              <a:t>State verbatim</a:t>
            </a:r>
            <a:r>
              <a:rPr lang="en-US" sz="1200" dirty="0" smtClean="0">
                <a:solidFill>
                  <a:schemeClr val="bg2"/>
                </a:solidFill>
              </a:rPr>
              <a:t>:</a:t>
            </a:r>
          </a:p>
          <a:p>
            <a:r>
              <a:rPr lang="en-US" sz="1200" dirty="0" smtClean="0">
                <a:solidFill>
                  <a:schemeClr val="bg2"/>
                </a:solidFill>
              </a:rPr>
              <a:t>“Today you’ll be taking a math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900" dirty="0" smtClean="0">
              <a:solidFill>
                <a:schemeClr val="bg2"/>
              </a:solidFill>
            </a:endParaRPr>
          </a:p>
          <a:p>
            <a:r>
              <a:rPr lang="en-US" sz="1200" dirty="0" smtClean="0">
                <a:solidFill>
                  <a:schemeClr val="bg2"/>
                </a:solidFill>
              </a:rPr>
              <a:t>There are several parts to today’s math test—make sure to keep working until the test is complete. Follow all the test directions, answer every question, and do your own work.</a:t>
            </a:r>
          </a:p>
          <a:p>
            <a:endParaRPr lang="en-US" sz="900" dirty="0" smtClean="0">
              <a:solidFill>
                <a:schemeClr val="bg2"/>
              </a:solidFill>
            </a:endParaRPr>
          </a:p>
          <a:p>
            <a:r>
              <a:rPr lang="en-US" sz="1200" dirty="0" smtClean="0">
                <a:solidFill>
                  <a:schemeClr val="bg2"/>
                </a:solidFill>
              </a:rPr>
              <a:t>If you have any questions during the test, please stay seated and raise your hand—I will come over to you. Remember: Do your best! Put on your headphones now and we’ll begin.”</a:t>
            </a:r>
            <a:endParaRPr lang="en-US" sz="1200" dirty="0" smtClean="0"/>
          </a:p>
        </p:txBody>
      </p:sp>
      <p:sp>
        <p:nvSpPr>
          <p:cNvPr id="4" name="Slide Number Placeholder 3"/>
          <p:cNvSpPr>
            <a:spLocks noGrp="1"/>
          </p:cNvSpPr>
          <p:nvPr>
            <p:ph type="sldNum" sz="quarter" idx="10"/>
          </p:nvPr>
        </p:nvSpPr>
        <p:spPr/>
        <p:txBody>
          <a:bodyPr/>
          <a:lstStyle/>
          <a:p>
            <a:fld id="{A395901A-8050-40D1-A535-6126A9BE08F1}" type="slidenum">
              <a:rPr lang="en-US" smtClean="0"/>
              <a:t>26</a:t>
            </a:fld>
            <a:endParaRPr lang="en-US"/>
          </a:p>
        </p:txBody>
      </p:sp>
    </p:spTree>
    <p:extLst>
      <p:ext uri="{BB962C8B-B14F-4D97-AF65-F5344CB8AC3E}">
        <p14:creationId xmlns:p14="http://schemas.microsoft.com/office/powerpoint/2010/main" val="124469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oral directions should be given just prior to the</a:t>
            </a:r>
            <a:r>
              <a:rPr lang="en-US" baseline="0" dirty="0" smtClean="0"/>
              <a:t> students beginning their reading tests.  This script may be found in the Reading Administration and Scoring Guide for Grades 2-12.</a:t>
            </a:r>
          </a:p>
          <a:p>
            <a:endParaRPr lang="en-US" baseline="0" dirty="0" smtClean="0"/>
          </a:p>
          <a:p>
            <a:r>
              <a:rPr lang="en-US" sz="1200" i="1" dirty="0" smtClean="0">
                <a:solidFill>
                  <a:schemeClr val="bg2"/>
                </a:solidFill>
              </a:rPr>
              <a:t>State verbatim</a:t>
            </a:r>
            <a:r>
              <a:rPr lang="en-US" sz="1200" dirty="0" smtClean="0">
                <a:solidFill>
                  <a:schemeClr val="bg2"/>
                </a:solidFill>
              </a:rPr>
              <a:t>:</a:t>
            </a:r>
          </a:p>
          <a:p>
            <a:r>
              <a:rPr lang="en-US" sz="1200" dirty="0" smtClean="0">
                <a:solidFill>
                  <a:schemeClr val="bg2"/>
                </a:solidFill>
              </a:rPr>
              <a:t>“Today you’ll be taking a reading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900" dirty="0" smtClean="0">
              <a:solidFill>
                <a:schemeClr val="bg2"/>
              </a:solidFill>
            </a:endParaRPr>
          </a:p>
          <a:p>
            <a:r>
              <a:rPr lang="en-US" sz="1200" dirty="0" smtClean="0">
                <a:solidFill>
                  <a:schemeClr val="bg2"/>
                </a:solidFill>
              </a:rPr>
              <a:t>There are several parts to today’s reading test—make sure to keep working until the test is complete. Follow all the test directions, answer every question, and do your own work. </a:t>
            </a:r>
          </a:p>
          <a:p>
            <a:endParaRPr lang="en-US" sz="900" dirty="0" smtClean="0">
              <a:solidFill>
                <a:schemeClr val="bg2"/>
              </a:solidFill>
            </a:endParaRPr>
          </a:p>
          <a:p>
            <a:r>
              <a:rPr lang="en-US" sz="1200" dirty="0" smtClean="0">
                <a:solidFill>
                  <a:schemeClr val="bg2"/>
                </a:solidFill>
              </a:rPr>
              <a:t>If you have any questions during the test, please stay seated and raise your hand—I will come over to you. Remember: Do your best! Put on your headphones now and we’ll begin.”</a:t>
            </a:r>
          </a:p>
          <a:p>
            <a:endParaRPr lang="en-US" dirty="0"/>
          </a:p>
        </p:txBody>
      </p:sp>
      <p:sp>
        <p:nvSpPr>
          <p:cNvPr id="4" name="Slide Number Placeholder 3"/>
          <p:cNvSpPr>
            <a:spLocks noGrp="1"/>
          </p:cNvSpPr>
          <p:nvPr>
            <p:ph type="sldNum" sz="quarter" idx="10"/>
          </p:nvPr>
        </p:nvSpPr>
        <p:spPr/>
        <p:txBody>
          <a:bodyPr/>
          <a:lstStyle/>
          <a:p>
            <a:fld id="{A395901A-8050-40D1-A535-6126A9BE08F1}" type="slidenum">
              <a:rPr lang="en-US" smtClean="0"/>
              <a:t>27</a:t>
            </a:fld>
            <a:endParaRPr lang="en-US"/>
          </a:p>
        </p:txBody>
      </p:sp>
    </p:spTree>
    <p:extLst>
      <p:ext uri="{BB962C8B-B14F-4D97-AF65-F5344CB8AC3E}">
        <p14:creationId xmlns:p14="http://schemas.microsoft.com/office/powerpoint/2010/main" val="51719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pPr defTabSz="966612">
              <a:defRPr/>
            </a:pPr>
            <a:r>
              <a:rPr lang="en-US" sz="1300" dirty="0"/>
              <a:t>Now we will move on to the only measure for Grades </a:t>
            </a:r>
            <a:r>
              <a:rPr lang="en-US" sz="1300" dirty="0" smtClean="0"/>
              <a:t>2-12 </a:t>
            </a:r>
            <a:r>
              <a:rPr lang="en-US" sz="1300" dirty="0"/>
              <a:t>that is administered one-on-one with Digital Record Forms.  </a:t>
            </a:r>
            <a:endParaRPr lang="en-US" dirty="0"/>
          </a:p>
        </p:txBody>
      </p:sp>
    </p:spTree>
    <p:extLst>
      <p:ext uri="{BB962C8B-B14F-4D97-AF65-F5344CB8AC3E}">
        <p14:creationId xmlns:p14="http://schemas.microsoft.com/office/powerpoint/2010/main" val="1542438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pPr defTabSz="966612">
              <a:defRPr/>
            </a:pPr>
            <a:r>
              <a:rPr lang="en-US" sz="1900" dirty="0">
                <a:solidFill>
                  <a:prstClr val="black"/>
                </a:solidFill>
              </a:rPr>
              <a:t>Oral Reading Fluency (ORF) is benchmark screened in the Fall, Winter and Spring beginning at grade 1.  </a:t>
            </a:r>
            <a:r>
              <a:rPr lang="en-US" sz="1900" dirty="0"/>
              <a:t>Oral Reading Fluency requires students to read aloud a fictional text for 1 minute.  The examiner marks errors on a digital record form.  The score is reported as words read correctly and the number of errors made.  This allows for accuracy percentages.  When screening you will give two one-minute passage and the system will report the average of these two scores.  </a:t>
            </a:r>
            <a:endParaRPr lang="en-US" dirty="0"/>
          </a:p>
        </p:txBody>
      </p:sp>
    </p:spTree>
    <p:extLst>
      <p:ext uri="{BB962C8B-B14F-4D97-AF65-F5344CB8AC3E}">
        <p14:creationId xmlns:p14="http://schemas.microsoft.com/office/powerpoint/2010/main" val="231638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At the close of this tutorial you will</a:t>
            </a:r>
            <a:r>
              <a:rPr lang="en-US" baseline="0" dirty="0" smtClean="0"/>
              <a:t>:</a:t>
            </a:r>
            <a:endParaRPr lang="en-US" dirty="0" smtClean="0"/>
          </a:p>
          <a:p>
            <a:endParaRPr lang="en-US" dirty="0" smtClean="0"/>
          </a:p>
          <a:p>
            <a:pPr marL="181240" indent="-181240">
              <a:buFont typeface="Arial" panose="020B0604020202020204" pitchFamily="34" charset="0"/>
              <a:buChar char="•"/>
            </a:pPr>
            <a:r>
              <a:rPr lang="en-US" dirty="0" smtClean="0"/>
              <a:t>Be able to describe</a:t>
            </a:r>
            <a:r>
              <a:rPr lang="en-US" baseline="0" dirty="0" smtClean="0"/>
              <a:t> the aimswebPlus measures used for grades 2-12 in the areas of Reading and Math.</a:t>
            </a:r>
          </a:p>
          <a:p>
            <a:pPr marL="181240" indent="-181240">
              <a:buFont typeface="Arial" panose="020B0604020202020204" pitchFamily="34" charset="0"/>
              <a:buChar char="•"/>
            </a:pPr>
            <a:r>
              <a:rPr lang="en-US" baseline="0" dirty="0" smtClean="0"/>
              <a:t>Understand how to administer the measures with fidelity.</a:t>
            </a:r>
          </a:p>
          <a:p>
            <a:pPr marL="181240" indent="-181240">
              <a:buFont typeface="Arial" panose="020B0604020202020204" pitchFamily="34" charset="0"/>
              <a:buChar char="•"/>
            </a:pPr>
            <a:r>
              <a:rPr lang="en-US" baseline="0" dirty="0" smtClean="0"/>
              <a:t>Apply what you have learned to practice.</a:t>
            </a:r>
            <a:endParaRPr lang="en-US" dirty="0"/>
          </a:p>
        </p:txBody>
      </p:sp>
    </p:spTree>
    <p:extLst>
      <p:ext uri="{BB962C8B-B14F-4D97-AF65-F5344CB8AC3E}">
        <p14:creationId xmlns:p14="http://schemas.microsoft.com/office/powerpoint/2010/main" val="69672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panose="020B0604020202020204" pitchFamily="34" charset="0"/>
                <a:cs typeface="Arial" panose="020B0604020202020204" pitchFamily="34" charset="0"/>
              </a:rPr>
              <a:t>NARRATION: </a:t>
            </a:r>
          </a:p>
          <a:p>
            <a:pPr eaLnBrk="1" hangingPunct="1"/>
            <a:endParaRPr lang="en-US" sz="1300" dirty="0">
              <a:latin typeface="Arial" panose="020B0604020202020204" pitchFamily="34" charset="0"/>
              <a:cs typeface="Arial" panose="020B0604020202020204" pitchFamily="34" charset="0"/>
            </a:endParaRPr>
          </a:p>
          <a:p>
            <a:pPr eaLnBrk="1" hangingPunct="1"/>
            <a:r>
              <a:rPr lang="en-US" sz="1300" dirty="0">
                <a:latin typeface="Arial" panose="020B0604020202020204" pitchFamily="34" charset="0"/>
                <a:cs typeface="Arial" panose="020B0604020202020204" pitchFamily="34" charset="0"/>
              </a:rPr>
              <a:t>Let’s start with some general information about the aimswebPlus ORF measures.  </a:t>
            </a:r>
          </a:p>
          <a:p>
            <a:pPr marL="181240" indent="-181240">
              <a:buFont typeface="Arial" panose="020B0604020202020204" pitchFamily="34" charset="0"/>
              <a:buChar char="•"/>
            </a:pPr>
            <a:r>
              <a:rPr lang="en-US" sz="1300" dirty="0">
                <a:latin typeface="Arial" panose="020B0604020202020204" pitchFamily="34" charset="0"/>
                <a:ea typeface="Arial" pitchFamily="-84" charset="0"/>
                <a:cs typeface="Arial" panose="020B0604020202020204" pitchFamily="34" charset="0"/>
              </a:rPr>
              <a:t>aimswebPlus provides dedicated item sets exclusively for universal screening.</a:t>
            </a:r>
            <a:endParaRPr lang="en-US" sz="1300" dirty="0">
              <a:latin typeface="Arial" pitchFamily="-84" charset="0"/>
              <a:ea typeface="Arial" pitchFamily="-84" charset="0"/>
              <a:cs typeface="Arial" pitchFamily="-84" charset="0"/>
            </a:endParaRPr>
          </a:p>
          <a:p>
            <a:pPr marL="181240" indent="-181240">
              <a:buFont typeface="Arial" panose="020B0604020202020204" pitchFamily="34" charset="0"/>
              <a:buChar char="•"/>
            </a:pPr>
            <a:r>
              <a:rPr lang="en-US" sz="1300" dirty="0">
                <a:latin typeface="Arial" pitchFamily="-84" charset="0"/>
                <a:ea typeface="Arial" pitchFamily="-84" charset="0"/>
                <a:cs typeface="Arial" pitchFamily="-84" charset="0"/>
              </a:rPr>
              <a:t>The assessments are all graded to be of similar difficulty within each grade level set.</a:t>
            </a:r>
          </a:p>
          <a:p>
            <a:pPr marL="181240" indent="-181240">
              <a:buFont typeface="Arial" panose="020B0604020202020204" pitchFamily="34" charset="0"/>
              <a:buChar char="•"/>
            </a:pPr>
            <a:r>
              <a:rPr lang="en-US" sz="1300" dirty="0">
                <a:latin typeface="Arial" pitchFamily="-84" charset="0"/>
                <a:ea typeface="Arial" pitchFamily="-84" charset="0"/>
                <a:cs typeface="Arial" pitchFamily="-84" charset="0"/>
              </a:rPr>
              <a:t>All of the measures are individually administered.</a:t>
            </a:r>
          </a:p>
          <a:p>
            <a:pPr marL="181240" indent="-181240">
              <a:buFont typeface="Arial" panose="020B0604020202020204" pitchFamily="34" charset="0"/>
              <a:buChar char="•"/>
            </a:pPr>
            <a:r>
              <a:rPr lang="en-US" sz="1300" dirty="0">
                <a:latin typeface="Arial" pitchFamily="-84" charset="0"/>
                <a:ea typeface="Arial" pitchFamily="-84" charset="0"/>
                <a:cs typeface="Arial" pitchFamily="-84" charset="0"/>
              </a:rPr>
              <a:t>There are multiple alternate forms per grade level for frequent progress monitoring – up to 23 different test forms for screening and progress monitoring. The number of forms varies by measure, depending on the seasons administered and the corresponding PM periods available.</a:t>
            </a:r>
          </a:p>
          <a:p>
            <a:endParaRPr lang="en-US" dirty="0" smtClean="0"/>
          </a:p>
          <a:p>
            <a:endParaRPr lang="en-US" sz="1300" dirty="0"/>
          </a:p>
          <a:p>
            <a:endParaRPr lang="en-US" sz="1300" dirty="0"/>
          </a:p>
        </p:txBody>
      </p:sp>
    </p:spTree>
    <p:extLst>
      <p:ext uri="{BB962C8B-B14F-4D97-AF65-F5344CB8AC3E}">
        <p14:creationId xmlns:p14="http://schemas.microsoft.com/office/powerpoint/2010/main" val="235932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pPr defTabSz="966612">
              <a:defRPr/>
            </a:pPr>
            <a:r>
              <a:rPr lang="en-US" sz="1300" dirty="0">
                <a:solidFill>
                  <a:prstClr val="black"/>
                </a:solidFill>
              </a:rPr>
              <a:t>To administer Oral Reading Fluency you will need the ORF printed test forms for the student and the administrator will need the Digital Record Form which can be accessed on a computer or tablet that is connected to the internet.</a:t>
            </a:r>
          </a:p>
          <a:p>
            <a:endParaRPr lang="en-US" dirty="0"/>
          </a:p>
        </p:txBody>
      </p:sp>
    </p:spTree>
    <p:extLst>
      <p:ext uri="{BB962C8B-B14F-4D97-AF65-F5344CB8AC3E}">
        <p14:creationId xmlns:p14="http://schemas.microsoft.com/office/powerpoint/2010/main" val="2974252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sz="1300" dirty="0">
                <a:solidFill>
                  <a:prstClr val="black"/>
                </a:solidFill>
              </a:rPr>
              <a:t>NARRATION:</a:t>
            </a:r>
          </a:p>
          <a:p>
            <a:pPr defTabSz="966612">
              <a:defRPr/>
            </a:pPr>
            <a:endParaRPr lang="en-US" sz="1300" dirty="0">
              <a:solidFill>
                <a:prstClr val="black"/>
              </a:solidFill>
            </a:endParaRPr>
          </a:p>
          <a:p>
            <a:pPr defTabSz="986525">
              <a:defRPr/>
            </a:pPr>
            <a:r>
              <a:rPr lang="en-US" dirty="0" smtClean="0"/>
              <a:t>The</a:t>
            </a:r>
            <a:r>
              <a:rPr lang="en-US" baseline="0" dirty="0" smtClean="0"/>
              <a:t> Digital Record Form (DRF) will contain the standardized directions. </a:t>
            </a:r>
            <a:r>
              <a:rPr lang="en-US" sz="1300" dirty="0">
                <a:solidFill>
                  <a:prstClr val="black"/>
                </a:solidFill>
              </a:rPr>
              <a:t>A timer will be present in the upper right-hand corner of the measure and errors can be marked by simply clicking on any incorrectly pronounced word. When the timer expires you will be prompted to pick the last word the student said.  During benchmark testing sessions you will click the Next button to advance to the next story.  After administering and scoring the second story the results will appear on screen and auto-populate to the reports. </a:t>
            </a:r>
          </a:p>
          <a:p>
            <a:pPr defTabSz="986525">
              <a:defRPr/>
            </a:pPr>
            <a:r>
              <a:rPr lang="en-US" sz="1300" dirty="0">
                <a:solidFill>
                  <a:prstClr val="black"/>
                </a:solidFill>
              </a:rPr>
              <a:t>  </a:t>
            </a:r>
          </a:p>
        </p:txBody>
      </p:sp>
    </p:spTree>
    <p:extLst>
      <p:ext uri="{BB962C8B-B14F-4D97-AF65-F5344CB8AC3E}">
        <p14:creationId xmlns:p14="http://schemas.microsoft.com/office/powerpoint/2010/main" val="384723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buClr>
                <a:srgbClr val="0096C9"/>
              </a:buClr>
            </a:pPr>
            <a:r>
              <a:rPr lang="en-US" sz="1300" dirty="0">
                <a:latin typeface="Arial" panose="020B0604020202020204" pitchFamily="34" charset="0"/>
                <a:cs typeface="Arial" panose="020B0604020202020204" pitchFamily="34" charset="0"/>
              </a:rPr>
              <a:t>NARRATION: </a:t>
            </a:r>
          </a:p>
          <a:p>
            <a:pPr>
              <a:spcBef>
                <a:spcPts val="634"/>
              </a:spcBef>
              <a:buClr>
                <a:srgbClr val="0096C9"/>
              </a:buClr>
            </a:pPr>
            <a:endParaRPr lang="en-US" sz="1300" dirty="0">
              <a:latin typeface="Arial" panose="020B0604020202020204" pitchFamily="34" charset="0"/>
              <a:cs typeface="Arial" panose="020B0604020202020204" pitchFamily="34" charset="0"/>
            </a:endParaRPr>
          </a:p>
          <a:p>
            <a:pPr>
              <a:spcBef>
                <a:spcPts val="634"/>
              </a:spcBef>
              <a:buClr>
                <a:srgbClr val="0096C9"/>
              </a:buClr>
            </a:pPr>
            <a:r>
              <a:rPr lang="en-US" sz="1300" dirty="0">
                <a:latin typeface="Arial" panose="020B0604020202020204" pitchFamily="34" charset="0"/>
                <a:cs typeface="Arial" panose="020B0604020202020204" pitchFamily="34" charset="0"/>
              </a:rPr>
              <a:t>While assessment environments are flexible, keep these points in mind. Testing should take place in an area that is quiet and free from distractions. </a:t>
            </a:r>
            <a:r>
              <a:rPr lang="en-US" sz="3800" dirty="0">
                <a:solidFill>
                  <a:srgbClr val="22B59C"/>
                </a:solidFill>
                <a:latin typeface="Gill Sans MT" panose="020B0502020104020203" pitchFamily="34" charset="0"/>
                <a:ea typeface="Batang" panose="02030600000101010101" pitchFamily="18" charset="-127"/>
                <a:cs typeface="Microsoft New Tai Lue" panose="020B0502040204020203" pitchFamily="34" charset="0"/>
              </a:rPr>
              <a:t>A set-aside place in the classroom or stations in the media center, cafeteria, gym, or empty classrooms are approaches that have been used by others before.</a:t>
            </a:r>
            <a:r>
              <a:rPr lang="en-US" sz="1300" dirty="0">
                <a:latin typeface="Arial" panose="020B0604020202020204" pitchFamily="34" charset="0"/>
                <a:cs typeface="Arial" panose="020B0604020202020204" pitchFamily="34" charset="0"/>
              </a:rPr>
              <a:t> Try to have the same examiner test the students at each administration during the year. Younger children tend to perform better with a familiar examiner. Eliminate eavesdropping and practice effects by testing students away from other students.  It’s also important to test the student at a small table or at the corner of a large table so that their attention is on what they are supposed to be doing and not on what you are doing on the computer.</a:t>
            </a:r>
          </a:p>
        </p:txBody>
      </p:sp>
    </p:spTree>
    <p:extLst>
      <p:ext uri="{BB962C8B-B14F-4D97-AF65-F5344CB8AC3E}">
        <p14:creationId xmlns:p14="http://schemas.microsoft.com/office/powerpoint/2010/main" val="428613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Student test materials are required for all</a:t>
            </a:r>
            <a:r>
              <a:rPr lang="en-US" baseline="0" dirty="0" smtClean="0"/>
              <a:t> measures. Test pages must be downloaded from the aimswebPlus help file and printed..  Once a test form is printed, it may be used as a master that can be photocopied as needed.  Please be sure to keep masters and all copies in a secure place before and after use.</a:t>
            </a:r>
          </a:p>
          <a:p>
            <a:endParaRPr lang="en-US" baseline="0" dirty="0" smtClean="0"/>
          </a:p>
          <a:p>
            <a:pPr defTabSz="966612">
              <a:defRPr/>
            </a:pPr>
            <a:r>
              <a:rPr lang="en-US" baseline="0" dirty="0" smtClean="0"/>
              <a:t>Each student’s performance is recorded on a digital record form (DRF) using a computer or electronic tablet.  The digital record forms include all the instructions you’ll need for administering the measures to students - including what to say to the student and correct/incorrect response information. The DRF will guide examiners through the appropriate screens via computer. Scores are automatically generated when the student responses are submitted to aimswebPlus. Aside from the printed stimulus pages for the student, examiners will not need any printed materials or a stopwatch to administer and record a test session.</a:t>
            </a:r>
          </a:p>
          <a:p>
            <a:endParaRPr lang="en-US" baseline="0" dirty="0" smtClean="0"/>
          </a:p>
        </p:txBody>
      </p:sp>
    </p:spTree>
    <p:extLst>
      <p:ext uri="{BB962C8B-B14F-4D97-AF65-F5344CB8AC3E}">
        <p14:creationId xmlns:p14="http://schemas.microsoft.com/office/powerpoint/2010/main" val="3655723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All of the aimswebPlus</a:t>
            </a:r>
            <a:r>
              <a:rPr lang="en-US" baseline="0" dirty="0" smtClean="0"/>
              <a:t> assessments are standardized.  Adhering to the standardized administration and scoring rules will help ensure the data you collect is reliable and valid.  Therefore, it is crucial that you administer the measures the same way each time.  This includes reading the exact standardized directions and adhering to the exact scoring rules for each student during each administration.  </a:t>
            </a:r>
            <a:endParaRPr lang="en-US" dirty="0"/>
          </a:p>
        </p:txBody>
      </p:sp>
    </p:spTree>
    <p:extLst>
      <p:ext uri="{BB962C8B-B14F-4D97-AF65-F5344CB8AC3E}">
        <p14:creationId xmlns:p14="http://schemas.microsoft.com/office/powerpoint/2010/main" val="3141729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To avoid violations in standardization do not teach</a:t>
            </a:r>
            <a:r>
              <a:rPr lang="en-US" baseline="0" dirty="0" smtClean="0"/>
              <a:t> or correct the student.  Remember this is about assessing students.  It is important that students are not able to view the measures before they are assessed with them.  Therefore, the measures shouldn’t be used for practice or homework, and should not be sent home.  Try to make sure the testing environment is far enough away from other students so as to limit eavesdropping.  During universal screening, no rulers, guides, or other manipulatives are permitted.  These types of things were not used in the standardization of the measures and thus are not permitted.  If a test session is spoiled (for example, the testing is interrupted during the administration of any of the timed fluency measures) examiners may re-administer the same test form to the student.  It is suggested that examiners wait a few days before re-administering a form to minimize the potential for practice effects. </a:t>
            </a:r>
          </a:p>
          <a:p>
            <a:endParaRPr lang="en-US" baseline="0" dirty="0" smtClean="0"/>
          </a:p>
          <a:p>
            <a:r>
              <a:rPr lang="en-US" baseline="0" dirty="0" smtClean="0"/>
              <a:t>The next slides will discuss accommodations further.</a:t>
            </a:r>
            <a:endParaRPr lang="en-US" dirty="0"/>
          </a:p>
        </p:txBody>
      </p:sp>
    </p:spTree>
    <p:extLst>
      <p:ext uri="{BB962C8B-B14F-4D97-AF65-F5344CB8AC3E}">
        <p14:creationId xmlns:p14="http://schemas.microsoft.com/office/powerpoint/2010/main" val="208501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Speed plays an important role in the timed fluency measures, thus certain</a:t>
            </a:r>
            <a:r>
              <a:rPr lang="en-US" baseline="0" dirty="0" smtClean="0"/>
              <a:t> typical accommodations cannot be used without invalidating the norms. </a:t>
            </a:r>
          </a:p>
          <a:p>
            <a:endParaRPr lang="en-US" baseline="0" dirty="0" smtClean="0"/>
          </a:p>
          <a:p>
            <a:r>
              <a:rPr lang="en-US" dirty="0" smtClean="0"/>
              <a:t>The following accommodations</a:t>
            </a:r>
            <a:r>
              <a:rPr lang="en-US" baseline="0" dirty="0" smtClean="0"/>
              <a:t> are allowed for screening: enlarging the test format, and modifying the environment.  This could include special lighting, seating, and furniture). </a:t>
            </a:r>
          </a:p>
          <a:p>
            <a:endParaRPr lang="en-US" baseline="0" dirty="0" smtClean="0"/>
          </a:p>
          <a:p>
            <a:r>
              <a:rPr lang="en-US" baseline="0" dirty="0" smtClean="0"/>
              <a:t>Those accommodations that are </a:t>
            </a:r>
            <a:r>
              <a:rPr lang="en-US" u="sng" baseline="0" dirty="0" smtClean="0"/>
              <a:t>not</a:t>
            </a:r>
            <a:r>
              <a:rPr lang="en-US" baseline="0" dirty="0" smtClean="0"/>
              <a:t> allowed include extending the administration time, providing feedback during administration beyond what is specified, providing practice administrations, and having students preview or pre-read the measures.</a:t>
            </a:r>
            <a:endParaRPr lang="en-US" dirty="0"/>
          </a:p>
        </p:txBody>
      </p:sp>
    </p:spTree>
    <p:extLst>
      <p:ext uri="{BB962C8B-B14F-4D97-AF65-F5344CB8AC3E}">
        <p14:creationId xmlns:p14="http://schemas.microsoft.com/office/powerpoint/2010/main" val="215060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 </a:t>
            </a:r>
          </a:p>
          <a:p>
            <a:endParaRPr lang="en-US" dirty="0" smtClean="0"/>
          </a:p>
          <a:p>
            <a:r>
              <a:rPr lang="en-US" dirty="0" smtClean="0"/>
              <a:t>During progress monitoring,</a:t>
            </a:r>
            <a:r>
              <a:rPr lang="en-US" baseline="0" dirty="0" smtClean="0"/>
              <a:t> other appropriate accommodations may be made as long as they are applied consistently each time a test is administered and are they are well documented.  It is important to know that a comparison of any student’s progress monitoring score to the national norms may not be appropriate due to these accommodations.</a:t>
            </a:r>
            <a:endParaRPr lang="en-US" dirty="0"/>
          </a:p>
        </p:txBody>
      </p:sp>
    </p:spTree>
    <p:extLst>
      <p:ext uri="{BB962C8B-B14F-4D97-AF65-F5344CB8AC3E}">
        <p14:creationId xmlns:p14="http://schemas.microsoft.com/office/powerpoint/2010/main" val="2551627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r>
              <a:rPr lang="en-US" dirty="0" smtClean="0"/>
              <a:t>Let’s take a closer look at how the DRF will function during administration.</a:t>
            </a:r>
          </a:p>
          <a:p>
            <a:endParaRPr lang="en-US" dirty="0" smtClean="0"/>
          </a:p>
          <a:p>
            <a:endParaRPr lang="en-US" dirty="0"/>
          </a:p>
        </p:txBody>
      </p:sp>
    </p:spTree>
    <p:extLst>
      <p:ext uri="{BB962C8B-B14F-4D97-AF65-F5344CB8AC3E}">
        <p14:creationId xmlns:p14="http://schemas.microsoft.com/office/powerpoint/2010/main" val="165216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First, we will help you gain a basic understanding of the aimswebPlus measures across both the reading and math areas for grades </a:t>
            </a:r>
            <a:r>
              <a:rPr lang="en-US" sz="1300" dirty="0" smtClean="0"/>
              <a:t>2-12. </a:t>
            </a:r>
            <a:endParaRPr lang="en-US" sz="1300" dirty="0"/>
          </a:p>
        </p:txBody>
      </p:sp>
    </p:spTree>
    <p:extLst>
      <p:ext uri="{BB962C8B-B14F-4D97-AF65-F5344CB8AC3E}">
        <p14:creationId xmlns:p14="http://schemas.microsoft.com/office/powerpoint/2010/main" val="1096665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dirty="0" smtClean="0"/>
              <a:t>NARRATION:</a:t>
            </a:r>
          </a:p>
          <a:p>
            <a:pPr defTabSz="966612">
              <a:defRPr/>
            </a:pPr>
            <a:endParaRPr lang="en-US" dirty="0" smtClean="0"/>
          </a:p>
          <a:p>
            <a:pPr defTabSz="966612">
              <a:defRPr/>
            </a:pPr>
            <a:r>
              <a:rPr lang="en-US" sz="1300" dirty="0">
                <a:solidFill>
                  <a:prstClr val="black"/>
                </a:solidFill>
              </a:rPr>
              <a:t>Place the student test page in front of the student. You can ensure that your page in the DRF will match the student’s page by clicking the “Preview” button.</a:t>
            </a:r>
          </a:p>
          <a:p>
            <a:pPr defTabSz="966612">
              <a:defRPr/>
            </a:pPr>
            <a:endParaRPr lang="en-US" sz="1300" dirty="0">
              <a:solidFill>
                <a:prstClr val="black"/>
              </a:solidFill>
            </a:endParaRPr>
          </a:p>
          <a:p>
            <a:pPr defTabSz="966612">
              <a:defRPr/>
            </a:pPr>
            <a:r>
              <a:rPr lang="en-US" sz="1300" dirty="0">
                <a:solidFill>
                  <a:prstClr val="black"/>
                </a:solidFill>
              </a:rPr>
              <a:t>Say: </a:t>
            </a:r>
            <a:r>
              <a:rPr lang="en-US" sz="1300" b="1" dirty="0">
                <a:solidFill>
                  <a:prstClr val="black"/>
                </a:solidFill>
              </a:rPr>
              <a:t>When I say Begin, start reading aloud at the top of this page.  Read across the page </a:t>
            </a:r>
            <a:r>
              <a:rPr lang="en-US" sz="1300" dirty="0">
                <a:solidFill>
                  <a:prstClr val="black"/>
                </a:solidFill>
              </a:rPr>
              <a:t>(demonstrate by moving finger across the page).  </a:t>
            </a:r>
            <a:r>
              <a:rPr lang="en-US" sz="1300" b="1" dirty="0">
                <a:solidFill>
                  <a:prstClr val="black"/>
                </a:solidFill>
              </a:rPr>
              <a:t>Try to read each word.  Be sure to do your best reading. </a:t>
            </a:r>
          </a:p>
          <a:p>
            <a:pPr defTabSz="966612">
              <a:defRPr/>
            </a:pPr>
            <a:endParaRPr lang="en-US" sz="1300" b="1" dirty="0">
              <a:solidFill>
                <a:prstClr val="black"/>
              </a:solidFill>
            </a:endParaRPr>
          </a:p>
          <a:p>
            <a:pPr defTabSz="966612">
              <a:defRPr/>
            </a:pPr>
            <a:r>
              <a:rPr lang="en-US" sz="1300" b="1" dirty="0">
                <a:solidFill>
                  <a:prstClr val="black"/>
                </a:solidFill>
              </a:rPr>
              <a:t>Are you ready? </a:t>
            </a:r>
            <a:r>
              <a:rPr lang="en-US" sz="1300" dirty="0">
                <a:solidFill>
                  <a:prstClr val="black"/>
                </a:solidFill>
              </a:rPr>
              <a:t>(pause)</a:t>
            </a:r>
            <a:r>
              <a:rPr lang="en-US" sz="1300" b="1" dirty="0">
                <a:solidFill>
                  <a:prstClr val="black"/>
                </a:solidFill>
              </a:rPr>
              <a:t> Begin.</a:t>
            </a:r>
          </a:p>
          <a:p>
            <a:pPr defTabSz="966612">
              <a:defRPr/>
            </a:pPr>
            <a:endParaRPr lang="en-US" sz="1300" dirty="0">
              <a:solidFill>
                <a:prstClr val="black"/>
              </a:solidFill>
            </a:endParaRPr>
          </a:p>
          <a:p>
            <a:pPr defTabSz="966612">
              <a:defRPr/>
            </a:pPr>
            <a:r>
              <a:rPr lang="en-US" sz="1300" dirty="0">
                <a:solidFill>
                  <a:prstClr val="black"/>
                </a:solidFill>
              </a:rPr>
              <a:t>Click Begin on the DRF when the student says or begins to sound out the first word.</a:t>
            </a:r>
            <a:endParaRPr lang="en-US" sz="1300" b="1" dirty="0">
              <a:solidFill>
                <a:prstClr val="black"/>
              </a:solidFill>
            </a:endParaRPr>
          </a:p>
          <a:p>
            <a:pPr defTabSz="966612">
              <a:defRPr/>
            </a:pPr>
            <a:endParaRPr lang="en-US" sz="1300" dirty="0">
              <a:solidFill>
                <a:prstClr val="black"/>
              </a:solidFill>
            </a:endParaRPr>
          </a:p>
          <a:p>
            <a:pPr defTabSz="966612">
              <a:defRPr/>
            </a:pPr>
            <a:r>
              <a:rPr lang="en-US" sz="1300" dirty="0">
                <a:solidFill>
                  <a:prstClr val="black"/>
                </a:solidFill>
              </a:rPr>
              <a:t>Record student responses by clicking on any incorrectly read word.</a:t>
            </a:r>
          </a:p>
          <a:p>
            <a:pPr defTabSz="966612">
              <a:defRPr/>
            </a:pPr>
            <a:endParaRPr lang="en-US" sz="1300" dirty="0">
              <a:solidFill>
                <a:prstClr val="black"/>
              </a:solidFill>
            </a:endParaRPr>
          </a:p>
          <a:p>
            <a:pPr defTabSz="966612">
              <a:defRPr/>
            </a:pPr>
            <a:r>
              <a:rPr lang="en-US" sz="1300" dirty="0">
                <a:solidFill>
                  <a:prstClr val="black"/>
                </a:solidFill>
              </a:rPr>
              <a:t>At 1 minute say: </a:t>
            </a:r>
            <a:r>
              <a:rPr lang="en-US" sz="1300" b="1" dirty="0">
                <a:solidFill>
                  <a:prstClr val="black"/>
                </a:solidFill>
              </a:rPr>
              <a:t>Stop</a:t>
            </a:r>
            <a:r>
              <a:rPr lang="en-US" sz="1300" dirty="0">
                <a:solidFill>
                  <a:prstClr val="black"/>
                </a:solidFill>
              </a:rPr>
              <a:t>. Click the last item attempted and then click the Score button in the upper right hand corner</a:t>
            </a:r>
          </a:p>
          <a:p>
            <a:pPr defTabSz="966612">
              <a:defRPr/>
            </a:pPr>
            <a:endParaRPr lang="en-US" sz="1300" dirty="0">
              <a:solidFill>
                <a:prstClr val="black"/>
              </a:solidFill>
            </a:endParaRPr>
          </a:p>
          <a:p>
            <a:pPr defTabSz="966612">
              <a:defRPr/>
            </a:pPr>
            <a:r>
              <a:rPr lang="en-US" sz="1300" dirty="0">
                <a:solidFill>
                  <a:prstClr val="black"/>
                </a:solidFill>
              </a:rPr>
              <a:t>You will be prompted to select the last word the student read.  When conducting benchmark test sessions, click the Next button in the upper right hand corner to advance to the second story.</a:t>
            </a:r>
          </a:p>
          <a:p>
            <a:pPr defTabSz="966612">
              <a:defRPr/>
            </a:pPr>
            <a:endParaRPr lang="en-US" sz="1300" dirty="0" smtClean="0">
              <a:solidFill>
                <a:prstClr val="black"/>
              </a:solidFill>
            </a:endParaRPr>
          </a:p>
          <a:p>
            <a:pPr defTabSz="966612">
              <a:defRPr/>
            </a:pPr>
            <a:r>
              <a:rPr lang="en-US" sz="1300" dirty="0" smtClean="0">
                <a:solidFill>
                  <a:prstClr val="black"/>
                </a:solidFill>
              </a:rPr>
              <a:t>Have </a:t>
            </a:r>
            <a:r>
              <a:rPr lang="en-US" sz="1300" dirty="0">
                <a:solidFill>
                  <a:prstClr val="black"/>
                </a:solidFill>
              </a:rPr>
              <a:t>the student turn to the second story page and say: </a:t>
            </a:r>
            <a:r>
              <a:rPr lang="en-US" sz="1300" b="1" dirty="0">
                <a:solidFill>
                  <a:prstClr val="black"/>
                </a:solidFill>
              </a:rPr>
              <a:t>Let’s try another one.  Be sure to do your best reading.  Are you ready?  </a:t>
            </a:r>
            <a:r>
              <a:rPr lang="en-US" sz="1300" dirty="0">
                <a:solidFill>
                  <a:prstClr val="black"/>
                </a:solidFill>
              </a:rPr>
              <a:t>(pause) </a:t>
            </a:r>
            <a:r>
              <a:rPr lang="en-US" sz="1300" b="1" dirty="0">
                <a:solidFill>
                  <a:prstClr val="black"/>
                </a:solidFill>
              </a:rPr>
              <a:t>Begin.</a:t>
            </a:r>
          </a:p>
          <a:p>
            <a:pPr defTabSz="966612">
              <a:defRPr/>
            </a:pPr>
            <a:endParaRPr lang="en-US" sz="1300" b="1" dirty="0">
              <a:solidFill>
                <a:prstClr val="black"/>
              </a:solidFill>
            </a:endParaRPr>
          </a:p>
          <a:p>
            <a:pPr defTabSz="966612">
              <a:defRPr/>
            </a:pPr>
            <a:r>
              <a:rPr lang="en-US" sz="1300" dirty="0">
                <a:solidFill>
                  <a:prstClr val="black"/>
                </a:solidFill>
              </a:rPr>
              <a:t>Click Begin on the DRF when the student says or begins to sound out the first word.</a:t>
            </a:r>
            <a:endParaRPr lang="en-US" sz="1300" b="1" dirty="0">
              <a:solidFill>
                <a:prstClr val="black"/>
              </a:solidFill>
            </a:endParaRPr>
          </a:p>
          <a:p>
            <a:pPr defTabSz="966612">
              <a:defRPr/>
            </a:pPr>
            <a:endParaRPr lang="en-US" sz="1300" dirty="0">
              <a:solidFill>
                <a:prstClr val="black"/>
              </a:solidFill>
            </a:endParaRPr>
          </a:p>
          <a:p>
            <a:pPr defTabSz="966612">
              <a:defRPr/>
            </a:pPr>
            <a:r>
              <a:rPr lang="en-US" sz="1300" dirty="0">
                <a:solidFill>
                  <a:prstClr val="black"/>
                </a:solidFill>
              </a:rPr>
              <a:t>Record student responses by clicking on any incorrectly read word.</a:t>
            </a:r>
          </a:p>
          <a:p>
            <a:pPr defTabSz="966612">
              <a:defRPr/>
            </a:pPr>
            <a:endParaRPr lang="en-US" sz="1300" dirty="0">
              <a:solidFill>
                <a:prstClr val="black"/>
              </a:solidFill>
            </a:endParaRPr>
          </a:p>
          <a:p>
            <a:pPr defTabSz="966612">
              <a:defRPr/>
            </a:pPr>
            <a:r>
              <a:rPr lang="en-US" sz="1300" dirty="0">
                <a:solidFill>
                  <a:prstClr val="black"/>
                </a:solidFill>
              </a:rPr>
              <a:t>At 1 minute say: </a:t>
            </a:r>
            <a:r>
              <a:rPr lang="en-US" sz="1300" b="1" dirty="0">
                <a:solidFill>
                  <a:prstClr val="black"/>
                </a:solidFill>
              </a:rPr>
              <a:t>Stop</a:t>
            </a:r>
            <a:r>
              <a:rPr lang="en-US" sz="1300" dirty="0">
                <a:solidFill>
                  <a:prstClr val="black"/>
                </a:solidFill>
              </a:rPr>
              <a:t>. Click the last word attempted and then click the Score button in the upper right hand corner.</a:t>
            </a:r>
            <a:endParaRPr lang="en-US" sz="1300" b="1" dirty="0">
              <a:solidFill>
                <a:prstClr val="black"/>
              </a:solidFill>
            </a:endParaRPr>
          </a:p>
        </p:txBody>
      </p:sp>
    </p:spTree>
    <p:extLst>
      <p:ext uri="{BB962C8B-B14F-4D97-AF65-F5344CB8AC3E}">
        <p14:creationId xmlns:p14="http://schemas.microsoft.com/office/powerpoint/2010/main" val="2061347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NARRATION:</a:t>
            </a:r>
          </a:p>
          <a:p>
            <a:endParaRPr lang="en-US" dirty="0" smtClean="0"/>
          </a:p>
          <a:p>
            <a:r>
              <a:rPr lang="en-US" dirty="0" smtClean="0"/>
              <a:t>Let’s take a look at the</a:t>
            </a:r>
            <a:r>
              <a:rPr lang="en-US" baseline="0" dirty="0" smtClean="0"/>
              <a:t> specific scoring rules for Oral Reading Fluency.</a:t>
            </a:r>
            <a:endParaRPr lang="en-US" dirty="0"/>
          </a:p>
        </p:txBody>
      </p:sp>
    </p:spTree>
    <p:extLst>
      <p:ext uri="{BB962C8B-B14F-4D97-AF65-F5344CB8AC3E}">
        <p14:creationId xmlns:p14="http://schemas.microsoft.com/office/powerpoint/2010/main" val="387912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prstClr val="black"/>
                </a:solidFill>
              </a:rPr>
              <a:t>NARRATION:</a:t>
            </a:r>
          </a:p>
          <a:p>
            <a:pPr defTabSz="966612">
              <a:defRPr/>
            </a:pPr>
            <a:endParaRPr lang="en-US" sz="1300" dirty="0">
              <a:solidFill>
                <a:prstClr val="black"/>
              </a:solidFill>
            </a:endParaRPr>
          </a:p>
          <a:p>
            <a:pPr defTabSz="966612">
              <a:defRPr/>
            </a:pPr>
            <a:r>
              <a:rPr lang="en-US" dirty="0" smtClean="0"/>
              <a:t>Students receive 1 point</a:t>
            </a:r>
            <a:r>
              <a:rPr lang="en-US" baseline="0" dirty="0" smtClean="0"/>
              <a:t> for each correctly read word.  </a:t>
            </a:r>
          </a:p>
          <a:p>
            <a:pPr defTabSz="966612">
              <a:defRPr/>
            </a:pPr>
            <a:endParaRPr lang="en-US" sz="1300" dirty="0">
              <a:solidFill>
                <a:prstClr val="black"/>
              </a:solidFill>
            </a:endParaRPr>
          </a:p>
          <a:p>
            <a:pPr defTabSz="966612">
              <a:defRPr/>
            </a:pPr>
            <a:r>
              <a:rPr lang="en-US" sz="1300" dirty="0">
                <a:solidFill>
                  <a:prstClr val="black"/>
                </a:solidFill>
              </a:rPr>
              <a:t>Do not penalize for the following things:</a:t>
            </a:r>
          </a:p>
          <a:p>
            <a:pPr defTabSz="966612">
              <a:defRPr/>
            </a:pPr>
            <a:endParaRPr lang="en-US" sz="1300" dirty="0">
              <a:solidFill>
                <a:prstClr val="black"/>
              </a:solidFill>
            </a:endParaRPr>
          </a:p>
          <a:p>
            <a:pPr marL="181240" indent="-181240" defTabSz="966612">
              <a:buFont typeface="Arial" panose="020B0604020202020204" pitchFamily="34" charset="0"/>
              <a:buChar char="•"/>
              <a:defRPr/>
            </a:pPr>
            <a:r>
              <a:rPr lang="en-US" sz="1300" dirty="0">
                <a:solidFill>
                  <a:prstClr val="black"/>
                </a:solidFill>
              </a:rPr>
              <a:t>Self-corrections made within 3 seconds</a:t>
            </a:r>
          </a:p>
          <a:p>
            <a:pPr marL="181240" indent="-181240" defTabSz="966612">
              <a:buFont typeface="Arial" panose="020B0604020202020204" pitchFamily="34" charset="0"/>
              <a:buChar char="•"/>
              <a:defRPr/>
            </a:pPr>
            <a:r>
              <a:rPr lang="en-US" sz="1300" dirty="0">
                <a:solidFill>
                  <a:prstClr val="black"/>
                </a:solidFill>
              </a:rPr>
              <a:t>Repeated words</a:t>
            </a:r>
          </a:p>
          <a:p>
            <a:pPr marL="181240" indent="-181240" defTabSz="966612">
              <a:buFont typeface="Arial" panose="020B0604020202020204" pitchFamily="34" charset="0"/>
              <a:buChar char="•"/>
              <a:defRPr/>
            </a:pPr>
            <a:r>
              <a:rPr lang="en-US" sz="1300" dirty="0">
                <a:solidFill>
                  <a:prstClr val="black"/>
                </a:solidFill>
              </a:rPr>
              <a:t>Inserted words</a:t>
            </a:r>
          </a:p>
          <a:p>
            <a:pPr marL="181240" indent="-181240" defTabSz="966612">
              <a:buFont typeface="Arial" panose="020B0604020202020204" pitchFamily="34" charset="0"/>
              <a:buChar char="•"/>
              <a:defRPr/>
            </a:pPr>
            <a:r>
              <a:rPr lang="en-US" sz="1300" dirty="0">
                <a:solidFill>
                  <a:prstClr val="black"/>
                </a:solidFill>
              </a:rPr>
              <a:t>Regional dialects, or</a:t>
            </a:r>
          </a:p>
          <a:p>
            <a:pPr marL="181240" indent="-181240" defTabSz="966612">
              <a:buFont typeface="Arial" panose="020B0604020202020204" pitchFamily="34" charset="0"/>
              <a:buChar char="•"/>
              <a:defRPr/>
            </a:pPr>
            <a:r>
              <a:rPr lang="en-US" sz="1300" dirty="0">
                <a:solidFill>
                  <a:prstClr val="black"/>
                </a:solidFill>
              </a:rPr>
              <a:t>Articulation problems</a:t>
            </a:r>
          </a:p>
          <a:p>
            <a:endParaRPr lang="en-US" dirty="0"/>
          </a:p>
        </p:txBody>
      </p:sp>
    </p:spTree>
    <p:extLst>
      <p:ext uri="{BB962C8B-B14F-4D97-AF65-F5344CB8AC3E}">
        <p14:creationId xmlns:p14="http://schemas.microsoft.com/office/powerpoint/2010/main" val="2593128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prstClr val="black"/>
                </a:solidFill>
              </a:rPr>
              <a:t>NARRATION:</a:t>
            </a:r>
          </a:p>
          <a:p>
            <a:pPr defTabSz="966612">
              <a:defRPr/>
            </a:pPr>
            <a:endParaRPr lang="en-US" sz="1300" dirty="0">
              <a:solidFill>
                <a:prstClr val="black"/>
              </a:solidFill>
            </a:endParaRPr>
          </a:p>
          <a:p>
            <a:pPr defTabSz="966612">
              <a:defRPr/>
            </a:pPr>
            <a:r>
              <a:rPr lang="en-US" dirty="0" smtClean="0"/>
              <a:t>Words are considered incorrect if:</a:t>
            </a:r>
          </a:p>
          <a:p>
            <a:pPr defTabSz="966612">
              <a:defRPr/>
            </a:pPr>
            <a:endParaRPr lang="en-US" baseline="0" dirty="0" smtClean="0"/>
          </a:p>
          <a:p>
            <a:pPr marL="181240" indent="-181240" defTabSz="966612">
              <a:buFont typeface="Arial" panose="020B0604020202020204" pitchFamily="34" charset="0"/>
              <a:buChar char="•"/>
              <a:defRPr/>
            </a:pPr>
            <a:r>
              <a:rPr lang="en-US" baseline="0" dirty="0" smtClean="0"/>
              <a:t>A word is skipped.</a:t>
            </a:r>
          </a:p>
          <a:p>
            <a:pPr marL="181240" indent="-181240" defTabSz="966612">
              <a:buFont typeface="Arial" panose="020B0604020202020204" pitchFamily="34" charset="0"/>
              <a:buChar char="•"/>
              <a:defRPr/>
            </a:pPr>
            <a:r>
              <a:rPr lang="en-US" baseline="0" dirty="0" smtClean="0"/>
              <a:t>Any sound in a word is mispronounced.</a:t>
            </a:r>
          </a:p>
          <a:p>
            <a:pPr marL="181240" indent="-181240" defTabSz="966612">
              <a:buFont typeface="Arial" panose="020B0604020202020204" pitchFamily="34" charset="0"/>
              <a:buChar char="•"/>
              <a:defRPr/>
            </a:pPr>
            <a:r>
              <a:rPr lang="en-US" baseline="0" dirty="0" smtClean="0"/>
              <a:t>A different word is substituted.</a:t>
            </a:r>
          </a:p>
          <a:p>
            <a:pPr marL="181240" indent="-181240" defTabSz="966612">
              <a:buFont typeface="Arial" panose="020B0604020202020204" pitchFamily="34" charset="0"/>
              <a:buChar char="•"/>
              <a:defRPr/>
            </a:pPr>
            <a:r>
              <a:rPr lang="en-US" baseline="0" dirty="0" smtClean="0"/>
              <a:t>A word is not read in its proper sequence.</a:t>
            </a:r>
          </a:p>
          <a:p>
            <a:pPr defTabSz="966612">
              <a:defRPr/>
            </a:pPr>
            <a:endParaRPr lang="en-US" sz="1300" dirty="0">
              <a:solidFill>
                <a:srgbClr val="1F94C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4399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prstClr val="black"/>
                </a:solidFill>
              </a:rPr>
              <a:t>NARRATION:</a:t>
            </a:r>
          </a:p>
          <a:p>
            <a:pPr defTabSz="966612">
              <a:defRPr/>
            </a:pPr>
            <a:endParaRPr lang="en-US" sz="1300" dirty="0">
              <a:solidFill>
                <a:prstClr val="black"/>
              </a:solidFill>
            </a:endParaRPr>
          </a:p>
          <a:p>
            <a:pPr defTabSz="966612">
              <a:defRPr/>
            </a:pPr>
            <a:r>
              <a:rPr lang="en-US" dirty="0" smtClean="0"/>
              <a:t>Other ways that words can be considered incorrect are if:</a:t>
            </a:r>
          </a:p>
          <a:p>
            <a:pPr defTabSz="966612">
              <a:defRPr/>
            </a:pPr>
            <a:endParaRPr lang="en-US" baseline="0" dirty="0" smtClean="0"/>
          </a:p>
          <a:p>
            <a:pPr marL="181240" indent="-181240" defTabSz="966612">
              <a:buFont typeface="Arial" panose="020B0604020202020204" pitchFamily="34" charset="0"/>
              <a:buChar char="•"/>
              <a:defRPr/>
            </a:pPr>
            <a:r>
              <a:rPr lang="en-US" baseline="0" dirty="0" smtClean="0"/>
              <a:t>An abbreviation is read rather than the full word it represents</a:t>
            </a:r>
          </a:p>
          <a:p>
            <a:pPr marL="181240" indent="-181240" defTabSz="966612">
              <a:buFont typeface="Arial" panose="020B0604020202020204" pitchFamily="34" charset="0"/>
              <a:buChar char="•"/>
              <a:defRPr/>
            </a:pPr>
            <a:r>
              <a:rPr lang="en-US" baseline="0" dirty="0" smtClean="0"/>
              <a:t>The student self-corrects after 3 seconds have elapsed, or</a:t>
            </a:r>
          </a:p>
          <a:p>
            <a:pPr marL="181240" indent="-181240" defTabSz="966612">
              <a:buFont typeface="Arial" panose="020B0604020202020204" pitchFamily="34" charset="0"/>
              <a:buChar char="•"/>
              <a:defRPr/>
            </a:pPr>
            <a:r>
              <a:rPr lang="en-US" baseline="0" dirty="0" smtClean="0"/>
              <a:t>No attempt is made within 3 seconds</a:t>
            </a:r>
          </a:p>
        </p:txBody>
      </p:sp>
    </p:spTree>
    <p:extLst>
      <p:ext uri="{BB962C8B-B14F-4D97-AF65-F5344CB8AC3E}">
        <p14:creationId xmlns:p14="http://schemas.microsoft.com/office/powerpoint/2010/main" val="795128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panose="020B0604020202020204" pitchFamily="34" charset="0"/>
                <a:cs typeface="Arial" panose="020B0604020202020204" pitchFamily="34" charset="0"/>
              </a:rPr>
              <a:t>NARRATION: </a:t>
            </a:r>
          </a:p>
          <a:p>
            <a:pPr eaLnBrk="1" hangingPunct="1"/>
            <a:endParaRPr lang="en-US" sz="1300" dirty="0">
              <a:latin typeface="Arial" panose="020B0604020202020204" pitchFamily="34" charset="0"/>
              <a:cs typeface="Arial" panose="020B0604020202020204" pitchFamily="34" charset="0"/>
            </a:endParaRPr>
          </a:p>
          <a:p>
            <a:pPr defTabSz="966612">
              <a:defRPr/>
            </a:pPr>
            <a:r>
              <a:rPr lang="en-US" sz="1100" dirty="0">
                <a:solidFill>
                  <a:prstClr val="black"/>
                </a:solidFill>
              </a:rPr>
              <a:t>When administering Oral Reading Fluency,  there are things you’ll need to keep in mind:</a:t>
            </a:r>
          </a:p>
          <a:p>
            <a:pPr defTabSz="966612">
              <a:defRPr/>
            </a:pPr>
            <a:endParaRPr lang="en-US" sz="1100" dirty="0">
              <a:solidFill>
                <a:prstClr val="black"/>
              </a:solidFill>
            </a:endParaRPr>
          </a:p>
          <a:p>
            <a:pPr defTabSz="966612">
              <a:defRPr/>
            </a:pPr>
            <a:r>
              <a:rPr lang="en-US" sz="1100" dirty="0">
                <a:solidFill>
                  <a:schemeClr val="accent1"/>
                </a:solidFill>
                <a:ea typeface="Verdana" panose="020B0604030504040204" pitchFamily="34" charset="0"/>
                <a:cs typeface="Verdana" panose="020B0604030504040204" pitchFamily="34" charset="0"/>
              </a:rPr>
              <a:t>Allow only about 3 seconds for student to respond before saying the word and marking it incorrect.  You may give this corrective feedback as often as needed.  No other feedback is permitted.</a:t>
            </a:r>
            <a:endParaRPr lang="en-US" sz="1100" b="1" dirty="0">
              <a:solidFill>
                <a:schemeClr val="accent1"/>
              </a:solidFill>
              <a:ea typeface="Verdana" panose="020B0604030504040204" pitchFamily="34" charset="0"/>
              <a:cs typeface="Verdana" panose="020B0604030504040204" pitchFamily="34" charset="0"/>
            </a:endParaRPr>
          </a:p>
          <a:p>
            <a:pPr defTabSz="966612">
              <a:defRPr/>
            </a:pPr>
            <a:endParaRPr lang="en-US" sz="1100" b="1" dirty="0">
              <a:solidFill>
                <a:schemeClr val="accent1"/>
              </a:solidFill>
              <a:ea typeface="Verdana" panose="020B0604030504040204" pitchFamily="34" charset="0"/>
              <a:cs typeface="Verdana" panose="020B0604030504040204" pitchFamily="34" charset="0"/>
            </a:endParaRPr>
          </a:p>
          <a:p>
            <a:pPr defTabSz="966612">
              <a:defRPr/>
            </a:pPr>
            <a:r>
              <a:rPr lang="en-US" sz="1100" dirty="0">
                <a:solidFill>
                  <a:schemeClr val="accent1"/>
                </a:solidFill>
                <a:ea typeface="Verdana" panose="020B0604030504040204" pitchFamily="34" charset="0"/>
                <a:cs typeface="Verdana" panose="020B0604030504040204" pitchFamily="34" charset="0"/>
              </a:rPr>
              <a:t>Allow about 10 seconds for the student to sound out or to subvocalize before saying the word and marking it incorrect.  </a:t>
            </a:r>
            <a:endParaRPr lang="en-US" sz="1100" b="1" dirty="0">
              <a:solidFill>
                <a:schemeClr val="accent1"/>
              </a:solidFill>
              <a:ea typeface="Verdana" panose="020B0604030504040204" pitchFamily="34" charset="0"/>
              <a:cs typeface="Verdana" panose="020B0604030504040204" pitchFamily="34" charset="0"/>
            </a:endParaRPr>
          </a:p>
          <a:p>
            <a:pPr defTabSz="966612">
              <a:defRPr/>
            </a:pPr>
            <a:endParaRPr lang="en-US" sz="1100" b="1" dirty="0">
              <a:solidFill>
                <a:schemeClr val="accent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7933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panose="020B0604020202020204" pitchFamily="34" charset="0"/>
                <a:cs typeface="Arial" panose="020B0604020202020204" pitchFamily="34" charset="0"/>
              </a:rPr>
              <a:t>NARRATION: </a:t>
            </a:r>
          </a:p>
          <a:p>
            <a:pPr eaLnBrk="1" hangingPunct="1"/>
            <a:endParaRPr lang="en-US" sz="1300" dirty="0">
              <a:latin typeface="Arial" panose="020B0604020202020204" pitchFamily="34" charset="0"/>
              <a:cs typeface="Arial" panose="020B0604020202020204" pitchFamily="34" charset="0"/>
            </a:endParaRPr>
          </a:p>
          <a:p>
            <a:pPr defTabSz="966612">
              <a:defRPr/>
            </a:pPr>
            <a:r>
              <a:rPr lang="en-US" sz="1100" dirty="0">
                <a:solidFill>
                  <a:prstClr val="black"/>
                </a:solidFill>
              </a:rPr>
              <a:t>Additional things to keep in mind when administering Oral Reading Fluency are:</a:t>
            </a:r>
          </a:p>
          <a:p>
            <a:pPr defTabSz="966612">
              <a:defRPr/>
            </a:pPr>
            <a:endParaRPr lang="en-US" sz="1100" b="1" dirty="0">
              <a:solidFill>
                <a:schemeClr val="accent1"/>
              </a:solidFill>
              <a:ea typeface="Verdana" panose="020B0604030504040204" pitchFamily="34" charset="0"/>
              <a:cs typeface="Verdana" panose="020B0604030504040204" pitchFamily="34" charset="0"/>
            </a:endParaRPr>
          </a:p>
          <a:p>
            <a:pPr defTabSz="966612">
              <a:defRPr/>
            </a:pPr>
            <a:r>
              <a:rPr lang="en-US" sz="1100" dirty="0">
                <a:solidFill>
                  <a:srgbClr val="FFFFFF"/>
                </a:solidFill>
                <a:ea typeface="Verdana" panose="020B0604030504040204" pitchFamily="34" charset="0"/>
                <a:cs typeface="Verdana" panose="020B0604030504040204" pitchFamily="34" charset="0"/>
              </a:rPr>
              <a:t>If a student skips a line, do not redirect or give any corrective feedback.</a:t>
            </a:r>
            <a:endParaRPr lang="en-US" sz="1100" b="1" dirty="0">
              <a:solidFill>
                <a:srgbClr val="FFFFFF"/>
              </a:solidFill>
              <a:ea typeface="Verdana" panose="020B0604030504040204" pitchFamily="34" charset="0"/>
              <a:cs typeface="Verdana" panose="020B0604030504040204" pitchFamily="34" charset="0"/>
            </a:endParaRPr>
          </a:p>
          <a:p>
            <a:pPr defTabSz="966612">
              <a:defRPr/>
            </a:pPr>
            <a:endParaRPr lang="en-US" sz="1100" dirty="0">
              <a:solidFill>
                <a:schemeClr val="accent1"/>
              </a:solidFill>
              <a:ea typeface="Verdana" panose="020B0604030504040204" pitchFamily="34" charset="0"/>
              <a:cs typeface="Verdana" panose="020B0604030504040204" pitchFamily="34" charset="0"/>
            </a:endParaRPr>
          </a:p>
          <a:p>
            <a:pPr defTabSz="966612">
              <a:defRPr/>
            </a:pPr>
            <a:r>
              <a:rPr lang="en-US" sz="1100" dirty="0">
                <a:solidFill>
                  <a:schemeClr val="accent1"/>
                </a:solidFill>
                <a:ea typeface="Verdana" panose="020B0604030504040204" pitchFamily="34" charset="0"/>
                <a:cs typeface="Verdana" panose="020B0604030504040204" pitchFamily="34" charset="0"/>
              </a:rPr>
              <a:t>If a student reads 10 or fewer words on the first story, do not administer the second story.  Click the pause icon in the upper right corner and select Discontinue Form from the pop-up menu.  The student’s score will reflect only the words read correctly on the first story.</a:t>
            </a:r>
          </a:p>
          <a:p>
            <a:pPr defTabSz="966612">
              <a:defRPr/>
            </a:pPr>
            <a:endParaRPr lang="en-US" sz="1100" dirty="0">
              <a:solidFill>
                <a:schemeClr val="accent1"/>
              </a:solidFill>
              <a:ea typeface="Verdana" panose="020B0604030504040204" pitchFamily="34" charset="0"/>
              <a:cs typeface="Verdana" panose="020B0604030504040204" pitchFamily="34" charset="0"/>
            </a:endParaRPr>
          </a:p>
          <a:p>
            <a:pPr defTabSz="966612">
              <a:defRPr/>
            </a:pPr>
            <a:r>
              <a:rPr lang="en-US" sz="1100" dirty="0">
                <a:solidFill>
                  <a:schemeClr val="accent1"/>
                </a:solidFill>
                <a:ea typeface="Verdana" panose="020B0604030504040204" pitchFamily="34" charset="0"/>
                <a:cs typeface="Verdana" panose="020B0604030504040204" pitchFamily="34" charset="0"/>
              </a:rPr>
              <a:t>If a student self-corrects an incorrectly pronounced word within 3 seconds, record the response as correct.</a:t>
            </a:r>
          </a:p>
          <a:p>
            <a:pPr defTabSz="966612">
              <a:defRPr/>
            </a:pPr>
            <a:endParaRPr lang="en-US" sz="1100" dirty="0">
              <a:solidFill>
                <a:schemeClr val="accent1"/>
              </a:solidFill>
              <a:ea typeface="Verdana" panose="020B0604030504040204" pitchFamily="34" charset="0"/>
              <a:cs typeface="Verdana" panose="020B0604030504040204" pitchFamily="34" charset="0"/>
            </a:endParaRPr>
          </a:p>
          <a:p>
            <a:pPr defTabSz="966612">
              <a:defRPr/>
            </a:pPr>
            <a:r>
              <a:rPr lang="en-US" sz="1100" dirty="0">
                <a:solidFill>
                  <a:schemeClr val="accent1"/>
                </a:solidFill>
                <a:ea typeface="Verdana" panose="020B0604030504040204" pitchFamily="34" charset="0"/>
                <a:cs typeface="Verdana" panose="020B0604030504040204" pitchFamily="34" charset="0"/>
              </a:rPr>
              <a:t>Students receive 1 point for each correctly read word.</a:t>
            </a:r>
            <a:endParaRPr lang="en-US" dirty="0"/>
          </a:p>
        </p:txBody>
      </p:sp>
    </p:spTree>
    <p:extLst>
      <p:ext uri="{BB962C8B-B14F-4D97-AF65-F5344CB8AC3E}">
        <p14:creationId xmlns:p14="http://schemas.microsoft.com/office/powerpoint/2010/main" val="3198261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all of the finer details</a:t>
            </a:r>
            <a:r>
              <a:rPr lang="en-US" baseline="0" dirty="0" smtClean="0"/>
              <a:t> let’s go into the software for a quick demonstration of how to access and launch DRFs for benchmarking.  </a:t>
            </a:r>
          </a:p>
          <a:p>
            <a:endParaRPr lang="en-US" baseline="0" dirty="0" smtClean="0"/>
          </a:p>
          <a:p>
            <a:r>
              <a:rPr lang="en-US" baseline="0" dirty="0" smtClean="0"/>
              <a:t>Trainer- When in the software describe the following steps: </a:t>
            </a:r>
          </a:p>
          <a:p>
            <a:r>
              <a:rPr lang="en-US" baseline="0" dirty="0" smtClean="0"/>
              <a:t>1. Click onto the Students tab and then choose Benchmark Comparison from the pull down menu.</a:t>
            </a:r>
          </a:p>
          <a:p>
            <a:r>
              <a:rPr lang="en-US" baseline="0" dirty="0" smtClean="0"/>
              <a:t>2. Filter to  your class or group of students.</a:t>
            </a:r>
          </a:p>
          <a:p>
            <a:r>
              <a:rPr lang="en-US" baseline="0" dirty="0" smtClean="0"/>
              <a:t>3. Find the student that you want to assess and click onto the icon in the assess column.  This will launch your first assessment.  If the measure is optional, you will have the option to skip it if you want.</a:t>
            </a:r>
          </a:p>
          <a:p>
            <a:endParaRPr lang="en-US" baseline="0" dirty="0" smtClean="0"/>
          </a:p>
        </p:txBody>
      </p:sp>
    </p:spTree>
    <p:extLst>
      <p:ext uri="{BB962C8B-B14F-4D97-AF65-F5344CB8AC3E}">
        <p14:creationId xmlns:p14="http://schemas.microsoft.com/office/powerpoint/2010/main" val="336700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table shows the recommended grade levels for which each of the</a:t>
            </a:r>
            <a:r>
              <a:rPr lang="en-US" baseline="0" dirty="0" smtClean="0"/>
              <a:t> Reading measures are given, as well as the approximate time needed for each administration. It also indicates whether the measures are designed for Screening, Monitoring or both.</a:t>
            </a:r>
          </a:p>
          <a:p>
            <a:pPr defTabSz="966612">
              <a:defRPr/>
            </a:pPr>
            <a:endParaRPr lang="en-US" baseline="0" dirty="0" smtClean="0"/>
          </a:p>
          <a:p>
            <a:pPr defTabSz="966612">
              <a:defRPr/>
            </a:pPr>
            <a:r>
              <a:rPr lang="en-US" baseline="0" dirty="0" smtClean="0"/>
              <a:t>If you have students in grades 9-12 who are taking these measures, they will take the 8</a:t>
            </a:r>
            <a:r>
              <a:rPr lang="en-US" baseline="30000" dirty="0" smtClean="0"/>
              <a:t>th</a:t>
            </a:r>
            <a:r>
              <a:rPr lang="en-US" baseline="0" dirty="0" smtClean="0"/>
              <a:t> grade measures and their results will be compared to 8</a:t>
            </a:r>
            <a:r>
              <a:rPr lang="en-US" baseline="30000" dirty="0" smtClean="0"/>
              <a:t>th</a:t>
            </a:r>
            <a:r>
              <a:rPr lang="en-US" baseline="0" dirty="0" smtClean="0"/>
              <a:t> grade norms.</a:t>
            </a:r>
            <a:endParaRPr lang="en-US" dirty="0" smtClean="0"/>
          </a:p>
        </p:txBody>
      </p:sp>
    </p:spTree>
    <p:extLst>
      <p:ext uri="{BB962C8B-B14F-4D97-AF65-F5344CB8AC3E}">
        <p14:creationId xmlns:p14="http://schemas.microsoft.com/office/powerpoint/2010/main" val="170388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Vocabulary assesses a student’s knowledge of grade-appropriate words. Selected to measure a range of student knowledge, the Vocabulary measure helps to inform instruction and provide further understanding of a student’s reading ability. The student chooses the response that best matches the meaning of vocabulary words from the multiple-choice options. This is an untimed test. </a:t>
            </a:r>
            <a:endParaRPr lang="en-US" dirty="0"/>
          </a:p>
        </p:txBody>
      </p:sp>
    </p:spTree>
    <p:extLst>
      <p:ext uri="{BB962C8B-B14F-4D97-AF65-F5344CB8AC3E}">
        <p14:creationId xmlns:p14="http://schemas.microsoft.com/office/powerpoint/2010/main" val="136350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Reading Comprehension assesses a student’s ability to answer questions about grade-appropriate informational and literary texts. Addressing the main reading comprehension standards of key ideas/details, craft and structure, and integration of knowledge/ideas, the Reading Comprehension measure helps to inform instruction and provide further understanding of a student’s reading ability.  The student reads passages of text and answers multiple-choice questions about each passage. This is an untimed test. </a:t>
            </a:r>
            <a:endParaRPr lang="en-US" dirty="0"/>
          </a:p>
        </p:txBody>
      </p:sp>
    </p:spTree>
    <p:extLst>
      <p:ext uri="{BB962C8B-B14F-4D97-AF65-F5344CB8AC3E}">
        <p14:creationId xmlns:p14="http://schemas.microsoft.com/office/powerpoint/2010/main" val="27911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Silent Reading Fluency assesses a student’s ability to quickly read and answer questions about grade-appropriate story segments. Each form contains three stories broken into four segment/question pairs. This measure helps to inform instruction and provide further understanding of a student’s reading ability. The student reads short story segments and answers multiple-choice questions about each passage. After an answer is selected, the student receives immediate feedback (correct or incorrect) before moving on to the next segment and question. This is an untimed test; however, the time students spend on each screen is captured to determine reading rates for each story. </a:t>
            </a:r>
            <a:r>
              <a:rPr lang="en-US" sz="1300" dirty="0" smtClean="0"/>
              <a:t>The student must also meet</a:t>
            </a:r>
            <a:r>
              <a:rPr lang="en-US" sz="1300" baseline="0" dirty="0" smtClean="0"/>
              <a:t> a minimum criterion to receive a valid score.</a:t>
            </a:r>
            <a:endParaRPr lang="en-US" dirty="0"/>
          </a:p>
        </p:txBody>
      </p:sp>
    </p:spTree>
    <p:extLst>
      <p:ext uri="{BB962C8B-B14F-4D97-AF65-F5344CB8AC3E}">
        <p14:creationId xmlns:p14="http://schemas.microsoft.com/office/powerpoint/2010/main" val="220675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NARRATION:</a:t>
            </a:r>
          </a:p>
          <a:p>
            <a:endParaRPr lang="en-US" dirty="0" smtClean="0"/>
          </a:p>
          <a:p>
            <a:pPr defTabSz="966612">
              <a:defRPr/>
            </a:pPr>
            <a:r>
              <a:rPr lang="en-US" sz="1900" dirty="0">
                <a:solidFill>
                  <a:prstClr val="black"/>
                </a:solidFill>
              </a:rPr>
              <a:t>Oral Reading Fluency (ORF) is included in the tests of Early Literacy for students in 1</a:t>
            </a:r>
            <a:r>
              <a:rPr lang="en-US" sz="1900" baseline="30000" dirty="0">
                <a:solidFill>
                  <a:prstClr val="black"/>
                </a:solidFill>
              </a:rPr>
              <a:t>st</a:t>
            </a:r>
            <a:r>
              <a:rPr lang="en-US" sz="1900" dirty="0">
                <a:solidFill>
                  <a:prstClr val="black"/>
                </a:solidFill>
              </a:rPr>
              <a:t> grade, and is benchmarked in the Fall, Winter and Spring.  Oral Reading Fluency (ORF) is also benchmarked during the Fall, Winter, &amp; Spring of grades </a:t>
            </a:r>
            <a:r>
              <a:rPr lang="en-US" sz="1900" dirty="0" smtClean="0">
                <a:solidFill>
                  <a:prstClr val="black"/>
                </a:solidFill>
              </a:rPr>
              <a:t>2-12.  </a:t>
            </a:r>
            <a:endParaRPr lang="en-US" sz="1900" dirty="0">
              <a:solidFill>
                <a:prstClr val="black"/>
              </a:solidFill>
            </a:endParaRPr>
          </a:p>
          <a:p>
            <a:pPr defTabSz="966612">
              <a:defRPr/>
            </a:pPr>
            <a:endParaRPr lang="en-US" sz="1900" dirty="0">
              <a:solidFill>
                <a:prstClr val="black"/>
              </a:solidFill>
            </a:endParaRPr>
          </a:p>
          <a:p>
            <a:pPr defTabSz="966612">
              <a:defRPr/>
            </a:pPr>
            <a:r>
              <a:rPr lang="en-US" sz="1900" dirty="0">
                <a:solidFill>
                  <a:prstClr val="black"/>
                </a:solidFill>
              </a:rPr>
              <a:t>During the administration the student sees a one-page story and reads as much of the story as possible within 1 minute. </a:t>
            </a:r>
            <a:r>
              <a:rPr lang="en-US" sz="1900" dirty="0" smtClean="0">
                <a:solidFill>
                  <a:prstClr val="black"/>
                </a:solidFill>
              </a:rPr>
              <a:t>The</a:t>
            </a:r>
            <a:r>
              <a:rPr lang="en-US" sz="1900" baseline="0" dirty="0" smtClean="0">
                <a:solidFill>
                  <a:prstClr val="black"/>
                </a:solidFill>
              </a:rPr>
              <a:t> system will keep track of how many words were correct and how many words were incorrect to compute an accuracy rate. When Benchmarking, the student will read two passages; when Progress Monitoring, only one passage is necessary.</a:t>
            </a:r>
            <a:endParaRPr lang="en-US" dirty="0"/>
          </a:p>
        </p:txBody>
      </p:sp>
    </p:spTree>
    <p:extLst>
      <p:ext uri="{BB962C8B-B14F-4D97-AF65-F5344CB8AC3E}">
        <p14:creationId xmlns:p14="http://schemas.microsoft.com/office/powerpoint/2010/main" val="3364138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90" y="236385"/>
            <a:ext cx="5860768" cy="1577198"/>
          </a:xfrm>
          <a:prstGeom prst="rect">
            <a:avLst/>
          </a:prstGeom>
        </p:spPr>
      </p:pic>
      <p:sp>
        <p:nvSpPr>
          <p:cNvPr id="9" name="Text Placeholder 8"/>
          <p:cNvSpPr>
            <a:spLocks noGrp="1"/>
          </p:cNvSpPr>
          <p:nvPr>
            <p:ph type="body" sz="quarter" idx="10" hasCustomPrompt="1"/>
          </p:nvPr>
        </p:nvSpPr>
        <p:spPr>
          <a:xfrm>
            <a:off x="5007431" y="4016830"/>
            <a:ext cx="4039709" cy="2212520"/>
          </a:xfrm>
        </p:spPr>
        <p:txBody>
          <a:bodyPr anchor="b">
            <a:normAutofit/>
          </a:bodyPr>
          <a:lstStyle>
            <a:lvl1pPr marL="0" indent="0" algn="r">
              <a:buNone/>
              <a:defRPr sz="4951"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2" y="1971675"/>
            <a:ext cx="4484913" cy="4414838"/>
          </a:xfrm>
        </p:spPr>
        <p:txBody>
          <a:bodyPr/>
          <a:lstStyle/>
          <a:p>
            <a:r>
              <a:rPr lang="en-US" smtClean="0"/>
              <a:t>Click icon to add picture</a:t>
            </a:r>
            <a:endParaRPr lang="en-US"/>
          </a:p>
        </p:txBody>
      </p:sp>
    </p:spTree>
    <p:extLst>
      <p:ext uri="{BB962C8B-B14F-4D97-AF65-F5344CB8AC3E}">
        <p14:creationId xmlns:p14="http://schemas.microsoft.com/office/powerpoint/2010/main" val="28380136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2"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5" name="Text Placeholder 8"/>
          <p:cNvSpPr>
            <a:spLocks noGrp="1"/>
          </p:cNvSpPr>
          <p:nvPr>
            <p:ph type="body" sz="quarter" idx="10" hasCustomPrompt="1"/>
          </p:nvPr>
        </p:nvSpPr>
        <p:spPr>
          <a:xfrm>
            <a:off x="283486"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31124049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20"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4"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6" name="Text Placeholder 8"/>
          <p:cNvSpPr>
            <a:spLocks noGrp="1"/>
          </p:cNvSpPr>
          <p:nvPr>
            <p:ph type="body" sz="quarter" idx="10"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577926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shot for software navigation">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50371" y="0"/>
            <a:ext cx="8893036"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29184045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reenshot for reports">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8343" y="0"/>
            <a:ext cx="8795064"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40390168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91888" y="0"/>
            <a:ext cx="8751521"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107481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8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90" y="236385"/>
            <a:ext cx="5860768" cy="1577198"/>
          </a:xfrm>
          <a:prstGeom prst="rect">
            <a:avLst/>
          </a:prstGeom>
        </p:spPr>
      </p:pic>
      <p:sp>
        <p:nvSpPr>
          <p:cNvPr id="9" name="Text Placeholder 8"/>
          <p:cNvSpPr>
            <a:spLocks noGrp="1"/>
          </p:cNvSpPr>
          <p:nvPr>
            <p:ph type="body" sz="quarter" idx="10" hasCustomPrompt="1"/>
          </p:nvPr>
        </p:nvSpPr>
        <p:spPr>
          <a:xfrm>
            <a:off x="5007429" y="4016830"/>
            <a:ext cx="4039709" cy="2212520"/>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0" y="1971675"/>
            <a:ext cx="4484913" cy="4414838"/>
          </a:xfrm>
        </p:spPr>
        <p:txBody>
          <a:bodyPr/>
          <a:lstStyle/>
          <a:p>
            <a:r>
              <a:rPr lang="en-US" smtClean="0"/>
              <a:t>Click icon to add picture</a:t>
            </a:r>
            <a:endParaRPr lang="en-US"/>
          </a:p>
        </p:txBody>
      </p:sp>
    </p:spTree>
    <p:extLst>
      <p:ext uri="{BB962C8B-B14F-4D97-AF65-F5344CB8AC3E}">
        <p14:creationId xmlns:p14="http://schemas.microsoft.com/office/powerpoint/2010/main" val="36281667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5905" y="3907972"/>
            <a:ext cx="3859152" cy="2337026"/>
          </a:xfrm>
        </p:spPr>
        <p:txBody>
          <a:bodyPr anchor="ctr">
            <a:normAutofit/>
          </a:bodyPr>
          <a:lstStyle>
            <a:lvl1pPr marL="0" indent="0" algn="l">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201886" y="2002971"/>
            <a:ext cx="4942113" cy="4242028"/>
          </a:xfrm>
        </p:spPr>
        <p:txBody>
          <a:bodyPr/>
          <a:lstStyle/>
          <a:p>
            <a:r>
              <a:rPr lang="en-US" smtClean="0"/>
              <a:t>Click icon to add picture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95" y="138826"/>
            <a:ext cx="6411168" cy="1725318"/>
          </a:xfrm>
          <a:prstGeom prst="rect">
            <a:avLst/>
          </a:prstGeom>
        </p:spPr>
      </p:pic>
    </p:spTree>
    <p:extLst>
      <p:ext uri="{BB962C8B-B14F-4D97-AF65-F5344CB8AC3E}">
        <p14:creationId xmlns:p14="http://schemas.microsoft.com/office/powerpoint/2010/main" val="29483789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10" name="Rectangle 9"/>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3" name="Text Placeholder 2"/>
          <p:cNvSpPr>
            <a:spLocks noGrp="1"/>
          </p:cNvSpPr>
          <p:nvPr>
            <p:ph type="body" sz="quarter" idx="10"/>
          </p:nvPr>
        </p:nvSpPr>
        <p:spPr>
          <a:xfrm>
            <a:off x="185051" y="1585233"/>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92640"/>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4000047"/>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3" y="5159831"/>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24268076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9" name="Text Placeholder 8"/>
          <p:cNvSpPr>
            <a:spLocks noGrp="1"/>
          </p:cNvSpPr>
          <p:nvPr>
            <p:ph type="body" sz="quarter" idx="10" hasCustomPrompt="1"/>
          </p:nvPr>
        </p:nvSpPr>
        <p:spPr>
          <a:xfrm>
            <a:off x="250826" y="109539"/>
            <a:ext cx="8196263" cy="793976"/>
          </a:xfrm>
        </p:spPr>
        <p:txBody>
          <a:bodyPr anchor="ctr">
            <a:normAutofit/>
          </a:bodyPr>
          <a:lstStyle>
            <a:lvl1pPr marL="0" indent="0">
              <a:buNone/>
              <a:defRPr sz="5400" b="1">
                <a:solidFill>
                  <a:schemeClr val="accent1"/>
                </a:solidFill>
              </a:defRPr>
            </a:lvl1pPr>
          </a:lstStyle>
          <a:p>
            <a:pPr lvl="0"/>
            <a:r>
              <a:rPr lang="en-US" dirty="0" smtClean="0"/>
              <a:t>Primary Header</a:t>
            </a:r>
            <a:endParaRPr lang="en-US" dirty="0"/>
          </a:p>
        </p:txBody>
      </p:sp>
    </p:spTree>
    <p:extLst>
      <p:ext uri="{BB962C8B-B14F-4D97-AF65-F5344CB8AC3E}">
        <p14:creationId xmlns:p14="http://schemas.microsoft.com/office/powerpoint/2010/main" val="1576108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5905" y="3907972"/>
            <a:ext cx="3859152" cy="2337026"/>
          </a:xfrm>
        </p:spPr>
        <p:txBody>
          <a:bodyPr anchor="ctr">
            <a:normAutofit/>
          </a:bodyPr>
          <a:lstStyle>
            <a:lvl1pPr marL="0" indent="0" algn="l">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201886" y="2002971"/>
            <a:ext cx="4942113" cy="4242028"/>
          </a:xfrm>
        </p:spPr>
        <p:txBody>
          <a:bodyPr/>
          <a:lstStyle/>
          <a:p>
            <a:r>
              <a:rPr lang="en-US" smtClean="0"/>
              <a:t>Click icon to add picture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95" y="138826"/>
            <a:ext cx="6411168" cy="1725318"/>
          </a:xfrm>
          <a:prstGeom prst="rect">
            <a:avLst/>
          </a:prstGeom>
        </p:spPr>
      </p:pic>
    </p:spTree>
    <p:extLst>
      <p:ext uri="{BB962C8B-B14F-4D97-AF65-F5344CB8AC3E}">
        <p14:creationId xmlns:p14="http://schemas.microsoft.com/office/powerpoint/2010/main" val="3738519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3" name="Rectangle 2"/>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4"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9982772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969" y="5308517"/>
            <a:ext cx="3516084" cy="946218"/>
          </a:xfrm>
          <a:prstGeom prst="rect">
            <a:avLst/>
          </a:prstGeom>
        </p:spPr>
      </p:pic>
      <p:sp>
        <p:nvSpPr>
          <p:cNvPr id="2" name="Rectangle 1"/>
          <p:cNvSpPr/>
          <p:nvPr userDrawn="1"/>
        </p:nvSpPr>
        <p:spPr>
          <a:xfrm>
            <a:off x="0" y="0"/>
            <a:ext cx="9144000" cy="1273629"/>
          </a:xfrm>
          <a:prstGeom prst="rect">
            <a:avLst/>
          </a:prstGeom>
          <a:gradFill flip="none" rotWithShape="1">
            <a:gsLst>
              <a:gs pos="51000">
                <a:schemeClr val="tx2"/>
              </a:gs>
              <a:gs pos="83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8" name="Text Placeholder 8"/>
          <p:cNvSpPr>
            <a:spLocks noGrp="1"/>
          </p:cNvSpPr>
          <p:nvPr>
            <p:ph type="body" sz="quarter" idx="12"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21624131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1647922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7143"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7822013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1"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26079866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20977719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6"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512922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for software navigation">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50371" y="0"/>
            <a:ext cx="8893036"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15612761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shot for reports">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8343" y="0"/>
            <a:ext cx="8795064"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2248438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91886" y="0"/>
            <a:ext cx="8751521"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387199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10" name="Rectangle 9"/>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3" name="Text Placeholder 2"/>
          <p:cNvSpPr>
            <a:spLocks noGrp="1"/>
          </p:cNvSpPr>
          <p:nvPr>
            <p:ph type="body" sz="quarter" idx="10"/>
          </p:nvPr>
        </p:nvSpPr>
        <p:spPr>
          <a:xfrm>
            <a:off x="185051" y="1585237"/>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92644"/>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4000051"/>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4" y="5159835"/>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1361785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28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prstGeom prst="rect">
            <a:avLst/>
          </a:prstGeom>
          <a:noFill/>
          <a:ln>
            <a:noFill/>
          </a:ln>
        </p:spPr>
        <p:txBody>
          <a:bodyPr/>
          <a:lstStyle>
            <a:lvl1pPr>
              <a:defRPr/>
            </a:lvl1pPr>
          </a:lstStyle>
          <a:p>
            <a:r>
              <a:rPr lang="en-US" dirty="0" smtClean="0"/>
              <a:t>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18424039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0745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p:spPr>
        <p:txBody>
          <a:bodyPr/>
          <a:lstStyle>
            <a:lvl1pPr>
              <a:defRPr>
                <a:ln>
                  <a:solidFill>
                    <a:schemeClr val="bg2"/>
                  </a:solidFill>
                </a:ln>
              </a:defRPr>
            </a:lvl1pPr>
          </a:lstStyle>
          <a:p>
            <a:r>
              <a:rPr lang="en-US" smtClean="0"/>
              <a:t>Click icon to add table</a:t>
            </a:r>
            <a:endParaRPr lang="en-US"/>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3339289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Header only">
    <p:spTree>
      <p:nvGrpSpPr>
        <p:cNvPr id="1" name=""/>
        <p:cNvGrpSpPr/>
        <p:nvPr/>
      </p:nvGrpSpPr>
      <p:grpSpPr>
        <a:xfrm>
          <a:off x="0" y="0"/>
          <a:ext cx="0" cy="0"/>
          <a:chOff x="0" y="0"/>
          <a:chExt cx="0" cy="0"/>
        </a:xfrm>
      </p:grpSpPr>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Tree>
    <p:extLst>
      <p:ext uri="{BB962C8B-B14F-4D97-AF65-F5344CB8AC3E}">
        <p14:creationId xmlns:p14="http://schemas.microsoft.com/office/powerpoint/2010/main" val="829493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Header only">
    <p:spTree>
      <p:nvGrpSpPr>
        <p:cNvPr id="1" name=""/>
        <p:cNvGrpSpPr/>
        <p:nvPr/>
      </p:nvGrpSpPr>
      <p:grpSpPr>
        <a:xfrm>
          <a:off x="0" y="0"/>
          <a:ext cx="0" cy="0"/>
          <a:chOff x="0" y="0"/>
          <a:chExt cx="0" cy="0"/>
        </a:xfrm>
      </p:grpSpPr>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Tree>
    <p:extLst>
      <p:ext uri="{BB962C8B-B14F-4D97-AF65-F5344CB8AC3E}">
        <p14:creationId xmlns:p14="http://schemas.microsoft.com/office/powerpoint/2010/main" val="38070963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Header only">
    <p:spTree>
      <p:nvGrpSpPr>
        <p:cNvPr id="1" name=""/>
        <p:cNvGrpSpPr/>
        <p:nvPr/>
      </p:nvGrpSpPr>
      <p:grpSpPr>
        <a:xfrm>
          <a:off x="0" y="0"/>
          <a:ext cx="0" cy="0"/>
          <a:chOff x="0" y="0"/>
          <a:chExt cx="0" cy="0"/>
        </a:xfrm>
      </p:grpSpPr>
      <p:sp>
        <p:nvSpPr>
          <p:cNvPr id="5" name="Rectangle 4"/>
          <p:cNvSpPr/>
          <p:nvPr userDrawn="1"/>
        </p:nvSpPr>
        <p:spPr>
          <a:xfrm>
            <a:off x="0" y="-13904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13032415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Header only">
    <p:spTree>
      <p:nvGrpSpPr>
        <p:cNvPr id="1" name=""/>
        <p:cNvGrpSpPr/>
        <p:nvPr/>
      </p:nvGrpSpPr>
      <p:grpSpPr>
        <a:xfrm>
          <a:off x="0" y="0"/>
          <a:ext cx="0" cy="0"/>
          <a:chOff x="0" y="0"/>
          <a:chExt cx="0" cy="0"/>
        </a:xfrm>
      </p:grpSpPr>
      <p:sp>
        <p:nvSpPr>
          <p:cNvPr id="5" name="Rectangle 4"/>
          <p:cNvSpPr/>
          <p:nvPr userDrawn="1"/>
        </p:nvSpPr>
        <p:spPr>
          <a:xfrm>
            <a:off x="0" y="-13904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266691241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90" y="236385"/>
            <a:ext cx="5860768" cy="1577198"/>
          </a:xfrm>
          <a:prstGeom prst="rect">
            <a:avLst/>
          </a:prstGeom>
        </p:spPr>
      </p:pic>
      <p:sp>
        <p:nvSpPr>
          <p:cNvPr id="9" name="Text Placeholder 8"/>
          <p:cNvSpPr>
            <a:spLocks noGrp="1"/>
          </p:cNvSpPr>
          <p:nvPr>
            <p:ph type="body" sz="quarter" idx="10" hasCustomPrompt="1"/>
          </p:nvPr>
        </p:nvSpPr>
        <p:spPr>
          <a:xfrm>
            <a:off x="5007429" y="4016830"/>
            <a:ext cx="4039709" cy="2212520"/>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0" y="1971675"/>
            <a:ext cx="4484913" cy="4414838"/>
          </a:xfrm>
        </p:spPr>
        <p:txBody>
          <a:bodyPr/>
          <a:lstStyle/>
          <a:p>
            <a:r>
              <a:rPr lang="en-US" smtClean="0"/>
              <a:t>Click icon to add picture</a:t>
            </a:r>
            <a:endParaRPr lang="en-US"/>
          </a:p>
        </p:txBody>
      </p:sp>
    </p:spTree>
    <p:extLst>
      <p:ext uri="{BB962C8B-B14F-4D97-AF65-F5344CB8AC3E}">
        <p14:creationId xmlns:p14="http://schemas.microsoft.com/office/powerpoint/2010/main" val="16867646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5905" y="3907972"/>
            <a:ext cx="3859152" cy="2337026"/>
          </a:xfrm>
        </p:spPr>
        <p:txBody>
          <a:bodyPr anchor="ctr">
            <a:normAutofit/>
          </a:bodyPr>
          <a:lstStyle>
            <a:lvl1pPr marL="0" indent="0" algn="l">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201886" y="2002971"/>
            <a:ext cx="4942113" cy="4242028"/>
          </a:xfrm>
        </p:spPr>
        <p:txBody>
          <a:bodyPr/>
          <a:lstStyle/>
          <a:p>
            <a:r>
              <a:rPr lang="en-US" smtClean="0"/>
              <a:t>Click icon to add picture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95" y="138826"/>
            <a:ext cx="6411168" cy="1725318"/>
          </a:xfrm>
          <a:prstGeom prst="rect">
            <a:avLst/>
          </a:prstGeom>
        </p:spPr>
      </p:pic>
    </p:spTree>
    <p:extLst>
      <p:ext uri="{BB962C8B-B14F-4D97-AF65-F5344CB8AC3E}">
        <p14:creationId xmlns:p14="http://schemas.microsoft.com/office/powerpoint/2010/main" val="3747026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Tree>
    <p:extLst>
      <p:ext uri="{BB962C8B-B14F-4D97-AF65-F5344CB8AC3E}">
        <p14:creationId xmlns:p14="http://schemas.microsoft.com/office/powerpoint/2010/main" val="10688605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051" y="1585233"/>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92640"/>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4000047"/>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3" y="5159831"/>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11" name="Text Placeholder 8"/>
          <p:cNvSpPr>
            <a:spLocks noGrp="1"/>
          </p:cNvSpPr>
          <p:nvPr>
            <p:ph type="body" sz="quarter" idx="15" hasCustomPrompt="1"/>
          </p:nvPr>
        </p:nvSpPr>
        <p:spPr>
          <a:xfrm>
            <a:off x="185053" y="239827"/>
            <a:ext cx="8196263" cy="793976"/>
          </a:xfrm>
        </p:spPr>
        <p:txBody>
          <a:bodyPr>
            <a:normAutofit/>
          </a:bodyPr>
          <a:lstStyle>
            <a:lvl1pPr marL="0" indent="0">
              <a:buNone/>
              <a:defRPr sz="4000" b="1">
                <a:solidFill>
                  <a:schemeClr val="accent1"/>
                </a:solidFill>
              </a:defRPr>
            </a:lvl1pPr>
          </a:lstStyle>
          <a:p>
            <a:pPr lvl="0"/>
            <a:r>
              <a:rPr lang="en-US" dirty="0" smtClean="0"/>
              <a:t>Section Title </a:t>
            </a:r>
            <a:br>
              <a:rPr lang="en-US" dirty="0" smtClean="0"/>
            </a:br>
            <a:endParaRPr lang="en-US" dirty="0"/>
          </a:p>
        </p:txBody>
      </p:sp>
      <p:sp>
        <p:nvSpPr>
          <p:cNvPr id="2" name="TextBox 1"/>
          <p:cNvSpPr txBox="1"/>
          <p:nvPr userDrawn="1"/>
        </p:nvSpPr>
        <p:spPr>
          <a:xfrm>
            <a:off x="185053" y="-25555"/>
            <a:ext cx="8196263" cy="923330"/>
          </a:xfrm>
          <a:prstGeom prst="rect">
            <a:avLst/>
          </a:prstGeom>
          <a:noFill/>
        </p:spPr>
        <p:txBody>
          <a:bodyPr wrap="square" rtlCol="0">
            <a:spAutoFit/>
          </a:bodyPr>
          <a:lstStyle/>
          <a:p>
            <a:r>
              <a:rPr lang="en-US" sz="5400" b="1" dirty="0" smtClean="0">
                <a:solidFill>
                  <a:srgbClr val="FFFFFF"/>
                </a:solidFill>
              </a:rPr>
              <a:t>Learning Objectives</a:t>
            </a:r>
            <a:endParaRPr lang="en-US" sz="5400" b="1" dirty="0">
              <a:solidFill>
                <a:srgbClr val="FFFFFF"/>
              </a:solidFill>
            </a:endParaRPr>
          </a:p>
        </p:txBody>
      </p:sp>
      <p:sp>
        <p:nvSpPr>
          <p:cNvPr id="10" name="Rectangle 9"/>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14997026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Rectangle 4"/>
          <p:cNvSpPr/>
          <p:nvPr userDrawn="1"/>
        </p:nvSpPr>
        <p:spPr>
          <a:xfrm>
            <a:off x="0" y="-13904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25934854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3" name="Rectangle 2"/>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4"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9316780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969" y="5308517"/>
            <a:ext cx="3516084" cy="946218"/>
          </a:xfrm>
          <a:prstGeom prst="rect">
            <a:avLst/>
          </a:prstGeom>
        </p:spPr>
      </p:pic>
      <p:sp>
        <p:nvSpPr>
          <p:cNvPr id="2" name="Rectangle 1"/>
          <p:cNvSpPr/>
          <p:nvPr userDrawn="1"/>
        </p:nvSpPr>
        <p:spPr>
          <a:xfrm>
            <a:off x="0" y="1"/>
            <a:ext cx="9144000" cy="1273630"/>
          </a:xfrm>
          <a:prstGeom prst="rect">
            <a:avLst/>
          </a:prstGeom>
          <a:gradFill flip="none" rotWithShape="1">
            <a:gsLst>
              <a:gs pos="51000">
                <a:schemeClr val="tx2"/>
              </a:gs>
              <a:gs pos="83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8" name="Text Placeholder 8"/>
          <p:cNvSpPr>
            <a:spLocks noGrp="1"/>
          </p:cNvSpPr>
          <p:nvPr>
            <p:ph type="body" sz="quarter" idx="12"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303453661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0034587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6712"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72748336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1"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2054704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1057931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6"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32363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creenshot for software navigation">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50371" y="0"/>
            <a:ext cx="8893036"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250364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3" name="Rectangle 2"/>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4" name="Text Placeholder 8"/>
          <p:cNvSpPr>
            <a:spLocks noGrp="1"/>
          </p:cNvSpPr>
          <p:nvPr>
            <p:ph type="body" sz="quarter" idx="10"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77532847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creenshot for reports">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8343" y="0"/>
            <a:ext cx="8795064"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1472733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91886" y="0"/>
            <a:ext cx="8751521"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3428455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005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90" y="236385"/>
            <a:ext cx="5860768" cy="1577198"/>
          </a:xfrm>
          <a:prstGeom prst="rect">
            <a:avLst/>
          </a:prstGeom>
        </p:spPr>
      </p:pic>
      <p:sp>
        <p:nvSpPr>
          <p:cNvPr id="9" name="Text Placeholder 8"/>
          <p:cNvSpPr>
            <a:spLocks noGrp="1"/>
          </p:cNvSpPr>
          <p:nvPr>
            <p:ph type="body" sz="quarter" idx="10" hasCustomPrompt="1"/>
          </p:nvPr>
        </p:nvSpPr>
        <p:spPr>
          <a:xfrm>
            <a:off x="5007429" y="4016830"/>
            <a:ext cx="4039709" cy="2212520"/>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0" y="1971675"/>
            <a:ext cx="4484913" cy="4414838"/>
          </a:xfrm>
        </p:spPr>
        <p:txBody>
          <a:bodyPr/>
          <a:lstStyle/>
          <a:p>
            <a:r>
              <a:rPr lang="en-US" smtClean="0"/>
              <a:t>Click icon to add picture</a:t>
            </a:r>
            <a:endParaRPr lang="en-US"/>
          </a:p>
        </p:txBody>
      </p:sp>
    </p:spTree>
    <p:extLst>
      <p:ext uri="{BB962C8B-B14F-4D97-AF65-F5344CB8AC3E}">
        <p14:creationId xmlns:p14="http://schemas.microsoft.com/office/powerpoint/2010/main" val="358684208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5905" y="3907972"/>
            <a:ext cx="3859152" cy="2337026"/>
          </a:xfrm>
        </p:spPr>
        <p:txBody>
          <a:bodyPr anchor="ctr">
            <a:normAutofit/>
          </a:bodyPr>
          <a:lstStyle>
            <a:lvl1pPr marL="0" indent="0" algn="l">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201886" y="2002971"/>
            <a:ext cx="4942113" cy="4242028"/>
          </a:xfrm>
        </p:spPr>
        <p:txBody>
          <a:bodyPr/>
          <a:lstStyle/>
          <a:p>
            <a:r>
              <a:rPr lang="en-US" smtClean="0"/>
              <a:t>Click icon to add picture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95" y="138826"/>
            <a:ext cx="6411168" cy="1725318"/>
          </a:xfrm>
          <a:prstGeom prst="rect">
            <a:avLst/>
          </a:prstGeom>
        </p:spPr>
      </p:pic>
    </p:spTree>
    <p:extLst>
      <p:ext uri="{BB962C8B-B14F-4D97-AF65-F5344CB8AC3E}">
        <p14:creationId xmlns:p14="http://schemas.microsoft.com/office/powerpoint/2010/main" val="8540903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051" y="1585233"/>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92640"/>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4000047"/>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3" y="5159831"/>
            <a:ext cx="8784771" cy="1044121"/>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10" name="Rectangle 9"/>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39359182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9" name="Text Placeholder 8"/>
          <p:cNvSpPr>
            <a:spLocks noGrp="1"/>
          </p:cNvSpPr>
          <p:nvPr>
            <p:ph type="body" sz="quarter" idx="10" hasCustomPrompt="1"/>
          </p:nvPr>
        </p:nvSpPr>
        <p:spPr>
          <a:xfrm>
            <a:off x="250826" y="109539"/>
            <a:ext cx="8196263" cy="793976"/>
          </a:xfrm>
        </p:spPr>
        <p:txBody>
          <a:bodyPr anchor="ctr">
            <a:normAutofit/>
          </a:bodyPr>
          <a:lstStyle>
            <a:lvl1pPr marL="0" indent="0">
              <a:buNone/>
              <a:defRPr sz="5400" b="1">
                <a:solidFill>
                  <a:schemeClr val="accent1"/>
                </a:solidFill>
              </a:defRPr>
            </a:lvl1pPr>
          </a:lstStyle>
          <a:p>
            <a:pPr lvl="0"/>
            <a:r>
              <a:rPr lang="en-US" dirty="0" smtClean="0"/>
              <a:t>Primary Header</a:t>
            </a:r>
            <a:endParaRPr lang="en-US" dirty="0"/>
          </a:p>
        </p:txBody>
      </p:sp>
      <p:sp>
        <p:nvSpPr>
          <p:cNvPr id="10" name="Text Placeholder 8"/>
          <p:cNvSpPr>
            <a:spLocks noGrp="1"/>
          </p:cNvSpPr>
          <p:nvPr>
            <p:ph type="body" sz="quarter" idx="11" hasCustomPrompt="1"/>
          </p:nvPr>
        </p:nvSpPr>
        <p:spPr>
          <a:xfrm>
            <a:off x="250826" y="785134"/>
            <a:ext cx="8196263" cy="793976"/>
          </a:xfrm>
        </p:spPr>
        <p:txBody>
          <a:bodyPr>
            <a:normAutofit/>
          </a:bodyPr>
          <a:lstStyle>
            <a:lvl1pPr marL="0" indent="0">
              <a:buNone/>
              <a:defRPr sz="4000" b="1">
                <a:solidFill>
                  <a:schemeClr val="accent1"/>
                </a:solidFill>
              </a:defRPr>
            </a:lvl1pPr>
          </a:lstStyle>
          <a:p>
            <a:pPr lvl="0"/>
            <a:r>
              <a:rPr lang="en-US" dirty="0" smtClean="0"/>
              <a:t>Secondary </a:t>
            </a:r>
            <a:br>
              <a:rPr lang="en-US" dirty="0" smtClean="0"/>
            </a:br>
            <a:endParaRPr lang="en-US" dirty="0"/>
          </a:p>
        </p:txBody>
      </p:sp>
    </p:spTree>
    <p:extLst>
      <p:ext uri="{BB962C8B-B14F-4D97-AF65-F5344CB8AC3E}">
        <p14:creationId xmlns:p14="http://schemas.microsoft.com/office/powerpoint/2010/main" val="22192311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3" name="Rectangle 2"/>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4"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235513758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969" y="5308517"/>
            <a:ext cx="3516084" cy="946218"/>
          </a:xfrm>
          <a:prstGeom prst="rect">
            <a:avLst/>
          </a:prstGeom>
        </p:spPr>
      </p:pic>
      <p:sp>
        <p:nvSpPr>
          <p:cNvPr id="2" name="Rectangle 1"/>
          <p:cNvSpPr/>
          <p:nvPr userDrawn="1"/>
        </p:nvSpPr>
        <p:spPr>
          <a:xfrm>
            <a:off x="0" y="0"/>
            <a:ext cx="9144000" cy="1273629"/>
          </a:xfrm>
          <a:prstGeom prst="rect">
            <a:avLst/>
          </a:prstGeom>
          <a:gradFill flip="none" rotWithShape="1">
            <a:gsLst>
              <a:gs pos="51000">
                <a:schemeClr val="tx2"/>
              </a:gs>
              <a:gs pos="83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8" name="Text Placeholder 8"/>
          <p:cNvSpPr>
            <a:spLocks noGrp="1"/>
          </p:cNvSpPr>
          <p:nvPr>
            <p:ph type="body" sz="quarter" idx="12"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220373068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080461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6" y="1633542"/>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40"/>
            <a:ext cx="5018088" cy="4332287"/>
          </a:xfrm>
        </p:spPr>
        <p:txBody>
          <a:bodyPr/>
          <a:lstStyle>
            <a:lvl1pPr marL="514338" indent="-514338">
              <a:buFont typeface="+mj-lt"/>
              <a:buAutoNum type="arabicPeriod"/>
              <a:defRPr/>
            </a:lvl1pPr>
            <a:lvl2pPr marL="342874" indent="0">
              <a:buNone/>
              <a:defRPr/>
            </a:lvl2pPr>
            <a:lvl3pPr marL="685748" indent="0">
              <a:buNone/>
              <a:defRPr/>
            </a:lvl3pPr>
            <a:lvl4pPr marL="1028622" indent="0">
              <a:buNone/>
              <a:defRPr/>
            </a:lvl4pPr>
            <a:lvl5pPr marL="1371498"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969" y="5308517"/>
            <a:ext cx="3516084" cy="946218"/>
          </a:xfrm>
          <a:prstGeom prst="rect">
            <a:avLst/>
          </a:prstGeom>
        </p:spPr>
      </p:pic>
      <p:sp>
        <p:nvSpPr>
          <p:cNvPr id="2" name="Rectangle 1"/>
          <p:cNvSpPr/>
          <p:nvPr userDrawn="1"/>
        </p:nvSpPr>
        <p:spPr>
          <a:xfrm>
            <a:off x="0" y="0"/>
            <a:ext cx="9144000" cy="1273629"/>
          </a:xfrm>
          <a:prstGeom prst="rect">
            <a:avLst/>
          </a:prstGeom>
          <a:gradFill flip="none" rotWithShape="1">
            <a:gsLst>
              <a:gs pos="51000">
                <a:schemeClr val="tx2"/>
              </a:gs>
              <a:gs pos="83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8" name="Text Placeholder 8"/>
          <p:cNvSpPr>
            <a:spLocks noGrp="1"/>
          </p:cNvSpPr>
          <p:nvPr>
            <p:ph type="body" sz="quarter" idx="12"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399032939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6712"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41095925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1"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8034304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5" name="Text Placeholder 8"/>
          <p:cNvSpPr>
            <a:spLocks noGrp="1"/>
          </p:cNvSpPr>
          <p:nvPr>
            <p:ph type="body" sz="quarter" idx="10" hasCustomPrompt="1"/>
          </p:nvPr>
        </p:nvSpPr>
        <p:spPr>
          <a:xfrm>
            <a:off x="283484"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6020396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6"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4502123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creenshot for software navigation">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50371" y="0"/>
            <a:ext cx="8893036"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31246430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creenshot for reports">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8343" y="0"/>
            <a:ext cx="8795064"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83428785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91886" y="0"/>
            <a:ext cx="8751521" cy="1386878"/>
          </a:xfrm>
          <a:prstGeom prst="rect">
            <a:avLst/>
          </a:prstGeom>
          <a:noFill/>
          <a:ln>
            <a:noFill/>
          </a:ln>
        </p:spPr>
        <p:txBody>
          <a:bodyPr anchor="ctr"/>
          <a:lstStyle>
            <a:lvl1pPr>
              <a:defRPr/>
            </a:lvl1pPr>
          </a:lstStyle>
          <a:p>
            <a:r>
              <a:rPr lang="en-US" dirty="0" smtClean="0"/>
              <a:t>Title</a:t>
            </a:r>
            <a:endParaRPr lang="en-US" dirty="0"/>
          </a:p>
        </p:txBody>
      </p:sp>
    </p:spTree>
    <p:extLst>
      <p:ext uri="{BB962C8B-B14F-4D97-AF65-F5344CB8AC3E}">
        <p14:creationId xmlns:p14="http://schemas.microsoft.com/office/powerpoint/2010/main" val="39976464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1177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Header and table">
    <p:spTree>
      <p:nvGrpSpPr>
        <p:cNvPr id="1" name=""/>
        <p:cNvGrpSpPr/>
        <p:nvPr/>
      </p:nvGrpSpPr>
      <p:grpSpPr>
        <a:xfrm>
          <a:off x="0" y="0"/>
          <a:ext cx="0" cy="0"/>
          <a:chOff x="0" y="0"/>
          <a:chExt cx="0" cy="0"/>
        </a:xfrm>
      </p:grpSpPr>
      <p:sp>
        <p:nvSpPr>
          <p:cNvPr id="7" name="Title 6"/>
          <p:cNvSpPr>
            <a:spLocks noGrp="1"/>
          </p:cNvSpPr>
          <p:nvPr>
            <p:ph type="title"/>
          </p:nvPr>
        </p:nvSpPr>
        <p:spPr>
          <a:xfrm>
            <a:off x="-7143" y="-49214"/>
            <a:ext cx="9249114" cy="1386878"/>
          </a:xfrm>
          <a:prstGeom prst="rect">
            <a:avLst/>
          </a:prstGeom>
        </p:spPr>
        <p:txBody>
          <a:bodyPr/>
          <a:lstStyle/>
          <a:p>
            <a:r>
              <a:rPr lang="en-US" dirty="0"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p:spPr>
        <p:txBody>
          <a:bodyPr/>
          <a:lstStyle>
            <a:lvl1pPr>
              <a:defRPr>
                <a:ln>
                  <a:solidFill>
                    <a:schemeClr val="bg2"/>
                  </a:solidFill>
                </a:ln>
              </a:defRPr>
            </a:lvl1pPr>
          </a:lstStyle>
          <a:p>
            <a:r>
              <a:rPr lang="en-US" smtClean="0"/>
              <a:t>Click icon to add table</a:t>
            </a:r>
            <a:endParaRPr lang="en-US"/>
          </a:p>
        </p:txBody>
      </p:sp>
    </p:spTree>
    <p:extLst>
      <p:ext uri="{BB962C8B-B14F-4D97-AF65-F5344CB8AC3E}">
        <p14:creationId xmlns:p14="http://schemas.microsoft.com/office/powerpoint/2010/main" val="40305338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659086" y="3514724"/>
            <a:ext cx="4388052" cy="2714626"/>
          </a:xfrm>
        </p:spPr>
        <p:txBody>
          <a:bodyPr anchor="ctr">
            <a:normAutofit/>
          </a:bodyPr>
          <a:lstStyle>
            <a:lvl1pPr marL="0" indent="0" algn="r">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1" y="1971675"/>
            <a:ext cx="4288970" cy="4414838"/>
          </a:xfrm>
        </p:spPr>
        <p:txBody>
          <a:bodyPr/>
          <a:lstStyle/>
          <a:p>
            <a:r>
              <a:rPr lang="en-US" dirty="0" smtClean="0"/>
              <a:t>Click icon to add picture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1219" y="495352"/>
            <a:ext cx="5485919" cy="1476323"/>
          </a:xfrm>
          <a:prstGeom prst="rect">
            <a:avLst/>
          </a:prstGeom>
        </p:spPr>
      </p:pic>
    </p:spTree>
    <p:extLst>
      <p:ext uri="{BB962C8B-B14F-4D97-AF65-F5344CB8AC3E}">
        <p14:creationId xmlns:p14="http://schemas.microsoft.com/office/powerpoint/2010/main" val="67377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3"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5" name="Text Placeholder 8"/>
          <p:cNvSpPr>
            <a:spLocks noGrp="1"/>
          </p:cNvSpPr>
          <p:nvPr>
            <p:ph type="body" sz="quarter" idx="10"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310922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5905" y="3066028"/>
            <a:ext cx="3608781" cy="3178970"/>
          </a:xfrm>
        </p:spPr>
        <p:txBody>
          <a:bodyPr anchor="ctr">
            <a:normAutofit/>
          </a:bodyPr>
          <a:lstStyle>
            <a:lvl1pPr marL="0" indent="0" algn="l">
              <a:buNone/>
              <a:defRPr sz="600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3897086" y="2601685"/>
            <a:ext cx="5246914" cy="3643313"/>
          </a:xfrm>
        </p:spPr>
        <p:txBody>
          <a:bodyPr/>
          <a:lstStyle/>
          <a:p>
            <a:r>
              <a:rPr lang="en-US" smtClean="0"/>
              <a:t>Click icon to add picture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266" y="421854"/>
            <a:ext cx="5381962" cy="1448347"/>
          </a:xfrm>
          <a:prstGeom prst="rect">
            <a:avLst/>
          </a:prstGeom>
        </p:spPr>
      </p:pic>
    </p:spTree>
    <p:extLst>
      <p:ext uri="{BB962C8B-B14F-4D97-AF65-F5344CB8AC3E}">
        <p14:creationId xmlns:p14="http://schemas.microsoft.com/office/powerpoint/2010/main" val="56116376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419261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7" name="Title 6"/>
          <p:cNvSpPr>
            <a:spLocks noGrp="1"/>
          </p:cNvSpPr>
          <p:nvPr>
            <p:ph type="title"/>
          </p:nvPr>
        </p:nvSpPr>
        <p:spPr>
          <a:xfrm>
            <a:off x="-7143" y="-49214"/>
            <a:ext cx="9249114" cy="1386878"/>
          </a:xfrm>
        </p:spPr>
        <p:txBody>
          <a:bodyPr/>
          <a:lstStyle/>
          <a:p>
            <a:r>
              <a:rPr lang="en-US" dirty="0"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p:spPr>
        <p:txBody>
          <a:bodyPr/>
          <a:lstStyle>
            <a:lvl1pPr>
              <a:defRPr>
                <a:ln>
                  <a:solidFill>
                    <a:schemeClr val="bg2"/>
                  </a:solidFill>
                </a:ln>
              </a:defRPr>
            </a:lvl1pPr>
          </a:lstStyle>
          <a:p>
            <a:r>
              <a:rPr lang="en-US" smtClean="0"/>
              <a:t>Click icon to add table</a:t>
            </a:r>
            <a:endParaRPr lang="en-US"/>
          </a:p>
        </p:txBody>
      </p:sp>
    </p:spTree>
    <p:extLst>
      <p:ext uri="{BB962C8B-B14F-4D97-AF65-F5344CB8AC3E}">
        <p14:creationId xmlns:p14="http://schemas.microsoft.com/office/powerpoint/2010/main" val="91746456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249114" cy="1386878"/>
          </a:xfrm>
        </p:spPr>
        <p:txBody>
          <a:bodyPr/>
          <a:lstStyle/>
          <a:p>
            <a:r>
              <a:rPr lang="en-US" smtClean="0"/>
              <a:t>Click to edit Master title style</a:t>
            </a:r>
            <a:endParaRPr lang="en-US"/>
          </a:p>
        </p:txBody>
      </p:sp>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72028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Header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238229" cy="138687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559891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creenshot background 1">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13967250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367557687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31802497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8802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7141"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5" name="Text Placeholder 8"/>
          <p:cNvSpPr>
            <a:spLocks noGrp="1"/>
          </p:cNvSpPr>
          <p:nvPr>
            <p:ph type="body" sz="quarter" idx="10"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4002388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FD34E"/>
              </a:solidFill>
            </a:endParaRPr>
          </a:p>
        </p:txBody>
      </p:sp>
      <p:sp>
        <p:nvSpPr>
          <p:cNvPr id="5" name="Text Placeholder 8"/>
          <p:cNvSpPr>
            <a:spLocks noGrp="1"/>
          </p:cNvSpPr>
          <p:nvPr>
            <p:ph type="body" sz="quarter" idx="11" hasCustomPrompt="1"/>
          </p:nvPr>
        </p:nvSpPr>
        <p:spPr>
          <a:xfrm>
            <a:off x="283486"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124117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2.emf"/><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1.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2.e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emf"/><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e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emf"/><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em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emf"/><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5.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5565" y="1596002"/>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gray">
          <a:xfrm>
            <a:off x="-7144" y="6380966"/>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50" fontAlgn="base">
              <a:spcAft>
                <a:spcPct val="0"/>
              </a:spcAft>
              <a:defRPr/>
            </a:pPr>
            <a:endParaRPr lang="en-US" altLang="en-US" sz="1051" kern="0" smtClean="0">
              <a:solidFill>
                <a:srgbClr val="000000"/>
              </a:solidFill>
              <a:ea typeface="MS PGothic" panose="020B0600070205080204" pitchFamily="34" charset="-128"/>
            </a:endParaRPr>
          </a:p>
        </p:txBody>
      </p:sp>
      <p:pic>
        <p:nvPicPr>
          <p:cNvPr id="8" name="Picture 10" descr="Pearson_Bound_Whi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4441" y="6380966"/>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 y="6356359"/>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gray">
          <a:xfrm>
            <a:off x="-7144" y="6380966"/>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50" fontAlgn="base">
              <a:spcAft>
                <a:spcPct val="0"/>
              </a:spcAft>
              <a:defRPr/>
            </a:pPr>
            <a:endParaRPr lang="en-US" altLang="en-US" sz="1051" kern="0" smtClean="0">
              <a:solidFill>
                <a:srgbClr val="000000"/>
              </a:solidFill>
              <a:ea typeface="MS PGothic" panose="020B0600070205080204" pitchFamily="34" charset="-128"/>
            </a:endParaRPr>
          </a:p>
        </p:txBody>
      </p:sp>
      <p:pic>
        <p:nvPicPr>
          <p:cNvPr id="11" name="Picture 10" descr="Pearson_Bound_Whi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4441" y="6380966"/>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 y="6356359"/>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54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685750" rtl="0" eaLnBrk="1" latinLnBrk="0" hangingPunct="1">
        <a:lnSpc>
          <a:spcPct val="90000"/>
        </a:lnSpc>
        <a:spcBef>
          <a:spcPct val="0"/>
        </a:spcBef>
        <a:buNone/>
        <a:defRPr sz="4951" b="1" kern="1200">
          <a:solidFill>
            <a:schemeClr val="accent1"/>
          </a:solidFill>
          <a:latin typeface="Arial" panose="020B0604020202020204" pitchFamily="34" charset="0"/>
          <a:ea typeface="+mj-ea"/>
          <a:cs typeface="Arial" panose="020B0604020202020204" pitchFamily="34" charset="0"/>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12" indent="-171438" algn="l" defTabSz="685750"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185" indent="-171438" algn="l" defTabSz="685750"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61" indent="-171438" algn="l" defTabSz="685750"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36" indent="-171438" algn="l" defTabSz="685750"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8" name="Picture 10" descr="Pearson_Bound_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11" name="Picture 10" descr="Pearson_Bound_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6777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71" r:id="rId18"/>
    <p:sldLayoutId id="2147483772" r:id="rId19"/>
    <p:sldLayoutId id="2147483773" r:id="rId20"/>
    <p:sldLayoutId id="2147483774" r:id="rId21"/>
    <p:sldLayoutId id="2147483775" r:id="rId22"/>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8" name="Picture 10" descr="Pearson_Bound_Whi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11" name="Picture 10" descr="Pearson_Bound_Whi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133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8" name="Picture 10" descr="Pearson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11" name="Picture 10" descr="Pearson_Bound_Whit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9710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 y="-49214"/>
            <a:ext cx="9143405" cy="1386878"/>
          </a:xfrm>
          <a:prstGeom prst="rect">
            <a:avLst/>
          </a:prstGeom>
          <a:gradFill flip="none" rotWithShape="1">
            <a:gsLst>
              <a:gs pos="46000">
                <a:schemeClr val="bg2"/>
              </a:gs>
              <a:gs pos="82000">
                <a:schemeClr val="tx2"/>
              </a:gs>
            </a:gsLst>
            <a:lin ang="0" scaled="1"/>
            <a:tileRect/>
          </a:gradFill>
          <a:ln w="19050">
            <a:noFill/>
          </a:ln>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ChangeArrowheads="1"/>
          </p:cNvSpPr>
          <p:nvPr/>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8" name="Picture 10" descr="Pearson_Bound_Whi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userDrawn="1"/>
        </p:nvSpPr>
        <p:spPr bwMode="gray">
          <a:xfrm>
            <a:off x="-7144" y="6380962"/>
            <a:ext cx="9151144" cy="477043"/>
          </a:xfrm>
          <a:prstGeom prst="rect">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50000"/>
              </a:spcBef>
              <a:defRPr sz="1400">
                <a:solidFill>
                  <a:schemeClr val="tx1"/>
                </a:solidFill>
                <a:latin typeface="Verdana" panose="020B0604030504040204" pitchFamily="34" charset="0"/>
                <a:cs typeface="Arial" panose="020B0604020202020204" pitchFamily="34" charset="0"/>
              </a:defRPr>
            </a:lvl1pPr>
            <a:lvl2pPr marL="742950" indent="-285750">
              <a:spcBef>
                <a:spcPct val="50000"/>
              </a:spcBef>
              <a:defRPr sz="1400">
                <a:solidFill>
                  <a:schemeClr val="tx1"/>
                </a:solidFill>
                <a:latin typeface="Verdana" panose="020B0604030504040204" pitchFamily="34" charset="0"/>
                <a:cs typeface="Arial" panose="020B0604020202020204" pitchFamily="34" charset="0"/>
              </a:defRPr>
            </a:lvl2pPr>
            <a:lvl3pPr marL="1143000" indent="-228600">
              <a:spcBef>
                <a:spcPct val="50000"/>
              </a:spcBef>
              <a:defRPr sz="1400">
                <a:solidFill>
                  <a:schemeClr val="tx1"/>
                </a:solidFill>
                <a:latin typeface="Verdana" panose="020B0604030504040204" pitchFamily="34" charset="0"/>
                <a:cs typeface="Arial" panose="020B0604020202020204" pitchFamily="34" charset="0"/>
              </a:defRPr>
            </a:lvl3pPr>
            <a:lvl4pPr marL="1600200" indent="-228600">
              <a:spcBef>
                <a:spcPct val="50000"/>
              </a:spcBef>
              <a:defRPr sz="1400">
                <a:solidFill>
                  <a:schemeClr val="tx1"/>
                </a:solidFill>
                <a:latin typeface="Verdana" panose="020B0604030504040204" pitchFamily="34" charset="0"/>
                <a:cs typeface="Arial" panose="020B0604020202020204" pitchFamily="34" charset="0"/>
              </a:defRPr>
            </a:lvl4pPr>
            <a:lvl5pPr marL="2057400" indent="-228600">
              <a:spcBef>
                <a:spcPct val="50000"/>
              </a:spcBef>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defTabSz="685766" fontAlgn="base">
              <a:spcAft>
                <a:spcPct val="0"/>
              </a:spcAft>
              <a:defRPr/>
            </a:pPr>
            <a:endParaRPr lang="en-US" altLang="en-US" sz="1050" kern="0" smtClean="0">
              <a:solidFill>
                <a:srgbClr val="000000"/>
              </a:solidFill>
              <a:ea typeface="MS PGothic" panose="020B0600070205080204" pitchFamily="34" charset="-128"/>
            </a:endParaRPr>
          </a:p>
        </p:txBody>
      </p:sp>
      <p:pic>
        <p:nvPicPr>
          <p:cNvPr id="11" name="Picture 10" descr="Pearson_Bound_White"/>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86704"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 y="6380962"/>
            <a:ext cx="1431131" cy="4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12491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0.xml"/><Relationship Id="rId5" Type="http://schemas.openxmlformats.org/officeDocument/2006/relationships/image" Target="../media/image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0.xml"/><Relationship Id="rId5" Type="http://schemas.openxmlformats.org/officeDocument/2006/relationships/image" Target="../media/image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30.xml"/><Relationship Id="rId5" Type="http://schemas.openxmlformats.org/officeDocument/2006/relationships/image" Target="../media/image38.pn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93" y="1464258"/>
            <a:ext cx="8448972" cy="2273714"/>
          </a:xfrm>
          <a:prstGeom prst="rect">
            <a:avLst/>
          </a:prstGeom>
        </p:spPr>
      </p:pic>
      <p:sp>
        <p:nvSpPr>
          <p:cNvPr id="3" name="TextBox 2"/>
          <p:cNvSpPr txBox="1"/>
          <p:nvPr/>
        </p:nvSpPr>
        <p:spPr>
          <a:xfrm>
            <a:off x="177583" y="3935399"/>
            <a:ext cx="8925791" cy="1754326"/>
          </a:xfrm>
          <a:prstGeom prst="rect">
            <a:avLst/>
          </a:prstGeom>
          <a:noFill/>
        </p:spPr>
        <p:txBody>
          <a:bodyPr wrap="square" rtlCol="0">
            <a:spAutoFit/>
          </a:bodyPr>
          <a:lstStyle/>
          <a:p>
            <a:r>
              <a:rPr lang="en-US" sz="5400" dirty="0" smtClean="0">
                <a:solidFill>
                  <a:srgbClr val="1F94CA"/>
                </a:solidFill>
              </a:rPr>
              <a:t>Administration of</a:t>
            </a:r>
            <a:endParaRPr lang="en-US" sz="5400" dirty="0">
              <a:solidFill>
                <a:srgbClr val="1F94CA"/>
              </a:solidFill>
            </a:endParaRPr>
          </a:p>
          <a:p>
            <a:r>
              <a:rPr lang="en-US" sz="5400" dirty="0" smtClean="0">
                <a:solidFill>
                  <a:srgbClr val="1F94CA"/>
                </a:solidFill>
              </a:rPr>
              <a:t>Grade 2-12 Measures</a:t>
            </a:r>
            <a:endParaRPr lang="en-US" sz="5400" dirty="0">
              <a:solidFill>
                <a:srgbClr val="1F94CA"/>
              </a:solidFill>
            </a:endParaRPr>
          </a:p>
        </p:txBody>
      </p:sp>
    </p:spTree>
    <p:extLst>
      <p:ext uri="{BB962C8B-B14F-4D97-AF65-F5344CB8AC3E}">
        <p14:creationId xmlns:p14="http://schemas.microsoft.com/office/powerpoint/2010/main" val="3355653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graphicFrame>
        <p:nvGraphicFramePr>
          <p:cNvPr id="21" name="Table 20"/>
          <p:cNvGraphicFramePr>
            <a:graphicFrameLocks noGrp="1"/>
          </p:cNvGraphicFramePr>
          <p:nvPr>
            <p:extLst/>
          </p:nvPr>
        </p:nvGraphicFramePr>
        <p:xfrm>
          <a:off x="174172" y="1469572"/>
          <a:ext cx="8752113" cy="3344463"/>
        </p:xfrm>
        <a:graphic>
          <a:graphicData uri="http://schemas.openxmlformats.org/drawingml/2006/table">
            <a:tbl>
              <a:tblPr firstRow="1" firstCol="1" bandRow="1"/>
              <a:tblGrid>
                <a:gridCol w="3309257">
                  <a:extLst>
                    <a:ext uri="{9D8B030D-6E8A-4147-A177-3AD203B41FA5}">
                      <a16:colId xmlns:a16="http://schemas.microsoft.com/office/drawing/2014/main" val="20000"/>
                    </a:ext>
                  </a:extLst>
                </a:gridCol>
                <a:gridCol w="1654628">
                  <a:extLst>
                    <a:ext uri="{9D8B030D-6E8A-4147-A177-3AD203B41FA5}">
                      <a16:colId xmlns:a16="http://schemas.microsoft.com/office/drawing/2014/main" val="20001"/>
                    </a:ext>
                  </a:extLst>
                </a:gridCol>
                <a:gridCol w="1605135">
                  <a:extLst>
                    <a:ext uri="{9D8B030D-6E8A-4147-A177-3AD203B41FA5}">
                      <a16:colId xmlns:a16="http://schemas.microsoft.com/office/drawing/2014/main" val="20002"/>
                    </a:ext>
                  </a:extLst>
                </a:gridCol>
                <a:gridCol w="2183093">
                  <a:extLst>
                    <a:ext uri="{9D8B030D-6E8A-4147-A177-3AD203B41FA5}">
                      <a16:colId xmlns:a16="http://schemas.microsoft.com/office/drawing/2014/main" val="20003"/>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2-8</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Concepts and Applications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(up to 25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a:t>
                      </a:r>
                      <a:r>
                        <a:rPr lang="en-US" sz="1400" b="1" baseline="0" dirty="0" smtClean="0">
                          <a:solidFill>
                            <a:schemeClr val="bg2"/>
                          </a:solidFill>
                          <a:effectLst/>
                          <a:latin typeface="+mn-lt"/>
                          <a:ea typeface="Calibri" panose="020F0502020204030204" pitchFamily="34" charset="0"/>
                          <a:cs typeface="Times New Roman" panose="02020603050405020304" pitchFamily="18" charset="0"/>
                        </a:rPr>
                        <a:t> Comparison Fluency- Triads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3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Mental Computation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4 </a:t>
                      </a:r>
                      <a:r>
                        <a:rPr lang="en-US" sz="1400" dirty="0">
                          <a:solidFill>
                            <a:schemeClr val="bg2"/>
                          </a:solidFill>
                          <a:effectLst/>
                          <a:latin typeface="+mn-lt"/>
                          <a:ea typeface="Calibri" panose="020F0502020204030204" pitchFamily="34" charset="0"/>
                          <a:cs typeface="Times New Roman" panose="02020603050405020304" pitchFamily="18" charset="0"/>
                        </a:rPr>
                        <a:t>min</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 Sense Fluency</a:t>
                      </a:r>
                    </a:p>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(NCF-T + MCF)</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7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793" y="5479312"/>
            <a:ext cx="3330183" cy="896190"/>
          </a:xfrm>
          <a:prstGeom prst="rect">
            <a:avLst/>
          </a:prstGeom>
        </p:spPr>
      </p:pic>
      <p:sp>
        <p:nvSpPr>
          <p:cNvPr id="5" name="TextBox 4"/>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2550668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a:gradFill>
            <a:gsLst>
              <a:gs pos="46000">
                <a:schemeClr val="bg2"/>
              </a:gs>
              <a:gs pos="74000">
                <a:schemeClr val="tx2"/>
              </a:gs>
            </a:gsLst>
          </a:gradFill>
        </p:spPr>
        <p:txBody>
          <a:bodyPr>
            <a:normAutofit fontScale="90000"/>
          </a:bodyPr>
          <a:lstStyle/>
          <a:p>
            <a:r>
              <a:rPr lang="en-US" dirty="0" smtClean="0"/>
              <a:t>Concepts and Applications (CA)</a:t>
            </a:r>
            <a:endParaRPr lang="en-US" dirty="0"/>
          </a:p>
        </p:txBody>
      </p:sp>
      <p:sp>
        <p:nvSpPr>
          <p:cNvPr id="4" name="Title 1"/>
          <p:cNvSpPr txBox="1">
            <a:spLocks/>
          </p:cNvSpPr>
          <p:nvPr/>
        </p:nvSpPr>
        <p:spPr>
          <a:xfrm>
            <a:off x="3064" y="1574797"/>
            <a:ext cx="4709614" cy="2940058"/>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Solves multiple-choice math word problems.</a:t>
            </a:r>
            <a:endParaRPr lang="en-US" sz="3200" b="0" dirty="0">
              <a:solidFill>
                <a:srgbClr val="FFFFFF"/>
              </a:solidFill>
            </a:endParaRPr>
          </a:p>
        </p:txBody>
      </p:sp>
      <p:sp>
        <p:nvSpPr>
          <p:cNvPr id="6" name="Title 1"/>
          <p:cNvSpPr txBox="1">
            <a:spLocks/>
          </p:cNvSpPr>
          <p:nvPr/>
        </p:nvSpPr>
        <p:spPr>
          <a:xfrm>
            <a:off x="3063" y="4643435"/>
            <a:ext cx="4709614" cy="1571617"/>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ctr">
            <a:normAutofit fontScale="92500"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smtClean="0">
                <a:solidFill>
                  <a:srgbClr val="FFFFFF"/>
                </a:solidFill>
              </a:rPr>
              <a:t>Grades 2 -12 (9-12 </a:t>
            </a:r>
            <a:r>
              <a:rPr lang="en-US" sz="3200" b="0" dirty="0">
                <a:solidFill>
                  <a:srgbClr val="FFFFFF"/>
                </a:solidFill>
              </a:rPr>
              <a:t>take 8</a:t>
            </a:r>
            <a:r>
              <a:rPr lang="en-US" sz="3200" b="0" baseline="30000" dirty="0">
                <a:solidFill>
                  <a:srgbClr val="FFFFFF"/>
                </a:solidFill>
              </a:rPr>
              <a:t>th</a:t>
            </a:r>
            <a:r>
              <a:rPr lang="en-US" sz="3200" b="0" dirty="0">
                <a:solidFill>
                  <a:srgbClr val="FFFFFF"/>
                </a:solidFill>
              </a:rPr>
              <a:t> grade measure</a:t>
            </a:r>
            <a:r>
              <a:rPr lang="en-US" sz="3200" b="0" dirty="0" smtClean="0">
                <a:solidFill>
                  <a:srgbClr val="FFFFFF"/>
                </a:solidFill>
              </a:rPr>
              <a:t>)</a:t>
            </a:r>
            <a:endParaRPr lang="en-US" sz="3200" b="0" dirty="0">
              <a:solidFill>
                <a:srgbClr val="FFFFFF"/>
              </a:solidFill>
            </a:endParaRPr>
          </a:p>
        </p:txBody>
      </p:sp>
      <p:pic>
        <p:nvPicPr>
          <p:cNvPr id="7" name="Picture 6"/>
          <p:cNvPicPr>
            <a:picLocks noChangeAspect="1"/>
          </p:cNvPicPr>
          <p:nvPr/>
        </p:nvPicPr>
        <p:blipFill rotWithShape="1">
          <a:blip r:embed="rId3"/>
          <a:srcRect l="9672" t="7017" r="11825" b="16895"/>
          <a:stretch/>
        </p:blipFill>
        <p:spPr>
          <a:xfrm>
            <a:off x="5291577" y="1574797"/>
            <a:ext cx="3133818" cy="227811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l="8985" t="6006" r="10880" b="16446"/>
          <a:stretch/>
        </p:blipFill>
        <p:spPr>
          <a:xfrm>
            <a:off x="5291577" y="3933905"/>
            <a:ext cx="3124940" cy="2268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92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a:gradFill>
            <a:gsLst>
              <a:gs pos="46000">
                <a:schemeClr val="bg2"/>
              </a:gs>
              <a:gs pos="74000">
                <a:schemeClr val="tx2"/>
              </a:gs>
            </a:gsLst>
          </a:gradFill>
        </p:spPr>
        <p:txBody>
          <a:bodyPr>
            <a:normAutofit fontScale="90000"/>
          </a:bodyPr>
          <a:lstStyle/>
          <a:p>
            <a:r>
              <a:rPr lang="en-US" dirty="0" smtClean="0"/>
              <a:t>Number Comparison Fluency- Triads (NCF-T)</a:t>
            </a:r>
            <a:endParaRPr lang="en-US" dirty="0"/>
          </a:p>
        </p:txBody>
      </p:sp>
      <p:sp>
        <p:nvSpPr>
          <p:cNvPr id="4" name="Title 1"/>
          <p:cNvSpPr txBox="1">
            <a:spLocks/>
          </p:cNvSpPr>
          <p:nvPr/>
        </p:nvSpPr>
        <p:spPr>
          <a:xfrm>
            <a:off x="3064" y="1574797"/>
            <a:ext cx="5377828" cy="3280232"/>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t">
            <a:normAutofit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Mentally solves multiple-choice math problems, each requiring the student to assess magnitude while comparing a set of three numbers.</a:t>
            </a:r>
            <a:endParaRPr lang="en-US" sz="3200" b="0" dirty="0">
              <a:solidFill>
                <a:srgbClr val="FFFFFF"/>
              </a:solidFill>
            </a:endParaRPr>
          </a:p>
        </p:txBody>
      </p:sp>
      <p:sp>
        <p:nvSpPr>
          <p:cNvPr id="6" name="Title 1"/>
          <p:cNvSpPr txBox="1">
            <a:spLocks/>
          </p:cNvSpPr>
          <p:nvPr/>
        </p:nvSpPr>
        <p:spPr>
          <a:xfrm>
            <a:off x="3062" y="4930185"/>
            <a:ext cx="5377829" cy="1360023"/>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ctr">
            <a:normAutofit fontScale="85000" lnSpcReduction="2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smtClean="0">
                <a:solidFill>
                  <a:srgbClr val="FFFFFF"/>
                </a:solidFill>
              </a:rPr>
              <a:t>Grades 2 -12 (9-12 </a:t>
            </a:r>
            <a:r>
              <a:rPr lang="en-US" sz="3200" b="0" dirty="0">
                <a:solidFill>
                  <a:srgbClr val="FFFFFF"/>
                </a:solidFill>
              </a:rPr>
              <a:t>take 8</a:t>
            </a:r>
            <a:r>
              <a:rPr lang="en-US" sz="3200" b="0" baseline="30000" dirty="0">
                <a:solidFill>
                  <a:srgbClr val="FFFFFF"/>
                </a:solidFill>
              </a:rPr>
              <a:t>th</a:t>
            </a:r>
            <a:r>
              <a:rPr lang="en-US" sz="3200" b="0" dirty="0">
                <a:solidFill>
                  <a:srgbClr val="FFFFFF"/>
                </a:solidFill>
              </a:rPr>
              <a:t> grade measure</a:t>
            </a:r>
            <a:r>
              <a:rPr lang="en-US" sz="3200" b="0" dirty="0" smtClean="0">
                <a:solidFill>
                  <a:srgbClr val="FFFFFF"/>
                </a:solidFill>
              </a:rPr>
              <a:t>)</a:t>
            </a:r>
            <a:endParaRPr lang="en-US" sz="3200" b="0" dirty="0">
              <a:solidFill>
                <a:srgbClr val="FFFFFF"/>
              </a:solidFill>
            </a:endParaRPr>
          </a:p>
        </p:txBody>
      </p:sp>
      <p:pic>
        <p:nvPicPr>
          <p:cNvPr id="7" name="Picture 6"/>
          <p:cNvPicPr>
            <a:picLocks noChangeAspect="1"/>
          </p:cNvPicPr>
          <p:nvPr/>
        </p:nvPicPr>
        <p:blipFill rotWithShape="1">
          <a:blip r:embed="rId3"/>
          <a:srcRect l="2888" t="7876" r="3161" b="21754"/>
          <a:stretch/>
        </p:blipFill>
        <p:spPr>
          <a:xfrm>
            <a:off x="5418512" y="1574797"/>
            <a:ext cx="3610793" cy="202837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l="3226" t="8448" r="3226" b="21124"/>
          <a:stretch/>
        </p:blipFill>
        <p:spPr>
          <a:xfrm>
            <a:off x="5443424" y="4002089"/>
            <a:ext cx="3560967" cy="2010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14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a:gradFill>
            <a:gsLst>
              <a:gs pos="46000">
                <a:schemeClr val="bg2"/>
              </a:gs>
              <a:gs pos="74000">
                <a:schemeClr val="tx2"/>
              </a:gs>
            </a:gsLst>
          </a:gradFill>
        </p:spPr>
        <p:txBody>
          <a:bodyPr>
            <a:normAutofit fontScale="90000"/>
          </a:bodyPr>
          <a:lstStyle/>
          <a:p>
            <a:r>
              <a:rPr lang="en-US" dirty="0" smtClean="0"/>
              <a:t>Mental Computation Fluency (MCF)</a:t>
            </a:r>
            <a:endParaRPr lang="en-US" dirty="0"/>
          </a:p>
        </p:txBody>
      </p:sp>
      <p:sp>
        <p:nvSpPr>
          <p:cNvPr id="4" name="Title 1"/>
          <p:cNvSpPr txBox="1">
            <a:spLocks/>
          </p:cNvSpPr>
          <p:nvPr/>
        </p:nvSpPr>
        <p:spPr>
          <a:xfrm>
            <a:off x="3064" y="1574796"/>
            <a:ext cx="4957762" cy="3234947"/>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Mentally solves multiple-choice math computation problems.</a:t>
            </a:r>
            <a:endParaRPr lang="en-US" sz="3200" b="0" dirty="0">
              <a:solidFill>
                <a:srgbClr val="FFFFFF"/>
              </a:solidFill>
            </a:endParaRPr>
          </a:p>
        </p:txBody>
      </p:sp>
      <p:sp>
        <p:nvSpPr>
          <p:cNvPr id="6" name="Title 1"/>
          <p:cNvSpPr txBox="1">
            <a:spLocks/>
          </p:cNvSpPr>
          <p:nvPr/>
        </p:nvSpPr>
        <p:spPr>
          <a:xfrm>
            <a:off x="3063" y="4937760"/>
            <a:ext cx="4957762" cy="1375358"/>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ctr">
            <a:normAutofit fontScale="92500" lnSpcReduction="2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smtClean="0">
                <a:solidFill>
                  <a:srgbClr val="FFFFFF"/>
                </a:solidFill>
              </a:rPr>
              <a:t>Grades 2 -12 </a:t>
            </a:r>
            <a:r>
              <a:rPr lang="en-US" sz="3200" b="0" dirty="0">
                <a:solidFill>
                  <a:srgbClr val="FFFFFF"/>
                </a:solidFill>
              </a:rPr>
              <a:t>(9-12 take 8</a:t>
            </a:r>
            <a:r>
              <a:rPr lang="en-US" sz="3200" b="0" baseline="30000" dirty="0">
                <a:solidFill>
                  <a:srgbClr val="FFFFFF"/>
                </a:solidFill>
              </a:rPr>
              <a:t>th</a:t>
            </a:r>
            <a:r>
              <a:rPr lang="en-US" sz="3200" b="0" dirty="0">
                <a:solidFill>
                  <a:srgbClr val="FFFFFF"/>
                </a:solidFill>
              </a:rPr>
              <a:t> grade measure</a:t>
            </a:r>
            <a:r>
              <a:rPr lang="en-US" sz="3200" b="0" dirty="0" smtClean="0">
                <a:solidFill>
                  <a:srgbClr val="FFFFFF"/>
                </a:solidFill>
              </a:rPr>
              <a:t>)</a:t>
            </a:r>
            <a:endParaRPr lang="en-US" sz="3200" b="0" dirty="0">
              <a:solidFill>
                <a:srgbClr val="FFFFFF"/>
              </a:solidFill>
            </a:endParaRPr>
          </a:p>
        </p:txBody>
      </p:sp>
      <p:pic>
        <p:nvPicPr>
          <p:cNvPr id="3" name="Picture 2"/>
          <p:cNvPicPr>
            <a:picLocks noChangeAspect="1"/>
          </p:cNvPicPr>
          <p:nvPr/>
        </p:nvPicPr>
        <p:blipFill rotWithShape="1">
          <a:blip r:embed="rId3"/>
          <a:srcRect l="10630" t="5595" r="10409" b="10219"/>
          <a:stretch/>
        </p:blipFill>
        <p:spPr>
          <a:xfrm>
            <a:off x="5566861" y="1430385"/>
            <a:ext cx="3029702" cy="242261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l="9648" t="5142" r="9478" b="11767"/>
          <a:stretch/>
        </p:blipFill>
        <p:spPr>
          <a:xfrm>
            <a:off x="5566861" y="3880521"/>
            <a:ext cx="3029702" cy="2334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191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a:gradFill>
            <a:gsLst>
              <a:gs pos="46000">
                <a:schemeClr val="bg2"/>
              </a:gs>
              <a:gs pos="74000">
                <a:schemeClr val="tx2"/>
              </a:gs>
            </a:gsLst>
          </a:gradFill>
        </p:spPr>
        <p:txBody>
          <a:bodyPr>
            <a:normAutofit/>
          </a:bodyPr>
          <a:lstStyle/>
          <a:p>
            <a:r>
              <a:rPr lang="en-US" dirty="0" smtClean="0"/>
              <a:t>Number Sense Fluency (NSF)</a:t>
            </a:r>
            <a:endParaRPr lang="en-US" dirty="0"/>
          </a:p>
        </p:txBody>
      </p:sp>
      <p:sp>
        <p:nvSpPr>
          <p:cNvPr id="4" name="Title 1"/>
          <p:cNvSpPr txBox="1">
            <a:spLocks/>
          </p:cNvSpPr>
          <p:nvPr/>
        </p:nvSpPr>
        <p:spPr>
          <a:xfrm>
            <a:off x="3063" y="1636549"/>
            <a:ext cx="4559091" cy="4440992"/>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endParaRPr lang="en-US" sz="3200" b="0" dirty="0">
              <a:solidFill>
                <a:srgbClr val="FFFFFF"/>
              </a:solidFill>
            </a:endParaRPr>
          </a:p>
          <a:p>
            <a:r>
              <a:rPr lang="en-US" sz="3200" b="0" dirty="0" smtClean="0">
                <a:solidFill>
                  <a:srgbClr val="FFFFFF"/>
                </a:solidFill>
              </a:rPr>
              <a:t>This is a summary of performance from the Number Comparison Fluency-Triads and Mental Computation Fluency tests for students in Grades 2 and up.</a:t>
            </a:r>
            <a:endParaRPr lang="en-US" sz="3200" b="0" dirty="0">
              <a:solidFill>
                <a:srgbClr val="FFFFFF"/>
              </a:solidFill>
            </a:endParaRPr>
          </a:p>
        </p:txBody>
      </p:sp>
      <p:pic>
        <p:nvPicPr>
          <p:cNvPr id="8" name="Picture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6600" r="9432"/>
          <a:stretch/>
        </p:blipFill>
        <p:spPr>
          <a:xfrm>
            <a:off x="4562154" y="1337664"/>
            <a:ext cx="4668252" cy="3721683"/>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239433"/>
            <a:ext cx="3719448" cy="1000946"/>
          </a:xfrm>
          <a:prstGeom prst="rect">
            <a:avLst/>
          </a:prstGeom>
        </p:spPr>
      </p:pic>
    </p:spTree>
    <p:extLst>
      <p:ext uri="{BB962C8B-B14F-4D97-AF65-F5344CB8AC3E}">
        <p14:creationId xmlns:p14="http://schemas.microsoft.com/office/powerpoint/2010/main" val="125251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7653239" cy="6380730"/>
          </a:xfrm>
          <a:prstGeom prst="rect">
            <a:avLst/>
          </a:prstGeom>
        </p:spPr>
      </p:pic>
      <p:sp>
        <p:nvSpPr>
          <p:cNvPr id="2" name="Text Placeholder 1"/>
          <p:cNvSpPr>
            <a:spLocks noGrp="1"/>
          </p:cNvSpPr>
          <p:nvPr>
            <p:ph type="body" sz="quarter" idx="10"/>
          </p:nvPr>
        </p:nvSpPr>
        <p:spPr>
          <a:xfrm>
            <a:off x="3597562" y="3151414"/>
            <a:ext cx="5334166" cy="3004457"/>
          </a:xfrm>
        </p:spPr>
        <p:txBody>
          <a:bodyPr>
            <a:normAutofit fontScale="92500" lnSpcReduction="10000"/>
          </a:bodyPr>
          <a:lstStyle/>
          <a:p>
            <a:pPr algn="r"/>
            <a:r>
              <a:rPr lang="en-US" b="0" dirty="0" smtClean="0"/>
              <a:t>Before Completing Online Assessments</a:t>
            </a:r>
            <a:endParaRPr lang="en-US" b="0" dirty="0"/>
          </a:p>
        </p:txBody>
      </p:sp>
      <p:pic>
        <p:nvPicPr>
          <p:cNvPr id="5" name="Picture 4"/>
          <p:cNvPicPr>
            <a:picLocks noChangeAspect="1"/>
          </p:cNvPicPr>
          <p:nvPr/>
        </p:nvPicPr>
        <p:blipFill>
          <a:blip r:embed="rId4"/>
          <a:stretch>
            <a:fillRect/>
          </a:stretch>
        </p:blipFill>
        <p:spPr>
          <a:xfrm>
            <a:off x="7653238" y="-11906"/>
            <a:ext cx="2232625" cy="22979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8241" y="189192"/>
            <a:ext cx="4904242" cy="1319787"/>
          </a:xfrm>
          <a:prstGeom prst="rect">
            <a:avLst/>
          </a:prstGeom>
        </p:spPr>
      </p:pic>
    </p:spTree>
    <p:extLst>
      <p:ext uri="{BB962C8B-B14F-4D97-AF65-F5344CB8AC3E}">
        <p14:creationId xmlns:p14="http://schemas.microsoft.com/office/powerpoint/2010/main" val="542776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82880" y="0"/>
            <a:ext cx="8884325" cy="1280160"/>
          </a:xfrm>
        </p:spPr>
        <p:txBody>
          <a:bodyPr anchor="ctr">
            <a:normAutofit fontScale="92500" lnSpcReduction="10000"/>
          </a:bodyPr>
          <a:lstStyle/>
          <a:p>
            <a:r>
              <a:rPr lang="en-US" sz="5200" dirty="0" smtClean="0"/>
              <a:t>Assessment Environment</a:t>
            </a:r>
          </a:p>
          <a:p>
            <a:r>
              <a:rPr lang="en-US" sz="3500" dirty="0" smtClean="0"/>
              <a:t>Online Measures</a:t>
            </a:r>
            <a:endParaRPr lang="en-US" sz="3500" dirty="0"/>
          </a:p>
        </p:txBody>
      </p:sp>
      <p:sp>
        <p:nvSpPr>
          <p:cNvPr id="7" name="Oval 6"/>
          <p:cNvSpPr/>
          <p:nvPr/>
        </p:nvSpPr>
        <p:spPr>
          <a:xfrm>
            <a:off x="2419469" y="1709738"/>
            <a:ext cx="4114800" cy="42005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3" name="Rounded Rectangle 2"/>
          <p:cNvSpPr/>
          <p:nvPr/>
        </p:nvSpPr>
        <p:spPr>
          <a:xfrm>
            <a:off x="497801" y="1579110"/>
            <a:ext cx="3500437" cy="2092778"/>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Quiet space</a:t>
            </a:r>
          </a:p>
          <a:p>
            <a:pPr algn="ctr"/>
            <a:r>
              <a:rPr lang="en-US" sz="3200" dirty="0" smtClean="0">
                <a:solidFill>
                  <a:srgbClr val="1F94CA"/>
                </a:solidFill>
              </a:rPr>
              <a:t>that is </a:t>
            </a:r>
          </a:p>
          <a:p>
            <a:pPr algn="ctr"/>
            <a:r>
              <a:rPr lang="en-US" sz="3200" dirty="0" smtClean="0">
                <a:solidFill>
                  <a:srgbClr val="1F94CA"/>
                </a:solidFill>
              </a:rPr>
              <a:t>free from distractions.</a:t>
            </a:r>
            <a:endParaRPr lang="en-US" sz="3200" dirty="0">
              <a:solidFill>
                <a:srgbClr val="1F94CA"/>
              </a:solidFill>
            </a:endParaRPr>
          </a:p>
        </p:txBody>
      </p:sp>
      <p:sp>
        <p:nvSpPr>
          <p:cNvPr id="5" name="Rounded Rectangle 4"/>
          <p:cNvSpPr/>
          <p:nvPr/>
        </p:nvSpPr>
        <p:spPr>
          <a:xfrm>
            <a:off x="4955501" y="3948113"/>
            <a:ext cx="3500437" cy="2228850"/>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Computer lab with technology ready.</a:t>
            </a:r>
            <a:endParaRPr lang="en-US" sz="3200" dirty="0">
              <a:solidFill>
                <a:srgbClr val="1F94CA"/>
              </a:solidFill>
            </a:endParaRPr>
          </a:p>
        </p:txBody>
      </p:sp>
      <p:sp>
        <p:nvSpPr>
          <p:cNvPr id="6" name="Rounded Rectangle 5"/>
          <p:cNvSpPr/>
          <p:nvPr/>
        </p:nvSpPr>
        <p:spPr>
          <a:xfrm>
            <a:off x="4955501" y="1579110"/>
            <a:ext cx="3500437" cy="2092778"/>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Schedule when students are rested and able to pay attention.</a:t>
            </a:r>
            <a:endParaRPr lang="en-US" sz="3200" dirty="0">
              <a:solidFill>
                <a:srgbClr val="1F94CA"/>
              </a:solidFill>
            </a:endParaRPr>
          </a:p>
        </p:txBody>
      </p:sp>
      <p:sp>
        <p:nvSpPr>
          <p:cNvPr id="9" name="Rounded Rectangle 8"/>
          <p:cNvSpPr/>
          <p:nvPr/>
        </p:nvSpPr>
        <p:spPr>
          <a:xfrm>
            <a:off x="497801" y="3948113"/>
            <a:ext cx="3500437" cy="2228850"/>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Come prepared with test assignment information.</a:t>
            </a:r>
            <a:endParaRPr lang="en-US" sz="3200" dirty="0">
              <a:solidFill>
                <a:srgbClr val="1F94CA"/>
              </a:solidFill>
            </a:endParaRPr>
          </a:p>
        </p:txBody>
      </p:sp>
    </p:spTree>
    <p:extLst>
      <p:ext uri="{BB962C8B-B14F-4D97-AF65-F5344CB8AC3E}">
        <p14:creationId xmlns:p14="http://schemas.microsoft.com/office/powerpoint/2010/main" val="329362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rmAutofit/>
          </a:bodyPr>
          <a:lstStyle/>
          <a:p>
            <a:r>
              <a:rPr lang="en-US" dirty="0" smtClean="0"/>
              <a:t>Planning and Preparation</a:t>
            </a:r>
            <a:endParaRPr lang="en-US" dirty="0"/>
          </a:p>
        </p:txBody>
      </p:sp>
      <p:sp>
        <p:nvSpPr>
          <p:cNvPr id="6" name="Rounded Rectangle 5"/>
          <p:cNvSpPr/>
          <p:nvPr/>
        </p:nvSpPr>
        <p:spPr>
          <a:xfrm>
            <a:off x="159216" y="1567822"/>
            <a:ext cx="4657713" cy="3606297"/>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solidFill>
                  <a:srgbClr val="1F94CA"/>
                </a:solidFill>
              </a:rPr>
              <a:t>Test Materials:</a:t>
            </a:r>
          </a:p>
          <a:p>
            <a:pPr>
              <a:lnSpc>
                <a:spcPct val="150000"/>
              </a:lnSpc>
            </a:pPr>
            <a:r>
              <a:rPr lang="en-US" sz="2800" dirty="0" smtClean="0">
                <a:solidFill>
                  <a:srgbClr val="1F94CA"/>
                </a:solidFill>
              </a:rPr>
              <a:t>Computer </a:t>
            </a:r>
          </a:p>
          <a:p>
            <a:pPr>
              <a:lnSpc>
                <a:spcPct val="150000"/>
              </a:lnSpc>
            </a:pPr>
            <a:r>
              <a:rPr lang="en-US" sz="2400" dirty="0" smtClean="0">
                <a:solidFill>
                  <a:srgbClr val="1F94CA"/>
                </a:solidFill>
              </a:rPr>
              <a:t>(meets TestNav requirements)</a:t>
            </a:r>
            <a:endParaRPr lang="en-US" sz="2400" dirty="0">
              <a:solidFill>
                <a:srgbClr val="1F94CA"/>
              </a:solidFill>
            </a:endParaRPr>
          </a:p>
          <a:p>
            <a:pPr>
              <a:lnSpc>
                <a:spcPct val="150000"/>
              </a:lnSpc>
            </a:pPr>
            <a:r>
              <a:rPr lang="en-US" sz="2800" dirty="0" smtClean="0">
                <a:solidFill>
                  <a:srgbClr val="1F94CA"/>
                </a:solidFill>
              </a:rPr>
              <a:t>Mouse</a:t>
            </a:r>
          </a:p>
          <a:p>
            <a:pPr>
              <a:lnSpc>
                <a:spcPct val="150000"/>
              </a:lnSpc>
            </a:pPr>
            <a:r>
              <a:rPr lang="en-US" sz="2800" dirty="0" smtClean="0">
                <a:solidFill>
                  <a:srgbClr val="1F94CA"/>
                </a:solidFill>
              </a:rPr>
              <a:t>Headphones</a:t>
            </a:r>
          </a:p>
          <a:p>
            <a:endParaRPr lang="en-US" sz="2800" dirty="0">
              <a:solidFill>
                <a:srgbClr val="1F94CA"/>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594" y="4668621"/>
            <a:ext cx="3756798" cy="10109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929" y="1567822"/>
            <a:ext cx="4327071" cy="2884714"/>
          </a:xfrm>
          <a:prstGeom prst="rect">
            <a:avLst/>
          </a:prstGeom>
          <a:ln>
            <a:noFill/>
          </a:ln>
          <a:effectLst>
            <a:softEdge rad="112500"/>
          </a:effectLst>
        </p:spPr>
      </p:pic>
      <p:sp>
        <p:nvSpPr>
          <p:cNvPr id="5" name="TextBox 4"/>
          <p:cNvSpPr txBox="1"/>
          <p:nvPr/>
        </p:nvSpPr>
        <p:spPr>
          <a:xfrm>
            <a:off x="182880" y="5390204"/>
            <a:ext cx="7421687" cy="830997"/>
          </a:xfrm>
          <a:prstGeom prst="rect">
            <a:avLst/>
          </a:prstGeom>
          <a:noFill/>
        </p:spPr>
        <p:txBody>
          <a:bodyPr wrap="square" rtlCol="0">
            <a:spAutoFit/>
          </a:bodyPr>
          <a:lstStyle/>
          <a:p>
            <a:r>
              <a:rPr lang="en-US" sz="2400" b="1" dirty="0" smtClean="0">
                <a:solidFill>
                  <a:schemeClr val="bg2"/>
                </a:solidFill>
              </a:rPr>
              <a:t>TestNav Requirements:</a:t>
            </a:r>
          </a:p>
          <a:p>
            <a:r>
              <a:rPr lang="en-US" sz="2400" dirty="0" smtClean="0">
                <a:solidFill>
                  <a:schemeClr val="bg2"/>
                </a:solidFill>
              </a:rPr>
              <a:t>https</a:t>
            </a:r>
            <a:r>
              <a:rPr lang="en-US" sz="2400" dirty="0">
                <a:solidFill>
                  <a:schemeClr val="bg2"/>
                </a:solidFill>
              </a:rPr>
              <a:t>://support.assessment.pearson.com/display/TN/ </a:t>
            </a:r>
          </a:p>
        </p:txBody>
      </p:sp>
    </p:spTree>
    <p:extLst>
      <p:ext uri="{BB962C8B-B14F-4D97-AF65-F5344CB8AC3E}">
        <p14:creationId xmlns:p14="http://schemas.microsoft.com/office/powerpoint/2010/main" val="428028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7653239" cy="6380730"/>
          </a:xfrm>
          <a:prstGeom prst="rect">
            <a:avLst/>
          </a:prstGeom>
        </p:spPr>
      </p:pic>
      <p:sp>
        <p:nvSpPr>
          <p:cNvPr id="2" name="Text Placeholder 1"/>
          <p:cNvSpPr>
            <a:spLocks noGrp="1"/>
          </p:cNvSpPr>
          <p:nvPr>
            <p:ph type="body" sz="quarter" idx="10"/>
          </p:nvPr>
        </p:nvSpPr>
        <p:spPr>
          <a:xfrm>
            <a:off x="3597562" y="3151414"/>
            <a:ext cx="5334166" cy="3004457"/>
          </a:xfrm>
        </p:spPr>
        <p:txBody>
          <a:bodyPr>
            <a:normAutofit/>
          </a:bodyPr>
          <a:lstStyle/>
          <a:p>
            <a:pPr algn="r"/>
            <a:r>
              <a:rPr lang="en-US" b="0" dirty="0" smtClean="0"/>
              <a:t>During Online Assessments</a:t>
            </a:r>
            <a:endParaRPr lang="en-US" b="0" dirty="0"/>
          </a:p>
        </p:txBody>
      </p:sp>
      <p:pic>
        <p:nvPicPr>
          <p:cNvPr id="5" name="Picture 4"/>
          <p:cNvPicPr>
            <a:picLocks noChangeAspect="1"/>
          </p:cNvPicPr>
          <p:nvPr/>
        </p:nvPicPr>
        <p:blipFill>
          <a:blip r:embed="rId4"/>
          <a:stretch>
            <a:fillRect/>
          </a:stretch>
        </p:blipFill>
        <p:spPr>
          <a:xfrm>
            <a:off x="7653238" y="-11906"/>
            <a:ext cx="2232625" cy="22979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8241" y="189192"/>
            <a:ext cx="4904242" cy="1319787"/>
          </a:xfrm>
          <a:prstGeom prst="rect">
            <a:avLst/>
          </a:prstGeom>
        </p:spPr>
      </p:pic>
    </p:spTree>
    <p:extLst>
      <p:ext uri="{BB962C8B-B14F-4D97-AF65-F5344CB8AC3E}">
        <p14:creationId xmlns:p14="http://schemas.microsoft.com/office/powerpoint/2010/main" val="296013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070" y="1446995"/>
            <a:ext cx="8743067" cy="3833258"/>
          </a:xfrm>
        </p:spPr>
        <p:txBody>
          <a:bodyPr/>
          <a:lstStyle/>
          <a:p>
            <a:pPr marL="0" indent="0">
              <a:buNone/>
            </a:pPr>
            <a:r>
              <a:rPr lang="en-US" dirty="0" smtClean="0">
                <a:solidFill>
                  <a:schemeClr val="bg2"/>
                </a:solidFill>
              </a:rPr>
              <a:t>aimswebPlus assessments are standardized.</a:t>
            </a:r>
            <a:endParaRPr lang="en-US" dirty="0">
              <a:solidFill>
                <a:schemeClr val="bg2"/>
              </a:solidFill>
            </a:endParaRPr>
          </a:p>
        </p:txBody>
      </p:sp>
      <p:sp>
        <p:nvSpPr>
          <p:cNvPr id="2" name="Text Placeholder 1"/>
          <p:cNvSpPr>
            <a:spLocks noGrp="1"/>
          </p:cNvSpPr>
          <p:nvPr>
            <p:ph type="body" sz="quarter" idx="10"/>
          </p:nvPr>
        </p:nvSpPr>
        <p:spPr>
          <a:xfrm>
            <a:off x="182880" y="0"/>
            <a:ext cx="8961120" cy="1280160"/>
          </a:xfrm>
        </p:spPr>
        <p:txBody>
          <a:bodyPr vert="horz" lIns="91440" tIns="45720" rIns="91440" bIns="45720" rtlCol="0" anchor="ctr">
            <a:normAutofit/>
          </a:bodyPr>
          <a:lstStyle/>
          <a:p>
            <a:r>
              <a:rPr lang="en-US" dirty="0"/>
              <a:t>To Do’s</a:t>
            </a:r>
          </a:p>
        </p:txBody>
      </p:sp>
      <p:sp>
        <p:nvSpPr>
          <p:cNvPr id="15" name="Rounded Rectangle 14"/>
          <p:cNvSpPr/>
          <p:nvPr/>
        </p:nvSpPr>
        <p:spPr>
          <a:xfrm>
            <a:off x="5350327" y="2229982"/>
            <a:ext cx="3561809" cy="1931871"/>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Re-administer after several days if testing is spoiled.</a:t>
            </a:r>
            <a:endParaRPr lang="en-US" sz="2800" kern="0" dirty="0">
              <a:solidFill>
                <a:srgbClr val="1F94CA"/>
              </a:solidFill>
              <a:ea typeface="Verdana" panose="020B0604030504040204" pitchFamily="34" charset="0"/>
              <a:cs typeface="Verdana" panose="020B0604030504040204" pitchFamily="34" charset="0"/>
            </a:endParaRPr>
          </a:p>
        </p:txBody>
      </p:sp>
      <p:sp>
        <p:nvSpPr>
          <p:cNvPr id="10" name="Rounded Rectangle 9"/>
          <p:cNvSpPr/>
          <p:nvPr/>
        </p:nvSpPr>
        <p:spPr>
          <a:xfrm>
            <a:off x="240675" y="2231913"/>
            <a:ext cx="2817820" cy="4016205"/>
          </a:xfrm>
          <a:prstGeom prst="roundRect">
            <a:avLst/>
          </a:prstGeom>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Be an active proctor. Make sure that students are on task. </a:t>
            </a:r>
            <a:br>
              <a:rPr lang="en-US" sz="2800" kern="0" dirty="0" smtClean="0">
                <a:solidFill>
                  <a:srgbClr val="1F94CA"/>
                </a:solidFill>
                <a:ea typeface="Verdana" panose="020B0604030504040204" pitchFamily="34" charset="0"/>
                <a:cs typeface="Verdana" panose="020B0604030504040204" pitchFamily="34" charset="0"/>
              </a:rPr>
            </a:br>
            <a:r>
              <a:rPr lang="en-US" sz="2800" kern="0" dirty="0" smtClean="0">
                <a:solidFill>
                  <a:srgbClr val="1F94CA"/>
                </a:solidFill>
                <a:ea typeface="Verdana" panose="020B0604030504040204" pitchFamily="34" charset="0"/>
                <a:cs typeface="Verdana" panose="020B0604030504040204" pitchFamily="34" charset="0"/>
              </a:rPr>
              <a:t>Walk around. Answer questions individually.</a:t>
            </a:r>
            <a:endParaRPr lang="en-US" sz="2800" kern="0" dirty="0">
              <a:solidFill>
                <a:srgbClr val="1F94CA"/>
              </a:solidFill>
              <a:ea typeface="Verdana" panose="020B0604030504040204" pitchFamily="34" charset="0"/>
              <a:cs typeface="Verdana" panose="020B0604030504040204" pitchFamily="34" charset="0"/>
            </a:endParaRPr>
          </a:p>
        </p:txBody>
      </p:sp>
      <p:sp>
        <p:nvSpPr>
          <p:cNvPr id="9" name="Rounded Rectangle 8"/>
          <p:cNvSpPr/>
          <p:nvPr/>
        </p:nvSpPr>
        <p:spPr>
          <a:xfrm>
            <a:off x="3130100" y="2231913"/>
            <a:ext cx="2148623" cy="401620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Encourage students to answer based on what they think each item is asking.</a:t>
            </a:r>
            <a:endParaRPr lang="en-US" sz="2800" kern="0" dirty="0">
              <a:solidFill>
                <a:srgbClr val="1F94CA"/>
              </a:solidFill>
              <a:ea typeface="Verdana" panose="020B0604030504040204" pitchFamily="34" charset="0"/>
              <a:cs typeface="Verdana" panose="020B0604030504040204" pitchFamily="34" charset="0"/>
            </a:endParaRPr>
          </a:p>
        </p:txBody>
      </p:sp>
      <p:sp>
        <p:nvSpPr>
          <p:cNvPr id="12" name="Rounded Rectangle 11"/>
          <p:cNvSpPr/>
          <p:nvPr/>
        </p:nvSpPr>
        <p:spPr>
          <a:xfrm>
            <a:off x="5350327" y="4314317"/>
            <a:ext cx="3561809" cy="1931871"/>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Be sure the students complete all sections assigned to them.</a:t>
            </a:r>
            <a:endParaRPr lang="en-US" sz="2800" kern="0" dirty="0">
              <a:solidFill>
                <a:srgbClr val="1F94C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667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1"/>
            <a:ext cx="9198428" cy="1122218"/>
          </a:xfrm>
          <a:prstGeom prst="rect">
            <a:avLst/>
          </a:prstGeom>
        </p:spPr>
        <p:txBody>
          <a:bodyPr anchor="ctr">
            <a:normAutofit/>
          </a:bodyPr>
          <a:lstStyle/>
          <a:p>
            <a:r>
              <a:rPr lang="en-US" sz="5400" dirty="0" smtClean="0"/>
              <a:t> Copyright Notice</a:t>
            </a:r>
            <a:endParaRPr lang="en-US" sz="5400" dirty="0"/>
          </a:p>
        </p:txBody>
      </p:sp>
      <p:sp>
        <p:nvSpPr>
          <p:cNvPr id="3" name="Shape 43"/>
          <p:cNvSpPr txBox="1">
            <a:spLocks/>
          </p:cNvSpPr>
          <p:nvPr/>
        </p:nvSpPr>
        <p:spPr bwMode="auto">
          <a:xfrm>
            <a:off x="319130" y="1741714"/>
            <a:ext cx="8643257" cy="4402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00" rIns="91440" bIns="45700" rtlCol="0">
            <a:normAutofit lnSpcReduction="10000"/>
          </a:bodyPr>
          <a:lst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buClr>
                <a:srgbClr val="58595B"/>
              </a:buClr>
              <a:buSzPct val="25000"/>
              <a:buFont typeface="Verdana" panose="020B0604030504040204" pitchFamily="34" charset="0"/>
              <a:buNone/>
            </a:pPr>
            <a:r>
              <a:rPr lang="en-US" altLang="en-US" sz="2000" dirty="0" smtClean="0">
                <a:solidFill>
                  <a:srgbClr val="1F94CA"/>
                </a:solidFill>
                <a:sym typeface="Verdana" panose="020B0604030504040204" pitchFamily="34" charset="0"/>
              </a:rPr>
              <a:t>All </a:t>
            </a:r>
            <a:r>
              <a:rPr lang="en-US" altLang="en-US" sz="2000" dirty="0" err="1" smtClean="0">
                <a:solidFill>
                  <a:srgbClr val="1F94CA"/>
                </a:solidFill>
                <a:sym typeface="Verdana" panose="020B0604030504040204" pitchFamily="34" charset="0"/>
              </a:rPr>
              <a:t>aimsweb™Plus</a:t>
            </a:r>
            <a:r>
              <a:rPr lang="en-US" altLang="en-US" sz="2000" dirty="0" smtClean="0">
                <a:solidFill>
                  <a:srgbClr val="1F94CA"/>
                </a:solidFill>
                <a:sym typeface="Verdana" panose="020B0604030504040204" pitchFamily="34" charset="0"/>
              </a:rPr>
              <a:t> materials and content are protected under the United States copyright law and include, but are not limited to:</a:t>
            </a:r>
          </a:p>
          <a:p>
            <a:pPr marL="0" indent="0">
              <a:spcBef>
                <a:spcPct val="0"/>
              </a:spcBef>
              <a:buClr>
                <a:srgbClr val="58595B"/>
              </a:buClr>
              <a:buSzPct val="25000"/>
              <a:buFont typeface="Verdana" panose="020B0604030504040204" pitchFamily="34" charset="0"/>
              <a:buNone/>
            </a:pPr>
            <a:endParaRPr lang="en-US" altLang="en-US" sz="2000" dirty="0" smtClean="0">
              <a:solidFill>
                <a:srgbClr val="1F94CA"/>
              </a:solidFill>
              <a:sym typeface="Verdana" panose="020B0604030504040204" pitchFamily="34" charset="0"/>
            </a:endParaRPr>
          </a:p>
          <a:p>
            <a:r>
              <a:rPr lang="en-US" altLang="en-US" sz="2000" dirty="0" smtClean="0">
                <a:solidFill>
                  <a:srgbClr val="1F94CA"/>
                </a:solidFill>
              </a:rPr>
              <a:t>Software (including screenshots or images of the software)</a:t>
            </a:r>
          </a:p>
          <a:p>
            <a:r>
              <a:rPr lang="en-US" altLang="en-US" sz="2000" dirty="0" smtClean="0">
                <a:solidFill>
                  <a:srgbClr val="1F94CA"/>
                </a:solidFill>
              </a:rPr>
              <a:t>PowerPoints, handouts, training guides, software guides, manuals, scripts, and other assorted documentation in the form of print, digital, or other  medial format </a:t>
            </a:r>
          </a:p>
          <a:p>
            <a:r>
              <a:rPr lang="en-US" altLang="en-US" sz="2000" dirty="0" smtClean="0">
                <a:solidFill>
                  <a:srgbClr val="1F94CA"/>
                </a:solidFill>
              </a:rPr>
              <a:t>Videos or other media </a:t>
            </a:r>
            <a:endParaRPr lang="en-US" altLang="en-US" sz="2000" dirty="0" smtClean="0">
              <a:solidFill>
                <a:srgbClr val="1F94CA"/>
              </a:solidFill>
              <a:sym typeface="Verdana" panose="020B0604030504040204" pitchFamily="34" charset="0"/>
            </a:endParaRPr>
          </a:p>
          <a:p>
            <a:pPr marL="0" indent="0">
              <a:spcBef>
                <a:spcPts val="400"/>
              </a:spcBef>
              <a:buClr>
                <a:srgbClr val="58595B"/>
              </a:buClr>
              <a:buFont typeface="Arial" panose="020B0604020202020204" pitchFamily="34" charset="0"/>
              <a:buNone/>
            </a:pPr>
            <a:endParaRPr lang="en-US" altLang="en-US" sz="2000" dirty="0" smtClean="0">
              <a:solidFill>
                <a:srgbClr val="1F94CA"/>
              </a:solidFill>
              <a:sym typeface="Verdana" panose="020B0604030504040204" pitchFamily="34" charset="0"/>
            </a:endParaRPr>
          </a:p>
          <a:p>
            <a:pPr marL="0" indent="0">
              <a:spcBef>
                <a:spcPts val="400"/>
              </a:spcBef>
              <a:buClr>
                <a:srgbClr val="58595B"/>
              </a:buClr>
              <a:buSzPct val="25000"/>
              <a:buFont typeface="Arial" panose="020B0604020202020204" pitchFamily="34" charset="0"/>
              <a:buNone/>
            </a:pPr>
            <a:r>
              <a:rPr lang="en-US" altLang="en-US" sz="2000" dirty="0" smtClean="0">
                <a:solidFill>
                  <a:srgbClr val="1F94CA"/>
                </a:solidFill>
                <a:sym typeface="Verdana" panose="020B0604030504040204" pitchFamily="34" charset="0"/>
              </a:rPr>
              <a:t>For more information, please see the </a:t>
            </a:r>
            <a:r>
              <a:rPr lang="en-US" altLang="en-US" sz="2000" b="1" dirty="0" err="1" smtClean="0">
                <a:solidFill>
                  <a:srgbClr val="1F94CA"/>
                </a:solidFill>
                <a:sym typeface="Verdana" panose="020B0604030504040204" pitchFamily="34" charset="0"/>
              </a:rPr>
              <a:t>aimsweb</a:t>
            </a:r>
            <a:r>
              <a:rPr lang="en-US" altLang="en-US" sz="2000" b="1" dirty="0" smtClean="0">
                <a:solidFill>
                  <a:srgbClr val="1F94CA"/>
                </a:solidFill>
                <a:sym typeface="Verdana" panose="020B0604030504040204" pitchFamily="34" charset="0"/>
              </a:rPr>
              <a:t> License Agreement </a:t>
            </a:r>
            <a:r>
              <a:rPr lang="en-US" altLang="en-US" sz="2000" dirty="0" smtClean="0">
                <a:solidFill>
                  <a:srgbClr val="1F94CA"/>
                </a:solidFill>
                <a:sym typeface="Verdana" panose="020B0604030504040204" pitchFamily="34" charset="0"/>
              </a:rPr>
              <a:t>(http://www.aimsweb.com/license-agreement)</a:t>
            </a:r>
          </a:p>
          <a:p>
            <a:pPr marL="0" indent="0">
              <a:spcBef>
                <a:spcPts val="400"/>
              </a:spcBef>
              <a:buClr>
                <a:srgbClr val="58595B"/>
              </a:buClr>
              <a:buSzPct val="25000"/>
              <a:buFont typeface="Arial" panose="020B0604020202020204" pitchFamily="34" charset="0"/>
              <a:buNone/>
            </a:pPr>
            <a:endParaRPr lang="en-US" altLang="en-US" sz="2000" i="1" dirty="0" smtClean="0">
              <a:solidFill>
                <a:srgbClr val="1F94CA"/>
              </a:solidFill>
              <a:sym typeface="Verdana" panose="020B0604030504040204" pitchFamily="34" charset="0"/>
            </a:endParaRPr>
          </a:p>
          <a:p>
            <a:pPr marL="0" indent="0">
              <a:spcBef>
                <a:spcPts val="400"/>
              </a:spcBef>
              <a:buClr>
                <a:srgbClr val="58595B"/>
              </a:buClr>
              <a:buSzPct val="25000"/>
              <a:buFont typeface="Verdana" panose="020B0604030504040204" pitchFamily="34" charset="0"/>
              <a:buNone/>
            </a:pPr>
            <a:r>
              <a:rPr lang="en-US" altLang="en-US" sz="2000" i="1" dirty="0" smtClean="0">
                <a:solidFill>
                  <a:srgbClr val="1F94CA"/>
                </a:solidFill>
                <a:sym typeface="Verdana" panose="020B0604030504040204" pitchFamily="34" charset="0"/>
              </a:rPr>
              <a:t>Copyright 2016, Pearson Education, Inc. or its affiliate(s). </a:t>
            </a:r>
          </a:p>
          <a:p>
            <a:pPr marL="0" indent="0">
              <a:spcBef>
                <a:spcPts val="400"/>
              </a:spcBef>
              <a:buClr>
                <a:srgbClr val="58595B"/>
              </a:buClr>
              <a:buSzPct val="25000"/>
              <a:buFont typeface="Verdana" panose="020B0604030504040204" pitchFamily="34" charset="0"/>
              <a:buNone/>
            </a:pPr>
            <a:r>
              <a:rPr lang="en-US" altLang="en-US" sz="2000" i="1" dirty="0" smtClean="0">
                <a:solidFill>
                  <a:srgbClr val="1F94CA"/>
                </a:solidFill>
                <a:sym typeface="Verdana" panose="020B0604030504040204" pitchFamily="34" charset="0"/>
              </a:rPr>
              <a:t>All Rights Reserved</a:t>
            </a:r>
          </a:p>
        </p:txBody>
      </p:sp>
    </p:spTree>
    <p:extLst>
      <p:ext uri="{BB962C8B-B14F-4D97-AF65-F5344CB8AC3E}">
        <p14:creationId xmlns:p14="http://schemas.microsoft.com/office/powerpoint/2010/main" val="93765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070" y="1424541"/>
            <a:ext cx="8743067" cy="3833258"/>
          </a:xfrm>
        </p:spPr>
        <p:txBody>
          <a:bodyPr/>
          <a:lstStyle/>
          <a:p>
            <a:pPr marL="0" indent="0">
              <a:buNone/>
            </a:pPr>
            <a:r>
              <a:rPr lang="en-US" dirty="0" smtClean="0">
                <a:solidFill>
                  <a:schemeClr val="bg2"/>
                </a:solidFill>
              </a:rPr>
              <a:t>aimswebPlus assessments are standardized.</a:t>
            </a:r>
            <a:endParaRPr lang="en-US" dirty="0">
              <a:solidFill>
                <a:schemeClr val="bg2"/>
              </a:solidFill>
            </a:endParaRPr>
          </a:p>
        </p:txBody>
      </p:sp>
      <p:sp>
        <p:nvSpPr>
          <p:cNvPr id="16" name="Rounded Rectangle 15"/>
          <p:cNvSpPr/>
          <p:nvPr/>
        </p:nvSpPr>
        <p:spPr>
          <a:xfrm>
            <a:off x="169070" y="2231919"/>
            <a:ext cx="2632052" cy="193186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Do not teach </a:t>
            </a:r>
            <a:r>
              <a:rPr lang="en-US" sz="2800" kern="0" dirty="0" smtClean="0">
                <a:solidFill>
                  <a:srgbClr val="1F94CA"/>
                </a:solidFill>
                <a:ea typeface="Verdana" panose="020B0604030504040204" pitchFamily="34" charset="0"/>
                <a:cs typeface="Verdana" panose="020B0604030504040204" pitchFamily="34" charset="0"/>
              </a:rPr>
              <a:t>the student during the test.</a:t>
            </a:r>
            <a:endParaRPr lang="en-US" sz="2800" kern="0" dirty="0">
              <a:solidFill>
                <a:srgbClr val="1F94CA"/>
              </a:solidFill>
              <a:ea typeface="Verdana" panose="020B0604030504040204" pitchFamily="34" charset="0"/>
              <a:cs typeface="Verdana" panose="020B0604030504040204" pitchFamily="34" charset="0"/>
            </a:endParaRPr>
          </a:p>
        </p:txBody>
      </p:sp>
      <p:sp>
        <p:nvSpPr>
          <p:cNvPr id="17" name="Rounded Rectangle 16"/>
          <p:cNvSpPr/>
          <p:nvPr/>
        </p:nvSpPr>
        <p:spPr>
          <a:xfrm>
            <a:off x="5825315" y="2231919"/>
            <a:ext cx="3086822" cy="193186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No </a:t>
            </a:r>
            <a:r>
              <a:rPr lang="en-US" sz="2800" kern="0" dirty="0" smtClean="0">
                <a:solidFill>
                  <a:srgbClr val="1F94CA"/>
                </a:solidFill>
                <a:ea typeface="Verdana" panose="020B0604030504040204" pitchFamily="34" charset="0"/>
                <a:cs typeface="Verdana" panose="020B0604030504040204" pitchFamily="34" charset="0"/>
              </a:rPr>
              <a:t>calculators are allowed for any math measure.</a:t>
            </a:r>
            <a:endParaRPr lang="en-US" sz="2800" kern="0" dirty="0">
              <a:solidFill>
                <a:srgbClr val="1F94CA"/>
              </a:solidFill>
              <a:latin typeface="Verdana"/>
              <a:cs typeface="Arial"/>
            </a:endParaRPr>
          </a:p>
        </p:txBody>
      </p:sp>
      <p:sp>
        <p:nvSpPr>
          <p:cNvPr id="19" name="Rounded Rectangle 18"/>
          <p:cNvSpPr/>
          <p:nvPr/>
        </p:nvSpPr>
        <p:spPr>
          <a:xfrm>
            <a:off x="3011450" y="2231919"/>
            <a:ext cx="2603537" cy="193186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Do not provide hints or corrective feedback.</a:t>
            </a:r>
            <a:endParaRPr lang="en-US" sz="2800" kern="0" dirty="0">
              <a:solidFill>
                <a:srgbClr val="1F94CA"/>
              </a:solidFill>
              <a:ea typeface="Verdana" panose="020B0604030504040204" pitchFamily="34" charset="0"/>
              <a:cs typeface="Verdana" panose="020B0604030504040204" pitchFamily="34" charset="0"/>
            </a:endParaRPr>
          </a:p>
        </p:txBody>
      </p:sp>
      <p:sp>
        <p:nvSpPr>
          <p:cNvPr id="10" name="Text Placeholder 1"/>
          <p:cNvSpPr>
            <a:spLocks noGrp="1"/>
          </p:cNvSpPr>
          <p:nvPr>
            <p:ph type="body" sz="quarter" idx="10"/>
          </p:nvPr>
        </p:nvSpPr>
        <p:spPr>
          <a:xfrm>
            <a:off x="182880" y="0"/>
            <a:ext cx="8961120" cy="1280160"/>
          </a:xfrm>
        </p:spPr>
        <p:txBody>
          <a:bodyPr vert="horz" lIns="91440" tIns="45720" rIns="91440" bIns="45720" rtlCol="0" anchor="ctr">
            <a:normAutofit/>
          </a:bodyPr>
          <a:lstStyle/>
          <a:p>
            <a:r>
              <a:rPr lang="en-US" dirty="0" smtClean="0"/>
              <a:t>Not To </a:t>
            </a:r>
            <a:r>
              <a:rPr lang="en-US" dirty="0"/>
              <a:t>Do’s</a:t>
            </a:r>
          </a:p>
        </p:txBody>
      </p:sp>
      <p:sp>
        <p:nvSpPr>
          <p:cNvPr id="8" name="Rounded Rectangle 7"/>
          <p:cNvSpPr/>
          <p:nvPr/>
        </p:nvSpPr>
        <p:spPr>
          <a:xfrm>
            <a:off x="169070" y="4291865"/>
            <a:ext cx="2632052" cy="193186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Do </a:t>
            </a:r>
            <a:r>
              <a:rPr lang="en-US" sz="2800" kern="0" dirty="0" smtClean="0">
                <a:solidFill>
                  <a:srgbClr val="1F94CA"/>
                </a:solidFill>
                <a:ea typeface="Verdana" panose="020B0604030504040204" pitchFamily="34" charset="0"/>
                <a:cs typeface="Verdana" panose="020B0604030504040204" pitchFamily="34" charset="0"/>
              </a:rPr>
              <a:t>not allow students to talk during the tests.</a:t>
            </a:r>
            <a:endParaRPr lang="en-US" sz="2800" kern="0" dirty="0">
              <a:solidFill>
                <a:srgbClr val="1F94CA"/>
              </a:solidFill>
              <a:ea typeface="Verdana" panose="020B0604030504040204" pitchFamily="34" charset="0"/>
              <a:cs typeface="Verdana" panose="020B0604030504040204" pitchFamily="34" charset="0"/>
            </a:endParaRPr>
          </a:p>
        </p:txBody>
      </p:sp>
      <p:sp>
        <p:nvSpPr>
          <p:cNvPr id="9" name="Rounded Rectangle 8"/>
          <p:cNvSpPr/>
          <p:nvPr/>
        </p:nvSpPr>
        <p:spPr>
          <a:xfrm>
            <a:off x="3011449" y="4291864"/>
            <a:ext cx="5900687" cy="193186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Avoid bathroom and water breaks during the session.  Minimize movement and traffic within </a:t>
            </a:r>
            <a:br>
              <a:rPr lang="en-US" sz="2800" kern="0" dirty="0" smtClean="0">
                <a:solidFill>
                  <a:srgbClr val="1F94CA"/>
                </a:solidFill>
                <a:ea typeface="Verdana" panose="020B0604030504040204" pitchFamily="34" charset="0"/>
                <a:cs typeface="Verdana" panose="020B0604030504040204" pitchFamily="34" charset="0"/>
              </a:rPr>
            </a:br>
            <a:r>
              <a:rPr lang="en-US" sz="2800" kern="0" dirty="0" smtClean="0">
                <a:solidFill>
                  <a:srgbClr val="1F94CA"/>
                </a:solidFill>
                <a:ea typeface="Verdana" panose="020B0604030504040204" pitchFamily="34" charset="0"/>
                <a:cs typeface="Verdana" panose="020B0604030504040204" pitchFamily="34" charset="0"/>
              </a:rPr>
              <a:t>the room.</a:t>
            </a:r>
            <a:endParaRPr lang="en-US" sz="2800" kern="0" dirty="0">
              <a:solidFill>
                <a:srgbClr val="1F94CA"/>
              </a:solidFill>
              <a:latin typeface="Verdana"/>
              <a:cs typeface="Arial"/>
            </a:endParaRPr>
          </a:p>
        </p:txBody>
      </p:sp>
    </p:spTree>
    <p:extLst>
      <p:ext uri="{BB962C8B-B14F-4D97-AF65-F5344CB8AC3E}">
        <p14:creationId xmlns:p14="http://schemas.microsoft.com/office/powerpoint/2010/main" val="151327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rmAutofit fontScale="25000" lnSpcReduction="20000"/>
          </a:bodyPr>
          <a:lstStyle/>
          <a:p>
            <a:r>
              <a:rPr lang="en-US" sz="19200" dirty="0" smtClean="0"/>
              <a:t>Screening Accommodations </a:t>
            </a:r>
          </a:p>
          <a:p>
            <a:r>
              <a:rPr lang="en-US" sz="12800" dirty="0" smtClean="0"/>
              <a:t>With Online Measures</a:t>
            </a:r>
          </a:p>
        </p:txBody>
      </p:sp>
      <p:sp>
        <p:nvSpPr>
          <p:cNvPr id="9" name="Rounded Rectangle 8"/>
          <p:cNvSpPr/>
          <p:nvPr/>
        </p:nvSpPr>
        <p:spPr>
          <a:xfrm>
            <a:off x="4063111" y="1507532"/>
            <a:ext cx="4806008" cy="4717477"/>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37160" rtlCol="0" anchor="ctr"/>
          <a:lstStyle/>
          <a:p>
            <a:pPr algn="ctr"/>
            <a:r>
              <a:rPr lang="en-US" sz="2600" u="sng" dirty="0">
                <a:solidFill>
                  <a:srgbClr val="1F94CA"/>
                </a:solidFill>
              </a:rPr>
              <a:t>Allowed</a:t>
            </a:r>
          </a:p>
          <a:p>
            <a:endParaRPr lang="en-US" sz="1200" u="sng" dirty="0">
              <a:solidFill>
                <a:srgbClr val="1F94CA"/>
              </a:solidFill>
            </a:endParaRPr>
          </a:p>
          <a:p>
            <a:r>
              <a:rPr lang="en-US" sz="2600" dirty="0" smtClean="0">
                <a:solidFill>
                  <a:srgbClr val="1F94CA"/>
                </a:solidFill>
              </a:rPr>
              <a:t>Scratch paper- only for CA.</a:t>
            </a:r>
            <a:endParaRPr lang="en-US" sz="2600" dirty="0">
              <a:solidFill>
                <a:srgbClr val="1F94CA"/>
              </a:solidFill>
            </a:endParaRPr>
          </a:p>
          <a:p>
            <a:endParaRPr lang="en-US" sz="1200" dirty="0">
              <a:solidFill>
                <a:srgbClr val="1F94CA"/>
              </a:solidFill>
            </a:endParaRPr>
          </a:p>
          <a:p>
            <a:r>
              <a:rPr lang="en-US" sz="2600" dirty="0">
                <a:solidFill>
                  <a:srgbClr val="1F94CA"/>
                </a:solidFill>
              </a:rPr>
              <a:t>Modifying the environment (e.g. special </a:t>
            </a:r>
            <a:r>
              <a:rPr lang="en-US" sz="2600" dirty="0" smtClean="0">
                <a:solidFill>
                  <a:srgbClr val="1F94CA"/>
                </a:solidFill>
              </a:rPr>
              <a:t>lighting, adaptive furniture).</a:t>
            </a:r>
          </a:p>
          <a:p>
            <a:endParaRPr lang="en-US" sz="2600" dirty="0">
              <a:solidFill>
                <a:srgbClr val="1F94CA"/>
              </a:solidFill>
            </a:endParaRPr>
          </a:p>
          <a:p>
            <a:r>
              <a:rPr lang="en-US" sz="2600" dirty="0" smtClean="0">
                <a:solidFill>
                  <a:srgbClr val="1F94CA"/>
                </a:solidFill>
              </a:rPr>
              <a:t>Accommodations documented in a student’s IEP or 504 plan.  Some are built into TestNav.</a:t>
            </a:r>
            <a:endParaRPr lang="en-US" sz="2800" dirty="0">
              <a:solidFill>
                <a:srgbClr val="1F94CA"/>
              </a:solidFill>
            </a:endParaRPr>
          </a:p>
        </p:txBody>
      </p:sp>
      <p:sp>
        <p:nvSpPr>
          <p:cNvPr id="10" name="Rounded Rectangle 9"/>
          <p:cNvSpPr/>
          <p:nvPr/>
        </p:nvSpPr>
        <p:spPr>
          <a:xfrm>
            <a:off x="182880" y="1507532"/>
            <a:ext cx="3592286" cy="2574611"/>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u="sng" dirty="0">
                <a:solidFill>
                  <a:srgbClr val="1F94CA"/>
                </a:solidFill>
              </a:rPr>
              <a:t>Not Allowed</a:t>
            </a:r>
            <a:endParaRPr lang="en-US" sz="2600" dirty="0">
              <a:solidFill>
                <a:srgbClr val="1F94CA"/>
              </a:solidFill>
            </a:endParaRPr>
          </a:p>
          <a:p>
            <a:endParaRPr lang="en-US" sz="1200" dirty="0">
              <a:solidFill>
                <a:srgbClr val="1F94CA"/>
              </a:solidFill>
            </a:endParaRPr>
          </a:p>
          <a:p>
            <a:r>
              <a:rPr lang="en-US" sz="2600" dirty="0" smtClean="0">
                <a:solidFill>
                  <a:srgbClr val="1F94CA"/>
                </a:solidFill>
              </a:rPr>
              <a:t>Hints and corrective feedback.</a:t>
            </a:r>
          </a:p>
          <a:p>
            <a:endParaRPr lang="en-US" sz="2600" dirty="0">
              <a:solidFill>
                <a:srgbClr val="1F94CA"/>
              </a:solidFill>
            </a:endParaRPr>
          </a:p>
          <a:p>
            <a:r>
              <a:rPr lang="en-US" sz="2600" dirty="0" smtClean="0">
                <a:solidFill>
                  <a:srgbClr val="1F94CA"/>
                </a:solidFill>
              </a:rPr>
              <a:t>Extending time limits.</a:t>
            </a:r>
            <a:endParaRPr lang="en-US" sz="2600" dirty="0">
              <a:solidFill>
                <a:srgbClr val="1F94CA"/>
              </a:solidFill>
            </a:endParaRPr>
          </a:p>
          <a:p>
            <a:endParaRPr lang="en-US" sz="2400" dirty="0">
              <a:solidFill>
                <a:srgbClr val="1F94CA"/>
              </a:solidFill>
            </a:endParaRPr>
          </a:p>
          <a:p>
            <a:endParaRPr lang="en-US" sz="2800" dirty="0">
              <a:solidFill>
                <a:srgbClr val="1F94CA"/>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75" y="5257801"/>
            <a:ext cx="3594085" cy="967208"/>
          </a:xfrm>
          <a:prstGeom prst="rect">
            <a:avLst/>
          </a:prstGeom>
        </p:spPr>
      </p:pic>
    </p:spTree>
    <p:extLst>
      <p:ext uri="{BB962C8B-B14F-4D97-AF65-F5344CB8AC3E}">
        <p14:creationId xmlns:p14="http://schemas.microsoft.com/office/powerpoint/2010/main" val="306185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Autofit/>
          </a:bodyPr>
          <a:lstStyle/>
          <a:p>
            <a:r>
              <a:rPr lang="en-US" sz="4800" dirty="0" smtClean="0"/>
              <a:t>Monitoring Accommodations</a:t>
            </a:r>
            <a:endParaRPr lang="en-US" sz="4800" dirty="0"/>
          </a:p>
        </p:txBody>
      </p:sp>
      <p:sp>
        <p:nvSpPr>
          <p:cNvPr id="5" name="Rounded Rectangle 4"/>
          <p:cNvSpPr/>
          <p:nvPr/>
        </p:nvSpPr>
        <p:spPr>
          <a:xfrm>
            <a:off x="179882" y="1783103"/>
            <a:ext cx="8811650" cy="352106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EE2A7B"/>
              </a:buClr>
            </a:pPr>
            <a:r>
              <a:rPr lang="en-US" sz="2800" dirty="0">
                <a:solidFill>
                  <a:srgbClr val="1F94CA"/>
                </a:solidFill>
                <a:ea typeface="Verdana" panose="020B0604030504040204" pitchFamily="34" charset="0"/>
                <a:cs typeface="Verdana" panose="020B0604030504040204" pitchFamily="34" charset="0"/>
              </a:rPr>
              <a:t>In addition to the screening accommodations allowed, other appropriate accommodations may be made during progress monitoring as long as:</a:t>
            </a:r>
          </a:p>
          <a:p>
            <a:pPr>
              <a:buClr>
                <a:srgbClr val="EE2A7B"/>
              </a:buClr>
            </a:pPr>
            <a:endParaRPr lang="en-US" sz="1200" dirty="0">
              <a:solidFill>
                <a:srgbClr val="1F94CA"/>
              </a:solidFill>
              <a:latin typeface="Verdana" panose="020B0604030504040204" pitchFamily="34" charset="0"/>
              <a:ea typeface="Verdana" panose="020B0604030504040204" pitchFamily="34" charset="0"/>
              <a:cs typeface="Verdana" panose="020B0604030504040204" pitchFamily="34" charset="0"/>
            </a:endParaRPr>
          </a:p>
          <a:p>
            <a:pPr marL="971550" lvl="1" indent="-514350">
              <a:spcBef>
                <a:spcPts val="600"/>
              </a:spcBef>
              <a:spcAft>
                <a:spcPts val="1200"/>
              </a:spcAft>
              <a:buClr>
                <a:srgbClr val="1F94CA"/>
              </a:buClr>
              <a:buFont typeface="+mj-lt"/>
              <a:buAutoNum type="arabicPeriod"/>
              <a:defRPr/>
            </a:pPr>
            <a:r>
              <a:rPr lang="en-US" sz="2800" dirty="0">
                <a:solidFill>
                  <a:srgbClr val="1F94CA"/>
                </a:solidFill>
                <a:ea typeface="Verdana" panose="020B0604030504040204" pitchFamily="34" charset="0"/>
                <a:cs typeface="Verdana" panose="020B0604030504040204" pitchFamily="34" charset="0"/>
              </a:rPr>
              <a:t>The accommodations are applied consistently during progress monitoring.</a:t>
            </a:r>
          </a:p>
          <a:p>
            <a:pPr marL="971550" lvl="1" indent="-514350">
              <a:buClr>
                <a:srgbClr val="1F94CA"/>
              </a:buClr>
              <a:buFont typeface="+mj-lt"/>
              <a:buAutoNum type="arabicPeriod"/>
              <a:defRPr/>
            </a:pPr>
            <a:r>
              <a:rPr lang="en-US" sz="2800" dirty="0">
                <a:solidFill>
                  <a:srgbClr val="1F94CA"/>
                </a:solidFill>
                <a:ea typeface="Verdana" panose="020B0604030504040204" pitchFamily="34" charset="0"/>
                <a:cs typeface="Verdana" panose="020B0604030504040204" pitchFamily="34" charset="0"/>
              </a:rPr>
              <a:t>Any accommodations are documented.</a:t>
            </a:r>
          </a:p>
          <a:p>
            <a:endParaRPr lang="en-US" sz="2800" dirty="0">
              <a:solidFill>
                <a:srgbClr val="1F94CA"/>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301" y="5709329"/>
            <a:ext cx="1916231" cy="515679"/>
          </a:xfrm>
          <a:prstGeom prst="rect">
            <a:avLst/>
          </a:prstGeom>
        </p:spPr>
      </p:pic>
    </p:spTree>
    <p:extLst>
      <p:ext uri="{BB962C8B-B14F-4D97-AF65-F5344CB8AC3E}">
        <p14:creationId xmlns:p14="http://schemas.microsoft.com/office/powerpoint/2010/main" val="1197177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vert="horz" lIns="91440" tIns="45720" rIns="91440" bIns="45720" rtlCol="0" anchor="ctr">
            <a:normAutofit/>
          </a:bodyPr>
          <a:lstStyle/>
          <a:p>
            <a:r>
              <a:rPr lang="en-US" dirty="0" smtClean="0"/>
              <a:t>Recommended</a:t>
            </a:r>
            <a:endParaRPr lang="en-US" dirty="0"/>
          </a:p>
        </p:txBody>
      </p:sp>
      <p:sp>
        <p:nvSpPr>
          <p:cNvPr id="4" name="Down Arrow 3"/>
          <p:cNvSpPr/>
          <p:nvPr/>
        </p:nvSpPr>
        <p:spPr>
          <a:xfrm>
            <a:off x="1298145" y="1293223"/>
            <a:ext cx="6393130" cy="5087983"/>
          </a:xfrm>
          <a:prstGeom prst="downArrow">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pPr>
            <a:endParaRPr lang="en-US" sz="2800" kern="0" dirty="0">
              <a:solidFill>
                <a:srgbClr val="1F94CA"/>
              </a:solidFill>
              <a:ea typeface="Verdana" panose="020B0604030504040204" pitchFamily="34" charset="0"/>
              <a:cs typeface="Verdana" panose="020B0604030504040204" pitchFamily="34" charset="0"/>
            </a:endParaRPr>
          </a:p>
        </p:txBody>
      </p:sp>
      <p:sp>
        <p:nvSpPr>
          <p:cNvPr id="10" name="Rounded Rectangle 9"/>
          <p:cNvSpPr/>
          <p:nvPr/>
        </p:nvSpPr>
        <p:spPr>
          <a:xfrm>
            <a:off x="609700" y="4000500"/>
            <a:ext cx="8224057" cy="2073728"/>
          </a:xfrm>
          <a:prstGeom prst="roundRect">
            <a:avLst/>
          </a:prstGeom>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Be Proactive!</a:t>
            </a:r>
          </a:p>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Install ProctorCache and </a:t>
            </a:r>
            <a:r>
              <a:rPr lang="en-US" sz="2800" kern="0" dirty="0" err="1" smtClean="0">
                <a:solidFill>
                  <a:srgbClr val="1F94CA"/>
                </a:solidFill>
                <a:ea typeface="Verdana" panose="020B0604030504040204" pitchFamily="34" charset="0"/>
                <a:cs typeface="Verdana" panose="020B0604030504040204" pitchFamily="34" charset="0"/>
              </a:rPr>
              <a:t>precache</a:t>
            </a:r>
            <a:r>
              <a:rPr lang="en-US" sz="2800" kern="0" dirty="0" smtClean="0">
                <a:solidFill>
                  <a:srgbClr val="1F94CA"/>
                </a:solidFill>
                <a:ea typeface="Verdana" panose="020B0604030504040204" pitchFamily="34" charset="0"/>
                <a:cs typeface="Verdana" panose="020B0604030504040204" pitchFamily="34" charset="0"/>
              </a:rPr>
              <a:t> test items. Students can resume testing and results will be available once the internet connection resumes.</a:t>
            </a:r>
            <a:endParaRPr lang="en-US" sz="2800" kern="0" dirty="0">
              <a:solidFill>
                <a:srgbClr val="1F94CA"/>
              </a:solidFill>
              <a:ea typeface="Verdana" panose="020B0604030504040204" pitchFamily="34" charset="0"/>
              <a:cs typeface="Verdana" panose="020B0604030504040204" pitchFamily="34" charset="0"/>
            </a:endParaRPr>
          </a:p>
        </p:txBody>
      </p:sp>
      <p:sp>
        <p:nvSpPr>
          <p:cNvPr id="11" name="Rounded Rectangle 10"/>
          <p:cNvSpPr/>
          <p:nvPr/>
        </p:nvSpPr>
        <p:spPr>
          <a:xfrm>
            <a:off x="1298145" y="1464673"/>
            <a:ext cx="6730588" cy="1752056"/>
          </a:xfrm>
          <a:prstGeom prst="roundRect">
            <a:avLst/>
          </a:prstGeom>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Interruptions to internet connection is possible and can be unpredictable at times!</a:t>
            </a:r>
          </a:p>
        </p:txBody>
      </p:sp>
    </p:spTree>
    <p:extLst>
      <p:ext uri="{BB962C8B-B14F-4D97-AF65-F5344CB8AC3E}">
        <p14:creationId xmlns:p14="http://schemas.microsoft.com/office/powerpoint/2010/main" val="21454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2560" y="3368040"/>
            <a:ext cx="6492240" cy="1754326"/>
          </a:xfrm>
          <a:prstGeom prst="rect">
            <a:avLst/>
          </a:prstGeom>
          <a:noFill/>
        </p:spPr>
        <p:txBody>
          <a:bodyPr wrap="square" rtlCol="0">
            <a:spAutoFit/>
          </a:bodyPr>
          <a:lstStyle/>
          <a:p>
            <a:pPr algn="ctr"/>
            <a:r>
              <a:rPr lang="en-US" sz="3600" dirty="0" smtClean="0">
                <a:solidFill>
                  <a:schemeClr val="bg2"/>
                </a:solidFill>
              </a:rPr>
              <a:t>Benchmarking Quick Steps: </a:t>
            </a:r>
            <a:br>
              <a:rPr lang="en-US" sz="3600" dirty="0" smtClean="0">
                <a:solidFill>
                  <a:schemeClr val="bg2"/>
                </a:solidFill>
              </a:rPr>
            </a:br>
            <a:r>
              <a:rPr lang="en-US" sz="3600" dirty="0" smtClean="0">
                <a:solidFill>
                  <a:schemeClr val="bg2"/>
                </a:solidFill>
              </a:rPr>
              <a:t>Online Assessment Administration (demo)</a:t>
            </a:r>
            <a:endParaRPr lang="en-US" sz="3600" dirty="0">
              <a:solidFill>
                <a:schemeClr val="bg2"/>
              </a:solidFill>
            </a:endParaRPr>
          </a:p>
        </p:txBody>
      </p:sp>
    </p:spTree>
    <p:extLst>
      <p:ext uri="{BB962C8B-B14F-4D97-AF65-F5344CB8AC3E}">
        <p14:creationId xmlns:p14="http://schemas.microsoft.com/office/powerpoint/2010/main" val="198439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8308" y="2449288"/>
            <a:ext cx="5655295" cy="3477983"/>
          </a:xfrm>
        </p:spPr>
        <p:txBody>
          <a:bodyPr>
            <a:normAutofit/>
          </a:bodyPr>
          <a:lstStyle/>
          <a:p>
            <a:r>
              <a:rPr lang="en-US" sz="5400" b="0" dirty="0" smtClean="0"/>
              <a:t>Administration of the Online Assessments</a:t>
            </a:r>
            <a:endParaRPr lang="en-US" sz="540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348" y="1711875"/>
            <a:ext cx="3236336" cy="4696186"/>
          </a:xfrm>
          <a:prstGeom prst="rect">
            <a:avLst/>
          </a:prstGeom>
          <a:ln>
            <a:noFill/>
          </a:ln>
          <a:effectLst>
            <a:softEdge rad="112500"/>
          </a:effectLst>
        </p:spPr>
      </p:pic>
    </p:spTree>
    <p:extLst>
      <p:ext uri="{BB962C8B-B14F-4D97-AF65-F5344CB8AC3E}">
        <p14:creationId xmlns:p14="http://schemas.microsoft.com/office/powerpoint/2010/main" val="2390780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6958" y="334507"/>
            <a:ext cx="8196263" cy="842939"/>
          </a:xfrm>
        </p:spPr>
        <p:txBody>
          <a:bodyPr>
            <a:normAutofit/>
          </a:bodyPr>
          <a:lstStyle/>
          <a:p>
            <a:r>
              <a:rPr lang="en-US" dirty="0" smtClean="0"/>
              <a:t>Math Measures</a:t>
            </a:r>
            <a:endParaRPr lang="en-US" dirty="0"/>
          </a:p>
        </p:txBody>
      </p:sp>
      <p:sp>
        <p:nvSpPr>
          <p:cNvPr id="2" name="TextBox 1"/>
          <p:cNvSpPr txBox="1"/>
          <p:nvPr/>
        </p:nvSpPr>
        <p:spPr>
          <a:xfrm>
            <a:off x="162838" y="1340285"/>
            <a:ext cx="8880954" cy="4955203"/>
          </a:xfrm>
          <a:prstGeom prst="rect">
            <a:avLst/>
          </a:prstGeom>
          <a:noFill/>
        </p:spPr>
        <p:txBody>
          <a:bodyPr wrap="square" rtlCol="0">
            <a:spAutoFit/>
          </a:bodyPr>
          <a:lstStyle/>
          <a:p>
            <a:r>
              <a:rPr lang="en-US" sz="2400" i="1" dirty="0">
                <a:solidFill>
                  <a:schemeClr val="bg2"/>
                </a:solidFill>
              </a:rPr>
              <a:t>State verbatim</a:t>
            </a:r>
            <a:r>
              <a:rPr lang="en-US" sz="2400" dirty="0">
                <a:solidFill>
                  <a:schemeClr val="bg2"/>
                </a:solidFill>
              </a:rPr>
              <a:t>:</a:t>
            </a:r>
          </a:p>
          <a:p>
            <a:r>
              <a:rPr lang="en-US" sz="2400" dirty="0">
                <a:solidFill>
                  <a:schemeClr val="bg2"/>
                </a:solidFill>
              </a:rPr>
              <a:t>“Today you’ll be taking a math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1400" dirty="0">
              <a:solidFill>
                <a:schemeClr val="bg2"/>
              </a:solidFill>
            </a:endParaRPr>
          </a:p>
          <a:p>
            <a:r>
              <a:rPr lang="en-US" sz="2400" dirty="0">
                <a:solidFill>
                  <a:schemeClr val="bg2"/>
                </a:solidFill>
              </a:rPr>
              <a:t>There are several parts to today’s math test—make sure to keep working until the test is complete. Follow all the test directions, answer every question, and do your own work.</a:t>
            </a:r>
          </a:p>
          <a:p>
            <a:endParaRPr lang="en-US" sz="1400" dirty="0">
              <a:solidFill>
                <a:schemeClr val="bg2"/>
              </a:solidFill>
            </a:endParaRPr>
          </a:p>
          <a:p>
            <a:r>
              <a:rPr lang="en-US" sz="2400" dirty="0">
                <a:solidFill>
                  <a:schemeClr val="bg2"/>
                </a:solidFill>
              </a:rPr>
              <a:t>If you have any questions during the test, please stay seated and raise your hand—I will come over to you. Remember: Do your best! Put on your headphones now and we’ll begin.”</a:t>
            </a:r>
            <a:endParaRPr lang="en-US" sz="2400" dirty="0"/>
          </a:p>
        </p:txBody>
      </p:sp>
    </p:spTree>
    <p:extLst>
      <p:ext uri="{BB962C8B-B14F-4D97-AF65-F5344CB8AC3E}">
        <p14:creationId xmlns:p14="http://schemas.microsoft.com/office/powerpoint/2010/main" val="161941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6958" y="334508"/>
            <a:ext cx="8196263" cy="830414"/>
          </a:xfrm>
        </p:spPr>
        <p:txBody>
          <a:bodyPr>
            <a:normAutofit lnSpcReduction="10000"/>
          </a:bodyPr>
          <a:lstStyle/>
          <a:p>
            <a:r>
              <a:rPr lang="en-US" dirty="0" smtClean="0"/>
              <a:t>Reading Measures</a:t>
            </a:r>
            <a:endParaRPr lang="en-US" dirty="0"/>
          </a:p>
        </p:txBody>
      </p:sp>
      <p:sp>
        <p:nvSpPr>
          <p:cNvPr id="2" name="TextBox 1"/>
          <p:cNvSpPr txBox="1"/>
          <p:nvPr/>
        </p:nvSpPr>
        <p:spPr>
          <a:xfrm>
            <a:off x="200416" y="1390389"/>
            <a:ext cx="8918532" cy="4955203"/>
          </a:xfrm>
          <a:prstGeom prst="rect">
            <a:avLst/>
          </a:prstGeom>
          <a:noFill/>
        </p:spPr>
        <p:txBody>
          <a:bodyPr wrap="square" rtlCol="0">
            <a:spAutoFit/>
          </a:bodyPr>
          <a:lstStyle/>
          <a:p>
            <a:r>
              <a:rPr lang="en-US" sz="2400" i="1" dirty="0">
                <a:solidFill>
                  <a:schemeClr val="bg2"/>
                </a:solidFill>
              </a:rPr>
              <a:t>State verbatim</a:t>
            </a:r>
            <a:r>
              <a:rPr lang="en-US" sz="2400" dirty="0">
                <a:solidFill>
                  <a:schemeClr val="bg2"/>
                </a:solidFill>
              </a:rPr>
              <a:t>:</a:t>
            </a:r>
          </a:p>
          <a:p>
            <a:r>
              <a:rPr lang="en-US" sz="2400" dirty="0">
                <a:solidFill>
                  <a:schemeClr val="bg2"/>
                </a:solidFill>
              </a:rPr>
              <a:t>“Today you’ll be taking a reading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1400" dirty="0">
              <a:solidFill>
                <a:schemeClr val="bg2"/>
              </a:solidFill>
            </a:endParaRPr>
          </a:p>
          <a:p>
            <a:r>
              <a:rPr lang="en-US" sz="2400" dirty="0">
                <a:solidFill>
                  <a:schemeClr val="bg2"/>
                </a:solidFill>
              </a:rPr>
              <a:t>There are several parts to today’s reading test—make sure to keep working until the test is complete. Follow all the test directions, answer every question, and do your own work. </a:t>
            </a:r>
          </a:p>
          <a:p>
            <a:endParaRPr lang="en-US" sz="1400" dirty="0">
              <a:solidFill>
                <a:schemeClr val="bg2"/>
              </a:solidFill>
            </a:endParaRPr>
          </a:p>
          <a:p>
            <a:r>
              <a:rPr lang="en-US" sz="2400" dirty="0">
                <a:solidFill>
                  <a:schemeClr val="bg2"/>
                </a:solidFill>
              </a:rPr>
              <a:t>If you have any questions during the test, please stay seated and raise your hand—I will come over to you. Remember: Do your best! Put on your headphones now and we’ll begin</a:t>
            </a:r>
            <a:r>
              <a:rPr lang="en-US" sz="2400" dirty="0" smtClean="0">
                <a:solidFill>
                  <a:schemeClr val="bg2"/>
                </a:solidFill>
              </a:rPr>
              <a:t>.”</a:t>
            </a:r>
            <a:endParaRPr lang="en-US" sz="2400" dirty="0">
              <a:solidFill>
                <a:schemeClr val="bg2"/>
              </a:solidFill>
            </a:endParaRPr>
          </a:p>
        </p:txBody>
      </p:sp>
    </p:spTree>
    <p:extLst>
      <p:ext uri="{BB962C8B-B14F-4D97-AF65-F5344CB8AC3E}">
        <p14:creationId xmlns:p14="http://schemas.microsoft.com/office/powerpoint/2010/main" val="3231473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132" y="2499343"/>
            <a:ext cx="4490911" cy="2403962"/>
          </a:xfrm>
        </p:spPr>
        <p:txBody>
          <a:bodyPr>
            <a:normAutofit/>
          </a:bodyPr>
          <a:lstStyle/>
          <a:p>
            <a:r>
              <a:rPr lang="en-US" sz="5400" b="0" dirty="0">
                <a:solidFill>
                  <a:schemeClr val="bg2"/>
                </a:solidFill>
              </a:rPr>
              <a:t>Oral Reading Fluency</a:t>
            </a:r>
          </a:p>
        </p:txBody>
      </p:sp>
      <p:pic>
        <p:nvPicPr>
          <p:cNvPr id="3" name="Picture Placeholder 3"/>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7928" t="8013" r="17546" b="12603"/>
          <a:stretch/>
        </p:blipFill>
        <p:spPr>
          <a:xfrm>
            <a:off x="4969565" y="2161312"/>
            <a:ext cx="3893884" cy="4166399"/>
          </a:xfrm>
        </p:spPr>
      </p:pic>
    </p:spTree>
    <p:extLst>
      <p:ext uri="{BB962C8B-B14F-4D97-AF65-F5344CB8AC3E}">
        <p14:creationId xmlns:p14="http://schemas.microsoft.com/office/powerpoint/2010/main" val="2647773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5" y="1523059"/>
            <a:ext cx="4728865" cy="3007377"/>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ctr">
            <a:normAutofit fontScale="92500" lnSpcReduction="2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a:t>
            </a:r>
            <a:r>
              <a:rPr lang="en-US" sz="3200" dirty="0">
                <a:solidFill>
                  <a:srgbClr val="FFFFFF"/>
                </a:solidFill>
              </a:rPr>
              <a:t>the student does:</a:t>
            </a:r>
          </a:p>
          <a:p>
            <a:endParaRPr lang="en-US" sz="3200" b="0" dirty="0">
              <a:solidFill>
                <a:srgbClr val="FFFFFF"/>
              </a:solidFill>
            </a:endParaRPr>
          </a:p>
          <a:p>
            <a:pPr>
              <a:lnSpc>
                <a:spcPct val="110000"/>
              </a:lnSpc>
            </a:pPr>
            <a:r>
              <a:rPr lang="en-US" sz="3200" b="0" dirty="0">
                <a:solidFill>
                  <a:srgbClr val="FFFFFF"/>
                </a:solidFill>
              </a:rPr>
              <a:t>The student sees two separate one-page stories and reads as much of the story as possible within 1 minute.</a:t>
            </a:r>
          </a:p>
        </p:txBody>
      </p:sp>
      <p:sp>
        <p:nvSpPr>
          <p:cNvPr id="12" name="Title 1"/>
          <p:cNvSpPr txBox="1">
            <a:spLocks/>
          </p:cNvSpPr>
          <p:nvPr/>
        </p:nvSpPr>
        <p:spPr>
          <a:xfrm>
            <a:off x="1" y="4653643"/>
            <a:ext cx="4704812" cy="1667948"/>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ctr">
            <a:no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000" dirty="0">
                <a:solidFill>
                  <a:srgbClr val="FFFFFF"/>
                </a:solidFill>
              </a:rPr>
              <a:t>Level</a:t>
            </a:r>
            <a:r>
              <a:rPr lang="en-US" sz="3000" dirty="0" smtClean="0">
                <a:solidFill>
                  <a:srgbClr val="FFFFFF"/>
                </a:solidFill>
              </a:rPr>
              <a:t>:</a:t>
            </a:r>
            <a:endParaRPr lang="en-US" sz="3000" dirty="0">
              <a:solidFill>
                <a:srgbClr val="FFFFFF"/>
              </a:solidFill>
            </a:endParaRPr>
          </a:p>
          <a:p>
            <a:r>
              <a:rPr lang="en-US" sz="3000" b="0" dirty="0" smtClean="0">
                <a:solidFill>
                  <a:srgbClr val="FFFFFF"/>
                </a:solidFill>
              </a:rPr>
              <a:t>Grade 1 and up- Fall</a:t>
            </a:r>
            <a:r>
              <a:rPr lang="en-US" sz="3000" b="0" dirty="0">
                <a:solidFill>
                  <a:srgbClr val="FFFFFF"/>
                </a:solidFill>
              </a:rPr>
              <a:t>, </a:t>
            </a:r>
            <a:r>
              <a:rPr lang="en-US" sz="3000" b="0" dirty="0" smtClean="0">
                <a:solidFill>
                  <a:srgbClr val="FFFFFF"/>
                </a:solidFill>
              </a:rPr>
              <a:t>Winter </a:t>
            </a:r>
            <a:r>
              <a:rPr lang="en-US" sz="3000" b="0" dirty="0">
                <a:solidFill>
                  <a:srgbClr val="FFFFFF"/>
                </a:solidFill>
              </a:rPr>
              <a:t>&amp; </a:t>
            </a:r>
            <a:r>
              <a:rPr lang="en-US" sz="3000" b="0" dirty="0" smtClean="0">
                <a:solidFill>
                  <a:srgbClr val="FFFFFF"/>
                </a:solidFill>
              </a:rPr>
              <a:t>Spring (9-12 take 8</a:t>
            </a:r>
            <a:r>
              <a:rPr lang="en-US" sz="3000" b="0" baseline="30000" dirty="0" smtClean="0">
                <a:solidFill>
                  <a:srgbClr val="FFFFFF"/>
                </a:solidFill>
              </a:rPr>
              <a:t>th</a:t>
            </a:r>
            <a:r>
              <a:rPr lang="en-US" sz="3000" b="0" dirty="0" smtClean="0">
                <a:solidFill>
                  <a:srgbClr val="FFFFFF"/>
                </a:solidFill>
              </a:rPr>
              <a:t> grade measures)</a:t>
            </a:r>
            <a:endParaRPr lang="en-US" sz="3000" b="0"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901" y="5534579"/>
            <a:ext cx="2764852" cy="744052"/>
          </a:xfrm>
          <a:prstGeom prst="rect">
            <a:avLst/>
          </a:prstGeom>
        </p:spPr>
      </p:pic>
      <p:sp>
        <p:nvSpPr>
          <p:cNvPr id="8" name="Title 1"/>
          <p:cNvSpPr txBox="1">
            <a:spLocks/>
          </p:cNvSpPr>
          <p:nvPr/>
        </p:nvSpPr>
        <p:spPr>
          <a:xfrm>
            <a:off x="182881" y="0"/>
            <a:ext cx="8961120" cy="1280160"/>
          </a:xfrm>
          <a:prstGeom prst="rect">
            <a:avLst/>
          </a:prstGeom>
          <a:noFill/>
        </p:spPr>
        <p:txBody>
          <a:bodyPr anchor="ctr">
            <a:no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4800" dirty="0" smtClean="0"/>
              <a:t>Oral Reading Fluency</a:t>
            </a:r>
            <a:br>
              <a:rPr lang="en-US" sz="4800" dirty="0" smtClean="0"/>
            </a:br>
            <a:r>
              <a:rPr lang="en-US" sz="3200" dirty="0" smtClean="0"/>
              <a:t>(ORF)</a:t>
            </a:r>
            <a:endParaRPr lang="en-US"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464" y="1523059"/>
            <a:ext cx="3380174" cy="3768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88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182880" y="0"/>
            <a:ext cx="8961120" cy="1280160"/>
          </a:xfrm>
          <a:prstGeom prst="rect">
            <a:avLst/>
          </a:prstGeom>
          <a:noFill/>
        </p:spPr>
        <p:txBody>
          <a:bodyPr vert="horz" lIns="91440" tIns="45720" rIns="91440" bIns="45720" rtlCol="0" anchor="ctr">
            <a:normAutofit lnSpcReduction="10000"/>
          </a:bodyPr>
          <a:lstStyle>
            <a:lvl1pPr marL="0" indent="0" algn="l" defTabSz="685766" rtl="0" eaLnBrk="1" latinLnBrk="0" hangingPunct="1">
              <a:lnSpc>
                <a:spcPct val="90000"/>
              </a:lnSpc>
              <a:spcBef>
                <a:spcPts val="750"/>
              </a:spcBef>
              <a:buFont typeface="Arial" panose="020B0604020202020204" pitchFamily="34" charset="0"/>
              <a:buNone/>
              <a:defRPr sz="3300" kern="1200">
                <a:solidFill>
                  <a:schemeClr val="bg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800" b="1" dirty="0" smtClean="0">
                <a:solidFill>
                  <a:srgbClr val="FFFFFF"/>
                </a:solidFill>
              </a:rPr>
              <a:t>Learning Objectives</a:t>
            </a:r>
          </a:p>
          <a:p>
            <a:r>
              <a:rPr lang="en-US" sz="3200" b="1" dirty="0" smtClean="0">
                <a:solidFill>
                  <a:srgbClr val="FFFFFF"/>
                </a:solidFill>
              </a:rPr>
              <a:t>Online Measures</a:t>
            </a:r>
            <a:endParaRPr lang="en-US" sz="3200" b="1" dirty="0">
              <a:solidFill>
                <a:srgbClr val="FFFFFF"/>
              </a:solidFill>
            </a:endParaRPr>
          </a:p>
        </p:txBody>
      </p:sp>
      <p:sp>
        <p:nvSpPr>
          <p:cNvPr id="11" name="Text Placeholder 1"/>
          <p:cNvSpPr>
            <a:spLocks noGrp="1"/>
          </p:cNvSpPr>
          <p:nvPr>
            <p:ph type="body" sz="quarter" idx="10"/>
          </p:nvPr>
        </p:nvSpPr>
        <p:spPr>
          <a:xfrm>
            <a:off x="182880" y="1348691"/>
            <a:ext cx="8784771" cy="1533981"/>
          </a:xfrm>
        </p:spPr>
        <p:txBody>
          <a:bodyPr/>
          <a:lstStyle/>
          <a:p>
            <a:r>
              <a:rPr lang="en-US" dirty="0" smtClean="0"/>
              <a:t>Be able to describe the reading and math measures used for Grades 2-12.</a:t>
            </a:r>
            <a:endParaRPr lang="en-US" dirty="0"/>
          </a:p>
        </p:txBody>
      </p:sp>
      <p:sp>
        <p:nvSpPr>
          <p:cNvPr id="12" name="Text Placeholder 2"/>
          <p:cNvSpPr>
            <a:spLocks noGrp="1"/>
          </p:cNvSpPr>
          <p:nvPr>
            <p:ph type="body" sz="quarter" idx="11"/>
          </p:nvPr>
        </p:nvSpPr>
        <p:spPr>
          <a:xfrm>
            <a:off x="182880" y="3009331"/>
            <a:ext cx="8784771" cy="1533981"/>
          </a:xfrm>
        </p:spPr>
        <p:txBody>
          <a:bodyPr/>
          <a:lstStyle/>
          <a:p>
            <a:r>
              <a:rPr lang="en-US" dirty="0" smtClean="0"/>
              <a:t>Understand how to administer the assessments with fidelity.</a:t>
            </a:r>
            <a:endParaRPr lang="en-US" dirty="0"/>
          </a:p>
        </p:txBody>
      </p:sp>
      <p:sp>
        <p:nvSpPr>
          <p:cNvPr id="14" name="Text Placeholder 4"/>
          <p:cNvSpPr>
            <a:spLocks noGrp="1"/>
          </p:cNvSpPr>
          <p:nvPr>
            <p:ph type="body" sz="quarter" idx="13"/>
          </p:nvPr>
        </p:nvSpPr>
        <p:spPr>
          <a:xfrm>
            <a:off x="185053" y="4669971"/>
            <a:ext cx="8784771" cy="1533981"/>
          </a:xfrm>
        </p:spPr>
        <p:txBody>
          <a:bodyPr/>
          <a:lstStyle/>
          <a:p>
            <a:r>
              <a:rPr lang="en-US" dirty="0" smtClean="0"/>
              <a:t>Apply what you have learned to practice. </a:t>
            </a:r>
            <a:endParaRPr lang="en-US" dirty="0"/>
          </a:p>
        </p:txBody>
      </p:sp>
    </p:spTree>
    <p:extLst>
      <p:ext uri="{BB962C8B-B14F-4D97-AF65-F5344CB8AC3E}">
        <p14:creationId xmlns:p14="http://schemas.microsoft.com/office/powerpoint/2010/main" val="3091110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82880" y="2998"/>
            <a:ext cx="8910501" cy="1280160"/>
          </a:xfrm>
          <a:prstGeom prst="rect">
            <a:avLst/>
          </a:prstGeom>
        </p:spPr>
        <p:txBody>
          <a:bodyPr anchor="ctr">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5400" dirty="0" smtClean="0">
                <a:solidFill>
                  <a:srgbClr val="FFFFFF"/>
                </a:solidFill>
              </a:rPr>
              <a:t>Oral Reading Fluency</a:t>
            </a:r>
            <a:endParaRPr lang="en-US" sz="5400" dirty="0">
              <a:solidFill>
                <a:srgbClr val="FFFFFF"/>
              </a:solidFill>
            </a:endParaRPr>
          </a:p>
        </p:txBody>
      </p:sp>
      <p:sp>
        <p:nvSpPr>
          <p:cNvPr id="11" name="Rounded Rectangle 10"/>
          <p:cNvSpPr/>
          <p:nvPr/>
        </p:nvSpPr>
        <p:spPr>
          <a:xfrm>
            <a:off x="335279" y="1480454"/>
            <a:ext cx="3957319" cy="2266045"/>
          </a:xfrm>
          <a:prstGeom prst="roundRect">
            <a:avLst/>
          </a:prstGeom>
          <a:solidFill>
            <a:schemeClr val="bg2"/>
          </a:solidFill>
          <a:ln>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00150">
              <a:lnSpc>
                <a:spcPct val="90000"/>
              </a:lnSpc>
              <a:spcBef>
                <a:spcPct val="0"/>
              </a:spcBef>
              <a:spcAft>
                <a:spcPct val="35000"/>
              </a:spcAft>
            </a:pPr>
            <a:r>
              <a:rPr lang="en-US" sz="2800" dirty="0">
                <a:solidFill>
                  <a:srgbClr val="FFFFFF"/>
                </a:solidFill>
                <a:ea typeface="Verdana" panose="020B0604030504040204" pitchFamily="34" charset="0"/>
                <a:cs typeface="Verdana" panose="020B0604030504040204" pitchFamily="34" charset="0"/>
              </a:rPr>
              <a:t>Has dedicated item sets exclusively for universal screening.</a:t>
            </a:r>
          </a:p>
        </p:txBody>
      </p:sp>
      <p:sp>
        <p:nvSpPr>
          <p:cNvPr id="12" name="Rounded Rectangle 11"/>
          <p:cNvSpPr/>
          <p:nvPr/>
        </p:nvSpPr>
        <p:spPr>
          <a:xfrm>
            <a:off x="335280" y="3975099"/>
            <a:ext cx="3957319" cy="2266045"/>
          </a:xfrm>
          <a:prstGeom prst="roundRect">
            <a:avLst/>
          </a:prstGeom>
          <a:solidFill>
            <a:schemeClr val="bg2"/>
          </a:solidFill>
          <a:ln>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00150">
              <a:lnSpc>
                <a:spcPct val="90000"/>
              </a:lnSpc>
              <a:spcBef>
                <a:spcPct val="0"/>
              </a:spcBef>
              <a:spcAft>
                <a:spcPct val="35000"/>
              </a:spcAft>
            </a:pPr>
            <a:r>
              <a:rPr lang="en-US" sz="2800" dirty="0" smtClean="0">
                <a:solidFill>
                  <a:srgbClr val="FFFFFF"/>
                </a:solidFill>
                <a:ea typeface="Verdana" panose="020B0604030504040204" pitchFamily="34" charset="0"/>
                <a:cs typeface="Verdana" panose="020B0604030504040204" pitchFamily="34" charset="0"/>
              </a:rPr>
              <a:t>Are all individually administered.</a:t>
            </a:r>
            <a:endParaRPr lang="en-US" sz="2800" dirty="0">
              <a:solidFill>
                <a:srgbClr val="FFFFFF"/>
              </a:solidFill>
              <a:ea typeface="Verdana" panose="020B0604030504040204" pitchFamily="34" charset="0"/>
              <a:cs typeface="Verdana" panose="020B0604030504040204" pitchFamily="34" charset="0"/>
            </a:endParaRPr>
          </a:p>
        </p:txBody>
      </p:sp>
      <p:sp>
        <p:nvSpPr>
          <p:cNvPr id="13" name="Rounded Rectangle 12"/>
          <p:cNvSpPr/>
          <p:nvPr/>
        </p:nvSpPr>
        <p:spPr>
          <a:xfrm>
            <a:off x="4638130" y="3975100"/>
            <a:ext cx="3957319" cy="2266045"/>
          </a:xfrm>
          <a:prstGeom prst="roundRect">
            <a:avLst/>
          </a:prstGeom>
          <a:solidFill>
            <a:schemeClr val="bg2"/>
          </a:solidFill>
          <a:ln>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00150">
              <a:lnSpc>
                <a:spcPct val="90000"/>
              </a:lnSpc>
              <a:spcBef>
                <a:spcPct val="0"/>
              </a:spcBef>
              <a:spcAft>
                <a:spcPct val="35000"/>
              </a:spcAft>
            </a:pPr>
            <a:r>
              <a:rPr lang="en-US" sz="2800" dirty="0">
                <a:solidFill>
                  <a:srgbClr val="FFFFFF"/>
                </a:solidFill>
                <a:ea typeface="Verdana" panose="020B0604030504040204" pitchFamily="34" charset="0"/>
                <a:cs typeface="Verdana" panose="020B0604030504040204" pitchFamily="34" charset="0"/>
              </a:rPr>
              <a:t>Multiple alternate forms per grade level for frequent progress monitoring.</a:t>
            </a:r>
          </a:p>
        </p:txBody>
      </p:sp>
      <p:sp>
        <p:nvSpPr>
          <p:cNvPr id="14" name="Rounded Rectangle 13"/>
          <p:cNvSpPr/>
          <p:nvPr/>
        </p:nvSpPr>
        <p:spPr>
          <a:xfrm>
            <a:off x="4638130" y="1480455"/>
            <a:ext cx="3957319" cy="2266045"/>
          </a:xfrm>
          <a:prstGeom prst="roundRect">
            <a:avLst/>
          </a:prstGeom>
          <a:solidFill>
            <a:schemeClr val="bg2"/>
          </a:solidFill>
          <a:ln>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00150">
              <a:lnSpc>
                <a:spcPct val="90000"/>
              </a:lnSpc>
              <a:spcBef>
                <a:spcPct val="0"/>
              </a:spcBef>
              <a:spcAft>
                <a:spcPct val="35000"/>
              </a:spcAft>
            </a:pPr>
            <a:r>
              <a:rPr lang="en-US" sz="2800" dirty="0">
                <a:solidFill>
                  <a:srgbClr val="FFFFFF"/>
                </a:solidFill>
                <a:ea typeface="Verdana" panose="020B0604030504040204" pitchFamily="34" charset="0"/>
                <a:cs typeface="Verdana" panose="020B0604030504040204" pitchFamily="34" charset="0"/>
              </a:rPr>
              <a:t>Are graded to </a:t>
            </a:r>
            <a:r>
              <a:rPr lang="en-US" sz="2800" dirty="0" smtClean="0">
                <a:solidFill>
                  <a:srgbClr val="FFFFFF"/>
                </a:solidFill>
                <a:ea typeface="Verdana" panose="020B0604030504040204" pitchFamily="34" charset="0"/>
                <a:cs typeface="Verdana" panose="020B0604030504040204" pitchFamily="34" charset="0"/>
              </a:rPr>
              <a:t>be of </a:t>
            </a:r>
            <a:r>
              <a:rPr lang="en-US" sz="2800" dirty="0">
                <a:solidFill>
                  <a:srgbClr val="FFFFFF"/>
                </a:solidFill>
                <a:ea typeface="Verdana" panose="020B0604030504040204" pitchFamily="34" charset="0"/>
                <a:cs typeface="Verdana" panose="020B0604030504040204" pitchFamily="34" charset="0"/>
              </a:rPr>
              <a:t>similar difficulty within each grade level set.</a:t>
            </a:r>
          </a:p>
        </p:txBody>
      </p:sp>
    </p:spTree>
    <p:extLst>
      <p:ext uri="{BB962C8B-B14F-4D97-AF65-F5344CB8AC3E}">
        <p14:creationId xmlns:p14="http://schemas.microsoft.com/office/powerpoint/2010/main" val="93824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5575" y="1438521"/>
            <a:ext cx="3149600" cy="584775"/>
          </a:xfrm>
          <a:prstGeom prst="rect">
            <a:avLst/>
          </a:prstGeom>
          <a:noFill/>
        </p:spPr>
        <p:txBody>
          <a:bodyPr wrap="square" rtlCol="0">
            <a:spAutoFit/>
          </a:bodyPr>
          <a:lstStyle/>
          <a:p>
            <a:pPr algn="ctr"/>
            <a:r>
              <a:rPr lang="en-US" sz="3200" dirty="0">
                <a:solidFill>
                  <a:schemeClr val="bg2"/>
                </a:solidFill>
              </a:rPr>
              <a:t>Student</a:t>
            </a:r>
          </a:p>
        </p:txBody>
      </p:sp>
      <p:sp>
        <p:nvSpPr>
          <p:cNvPr id="10" name="TextBox 9"/>
          <p:cNvSpPr txBox="1"/>
          <p:nvPr/>
        </p:nvSpPr>
        <p:spPr>
          <a:xfrm>
            <a:off x="4856076" y="1438520"/>
            <a:ext cx="3843867" cy="584775"/>
          </a:xfrm>
          <a:prstGeom prst="rect">
            <a:avLst/>
          </a:prstGeom>
          <a:noFill/>
        </p:spPr>
        <p:txBody>
          <a:bodyPr wrap="square" rtlCol="0">
            <a:spAutoFit/>
          </a:bodyPr>
          <a:lstStyle/>
          <a:p>
            <a:pPr algn="ctr"/>
            <a:r>
              <a:rPr lang="en-US" sz="3200" dirty="0">
                <a:solidFill>
                  <a:schemeClr val="bg2"/>
                </a:solidFill>
              </a:rPr>
              <a:t>Digital Record Form</a:t>
            </a:r>
          </a:p>
        </p:txBody>
      </p:sp>
      <p:sp>
        <p:nvSpPr>
          <p:cNvPr id="8" name="Title 1"/>
          <p:cNvSpPr txBox="1">
            <a:spLocks/>
          </p:cNvSpPr>
          <p:nvPr/>
        </p:nvSpPr>
        <p:spPr>
          <a:xfrm>
            <a:off x="182881" y="0"/>
            <a:ext cx="8961120" cy="1280160"/>
          </a:xfrm>
          <a:prstGeom prst="rect">
            <a:avLst/>
          </a:prstGeom>
        </p:spPr>
        <p:txBody>
          <a:bodyPr anchor="ctr">
            <a:no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4800" dirty="0" smtClean="0">
                <a:solidFill>
                  <a:srgbClr val="FFFFFF"/>
                </a:solidFill>
              </a:rPr>
              <a:t>Materials Needed</a:t>
            </a:r>
            <a:br>
              <a:rPr lang="en-US" sz="4800" dirty="0" smtClean="0">
                <a:solidFill>
                  <a:srgbClr val="FFFFFF"/>
                </a:solidFill>
              </a:rPr>
            </a:br>
            <a:r>
              <a:rPr lang="en-US" sz="3200" dirty="0" smtClean="0">
                <a:solidFill>
                  <a:srgbClr val="FFFFFF"/>
                </a:solidFill>
              </a:rPr>
              <a:t>Oral Reading Fluency (ORF)</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90" y="2181657"/>
            <a:ext cx="3564576" cy="397421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786" y="2181655"/>
            <a:ext cx="4251487" cy="397421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338" y="5242375"/>
            <a:ext cx="1524902" cy="1016601"/>
          </a:xfrm>
          <a:prstGeom prst="rect">
            <a:avLst/>
          </a:prstGeom>
          <a:ln>
            <a:solidFill>
              <a:schemeClr val="tx2"/>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751" y="5247548"/>
            <a:ext cx="1436889" cy="1005784"/>
          </a:xfrm>
          <a:prstGeom prst="rect">
            <a:avLst/>
          </a:prstGeom>
          <a:ln>
            <a:solidFill>
              <a:schemeClr val="tx2"/>
            </a:solidFill>
          </a:ln>
        </p:spPr>
      </p:pic>
    </p:spTree>
    <p:extLst>
      <p:ext uri="{BB962C8B-B14F-4D97-AF65-F5344CB8AC3E}">
        <p14:creationId xmlns:p14="http://schemas.microsoft.com/office/powerpoint/2010/main" val="600541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prstGeom prst="rect">
            <a:avLst/>
          </a:prstGeom>
        </p:spPr>
        <p:txBody>
          <a:bodyPr anchor="ctr"/>
          <a:lstStyle/>
          <a:p>
            <a:r>
              <a:rPr lang="en-US" sz="4800" dirty="0" smtClean="0"/>
              <a:t>Digital Record Forms </a:t>
            </a:r>
            <a:r>
              <a:rPr lang="en-US" dirty="0" smtClean="0"/>
              <a:t/>
            </a:r>
            <a:br>
              <a:rPr lang="en-US" dirty="0" smtClean="0"/>
            </a:br>
            <a:r>
              <a:rPr lang="en-US" sz="3200" dirty="0" smtClean="0"/>
              <a:t>(ORF)</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15" y="1534886"/>
            <a:ext cx="3066470" cy="343695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858" y="1534886"/>
            <a:ext cx="4280452" cy="3657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4376" y="4506686"/>
            <a:ext cx="2328258" cy="16056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75" y="5340494"/>
            <a:ext cx="3710483" cy="998533"/>
          </a:xfrm>
          <a:prstGeom prst="rect">
            <a:avLst/>
          </a:prstGeom>
        </p:spPr>
      </p:pic>
    </p:spTree>
    <p:extLst>
      <p:ext uri="{BB962C8B-B14F-4D97-AF65-F5344CB8AC3E}">
        <p14:creationId xmlns:p14="http://schemas.microsoft.com/office/powerpoint/2010/main" val="1325642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82880" y="0"/>
            <a:ext cx="8884325" cy="1280160"/>
          </a:xfrm>
        </p:spPr>
        <p:txBody>
          <a:bodyPr anchor="ctr">
            <a:normAutofit fontScale="92500" lnSpcReduction="10000"/>
          </a:bodyPr>
          <a:lstStyle/>
          <a:p>
            <a:r>
              <a:rPr lang="en-US" sz="5200" dirty="0" smtClean="0"/>
              <a:t>Assessment Environment</a:t>
            </a:r>
          </a:p>
          <a:p>
            <a:r>
              <a:rPr lang="en-US" sz="3500" dirty="0" smtClean="0"/>
              <a:t>One-on-One Measures</a:t>
            </a:r>
            <a:endParaRPr lang="en-US" sz="3500" dirty="0"/>
          </a:p>
        </p:txBody>
      </p:sp>
      <p:sp>
        <p:nvSpPr>
          <p:cNvPr id="7" name="Oval 6"/>
          <p:cNvSpPr/>
          <p:nvPr/>
        </p:nvSpPr>
        <p:spPr>
          <a:xfrm>
            <a:off x="2419469" y="1709738"/>
            <a:ext cx="4114800" cy="42005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3" name="Rounded Rectangle 2"/>
          <p:cNvSpPr/>
          <p:nvPr/>
        </p:nvSpPr>
        <p:spPr>
          <a:xfrm>
            <a:off x="497801" y="1579110"/>
            <a:ext cx="3500437" cy="2092778"/>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Quiet space</a:t>
            </a:r>
          </a:p>
          <a:p>
            <a:pPr algn="ctr"/>
            <a:r>
              <a:rPr lang="en-US" sz="3200" dirty="0" smtClean="0">
                <a:solidFill>
                  <a:srgbClr val="1F94CA"/>
                </a:solidFill>
              </a:rPr>
              <a:t>that is </a:t>
            </a:r>
          </a:p>
          <a:p>
            <a:pPr algn="ctr"/>
            <a:r>
              <a:rPr lang="en-US" sz="3200" dirty="0" smtClean="0">
                <a:solidFill>
                  <a:srgbClr val="1F94CA"/>
                </a:solidFill>
              </a:rPr>
              <a:t>free from distractions.</a:t>
            </a:r>
            <a:endParaRPr lang="en-US" sz="3200" dirty="0">
              <a:solidFill>
                <a:srgbClr val="1F94CA"/>
              </a:solidFill>
            </a:endParaRPr>
          </a:p>
        </p:txBody>
      </p:sp>
      <p:sp>
        <p:nvSpPr>
          <p:cNvPr id="4" name="Rounded Rectangle 3"/>
          <p:cNvSpPr/>
          <p:nvPr/>
        </p:nvSpPr>
        <p:spPr>
          <a:xfrm>
            <a:off x="497800" y="3948113"/>
            <a:ext cx="3500437" cy="2228850"/>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Assess away from others to prevent eavesdropping.</a:t>
            </a:r>
            <a:endParaRPr lang="en-US" sz="3200" dirty="0">
              <a:solidFill>
                <a:srgbClr val="1F94CA"/>
              </a:solidFill>
            </a:endParaRPr>
          </a:p>
        </p:txBody>
      </p:sp>
      <p:sp>
        <p:nvSpPr>
          <p:cNvPr id="5" name="Rounded Rectangle 4"/>
          <p:cNvSpPr/>
          <p:nvPr/>
        </p:nvSpPr>
        <p:spPr>
          <a:xfrm>
            <a:off x="4955501" y="3948113"/>
            <a:ext cx="3500437" cy="2228850"/>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Sit across from student or use the corner of a table.</a:t>
            </a:r>
            <a:endParaRPr lang="en-US" sz="3200" dirty="0">
              <a:solidFill>
                <a:srgbClr val="1F94CA"/>
              </a:solidFill>
            </a:endParaRPr>
          </a:p>
        </p:txBody>
      </p:sp>
      <p:sp>
        <p:nvSpPr>
          <p:cNvPr id="6" name="Rounded Rectangle 5"/>
          <p:cNvSpPr/>
          <p:nvPr/>
        </p:nvSpPr>
        <p:spPr>
          <a:xfrm>
            <a:off x="4955501" y="1579110"/>
            <a:ext cx="3500437" cy="2092778"/>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Same examiner for each student across the year.</a:t>
            </a:r>
            <a:endParaRPr lang="en-US" sz="3200" dirty="0">
              <a:solidFill>
                <a:srgbClr val="1F94CA"/>
              </a:solidFill>
            </a:endParaRPr>
          </a:p>
        </p:txBody>
      </p:sp>
    </p:spTree>
    <p:extLst>
      <p:ext uri="{BB962C8B-B14F-4D97-AF65-F5344CB8AC3E}">
        <p14:creationId xmlns:p14="http://schemas.microsoft.com/office/powerpoint/2010/main" val="1202711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rmAutofit/>
          </a:bodyPr>
          <a:lstStyle/>
          <a:p>
            <a:r>
              <a:rPr lang="en-US" dirty="0" smtClean="0"/>
              <a:t>Planning and Preparation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020" y="2255350"/>
            <a:ext cx="4487946" cy="3272619"/>
          </a:xfrm>
          <a:prstGeom prst="rect">
            <a:avLst/>
          </a:prstGeom>
          <a:ln>
            <a:noFill/>
          </a:ln>
          <a:effectLst>
            <a:softEdge rad="112500"/>
          </a:effectLst>
        </p:spPr>
      </p:pic>
      <p:sp>
        <p:nvSpPr>
          <p:cNvPr id="6" name="Rounded Rectangle 5"/>
          <p:cNvSpPr/>
          <p:nvPr/>
        </p:nvSpPr>
        <p:spPr>
          <a:xfrm>
            <a:off x="159216" y="1351255"/>
            <a:ext cx="4310726" cy="4949371"/>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rgbClr val="1F94CA"/>
                </a:solidFill>
              </a:rPr>
              <a:t>Student test materials must be downloaded from the aimswebPlus system and printed.</a:t>
            </a:r>
          </a:p>
          <a:p>
            <a:endParaRPr lang="en-US" sz="1600" dirty="0">
              <a:solidFill>
                <a:srgbClr val="1F94CA"/>
              </a:solidFill>
            </a:endParaRPr>
          </a:p>
          <a:p>
            <a:r>
              <a:rPr lang="en-US" sz="2800" dirty="0">
                <a:solidFill>
                  <a:srgbClr val="1F94CA"/>
                </a:solidFill>
              </a:rPr>
              <a:t>Each student’s performance is recorded on a digital record form (DRF) using a computer or tablet</a:t>
            </a:r>
            <a:r>
              <a:rPr lang="en-US" sz="2800" dirty="0" smtClean="0">
                <a:solidFill>
                  <a:srgbClr val="1F94CA"/>
                </a:solidFill>
              </a:rPr>
              <a:t>.</a:t>
            </a:r>
            <a:endParaRPr lang="en-US" sz="2800" dirty="0">
              <a:solidFill>
                <a:srgbClr val="1F94CA"/>
              </a:solidFill>
            </a:endParaRPr>
          </a:p>
          <a:p>
            <a:endParaRPr lang="en-US" sz="2800" dirty="0">
              <a:solidFill>
                <a:srgbClr val="1F94CA"/>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35" y="5784947"/>
            <a:ext cx="1916231" cy="515679"/>
          </a:xfrm>
          <a:prstGeom prst="rect">
            <a:avLst/>
          </a:prstGeom>
        </p:spPr>
      </p:pic>
    </p:spTree>
    <p:extLst>
      <p:ext uri="{BB962C8B-B14F-4D97-AF65-F5344CB8AC3E}">
        <p14:creationId xmlns:p14="http://schemas.microsoft.com/office/powerpoint/2010/main" val="1098710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070" y="1446995"/>
            <a:ext cx="8743067" cy="3833258"/>
          </a:xfrm>
        </p:spPr>
        <p:txBody>
          <a:bodyPr/>
          <a:lstStyle/>
          <a:p>
            <a:pPr marL="0" indent="0">
              <a:buNone/>
            </a:pPr>
            <a:r>
              <a:rPr lang="en-US" dirty="0" smtClean="0">
                <a:solidFill>
                  <a:schemeClr val="bg2"/>
                </a:solidFill>
              </a:rPr>
              <a:t>aimswebPlus assessments are standardized.</a:t>
            </a:r>
            <a:endParaRPr lang="en-US" dirty="0">
              <a:solidFill>
                <a:schemeClr val="bg2"/>
              </a:solidFill>
            </a:endParaRPr>
          </a:p>
        </p:txBody>
      </p:sp>
      <p:sp>
        <p:nvSpPr>
          <p:cNvPr id="2" name="Text Placeholder 1"/>
          <p:cNvSpPr>
            <a:spLocks noGrp="1"/>
          </p:cNvSpPr>
          <p:nvPr>
            <p:ph type="body" sz="quarter" idx="10"/>
          </p:nvPr>
        </p:nvSpPr>
        <p:spPr>
          <a:xfrm>
            <a:off x="182880" y="0"/>
            <a:ext cx="8961120" cy="1280160"/>
          </a:xfrm>
        </p:spPr>
        <p:txBody>
          <a:bodyPr vert="horz" lIns="91440" tIns="45720" rIns="91440" bIns="45720" rtlCol="0" anchor="ctr">
            <a:normAutofit/>
          </a:bodyPr>
          <a:lstStyle/>
          <a:p>
            <a:r>
              <a:rPr lang="en-US" dirty="0"/>
              <a:t>To Do’s</a:t>
            </a:r>
          </a:p>
        </p:txBody>
      </p:sp>
      <p:sp>
        <p:nvSpPr>
          <p:cNvPr id="15" name="Rounded Rectangle 14"/>
          <p:cNvSpPr/>
          <p:nvPr/>
        </p:nvSpPr>
        <p:spPr>
          <a:xfrm>
            <a:off x="3419365" y="2231917"/>
            <a:ext cx="2570731" cy="292790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Adhere to the exact standardized </a:t>
            </a:r>
            <a:r>
              <a:rPr lang="en-US" sz="2800" kern="0" dirty="0" smtClean="0">
                <a:solidFill>
                  <a:srgbClr val="1F94CA"/>
                </a:solidFill>
                <a:ea typeface="Verdana" panose="020B0604030504040204" pitchFamily="34" charset="0"/>
                <a:cs typeface="Verdana" panose="020B0604030504040204" pitchFamily="34" charset="0"/>
              </a:rPr>
              <a:t>directions.</a:t>
            </a:r>
            <a:endParaRPr lang="en-US" sz="2800" kern="0" dirty="0">
              <a:solidFill>
                <a:srgbClr val="1F94CA"/>
              </a:solidFill>
              <a:ea typeface="Verdana" panose="020B0604030504040204" pitchFamily="34" charset="0"/>
              <a:cs typeface="Verdana" panose="020B0604030504040204" pitchFamily="34" charset="0"/>
            </a:endParaRPr>
          </a:p>
        </p:txBody>
      </p:sp>
      <p:sp>
        <p:nvSpPr>
          <p:cNvPr id="18" name="Rounded Rectangle 17"/>
          <p:cNvSpPr/>
          <p:nvPr/>
        </p:nvSpPr>
        <p:spPr>
          <a:xfrm>
            <a:off x="6422572" y="2231917"/>
            <a:ext cx="2489566" cy="292790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smtClean="0">
                <a:solidFill>
                  <a:srgbClr val="1F94CA"/>
                </a:solidFill>
                <a:ea typeface="Verdana" panose="020B0604030504040204" pitchFamily="34" charset="0"/>
                <a:cs typeface="Verdana" panose="020B0604030504040204" pitchFamily="34" charset="0"/>
              </a:rPr>
              <a:t>Adhere to the exact scoring rules.</a:t>
            </a:r>
            <a:endParaRPr lang="en-US" sz="2800" kern="0" dirty="0">
              <a:solidFill>
                <a:srgbClr val="1F94CA"/>
              </a:solidFill>
              <a:ea typeface="Verdana" panose="020B0604030504040204" pitchFamily="34" charset="0"/>
              <a:cs typeface="Verdana" panose="020B0604030504040204" pitchFamily="34" charset="0"/>
            </a:endParaRPr>
          </a:p>
        </p:txBody>
      </p:sp>
      <p:sp>
        <p:nvSpPr>
          <p:cNvPr id="10" name="Rounded Rectangle 9"/>
          <p:cNvSpPr/>
          <p:nvPr/>
        </p:nvSpPr>
        <p:spPr>
          <a:xfrm>
            <a:off x="169070" y="2231917"/>
            <a:ext cx="2817820" cy="2927909"/>
          </a:xfrm>
          <a:prstGeom prst="roundRect">
            <a:avLst/>
          </a:prstGeom>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Administer the </a:t>
            </a:r>
            <a:r>
              <a:rPr lang="en-US" sz="2800" kern="0" dirty="0" smtClean="0">
                <a:solidFill>
                  <a:srgbClr val="1F94CA"/>
                </a:solidFill>
                <a:ea typeface="Verdana" panose="020B0604030504040204" pitchFamily="34" charset="0"/>
                <a:cs typeface="Verdana" panose="020B0604030504040204" pitchFamily="34" charset="0"/>
              </a:rPr>
              <a:t>measures </a:t>
            </a:r>
            <a:r>
              <a:rPr lang="en-US" sz="2800" kern="0" dirty="0">
                <a:solidFill>
                  <a:srgbClr val="1F94CA"/>
                </a:solidFill>
                <a:ea typeface="Verdana" panose="020B0604030504040204" pitchFamily="34" charset="0"/>
                <a:cs typeface="Verdana" panose="020B0604030504040204" pitchFamily="34" charset="0"/>
              </a:rPr>
              <a:t>the same </a:t>
            </a:r>
            <a:r>
              <a:rPr lang="en-US" sz="2800" kern="0" dirty="0" smtClean="0">
                <a:solidFill>
                  <a:srgbClr val="1F94CA"/>
                </a:solidFill>
                <a:ea typeface="Verdana" panose="020B0604030504040204" pitchFamily="34" charset="0"/>
                <a:cs typeface="Verdana" panose="020B0604030504040204" pitchFamily="34" charset="0"/>
              </a:rPr>
              <a:t>way </a:t>
            </a:r>
            <a:r>
              <a:rPr lang="en-US" sz="2800" kern="0" dirty="0">
                <a:solidFill>
                  <a:srgbClr val="1F94CA"/>
                </a:solidFill>
                <a:ea typeface="Verdana" panose="020B0604030504040204" pitchFamily="34" charset="0"/>
                <a:cs typeface="Verdana" panose="020B0604030504040204" pitchFamily="34" charset="0"/>
              </a:rPr>
              <a:t>each </a:t>
            </a:r>
            <a:r>
              <a:rPr lang="en-US" sz="2800" kern="0" dirty="0" smtClean="0">
                <a:solidFill>
                  <a:srgbClr val="1F94CA"/>
                </a:solidFill>
                <a:ea typeface="Verdana" panose="020B0604030504040204" pitchFamily="34" charset="0"/>
                <a:cs typeface="Verdana" panose="020B0604030504040204" pitchFamily="34" charset="0"/>
              </a:rPr>
              <a:t>time.</a:t>
            </a:r>
            <a:endParaRPr lang="en-US" sz="2800" kern="0" dirty="0">
              <a:solidFill>
                <a:srgbClr val="1F94CA"/>
              </a:solidFill>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988" y="5552624"/>
            <a:ext cx="3335772" cy="695497"/>
          </a:xfrm>
          <a:prstGeom prst="rect">
            <a:avLst/>
          </a:prstGeom>
        </p:spPr>
      </p:pic>
    </p:spTree>
    <p:extLst>
      <p:ext uri="{BB962C8B-B14F-4D97-AF65-F5344CB8AC3E}">
        <p14:creationId xmlns:p14="http://schemas.microsoft.com/office/powerpoint/2010/main" val="4060547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070" y="1424541"/>
            <a:ext cx="8743067" cy="3833258"/>
          </a:xfrm>
        </p:spPr>
        <p:txBody>
          <a:bodyPr/>
          <a:lstStyle/>
          <a:p>
            <a:pPr marL="0" indent="0">
              <a:buNone/>
            </a:pPr>
            <a:r>
              <a:rPr lang="en-US" dirty="0" smtClean="0">
                <a:solidFill>
                  <a:schemeClr val="bg2"/>
                </a:solidFill>
              </a:rPr>
              <a:t>aimswebPlus assessments are standardized.</a:t>
            </a:r>
            <a:endParaRPr lang="en-US" dirty="0">
              <a:solidFill>
                <a:schemeClr val="bg2"/>
              </a:solidFill>
            </a:endParaRPr>
          </a:p>
        </p:txBody>
      </p:sp>
      <p:sp>
        <p:nvSpPr>
          <p:cNvPr id="16" name="Rounded Rectangle 15"/>
          <p:cNvSpPr/>
          <p:nvPr/>
        </p:nvSpPr>
        <p:spPr>
          <a:xfrm>
            <a:off x="169070" y="2231919"/>
            <a:ext cx="2632052" cy="292790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Do not teach or correct the </a:t>
            </a:r>
            <a:r>
              <a:rPr lang="en-US" sz="2800" kern="0" dirty="0" smtClean="0">
                <a:solidFill>
                  <a:srgbClr val="1F94CA"/>
                </a:solidFill>
                <a:ea typeface="Verdana" panose="020B0604030504040204" pitchFamily="34" charset="0"/>
                <a:cs typeface="Verdana" panose="020B0604030504040204" pitchFamily="34" charset="0"/>
              </a:rPr>
              <a:t>student.</a:t>
            </a:r>
            <a:endParaRPr lang="en-US" sz="2800" kern="0" dirty="0">
              <a:solidFill>
                <a:srgbClr val="1F94CA"/>
              </a:solidFill>
              <a:ea typeface="Verdana" panose="020B0604030504040204" pitchFamily="34" charset="0"/>
              <a:cs typeface="Verdana" panose="020B0604030504040204" pitchFamily="34" charset="0"/>
            </a:endParaRPr>
          </a:p>
        </p:txBody>
      </p:sp>
      <p:sp>
        <p:nvSpPr>
          <p:cNvPr id="17" name="Rounded Rectangle 16"/>
          <p:cNvSpPr/>
          <p:nvPr/>
        </p:nvSpPr>
        <p:spPr>
          <a:xfrm>
            <a:off x="5429384" y="2231919"/>
            <a:ext cx="3482753" cy="292790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No rulers, guides, or other manipulatives are to be used during </a:t>
            </a:r>
            <a:r>
              <a:rPr lang="en-US" sz="2800" kern="0" dirty="0" smtClean="0">
                <a:solidFill>
                  <a:srgbClr val="1F94CA"/>
                </a:solidFill>
                <a:ea typeface="Verdana" panose="020B0604030504040204" pitchFamily="34" charset="0"/>
                <a:cs typeface="Verdana" panose="020B0604030504040204" pitchFamily="34" charset="0"/>
              </a:rPr>
              <a:t>universal </a:t>
            </a:r>
            <a:r>
              <a:rPr lang="en-US" sz="2800" kern="0" dirty="0" smtClean="0">
                <a:solidFill>
                  <a:srgbClr val="1F94CA"/>
                </a:solidFill>
                <a:latin typeface="Verdana" panose="020B0604030504040204" pitchFamily="34" charset="0"/>
                <a:ea typeface="Verdana" panose="020B0604030504040204" pitchFamily="34" charset="0"/>
                <a:cs typeface="Verdana" panose="020B0604030504040204" pitchFamily="34" charset="0"/>
              </a:rPr>
              <a:t>screening.</a:t>
            </a:r>
            <a:endParaRPr lang="en-US" sz="2800" kern="0" dirty="0">
              <a:solidFill>
                <a:srgbClr val="1F94CA"/>
              </a:solidFill>
              <a:latin typeface="Verdana"/>
              <a:cs typeface="Arial"/>
            </a:endParaRPr>
          </a:p>
        </p:txBody>
      </p:sp>
      <p:sp>
        <p:nvSpPr>
          <p:cNvPr id="19" name="Rounded Rectangle 18"/>
          <p:cNvSpPr/>
          <p:nvPr/>
        </p:nvSpPr>
        <p:spPr>
          <a:xfrm>
            <a:off x="3011451" y="2231919"/>
            <a:ext cx="2207604" cy="292790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US" sz="2800" kern="0" dirty="0">
                <a:solidFill>
                  <a:srgbClr val="1F94CA"/>
                </a:solidFill>
                <a:ea typeface="Verdana" panose="020B0604030504040204" pitchFamily="34" charset="0"/>
                <a:cs typeface="Verdana" panose="020B0604030504040204" pitchFamily="34" charset="0"/>
              </a:rPr>
              <a:t>Avoid Practice </a:t>
            </a:r>
            <a:r>
              <a:rPr lang="en-US" sz="2800" kern="0" dirty="0" smtClean="0">
                <a:solidFill>
                  <a:srgbClr val="1F94CA"/>
                </a:solidFill>
                <a:ea typeface="Verdana" panose="020B0604030504040204" pitchFamily="34" charset="0"/>
                <a:cs typeface="Verdana" panose="020B0604030504040204" pitchFamily="34" charset="0"/>
              </a:rPr>
              <a:t>Effects.</a:t>
            </a:r>
            <a:endParaRPr lang="en-US" sz="2800" kern="0" dirty="0">
              <a:solidFill>
                <a:srgbClr val="1F94CA"/>
              </a:solidFill>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988" y="5552624"/>
            <a:ext cx="3335772" cy="695497"/>
          </a:xfrm>
          <a:prstGeom prst="rect">
            <a:avLst/>
          </a:prstGeom>
        </p:spPr>
      </p:pic>
      <p:sp>
        <p:nvSpPr>
          <p:cNvPr id="10" name="Text Placeholder 1"/>
          <p:cNvSpPr>
            <a:spLocks noGrp="1"/>
          </p:cNvSpPr>
          <p:nvPr>
            <p:ph type="body" sz="quarter" idx="10"/>
          </p:nvPr>
        </p:nvSpPr>
        <p:spPr>
          <a:xfrm>
            <a:off x="182880" y="0"/>
            <a:ext cx="8961120" cy="1280160"/>
          </a:xfrm>
        </p:spPr>
        <p:txBody>
          <a:bodyPr vert="horz" lIns="91440" tIns="45720" rIns="91440" bIns="45720" rtlCol="0" anchor="ctr">
            <a:normAutofit/>
          </a:bodyPr>
          <a:lstStyle/>
          <a:p>
            <a:r>
              <a:rPr lang="en-US" dirty="0" smtClean="0"/>
              <a:t>Not To </a:t>
            </a:r>
            <a:r>
              <a:rPr lang="en-US" dirty="0"/>
              <a:t>Do’s</a:t>
            </a:r>
          </a:p>
        </p:txBody>
      </p:sp>
    </p:spTree>
    <p:extLst>
      <p:ext uri="{BB962C8B-B14F-4D97-AF65-F5344CB8AC3E}">
        <p14:creationId xmlns:p14="http://schemas.microsoft.com/office/powerpoint/2010/main" val="4230604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rmAutofit fontScale="25000" lnSpcReduction="20000"/>
          </a:bodyPr>
          <a:lstStyle/>
          <a:p>
            <a:r>
              <a:rPr lang="en-US" sz="19200" dirty="0" smtClean="0"/>
              <a:t>Screening Accommodations </a:t>
            </a:r>
          </a:p>
          <a:p>
            <a:r>
              <a:rPr lang="en-US" sz="12800" dirty="0" smtClean="0"/>
              <a:t>With Timed Measures</a:t>
            </a:r>
          </a:p>
        </p:txBody>
      </p:sp>
      <p:sp>
        <p:nvSpPr>
          <p:cNvPr id="9" name="Rounded Rectangle 8"/>
          <p:cNvSpPr/>
          <p:nvPr/>
        </p:nvSpPr>
        <p:spPr>
          <a:xfrm>
            <a:off x="174206" y="1366245"/>
            <a:ext cx="2958737" cy="413648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algn="ctr"/>
            <a:r>
              <a:rPr lang="en-US" sz="2600" u="sng" dirty="0">
                <a:solidFill>
                  <a:srgbClr val="1F94CA"/>
                </a:solidFill>
              </a:rPr>
              <a:t>Allowed</a:t>
            </a:r>
          </a:p>
          <a:p>
            <a:endParaRPr lang="en-US" sz="1200" u="sng" dirty="0">
              <a:solidFill>
                <a:srgbClr val="1F94CA"/>
              </a:solidFill>
            </a:endParaRPr>
          </a:p>
          <a:p>
            <a:r>
              <a:rPr lang="en-US" sz="2600" dirty="0">
                <a:solidFill>
                  <a:srgbClr val="1F94CA"/>
                </a:solidFill>
              </a:rPr>
              <a:t>Enlarging the test format.</a:t>
            </a:r>
          </a:p>
          <a:p>
            <a:endParaRPr lang="en-US" sz="1200" dirty="0">
              <a:solidFill>
                <a:srgbClr val="1F94CA"/>
              </a:solidFill>
            </a:endParaRPr>
          </a:p>
          <a:p>
            <a:r>
              <a:rPr lang="en-US" sz="2600" dirty="0">
                <a:solidFill>
                  <a:srgbClr val="1F94CA"/>
                </a:solidFill>
              </a:rPr>
              <a:t>Modifying the environment (e.g. special </a:t>
            </a:r>
            <a:r>
              <a:rPr lang="en-US" sz="2600" dirty="0" smtClean="0">
                <a:solidFill>
                  <a:srgbClr val="1F94CA"/>
                </a:solidFill>
              </a:rPr>
              <a:t>lighting, seating, furniture).</a:t>
            </a:r>
            <a:endParaRPr lang="en-US" sz="2600" dirty="0">
              <a:solidFill>
                <a:srgbClr val="1F94CA"/>
              </a:solidFill>
            </a:endParaRPr>
          </a:p>
          <a:p>
            <a:endParaRPr lang="en-US" sz="2400" dirty="0">
              <a:solidFill>
                <a:srgbClr val="1F94CA"/>
              </a:solidFill>
            </a:endParaRPr>
          </a:p>
          <a:p>
            <a:endParaRPr lang="en-US" sz="2800" dirty="0">
              <a:solidFill>
                <a:srgbClr val="1F94CA"/>
              </a:solidFill>
            </a:endParaRPr>
          </a:p>
        </p:txBody>
      </p:sp>
      <p:sp>
        <p:nvSpPr>
          <p:cNvPr id="10" name="Rounded Rectangle 9"/>
          <p:cNvSpPr/>
          <p:nvPr/>
        </p:nvSpPr>
        <p:spPr>
          <a:xfrm>
            <a:off x="3327816" y="1366246"/>
            <a:ext cx="5663716" cy="4858762"/>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u="sng" dirty="0">
                <a:solidFill>
                  <a:srgbClr val="1F94CA"/>
                </a:solidFill>
              </a:rPr>
              <a:t>Not Allowed</a:t>
            </a:r>
            <a:endParaRPr lang="en-US" sz="2600" dirty="0">
              <a:solidFill>
                <a:srgbClr val="1F94CA"/>
              </a:solidFill>
            </a:endParaRPr>
          </a:p>
          <a:p>
            <a:endParaRPr lang="en-US" sz="1200" dirty="0">
              <a:solidFill>
                <a:srgbClr val="1F94CA"/>
              </a:solidFill>
            </a:endParaRPr>
          </a:p>
          <a:p>
            <a:r>
              <a:rPr lang="en-US" sz="2600" dirty="0">
                <a:solidFill>
                  <a:srgbClr val="1F94CA"/>
                </a:solidFill>
              </a:rPr>
              <a:t>Extending the administration time.</a:t>
            </a:r>
          </a:p>
          <a:p>
            <a:endParaRPr lang="en-US" sz="1200" dirty="0">
              <a:solidFill>
                <a:srgbClr val="1F94CA"/>
              </a:solidFill>
            </a:endParaRPr>
          </a:p>
          <a:p>
            <a:r>
              <a:rPr lang="en-US" sz="2600" dirty="0">
                <a:solidFill>
                  <a:srgbClr val="1F94CA"/>
                </a:solidFill>
              </a:rPr>
              <a:t>Providing feedback during administration beyond what is specified.</a:t>
            </a:r>
          </a:p>
          <a:p>
            <a:endParaRPr lang="en-US" sz="1200" dirty="0">
              <a:solidFill>
                <a:srgbClr val="1F94CA"/>
              </a:solidFill>
            </a:endParaRPr>
          </a:p>
          <a:p>
            <a:r>
              <a:rPr lang="en-US" sz="2600" dirty="0">
                <a:solidFill>
                  <a:srgbClr val="1F94CA"/>
                </a:solidFill>
              </a:rPr>
              <a:t>Providing practice administrations.</a:t>
            </a:r>
          </a:p>
          <a:p>
            <a:endParaRPr lang="en-US" sz="1200" dirty="0">
              <a:solidFill>
                <a:srgbClr val="1F94CA"/>
              </a:solidFill>
            </a:endParaRPr>
          </a:p>
          <a:p>
            <a:r>
              <a:rPr lang="en-US" sz="2600" dirty="0">
                <a:solidFill>
                  <a:srgbClr val="1F94CA"/>
                </a:solidFill>
              </a:rPr>
              <a:t>Students previewing or pre-reading the measures.</a:t>
            </a:r>
          </a:p>
          <a:p>
            <a:endParaRPr lang="en-US" sz="2400" dirty="0">
              <a:solidFill>
                <a:srgbClr val="1F94CA"/>
              </a:solidFill>
            </a:endParaRPr>
          </a:p>
          <a:p>
            <a:endParaRPr lang="en-US" sz="2800" dirty="0">
              <a:solidFill>
                <a:srgbClr val="1F94CA"/>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1072781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 y="0"/>
            <a:ext cx="8961120" cy="1280160"/>
          </a:xfrm>
        </p:spPr>
        <p:txBody>
          <a:bodyPr anchor="ctr">
            <a:noAutofit/>
          </a:bodyPr>
          <a:lstStyle/>
          <a:p>
            <a:r>
              <a:rPr lang="en-US" sz="4800" dirty="0" smtClean="0"/>
              <a:t>Monitoring Accommodations</a:t>
            </a:r>
            <a:endParaRPr lang="en-US" sz="4800" dirty="0"/>
          </a:p>
        </p:txBody>
      </p:sp>
      <p:sp>
        <p:nvSpPr>
          <p:cNvPr id="5" name="Rounded Rectangle 4"/>
          <p:cNvSpPr/>
          <p:nvPr/>
        </p:nvSpPr>
        <p:spPr>
          <a:xfrm>
            <a:off x="179882" y="1783103"/>
            <a:ext cx="8811650" cy="352106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EE2A7B"/>
              </a:buClr>
            </a:pPr>
            <a:r>
              <a:rPr lang="en-US" sz="2800" dirty="0">
                <a:solidFill>
                  <a:srgbClr val="1F94CA"/>
                </a:solidFill>
                <a:ea typeface="Verdana" panose="020B0604030504040204" pitchFamily="34" charset="0"/>
                <a:cs typeface="Verdana" panose="020B0604030504040204" pitchFamily="34" charset="0"/>
              </a:rPr>
              <a:t>In addition to the screening accommodations allowed, other appropriate accommodations may be made during progress monitoring as long as:</a:t>
            </a:r>
          </a:p>
          <a:p>
            <a:pPr>
              <a:buClr>
                <a:srgbClr val="EE2A7B"/>
              </a:buClr>
            </a:pPr>
            <a:endParaRPr lang="en-US" sz="1200" dirty="0">
              <a:solidFill>
                <a:srgbClr val="1F94CA"/>
              </a:solidFill>
              <a:latin typeface="Verdana" panose="020B0604030504040204" pitchFamily="34" charset="0"/>
              <a:ea typeface="Verdana" panose="020B0604030504040204" pitchFamily="34" charset="0"/>
              <a:cs typeface="Verdana" panose="020B0604030504040204" pitchFamily="34" charset="0"/>
            </a:endParaRPr>
          </a:p>
          <a:p>
            <a:pPr marL="971550" lvl="1" indent="-514350">
              <a:spcBef>
                <a:spcPts val="600"/>
              </a:spcBef>
              <a:spcAft>
                <a:spcPts val="1200"/>
              </a:spcAft>
              <a:buClr>
                <a:srgbClr val="1F94CA"/>
              </a:buClr>
              <a:buFont typeface="+mj-lt"/>
              <a:buAutoNum type="arabicPeriod"/>
              <a:defRPr/>
            </a:pPr>
            <a:r>
              <a:rPr lang="en-US" sz="2800" dirty="0">
                <a:solidFill>
                  <a:srgbClr val="1F94CA"/>
                </a:solidFill>
                <a:ea typeface="Verdana" panose="020B0604030504040204" pitchFamily="34" charset="0"/>
                <a:cs typeface="Verdana" panose="020B0604030504040204" pitchFamily="34" charset="0"/>
              </a:rPr>
              <a:t>The accommodations are applied consistently during progress monitoring.</a:t>
            </a:r>
          </a:p>
          <a:p>
            <a:pPr marL="971550" lvl="1" indent="-514350">
              <a:buClr>
                <a:srgbClr val="1F94CA"/>
              </a:buClr>
              <a:buFont typeface="+mj-lt"/>
              <a:buAutoNum type="arabicPeriod"/>
              <a:defRPr/>
            </a:pPr>
            <a:r>
              <a:rPr lang="en-US" sz="2800" dirty="0">
                <a:solidFill>
                  <a:srgbClr val="1F94CA"/>
                </a:solidFill>
                <a:ea typeface="Verdana" panose="020B0604030504040204" pitchFamily="34" charset="0"/>
                <a:cs typeface="Verdana" panose="020B0604030504040204" pitchFamily="34" charset="0"/>
              </a:rPr>
              <a:t>Any accommodations are documented.</a:t>
            </a:r>
          </a:p>
          <a:p>
            <a:endParaRPr lang="en-US" sz="2800" dirty="0">
              <a:solidFill>
                <a:srgbClr val="1F94CA"/>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301" y="5709329"/>
            <a:ext cx="1916231" cy="515679"/>
          </a:xfrm>
          <a:prstGeom prst="rect">
            <a:avLst/>
          </a:prstGeom>
        </p:spPr>
      </p:pic>
    </p:spTree>
    <p:extLst>
      <p:ext uri="{BB962C8B-B14F-4D97-AF65-F5344CB8AC3E}">
        <p14:creationId xmlns:p14="http://schemas.microsoft.com/office/powerpoint/2010/main" val="1839115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8308" y="2449288"/>
            <a:ext cx="5655295" cy="2337027"/>
          </a:xfrm>
        </p:spPr>
        <p:txBody>
          <a:bodyPr>
            <a:normAutofit/>
          </a:bodyPr>
          <a:lstStyle/>
          <a:p>
            <a:r>
              <a:rPr lang="en-US" sz="5400" b="0" dirty="0"/>
              <a:t>During Administration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3" y="1959378"/>
            <a:ext cx="3200397" cy="4432353"/>
          </a:xfrm>
          <a:prstGeom prst="rect">
            <a:avLst/>
          </a:prstGeom>
          <a:ln>
            <a:noFill/>
          </a:ln>
          <a:effectLst>
            <a:softEdge rad="112500"/>
          </a:effectLst>
        </p:spPr>
      </p:pic>
    </p:spTree>
    <p:extLst>
      <p:ext uri="{BB962C8B-B14F-4D97-AF65-F5344CB8AC3E}">
        <p14:creationId xmlns:p14="http://schemas.microsoft.com/office/powerpoint/2010/main" val="112025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5137" y="3396343"/>
            <a:ext cx="5278864" cy="2896782"/>
          </a:xfrm>
          <a:prstGeom prst="rect">
            <a:avLst/>
          </a:prstGeom>
        </p:spPr>
      </p:pic>
      <p:sp>
        <p:nvSpPr>
          <p:cNvPr id="2" name="Text Placeholder 1"/>
          <p:cNvSpPr>
            <a:spLocks noGrp="1"/>
          </p:cNvSpPr>
          <p:nvPr>
            <p:ph type="body" sz="quarter" idx="10"/>
          </p:nvPr>
        </p:nvSpPr>
        <p:spPr>
          <a:xfrm>
            <a:off x="195943" y="2342432"/>
            <a:ext cx="5206116" cy="2735753"/>
          </a:xfrm>
        </p:spPr>
        <p:txBody>
          <a:bodyPr>
            <a:normAutofit/>
          </a:bodyPr>
          <a:lstStyle/>
          <a:p>
            <a:r>
              <a:rPr lang="en-US" b="0" dirty="0" smtClean="0"/>
              <a:t>aimswebPlus Measures</a:t>
            </a:r>
            <a:endParaRPr lang="en-US" b="0" dirty="0"/>
          </a:p>
        </p:txBody>
      </p:sp>
    </p:spTree>
    <p:extLst>
      <p:ext uri="{BB962C8B-B14F-4D97-AF65-F5344CB8AC3E}">
        <p14:creationId xmlns:p14="http://schemas.microsoft.com/office/powerpoint/2010/main" val="2714297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1" y="1618521"/>
            <a:ext cx="4099915" cy="4595258"/>
          </a:xfrm>
          <a:prstGeom prst="rect">
            <a:avLst/>
          </a:prstGeom>
          <a:ln>
            <a:noFill/>
          </a:ln>
          <a:effectLst>
            <a:outerShdw blurRad="292100" dist="139700" dir="2700000" algn="tl" rotWithShape="0">
              <a:srgbClr val="333333">
                <a:alpha val="65000"/>
              </a:srgbClr>
            </a:outerShdw>
          </a:effectLst>
        </p:spPr>
      </p:pic>
      <p:sp>
        <p:nvSpPr>
          <p:cNvPr id="9" name="Left Arrow 8"/>
          <p:cNvSpPr/>
          <p:nvPr/>
        </p:nvSpPr>
        <p:spPr>
          <a:xfrm rot="16200000">
            <a:off x="3680502" y="5192862"/>
            <a:ext cx="760896" cy="8254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rgbClr val="FFFFFF"/>
              </a:solidFill>
            </a:endParaRPr>
          </a:p>
        </p:txBody>
      </p:sp>
      <p:sp>
        <p:nvSpPr>
          <p:cNvPr id="10" name="Title 1"/>
          <p:cNvSpPr>
            <a:spLocks noGrp="1"/>
          </p:cNvSpPr>
          <p:nvPr>
            <p:ph type="title"/>
          </p:nvPr>
        </p:nvSpPr>
        <p:spPr>
          <a:prstGeom prst="rect">
            <a:avLst/>
          </a:prstGeom>
        </p:spPr>
        <p:txBody>
          <a:bodyPr anchor="ctr">
            <a:noAutofit/>
          </a:bodyPr>
          <a:lstStyle/>
          <a:p>
            <a:r>
              <a:rPr lang="en-US" sz="4800" dirty="0">
                <a:solidFill>
                  <a:srgbClr val="FFFFFF"/>
                </a:solidFill>
              </a:rPr>
              <a:t>During </a:t>
            </a:r>
            <a:r>
              <a:rPr lang="en-US" sz="4800" dirty="0" smtClean="0">
                <a:solidFill>
                  <a:srgbClr val="FFFFFF"/>
                </a:solidFill>
              </a:rPr>
              <a:t>Testing</a:t>
            </a:r>
            <a:r>
              <a:rPr lang="en-US" dirty="0">
                <a:solidFill>
                  <a:srgbClr val="FFFFFF"/>
                </a:solidFill>
              </a:rPr>
              <a:t/>
            </a:r>
            <a:br>
              <a:rPr lang="en-US" dirty="0">
                <a:solidFill>
                  <a:srgbClr val="FFFFFF"/>
                </a:solidFill>
              </a:rPr>
            </a:br>
            <a:r>
              <a:rPr lang="en-US" sz="3200" dirty="0" smtClean="0">
                <a:solidFill>
                  <a:srgbClr val="FFFFFF"/>
                </a:solidFill>
              </a:rPr>
              <a:t>Oral Reading Fluency (ORF)</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069" y="1626141"/>
            <a:ext cx="4099915" cy="4587638"/>
          </a:xfrm>
          <a:prstGeom prst="rect">
            <a:avLst/>
          </a:prstGeom>
          <a:ln>
            <a:noFill/>
          </a:ln>
          <a:effectLst>
            <a:outerShdw blurRad="292100" dist="139700" dir="2700000" algn="tl" rotWithShape="0">
              <a:srgbClr val="333333">
                <a:alpha val="65000"/>
              </a:srgbClr>
            </a:outerShdw>
          </a:effectLst>
        </p:spPr>
      </p:pic>
      <p:sp>
        <p:nvSpPr>
          <p:cNvPr id="11" name="Left Arrow 10"/>
          <p:cNvSpPr/>
          <p:nvPr/>
        </p:nvSpPr>
        <p:spPr>
          <a:xfrm rot="16200000">
            <a:off x="8027200" y="5192863"/>
            <a:ext cx="760896" cy="82545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rgbClr val="FFFFFF"/>
              </a:solidFill>
            </a:endParaRPr>
          </a:p>
        </p:txBody>
      </p:sp>
    </p:spTree>
    <p:extLst>
      <p:ext uri="{BB962C8B-B14F-4D97-AF65-F5344CB8AC3E}">
        <p14:creationId xmlns:p14="http://schemas.microsoft.com/office/powerpoint/2010/main" val="21590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36904" y="3831167"/>
            <a:ext cx="2724150" cy="2336800"/>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rgbClr val="55AB4B"/>
                </a:solidFill>
              </a:rPr>
              <a:t>Scoring Rules</a:t>
            </a:r>
            <a:endParaRPr lang="en-US" sz="5400" dirty="0">
              <a:solidFill>
                <a:srgbClr val="55AB4B"/>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066"/>
          <a:stretch/>
        </p:blipFill>
        <p:spPr>
          <a:xfrm>
            <a:off x="4809066" y="655006"/>
            <a:ext cx="4165600" cy="5681877"/>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28" y="364572"/>
            <a:ext cx="5378053" cy="1447295"/>
          </a:xfrm>
          <a:prstGeom prst="rect">
            <a:avLst/>
          </a:prstGeom>
        </p:spPr>
      </p:pic>
    </p:spTree>
    <p:extLst>
      <p:ext uri="{BB962C8B-B14F-4D97-AF65-F5344CB8AC3E}">
        <p14:creationId xmlns:p14="http://schemas.microsoft.com/office/powerpoint/2010/main" val="581738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1"/>
            <a:ext cx="8961120" cy="1262742"/>
          </a:xfrm>
          <a:prstGeom prst="rect">
            <a:avLst/>
          </a:prstGeom>
          <a:noFill/>
        </p:spPr>
        <p:txBody>
          <a:bodyPr anchor="ctr"/>
          <a:lstStyle/>
          <a:p>
            <a:r>
              <a:rPr lang="en-US" sz="4800" dirty="0"/>
              <a:t>Scoring Rules</a:t>
            </a:r>
            <a:r>
              <a:rPr lang="en-US" sz="4800" dirty="0" smtClean="0"/>
              <a:t/>
            </a:r>
            <a:br>
              <a:rPr lang="en-US" sz="4800" dirty="0" smtClean="0"/>
            </a:br>
            <a:r>
              <a:rPr lang="en-US" sz="3200" dirty="0" smtClean="0"/>
              <a:t>Oral Reading Fluency (</a:t>
            </a:r>
            <a:r>
              <a:rPr lang="en-US" sz="3200" dirty="0"/>
              <a:t>O</a:t>
            </a:r>
            <a:r>
              <a:rPr lang="en-US" sz="3200" dirty="0" smtClean="0"/>
              <a:t>RF)</a:t>
            </a:r>
            <a:endParaRPr lang="en-US" sz="3200" dirty="0"/>
          </a:p>
        </p:txBody>
      </p:sp>
      <p:sp>
        <p:nvSpPr>
          <p:cNvPr id="7" name="Rounded Rectangle 6"/>
          <p:cNvSpPr/>
          <p:nvPr/>
        </p:nvSpPr>
        <p:spPr>
          <a:xfrm>
            <a:off x="174206" y="1441196"/>
            <a:ext cx="8817326" cy="148188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sz="2800" u="sng" dirty="0">
                <a:solidFill>
                  <a:srgbClr val="1F94CA"/>
                </a:solidFill>
                <a:ea typeface="Verdana" panose="020B0604030504040204" pitchFamily="34" charset="0"/>
                <a:cs typeface="Verdana" panose="020B0604030504040204" pitchFamily="34" charset="0"/>
              </a:rPr>
              <a:t>Correct:</a:t>
            </a:r>
          </a:p>
          <a:p>
            <a:pPr algn="ctr">
              <a:defRPr/>
            </a:pPr>
            <a:r>
              <a:rPr lang="en-US" sz="1200" u="sng" dirty="0">
                <a:solidFill>
                  <a:srgbClr val="1F94CA"/>
                </a:solidFill>
                <a:ea typeface="Verdana" panose="020B0604030504040204" pitchFamily="34" charset="0"/>
                <a:cs typeface="Verdana" panose="020B0604030504040204" pitchFamily="34" charset="0"/>
              </a:rPr>
              <a:t>  </a:t>
            </a:r>
          </a:p>
          <a:p>
            <a:pPr>
              <a:defRPr/>
            </a:pPr>
            <a:r>
              <a:rPr lang="en-US" sz="2800" dirty="0">
                <a:solidFill>
                  <a:srgbClr val="1F94CA"/>
                </a:solidFill>
                <a:ea typeface="Verdana" panose="020B0604030504040204" pitchFamily="34" charset="0"/>
                <a:cs typeface="Verdana" panose="020B0604030504040204" pitchFamily="34" charset="0"/>
              </a:rPr>
              <a:t>A correctly </a:t>
            </a:r>
            <a:r>
              <a:rPr lang="en-US" sz="2800" dirty="0" smtClean="0">
                <a:solidFill>
                  <a:srgbClr val="1F94CA"/>
                </a:solidFill>
                <a:ea typeface="Verdana" panose="020B0604030504040204" pitchFamily="34" charset="0"/>
                <a:cs typeface="Verdana" panose="020B0604030504040204" pitchFamily="34" charset="0"/>
              </a:rPr>
              <a:t>read word.</a:t>
            </a:r>
            <a:endParaRPr lang="en-US" sz="2800" dirty="0">
              <a:solidFill>
                <a:srgbClr val="1F94CA"/>
              </a:solidFill>
              <a:ea typeface="Verdana" panose="020B0604030504040204" pitchFamily="34" charset="0"/>
              <a:cs typeface="Verdana" panose="020B0604030504040204" pitchFamily="34" charset="0"/>
            </a:endParaRPr>
          </a:p>
          <a:p>
            <a:endParaRPr lang="en-US" sz="2800" dirty="0">
              <a:solidFill>
                <a:srgbClr val="1F94CA"/>
              </a:solidFill>
            </a:endParaRPr>
          </a:p>
        </p:txBody>
      </p:sp>
      <p:sp>
        <p:nvSpPr>
          <p:cNvPr id="8" name="Rounded Rectangle 7"/>
          <p:cNvSpPr/>
          <p:nvPr/>
        </p:nvSpPr>
        <p:spPr>
          <a:xfrm>
            <a:off x="174206" y="3117955"/>
            <a:ext cx="8817326" cy="2743199"/>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lgn="ctr">
              <a:defRPr/>
            </a:pPr>
            <a:r>
              <a:rPr lang="en-US" sz="1200" u="sng" dirty="0" smtClean="0">
                <a:solidFill>
                  <a:srgbClr val="1F94CA"/>
                </a:solidFill>
                <a:ea typeface="Verdana" panose="020B0604030504040204" pitchFamily="34" charset="0"/>
                <a:cs typeface="Verdana" panose="020B0604030504040204" pitchFamily="34" charset="0"/>
              </a:rPr>
              <a:t>  </a:t>
            </a:r>
            <a:endParaRPr lang="en-US" sz="1200" u="sng" dirty="0">
              <a:solidFill>
                <a:srgbClr val="1F94CA"/>
              </a:solidFill>
              <a:ea typeface="Verdana" panose="020B0604030504040204" pitchFamily="34" charset="0"/>
              <a:cs typeface="Verdana" panose="020B0604030504040204" pitchFamily="34" charset="0"/>
            </a:endParaRPr>
          </a:p>
          <a:p>
            <a:pPr>
              <a:defRPr/>
            </a:pPr>
            <a:endParaRPr lang="en-US" sz="2800" dirty="0" smtClean="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Self-corrections made within </a:t>
            </a:r>
            <a:r>
              <a:rPr lang="en-US" sz="2800" dirty="0">
                <a:solidFill>
                  <a:srgbClr val="1F94CA"/>
                </a:solidFill>
                <a:ea typeface="Verdana" panose="020B0604030504040204" pitchFamily="34" charset="0"/>
                <a:cs typeface="Verdana" panose="020B0604030504040204" pitchFamily="34" charset="0"/>
              </a:rPr>
              <a:t>3 seconds.</a:t>
            </a:r>
          </a:p>
          <a:p>
            <a:pPr>
              <a:defRPr/>
            </a:pPr>
            <a:endParaRPr lang="en-US" sz="1200" dirty="0" smtClean="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Repeated </a:t>
            </a:r>
            <a:r>
              <a:rPr lang="en-US" sz="2800" dirty="0">
                <a:solidFill>
                  <a:srgbClr val="1F94CA"/>
                </a:solidFill>
                <a:ea typeface="Verdana" panose="020B0604030504040204" pitchFamily="34" charset="0"/>
                <a:cs typeface="Verdana" panose="020B0604030504040204" pitchFamily="34" charset="0"/>
              </a:rPr>
              <a:t>words</a:t>
            </a:r>
            <a:r>
              <a:rPr lang="en-US" sz="2800" dirty="0" smtClean="0">
                <a:solidFill>
                  <a:srgbClr val="1F94CA"/>
                </a:solidFill>
                <a:ea typeface="Verdana" panose="020B0604030504040204" pitchFamily="34" charset="0"/>
                <a:cs typeface="Verdana" panose="020B0604030504040204" pitchFamily="34" charset="0"/>
              </a:rPr>
              <a:t>.</a:t>
            </a:r>
            <a:endParaRPr lang="en-US" sz="2800" dirty="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
            </a:r>
            <a:br>
              <a:rPr lang="en-US" sz="2800" dirty="0" smtClean="0">
                <a:solidFill>
                  <a:srgbClr val="1F94CA"/>
                </a:solidFill>
                <a:ea typeface="Verdana" panose="020B0604030504040204" pitchFamily="34" charset="0"/>
                <a:cs typeface="Verdana" panose="020B0604030504040204" pitchFamily="34" charset="0"/>
              </a:rPr>
            </a:br>
            <a:endParaRPr lang="en-US" sz="4000" dirty="0" smtClean="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Inserted </a:t>
            </a:r>
            <a:r>
              <a:rPr lang="en-US" sz="2800" dirty="0">
                <a:solidFill>
                  <a:srgbClr val="1F94CA"/>
                </a:solidFill>
                <a:ea typeface="Verdana" panose="020B0604030504040204" pitchFamily="34" charset="0"/>
                <a:cs typeface="Verdana" panose="020B0604030504040204" pitchFamily="34" charset="0"/>
              </a:rPr>
              <a:t>words.</a:t>
            </a:r>
          </a:p>
          <a:p>
            <a:pPr>
              <a:defRPr/>
            </a:pPr>
            <a:endParaRPr lang="en-US" sz="1200" dirty="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Regional </a:t>
            </a:r>
            <a:r>
              <a:rPr lang="en-US" sz="2800" dirty="0">
                <a:solidFill>
                  <a:srgbClr val="1F94CA"/>
                </a:solidFill>
                <a:ea typeface="Verdana" panose="020B0604030504040204" pitchFamily="34" charset="0"/>
                <a:cs typeface="Verdana" panose="020B0604030504040204" pitchFamily="34" charset="0"/>
              </a:rPr>
              <a:t>dialects.</a:t>
            </a:r>
          </a:p>
          <a:p>
            <a:pPr>
              <a:defRPr/>
            </a:pPr>
            <a:endParaRPr lang="en-US" sz="1200" dirty="0" smtClean="0">
              <a:solidFill>
                <a:srgbClr val="1F94CA"/>
              </a:solidFill>
              <a:ea typeface="Verdana" panose="020B0604030504040204" pitchFamily="34" charset="0"/>
              <a:cs typeface="Verdana" panose="020B0604030504040204" pitchFamily="34" charset="0"/>
            </a:endParaRPr>
          </a:p>
          <a:p>
            <a:pPr>
              <a:defRPr/>
            </a:pPr>
            <a:r>
              <a:rPr lang="en-US" sz="2800" dirty="0" smtClean="0">
                <a:solidFill>
                  <a:srgbClr val="1F94CA"/>
                </a:solidFill>
                <a:ea typeface="Verdana" panose="020B0604030504040204" pitchFamily="34" charset="0"/>
                <a:cs typeface="Verdana" panose="020B0604030504040204" pitchFamily="34" charset="0"/>
              </a:rPr>
              <a:t>Articulation </a:t>
            </a:r>
            <a:r>
              <a:rPr lang="en-US" sz="2800" dirty="0">
                <a:solidFill>
                  <a:srgbClr val="1F94CA"/>
                </a:solidFill>
                <a:ea typeface="Verdana" panose="020B0604030504040204" pitchFamily="34" charset="0"/>
                <a:cs typeface="Verdana" panose="020B0604030504040204" pitchFamily="34" charset="0"/>
              </a:rPr>
              <a:t>problems.</a:t>
            </a:r>
          </a:p>
          <a:p>
            <a:pPr algn="ctr">
              <a:defRPr/>
            </a:pPr>
            <a:endParaRPr lang="en-US" sz="2800" dirty="0">
              <a:solidFill>
                <a:srgbClr val="1F94CA"/>
              </a:solidFill>
              <a:ea typeface="Verdana" panose="020B0604030504040204" pitchFamily="34" charset="0"/>
              <a:cs typeface="Verdana" panose="020B0604030504040204" pitchFamily="34" charset="0"/>
            </a:endParaRPr>
          </a:p>
        </p:txBody>
      </p:sp>
      <p:sp>
        <p:nvSpPr>
          <p:cNvPr id="3" name="TextBox 2"/>
          <p:cNvSpPr txBox="1"/>
          <p:nvPr/>
        </p:nvSpPr>
        <p:spPr>
          <a:xfrm>
            <a:off x="174206" y="3217594"/>
            <a:ext cx="8817326" cy="800219"/>
          </a:xfrm>
          <a:prstGeom prst="rect">
            <a:avLst/>
          </a:prstGeom>
          <a:noFill/>
        </p:spPr>
        <p:txBody>
          <a:bodyPr wrap="square" rtlCol="0">
            <a:spAutoFit/>
          </a:bodyPr>
          <a:lstStyle/>
          <a:p>
            <a:pPr algn="ctr"/>
            <a:r>
              <a:rPr lang="en-US" sz="2800" u="sng" dirty="0">
                <a:solidFill>
                  <a:srgbClr val="1F94CA"/>
                </a:solidFill>
                <a:ea typeface="Verdana" panose="020B0604030504040204" pitchFamily="34" charset="0"/>
                <a:cs typeface="Verdana" panose="020B0604030504040204" pitchFamily="34" charset="0"/>
              </a:rPr>
              <a:t>Do Not Penalize For:</a:t>
            </a:r>
          </a:p>
          <a:p>
            <a:endParaRPr lang="en-US" dirty="0">
              <a:solidFill>
                <a:srgbClr val="E68542"/>
              </a:solidFill>
            </a:endParaRPr>
          </a:p>
        </p:txBody>
      </p:sp>
    </p:spTree>
    <p:extLst>
      <p:ext uri="{BB962C8B-B14F-4D97-AF65-F5344CB8AC3E}">
        <p14:creationId xmlns:p14="http://schemas.microsoft.com/office/powerpoint/2010/main" val="378334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1"/>
            <a:ext cx="8961120" cy="1262742"/>
          </a:xfrm>
          <a:prstGeom prst="rect">
            <a:avLst/>
          </a:prstGeom>
          <a:noFill/>
        </p:spPr>
        <p:txBody>
          <a:bodyPr anchor="ctr"/>
          <a:lstStyle/>
          <a:p>
            <a:r>
              <a:rPr lang="en-US" sz="4800" dirty="0"/>
              <a:t>Scoring Rules</a:t>
            </a:r>
            <a:r>
              <a:rPr lang="en-US" sz="4800" dirty="0" smtClean="0"/>
              <a:t/>
            </a:r>
            <a:br>
              <a:rPr lang="en-US" sz="4800" dirty="0" smtClean="0"/>
            </a:br>
            <a:r>
              <a:rPr lang="en-US" sz="3200" dirty="0" smtClean="0"/>
              <a:t>Oral Reading Fluency (</a:t>
            </a:r>
            <a:r>
              <a:rPr lang="en-US" sz="3200" dirty="0"/>
              <a:t>O</a:t>
            </a:r>
            <a:r>
              <a:rPr lang="en-US" sz="3200" dirty="0" smtClean="0"/>
              <a:t>RF)</a:t>
            </a:r>
            <a:endParaRPr lang="en-US" sz="3200" dirty="0"/>
          </a:p>
        </p:txBody>
      </p:sp>
      <p:sp>
        <p:nvSpPr>
          <p:cNvPr id="4" name="Rounded Rectangle 3"/>
          <p:cNvSpPr/>
          <p:nvPr/>
        </p:nvSpPr>
        <p:spPr>
          <a:xfrm>
            <a:off x="174206" y="1528996"/>
            <a:ext cx="8817326" cy="3777522"/>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sz="2800" u="sng" dirty="0">
                <a:solidFill>
                  <a:srgbClr val="1F94CA"/>
                </a:solidFill>
                <a:ea typeface="Verdana" panose="020B0604030504040204" pitchFamily="34" charset="0"/>
                <a:cs typeface="Verdana" panose="020B0604030504040204" pitchFamily="34" charset="0"/>
              </a:rPr>
              <a:t>Errors:</a:t>
            </a:r>
            <a:r>
              <a:rPr lang="en-US" sz="2800" dirty="0">
                <a:solidFill>
                  <a:srgbClr val="1F94CA"/>
                </a:solidFill>
                <a:ea typeface="Verdana" panose="020B0604030504040204" pitchFamily="34" charset="0"/>
                <a:cs typeface="Verdana" panose="020B0604030504040204" pitchFamily="34" charset="0"/>
              </a:rPr>
              <a:t>  </a:t>
            </a:r>
          </a:p>
          <a:p>
            <a:pPr eaLnBrk="0" hangingPunct="0">
              <a:lnSpc>
                <a:spcPct val="150000"/>
              </a:lnSpc>
              <a:spcBef>
                <a:spcPct val="20000"/>
              </a:spcBef>
            </a:pPr>
            <a:r>
              <a:rPr lang="en-US" sz="2800" dirty="0">
                <a:solidFill>
                  <a:srgbClr val="1F94CA"/>
                </a:solidFill>
                <a:ea typeface="Verdana" panose="020B0604030504040204" pitchFamily="34" charset="0"/>
                <a:cs typeface="Verdana" panose="020B0604030504040204" pitchFamily="34" charset="0"/>
              </a:rPr>
              <a:t>A word is skipped.</a:t>
            </a:r>
          </a:p>
          <a:p>
            <a:pPr eaLnBrk="0" hangingPunct="0">
              <a:lnSpc>
                <a:spcPct val="150000"/>
              </a:lnSpc>
              <a:spcBef>
                <a:spcPct val="20000"/>
              </a:spcBef>
            </a:pPr>
            <a:r>
              <a:rPr lang="en-US" sz="2800" dirty="0">
                <a:solidFill>
                  <a:srgbClr val="1F94CA"/>
                </a:solidFill>
                <a:ea typeface="Verdana" panose="020B0604030504040204" pitchFamily="34" charset="0"/>
                <a:cs typeface="Verdana" panose="020B0604030504040204" pitchFamily="34" charset="0"/>
              </a:rPr>
              <a:t>Any sound in a word is mispronounced.</a:t>
            </a:r>
          </a:p>
          <a:p>
            <a:pPr eaLnBrk="0" hangingPunct="0">
              <a:lnSpc>
                <a:spcPct val="150000"/>
              </a:lnSpc>
              <a:spcBef>
                <a:spcPct val="20000"/>
              </a:spcBef>
            </a:pPr>
            <a:r>
              <a:rPr lang="en-US" sz="2800" dirty="0">
                <a:solidFill>
                  <a:srgbClr val="1F94CA"/>
                </a:solidFill>
                <a:ea typeface="Verdana" panose="020B0604030504040204" pitchFamily="34" charset="0"/>
                <a:cs typeface="Verdana" panose="020B0604030504040204" pitchFamily="34" charset="0"/>
              </a:rPr>
              <a:t>A different word is substituted.</a:t>
            </a:r>
          </a:p>
          <a:p>
            <a:pPr eaLnBrk="0" hangingPunct="0">
              <a:lnSpc>
                <a:spcPct val="150000"/>
              </a:lnSpc>
              <a:spcBef>
                <a:spcPct val="20000"/>
              </a:spcBef>
            </a:pPr>
            <a:r>
              <a:rPr lang="en-US" sz="2800" dirty="0">
                <a:solidFill>
                  <a:srgbClr val="1F94CA"/>
                </a:solidFill>
                <a:ea typeface="Verdana" panose="020B0604030504040204" pitchFamily="34" charset="0"/>
                <a:cs typeface="Verdana" panose="020B0604030504040204" pitchFamily="34" charset="0"/>
              </a:rPr>
              <a:t>A word is not read in its proper sequence.</a:t>
            </a:r>
          </a:p>
          <a:p>
            <a:pPr algn="ctr">
              <a:defRPr/>
            </a:pPr>
            <a:endParaRPr lang="en-US" sz="2800" dirty="0">
              <a:solidFill>
                <a:srgbClr val="1F94CA"/>
              </a:solidFill>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2966772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1"/>
            <a:ext cx="8961120" cy="1262742"/>
          </a:xfrm>
          <a:prstGeom prst="rect">
            <a:avLst/>
          </a:prstGeom>
          <a:noFill/>
        </p:spPr>
        <p:txBody>
          <a:bodyPr anchor="ctr"/>
          <a:lstStyle/>
          <a:p>
            <a:r>
              <a:rPr lang="en-US" sz="4800" dirty="0"/>
              <a:t>Scoring Rules</a:t>
            </a:r>
            <a:r>
              <a:rPr lang="en-US" sz="4800" dirty="0" smtClean="0"/>
              <a:t/>
            </a:r>
            <a:br>
              <a:rPr lang="en-US" sz="4800" dirty="0" smtClean="0"/>
            </a:br>
            <a:r>
              <a:rPr lang="en-US" sz="3200" dirty="0" smtClean="0"/>
              <a:t>Oral Reading Fluency (</a:t>
            </a:r>
            <a:r>
              <a:rPr lang="en-US" sz="3200" dirty="0"/>
              <a:t>O</a:t>
            </a:r>
            <a:r>
              <a:rPr lang="en-US" sz="3200" dirty="0" smtClean="0"/>
              <a:t>RF)</a:t>
            </a:r>
            <a:endParaRPr lang="en-US" sz="3200" dirty="0"/>
          </a:p>
        </p:txBody>
      </p:sp>
      <p:sp>
        <p:nvSpPr>
          <p:cNvPr id="4" name="Rounded Rectangle 3"/>
          <p:cNvSpPr/>
          <p:nvPr/>
        </p:nvSpPr>
        <p:spPr>
          <a:xfrm>
            <a:off x="174206" y="1528996"/>
            <a:ext cx="8817326" cy="400237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sz="2800" u="sng" dirty="0">
                <a:solidFill>
                  <a:srgbClr val="1F94CA"/>
                </a:solidFill>
                <a:ea typeface="Verdana" panose="020B0604030504040204" pitchFamily="34" charset="0"/>
                <a:cs typeface="Verdana" panose="020B0604030504040204" pitchFamily="34" charset="0"/>
              </a:rPr>
              <a:t>Errors:</a:t>
            </a:r>
          </a:p>
          <a:p>
            <a:pPr eaLnBrk="0" hangingPunct="0">
              <a:spcBef>
                <a:spcPct val="20000"/>
              </a:spcBef>
            </a:pPr>
            <a:r>
              <a:rPr lang="en-US" sz="1200" dirty="0">
                <a:solidFill>
                  <a:srgbClr val="1F94CA"/>
                </a:solidFill>
                <a:ea typeface="Verdana" panose="020B0604030504040204" pitchFamily="34" charset="0"/>
                <a:cs typeface="Verdana" panose="020B0604030504040204" pitchFamily="34" charset="0"/>
              </a:rPr>
              <a:t>  </a:t>
            </a:r>
          </a:p>
          <a:p>
            <a:pPr eaLnBrk="0" hangingPunct="0">
              <a:spcBef>
                <a:spcPct val="20000"/>
              </a:spcBef>
            </a:pPr>
            <a:r>
              <a:rPr lang="en-US" sz="2800" dirty="0">
                <a:solidFill>
                  <a:srgbClr val="1F94CA"/>
                </a:solidFill>
                <a:ea typeface="Verdana" panose="020B0604030504040204" pitchFamily="34" charset="0"/>
                <a:cs typeface="Verdana" panose="020B0604030504040204" pitchFamily="34" charset="0"/>
              </a:rPr>
              <a:t>An abbreviation is read rather than the full word it represents.</a:t>
            </a:r>
          </a:p>
          <a:p>
            <a:pPr eaLnBrk="0" hangingPunct="0">
              <a:spcBef>
                <a:spcPct val="20000"/>
              </a:spcBef>
            </a:pPr>
            <a:endParaRPr lang="en-US" sz="1200" dirty="0">
              <a:solidFill>
                <a:srgbClr val="1F94CA"/>
              </a:solidFill>
              <a:ea typeface="Verdana" panose="020B0604030504040204" pitchFamily="34" charset="0"/>
              <a:cs typeface="Verdana" panose="020B0604030504040204" pitchFamily="34" charset="0"/>
            </a:endParaRPr>
          </a:p>
          <a:p>
            <a:pPr eaLnBrk="0" hangingPunct="0">
              <a:spcBef>
                <a:spcPct val="20000"/>
              </a:spcBef>
            </a:pPr>
            <a:r>
              <a:rPr lang="en-US" sz="2800" dirty="0">
                <a:solidFill>
                  <a:srgbClr val="1F94CA"/>
                </a:solidFill>
                <a:ea typeface="Verdana" panose="020B0604030504040204" pitchFamily="34" charset="0"/>
                <a:cs typeface="Verdana" panose="020B0604030504040204" pitchFamily="34" charset="0"/>
              </a:rPr>
              <a:t>The student self-corrects </a:t>
            </a:r>
            <a:r>
              <a:rPr lang="en-US" sz="2800" u="sng" dirty="0">
                <a:solidFill>
                  <a:srgbClr val="1F94CA"/>
                </a:solidFill>
                <a:ea typeface="Verdana" panose="020B0604030504040204" pitchFamily="34" charset="0"/>
                <a:cs typeface="Verdana" panose="020B0604030504040204" pitchFamily="34" charset="0"/>
              </a:rPr>
              <a:t>after</a:t>
            </a:r>
            <a:r>
              <a:rPr lang="en-US" sz="2800" dirty="0">
                <a:solidFill>
                  <a:srgbClr val="1F94CA"/>
                </a:solidFill>
                <a:ea typeface="Verdana" panose="020B0604030504040204" pitchFamily="34" charset="0"/>
                <a:cs typeface="Verdana" panose="020B0604030504040204" pitchFamily="34" charset="0"/>
              </a:rPr>
              <a:t> 3 seconds have elapsed.</a:t>
            </a:r>
          </a:p>
          <a:p>
            <a:pPr eaLnBrk="0" hangingPunct="0">
              <a:spcBef>
                <a:spcPct val="20000"/>
              </a:spcBef>
            </a:pPr>
            <a:endParaRPr lang="en-US" sz="1200" dirty="0">
              <a:solidFill>
                <a:srgbClr val="1F94CA"/>
              </a:solidFill>
              <a:ea typeface="Verdana" panose="020B0604030504040204" pitchFamily="34" charset="0"/>
              <a:cs typeface="Verdana" panose="020B0604030504040204" pitchFamily="34" charset="0"/>
            </a:endParaRPr>
          </a:p>
          <a:p>
            <a:pPr eaLnBrk="0" hangingPunct="0">
              <a:spcBef>
                <a:spcPct val="20000"/>
              </a:spcBef>
            </a:pPr>
            <a:r>
              <a:rPr lang="en-US" sz="2800" dirty="0">
                <a:solidFill>
                  <a:srgbClr val="1F94CA"/>
                </a:solidFill>
                <a:ea typeface="Verdana" panose="020B0604030504040204" pitchFamily="34" charset="0"/>
                <a:cs typeface="Verdana" panose="020B0604030504040204" pitchFamily="34" charset="0"/>
              </a:rPr>
              <a:t>No attempt is made within 3 seconds.</a:t>
            </a:r>
          </a:p>
          <a:p>
            <a:pPr algn="ctr">
              <a:defRPr/>
            </a:pPr>
            <a:endParaRPr lang="en-US" sz="2800" dirty="0">
              <a:solidFill>
                <a:srgbClr val="1F94CA"/>
              </a:solidFill>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2383109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604" y="1507067"/>
            <a:ext cx="5069794" cy="4882773"/>
          </a:xfrm>
          <a:prstGeom prst="rect">
            <a:avLst/>
          </a:prstGeom>
        </p:spPr>
      </p:pic>
      <p:sp>
        <p:nvSpPr>
          <p:cNvPr id="7" name="Title 1"/>
          <p:cNvSpPr txBox="1">
            <a:spLocks/>
          </p:cNvSpPr>
          <p:nvPr/>
        </p:nvSpPr>
        <p:spPr>
          <a:xfrm>
            <a:off x="182880" y="-140680"/>
            <a:ext cx="8910501" cy="1280160"/>
          </a:xfrm>
          <a:prstGeom prst="rect">
            <a:avLst/>
          </a:prstGeom>
        </p:spPr>
        <p:txBody>
          <a:bodyPr anchor="ct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4800" smtClean="0">
                <a:solidFill>
                  <a:srgbClr val="FFFFFF"/>
                </a:solidFill>
              </a:rPr>
              <a:t>During Testing Keep In Mind</a:t>
            </a:r>
            <a:endParaRPr lang="en-US" sz="4800" dirty="0">
              <a:solidFill>
                <a:srgbClr val="FFFFFF"/>
              </a:solidFill>
            </a:endParaRPr>
          </a:p>
        </p:txBody>
      </p:sp>
      <p:sp>
        <p:nvSpPr>
          <p:cNvPr id="8" name="Rounded Rectangle 7"/>
          <p:cNvSpPr/>
          <p:nvPr/>
        </p:nvSpPr>
        <p:spPr>
          <a:xfrm>
            <a:off x="107675" y="1194787"/>
            <a:ext cx="4310726" cy="2718955"/>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1F94CA"/>
                </a:solidFill>
                <a:ea typeface="Verdana" panose="020B0604030504040204" pitchFamily="34" charset="0"/>
                <a:cs typeface="Verdana" panose="020B0604030504040204" pitchFamily="34" charset="0"/>
              </a:rPr>
              <a:t>Allow only about 3 seconds </a:t>
            </a:r>
            <a:r>
              <a:rPr lang="en-US" sz="2800" dirty="0" smtClean="0">
                <a:solidFill>
                  <a:srgbClr val="1F94CA"/>
                </a:solidFill>
                <a:ea typeface="Verdana" panose="020B0604030504040204" pitchFamily="34" charset="0"/>
                <a:cs typeface="Verdana" panose="020B0604030504040204" pitchFamily="34" charset="0"/>
              </a:rPr>
              <a:t>for </a:t>
            </a:r>
            <a:r>
              <a:rPr lang="en-US" sz="2800" dirty="0">
                <a:solidFill>
                  <a:srgbClr val="1F94CA"/>
                </a:solidFill>
                <a:ea typeface="Verdana" panose="020B0604030504040204" pitchFamily="34" charset="0"/>
                <a:cs typeface="Verdana" panose="020B0604030504040204" pitchFamily="34" charset="0"/>
              </a:rPr>
              <a:t>student to respond before saying the word and marking </a:t>
            </a:r>
            <a:r>
              <a:rPr lang="en-US" sz="2800" dirty="0" smtClean="0">
                <a:solidFill>
                  <a:srgbClr val="1F94CA"/>
                </a:solidFill>
                <a:ea typeface="Verdana" panose="020B0604030504040204" pitchFamily="34" charset="0"/>
                <a:cs typeface="Verdana" panose="020B0604030504040204" pitchFamily="34" charset="0"/>
              </a:rPr>
              <a:t>it </a:t>
            </a:r>
            <a:r>
              <a:rPr lang="en-US" sz="2800" dirty="0">
                <a:solidFill>
                  <a:srgbClr val="1F94CA"/>
                </a:solidFill>
                <a:ea typeface="Verdana" panose="020B0604030504040204" pitchFamily="34" charset="0"/>
                <a:cs typeface="Verdana" panose="020B0604030504040204" pitchFamily="34" charset="0"/>
              </a:rPr>
              <a:t>incorrect.</a:t>
            </a:r>
            <a:endParaRPr lang="en-US" sz="2800" dirty="0">
              <a:solidFill>
                <a:srgbClr val="1F94CA"/>
              </a:solidFill>
            </a:endParaRPr>
          </a:p>
        </p:txBody>
      </p:sp>
      <p:sp>
        <p:nvSpPr>
          <p:cNvPr id="9" name="Rounded Rectangle 8"/>
          <p:cNvSpPr/>
          <p:nvPr/>
        </p:nvSpPr>
        <p:spPr>
          <a:xfrm>
            <a:off x="107674" y="4023268"/>
            <a:ext cx="5480325" cy="2257047"/>
          </a:xfrm>
          <a:prstGeom prst="round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00150">
              <a:lnSpc>
                <a:spcPct val="90000"/>
              </a:lnSpc>
              <a:spcBef>
                <a:spcPct val="0"/>
              </a:spcBef>
              <a:spcAft>
                <a:spcPct val="35000"/>
              </a:spcAft>
            </a:pPr>
            <a:r>
              <a:rPr lang="en-US" sz="2800" dirty="0">
                <a:solidFill>
                  <a:srgbClr val="1F94CA"/>
                </a:solidFill>
                <a:ea typeface="Verdana" panose="020B0604030504040204" pitchFamily="34" charset="0"/>
                <a:cs typeface="Verdana" panose="020B0604030504040204" pitchFamily="34" charset="0"/>
              </a:rPr>
              <a:t>Allow about 10 seconds for the student to sound out or to subvocalize before saying the word and marking it incorrect</a:t>
            </a:r>
            <a:r>
              <a:rPr lang="en-US" sz="2400" dirty="0">
                <a:solidFill>
                  <a:srgbClr val="1F94CA"/>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08238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2880" y="-140680"/>
            <a:ext cx="8910501" cy="1280160"/>
          </a:xfrm>
          <a:prstGeom prst="rect">
            <a:avLst/>
          </a:prstGeom>
        </p:spPr>
        <p:txBody>
          <a:bodyPr anchor="ct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4800" smtClean="0">
                <a:solidFill>
                  <a:srgbClr val="FFFFFF"/>
                </a:solidFill>
              </a:rPr>
              <a:t>During Testing Keep In Mind</a:t>
            </a:r>
            <a:endParaRPr lang="en-US" sz="4800" dirty="0">
              <a:solidFill>
                <a:srgbClr val="FFFFFF"/>
              </a:solidFill>
            </a:endParaRPr>
          </a:p>
        </p:txBody>
      </p:sp>
      <p:sp>
        <p:nvSpPr>
          <p:cNvPr id="11" name="Rounded Rectangle 10"/>
          <p:cNvSpPr/>
          <p:nvPr/>
        </p:nvSpPr>
        <p:spPr>
          <a:xfrm>
            <a:off x="174206" y="1306286"/>
            <a:ext cx="4310726" cy="4045204"/>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00150">
              <a:lnSpc>
                <a:spcPct val="90000"/>
              </a:lnSpc>
              <a:spcBef>
                <a:spcPct val="0"/>
              </a:spcBef>
              <a:spcAft>
                <a:spcPct val="35000"/>
              </a:spcAft>
            </a:pPr>
            <a:r>
              <a:rPr lang="en-US" sz="2800" dirty="0">
                <a:solidFill>
                  <a:srgbClr val="1F94CA"/>
                </a:solidFill>
                <a:ea typeface="Verdana" panose="020B0604030504040204" pitchFamily="34" charset="0"/>
                <a:cs typeface="Verdana" panose="020B0604030504040204" pitchFamily="34" charset="0"/>
              </a:rPr>
              <a:t>If a student skips a line, do not  redirect or give any corrective feedback</a:t>
            </a:r>
            <a:r>
              <a:rPr lang="en-US" sz="2800" b="1" dirty="0" smtClean="0">
                <a:solidFill>
                  <a:srgbClr val="1F94CA"/>
                </a:solidFill>
                <a:ea typeface="Verdana" panose="020B0604030504040204" pitchFamily="34" charset="0"/>
                <a:cs typeface="Verdana" panose="020B0604030504040204" pitchFamily="34" charset="0"/>
              </a:rPr>
              <a:t>.</a:t>
            </a:r>
          </a:p>
          <a:p>
            <a:pPr defTabSz="1200150">
              <a:lnSpc>
                <a:spcPct val="90000"/>
              </a:lnSpc>
              <a:spcBef>
                <a:spcPct val="0"/>
              </a:spcBef>
              <a:spcAft>
                <a:spcPct val="35000"/>
              </a:spcAft>
            </a:pPr>
            <a:endParaRPr lang="en-US" sz="1400" b="1" dirty="0">
              <a:solidFill>
                <a:srgbClr val="1F94CA"/>
              </a:solidFill>
              <a:ea typeface="Verdana" panose="020B0604030504040204" pitchFamily="34" charset="0"/>
              <a:cs typeface="Verdana" panose="020B0604030504040204" pitchFamily="34" charset="0"/>
            </a:endParaRPr>
          </a:p>
          <a:p>
            <a:pPr defTabSz="1200150">
              <a:lnSpc>
                <a:spcPct val="90000"/>
              </a:lnSpc>
              <a:spcBef>
                <a:spcPct val="0"/>
              </a:spcBef>
              <a:spcAft>
                <a:spcPct val="35000"/>
              </a:spcAft>
            </a:pPr>
            <a:r>
              <a:rPr lang="en-US" sz="2800" dirty="0">
                <a:solidFill>
                  <a:srgbClr val="1F94CA"/>
                </a:solidFill>
                <a:ea typeface="Verdana" panose="020B0604030504040204" pitchFamily="34" charset="0"/>
                <a:cs typeface="Verdana" panose="020B0604030504040204" pitchFamily="34" charset="0"/>
              </a:rPr>
              <a:t>If a student reads 10 or fewer words on the first story, do not administer the second story.</a:t>
            </a:r>
          </a:p>
          <a:p>
            <a:pPr algn="ctr" defTabSz="1200150">
              <a:lnSpc>
                <a:spcPct val="90000"/>
              </a:lnSpc>
              <a:spcBef>
                <a:spcPct val="0"/>
              </a:spcBef>
              <a:spcAft>
                <a:spcPct val="35000"/>
              </a:spcAft>
            </a:pPr>
            <a:endParaRPr lang="en-US" sz="2400" b="1" dirty="0">
              <a:solidFill>
                <a:srgbClr val="1F94CA"/>
              </a:solidFill>
              <a:ea typeface="Verdana" panose="020B0604030504040204" pitchFamily="34" charset="0"/>
              <a:cs typeface="Verdana" panose="020B0604030504040204" pitchFamily="34" charset="0"/>
            </a:endParaRPr>
          </a:p>
        </p:txBody>
      </p:sp>
      <p:sp>
        <p:nvSpPr>
          <p:cNvPr id="12" name="Rounded Rectangle 11"/>
          <p:cNvSpPr/>
          <p:nvPr/>
        </p:nvSpPr>
        <p:spPr>
          <a:xfrm>
            <a:off x="4680806" y="1306286"/>
            <a:ext cx="4310726" cy="4359996"/>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00150">
              <a:lnSpc>
                <a:spcPct val="90000"/>
              </a:lnSpc>
              <a:spcBef>
                <a:spcPct val="0"/>
              </a:spcBef>
              <a:spcAft>
                <a:spcPct val="35000"/>
              </a:spcAft>
            </a:pPr>
            <a:r>
              <a:rPr lang="en-US" sz="2800" dirty="0">
                <a:solidFill>
                  <a:srgbClr val="1F94CA"/>
                </a:solidFill>
                <a:ea typeface="Verdana" panose="020B0604030504040204" pitchFamily="34" charset="0"/>
                <a:cs typeface="Verdana" panose="020B0604030504040204" pitchFamily="34" charset="0"/>
              </a:rPr>
              <a:t>If a student self-corrects an incorrectly pronounced word within 3 seconds, record the response as correct</a:t>
            </a:r>
            <a:r>
              <a:rPr lang="en-US" sz="2800" dirty="0" smtClean="0">
                <a:solidFill>
                  <a:srgbClr val="1F94CA"/>
                </a:solidFill>
                <a:ea typeface="Verdana" panose="020B0604030504040204" pitchFamily="34" charset="0"/>
                <a:cs typeface="Verdana" panose="020B0604030504040204" pitchFamily="34" charset="0"/>
              </a:rPr>
              <a:t>.</a:t>
            </a:r>
          </a:p>
          <a:p>
            <a:pPr defTabSz="1200150">
              <a:lnSpc>
                <a:spcPct val="90000"/>
              </a:lnSpc>
              <a:spcBef>
                <a:spcPct val="0"/>
              </a:spcBef>
              <a:spcAft>
                <a:spcPct val="35000"/>
              </a:spcAft>
            </a:pPr>
            <a:endParaRPr lang="en-US" sz="1400" dirty="0">
              <a:solidFill>
                <a:srgbClr val="1F94CA"/>
              </a:solidFill>
              <a:ea typeface="Verdana" panose="020B0604030504040204" pitchFamily="34" charset="0"/>
              <a:cs typeface="Verdana" panose="020B0604030504040204" pitchFamily="34" charset="0"/>
            </a:endParaRPr>
          </a:p>
          <a:p>
            <a:pPr defTabSz="1200150">
              <a:lnSpc>
                <a:spcPct val="90000"/>
              </a:lnSpc>
              <a:spcBef>
                <a:spcPct val="0"/>
              </a:spcBef>
              <a:spcAft>
                <a:spcPct val="35000"/>
              </a:spcAft>
            </a:pPr>
            <a:r>
              <a:rPr lang="en-US" sz="2800" dirty="0">
                <a:solidFill>
                  <a:srgbClr val="1F94CA"/>
                </a:solidFill>
                <a:ea typeface="Verdana" panose="020B0604030504040204" pitchFamily="34" charset="0"/>
                <a:cs typeface="Verdana" panose="020B0604030504040204" pitchFamily="34" charset="0"/>
              </a:rPr>
              <a:t>Students receive 1 point for each correctly read word</a:t>
            </a:r>
            <a:r>
              <a:rPr lang="en-US" sz="2800" dirty="0" smtClean="0">
                <a:solidFill>
                  <a:srgbClr val="1F94CA"/>
                </a:solidFill>
                <a:ea typeface="Verdana" panose="020B0604030504040204" pitchFamily="34" charset="0"/>
                <a:cs typeface="Verdana" panose="020B0604030504040204" pitchFamily="34" charset="0"/>
              </a:rPr>
              <a:t>.</a:t>
            </a:r>
            <a:endParaRPr lang="en-US" sz="2800" dirty="0">
              <a:solidFill>
                <a:srgbClr val="1F94CA"/>
              </a:solidFill>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75" y="5709329"/>
            <a:ext cx="1916231" cy="515679"/>
          </a:xfrm>
          <a:prstGeom prst="rect">
            <a:avLst/>
          </a:prstGeom>
        </p:spPr>
      </p:pic>
    </p:spTree>
    <p:extLst>
      <p:ext uri="{BB962C8B-B14F-4D97-AF65-F5344CB8AC3E}">
        <p14:creationId xmlns:p14="http://schemas.microsoft.com/office/powerpoint/2010/main" val="1332364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503" y="0"/>
            <a:ext cx="4273497" cy="6383866"/>
          </a:xfrm>
          <a:prstGeom prst="rect">
            <a:avLst/>
          </a:prstGeom>
        </p:spPr>
      </p:pic>
      <p:grpSp>
        <p:nvGrpSpPr>
          <p:cNvPr id="8" name="Group 7"/>
          <p:cNvGrpSpPr/>
          <p:nvPr/>
        </p:nvGrpSpPr>
        <p:grpSpPr>
          <a:xfrm>
            <a:off x="0" y="1347406"/>
            <a:ext cx="5113867" cy="3689054"/>
            <a:chOff x="0" y="2414"/>
            <a:chExt cx="9144000" cy="640055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14"/>
              <a:ext cx="9144000" cy="6400555"/>
            </a:xfrm>
            <a:prstGeom prst="rect">
              <a:avLst/>
            </a:prstGeom>
          </p:spPr>
        </p:pic>
        <p:sp>
          <p:nvSpPr>
            <p:cNvPr id="6" name="TextBox 5"/>
            <p:cNvSpPr txBox="1"/>
            <p:nvPr/>
          </p:nvSpPr>
          <p:spPr>
            <a:xfrm>
              <a:off x="1731623" y="2488795"/>
              <a:ext cx="5680753" cy="1121392"/>
            </a:xfrm>
            <a:prstGeom prst="rect">
              <a:avLst/>
            </a:prstGeom>
            <a:noFill/>
          </p:spPr>
          <p:txBody>
            <a:bodyPr wrap="square" rtlCol="0">
              <a:spAutoFit/>
            </a:bodyPr>
            <a:lstStyle/>
            <a:p>
              <a:pPr algn="ctr"/>
              <a:r>
                <a:rPr lang="en-US" b="1" dirty="0" smtClean="0">
                  <a:solidFill>
                    <a:srgbClr val="1F94CA"/>
                  </a:solidFill>
                </a:rPr>
                <a:t>Software demonstration</a:t>
              </a:r>
            </a:p>
            <a:p>
              <a:pPr algn="ctr"/>
              <a:endParaRPr lang="en-US" dirty="0">
                <a:solidFill>
                  <a:srgbClr val="1F94CA"/>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9879" y="1169009"/>
              <a:ext cx="4904242" cy="1319787"/>
            </a:xfrm>
            <a:prstGeom prst="rect">
              <a:avLst/>
            </a:prstGeom>
          </p:spPr>
        </p:pic>
      </p:grpSp>
    </p:spTree>
    <p:extLst>
      <p:ext uri="{BB962C8B-B14F-4D97-AF65-F5344CB8AC3E}">
        <p14:creationId xmlns:p14="http://schemas.microsoft.com/office/powerpoint/2010/main" val="348893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4205002030"/>
              </p:ext>
            </p:extLst>
          </p:nvPr>
        </p:nvGraphicFramePr>
        <p:xfrm>
          <a:off x="178357" y="1583872"/>
          <a:ext cx="8772403" cy="3327889"/>
        </p:xfrm>
        <a:graphic>
          <a:graphicData uri="http://schemas.openxmlformats.org/drawingml/2006/table">
            <a:tbl>
              <a:tblPr firstRow="1" firstCol="1" bandRow="1"/>
              <a:tblGrid>
                <a:gridCol w="2176968">
                  <a:extLst>
                    <a:ext uri="{9D8B030D-6E8A-4147-A177-3AD203B41FA5}">
                      <a16:colId xmlns:a16="http://schemas.microsoft.com/office/drawing/2014/main" val="20000"/>
                    </a:ext>
                  </a:extLst>
                </a:gridCol>
                <a:gridCol w="1527668">
                  <a:extLst>
                    <a:ext uri="{9D8B030D-6E8A-4147-A177-3AD203B41FA5}">
                      <a16:colId xmlns:a16="http://schemas.microsoft.com/office/drawing/2014/main" val="20001"/>
                    </a:ext>
                  </a:extLst>
                </a:gridCol>
                <a:gridCol w="1628121">
                  <a:extLst>
                    <a:ext uri="{9D8B030D-6E8A-4147-A177-3AD203B41FA5}">
                      <a16:colId xmlns:a16="http://schemas.microsoft.com/office/drawing/2014/main" val="20002"/>
                    </a:ext>
                  </a:extLst>
                </a:gridCol>
                <a:gridCol w="1657604">
                  <a:extLst>
                    <a:ext uri="{9D8B030D-6E8A-4147-A177-3AD203B41FA5}">
                      <a16:colId xmlns:a16="http://schemas.microsoft.com/office/drawing/2014/main" val="20003"/>
                    </a:ext>
                  </a:extLst>
                </a:gridCol>
                <a:gridCol w="1782042">
                  <a:extLst>
                    <a:ext uri="{9D8B030D-6E8A-4147-A177-3AD203B41FA5}">
                      <a16:colId xmlns:a16="http://schemas.microsoft.com/office/drawing/2014/main" val="20004"/>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2-3</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4-12</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Vocabulary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a:t>
                      </a:r>
                      <a:br>
                        <a:rPr lang="en-US" sz="1400" dirty="0" smtClean="0">
                          <a:solidFill>
                            <a:schemeClr val="bg2"/>
                          </a:solidFill>
                          <a:effectLst/>
                          <a:latin typeface="+mn-lt"/>
                          <a:ea typeface="Calibri" panose="020F0502020204030204" pitchFamily="34" charset="0"/>
                          <a:cs typeface="Times New Roman" panose="02020603050405020304" pitchFamily="18" charset="0"/>
                        </a:rPr>
                      </a:br>
                      <a:r>
                        <a:rPr lang="en-US" sz="1400" dirty="0" smtClean="0">
                          <a:solidFill>
                            <a:schemeClr val="bg2"/>
                          </a:solidFill>
                          <a:effectLst/>
                          <a:latin typeface="+mn-lt"/>
                          <a:ea typeface="Calibri" panose="020F0502020204030204" pitchFamily="34" charset="0"/>
                          <a:cs typeface="Times New Roman" panose="02020603050405020304" pitchFamily="18" charset="0"/>
                        </a:rPr>
                        <a:t>(4-7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Reading Comprehension</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(15-25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 </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Silent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(about</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 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Oral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algn="ctr"/>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7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~2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988" y="5489910"/>
            <a:ext cx="3335772" cy="897693"/>
          </a:xfrm>
          <a:prstGeom prst="rect">
            <a:avLst/>
          </a:prstGeom>
        </p:spPr>
      </p:pic>
      <p:sp>
        <p:nvSpPr>
          <p:cNvPr id="4" name="TextBox 3"/>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1665039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p:spPr>
        <p:txBody>
          <a:bodyPr/>
          <a:lstStyle/>
          <a:p>
            <a:r>
              <a:rPr lang="en-US" dirty="0" smtClean="0"/>
              <a:t>Vocabulary</a:t>
            </a:r>
            <a:endParaRPr lang="en-US" dirty="0"/>
          </a:p>
        </p:txBody>
      </p:sp>
      <p:sp>
        <p:nvSpPr>
          <p:cNvPr id="4" name="Title 1"/>
          <p:cNvSpPr txBox="1">
            <a:spLocks/>
          </p:cNvSpPr>
          <p:nvPr/>
        </p:nvSpPr>
        <p:spPr>
          <a:xfrm>
            <a:off x="4186239" y="1574797"/>
            <a:ext cx="4957762" cy="2940058"/>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Identifies the meanings of target words by selecting from multiple-choice options.</a:t>
            </a:r>
            <a:endParaRPr lang="en-US" sz="3200" b="0" dirty="0">
              <a:solidFill>
                <a:srgbClr val="FFFFFF"/>
              </a:solidFill>
            </a:endParaRPr>
          </a:p>
        </p:txBody>
      </p:sp>
      <p:sp>
        <p:nvSpPr>
          <p:cNvPr id="6" name="Title 1"/>
          <p:cNvSpPr txBox="1">
            <a:spLocks/>
          </p:cNvSpPr>
          <p:nvPr/>
        </p:nvSpPr>
        <p:spPr>
          <a:xfrm>
            <a:off x="4186238" y="4643435"/>
            <a:ext cx="4957762" cy="1571617"/>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ctr">
            <a:normAutofit fontScale="92500"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a:solidFill>
                  <a:srgbClr val="FFFFFF"/>
                </a:solidFill>
              </a:rPr>
              <a:t>Grades 2-12 (9-12 take 8</a:t>
            </a:r>
            <a:r>
              <a:rPr lang="en-US" sz="3200" b="0" baseline="30000" dirty="0">
                <a:solidFill>
                  <a:srgbClr val="FFFFFF"/>
                </a:solidFill>
              </a:rPr>
              <a:t>th</a:t>
            </a:r>
            <a:r>
              <a:rPr lang="en-US" sz="3200" b="0" dirty="0">
                <a:solidFill>
                  <a:srgbClr val="FFFFFF"/>
                </a:solidFill>
              </a:rPr>
              <a:t> grade measure)</a:t>
            </a:r>
          </a:p>
        </p:txBody>
      </p:sp>
      <p:pic>
        <p:nvPicPr>
          <p:cNvPr id="5" name="Picture 4"/>
          <p:cNvPicPr>
            <a:picLocks noChangeAspect="1"/>
          </p:cNvPicPr>
          <p:nvPr/>
        </p:nvPicPr>
        <p:blipFill>
          <a:blip r:embed="rId3"/>
          <a:stretch>
            <a:fillRect/>
          </a:stretch>
        </p:blipFill>
        <p:spPr>
          <a:xfrm>
            <a:off x="92708" y="1598792"/>
            <a:ext cx="3959422" cy="3830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108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p:spPr>
        <p:txBody>
          <a:bodyPr/>
          <a:lstStyle/>
          <a:p>
            <a:r>
              <a:rPr lang="en-US" dirty="0" smtClean="0"/>
              <a:t>Reading Comprehension (RC)</a:t>
            </a:r>
            <a:endParaRPr lang="en-US" dirty="0"/>
          </a:p>
        </p:txBody>
      </p:sp>
      <p:sp>
        <p:nvSpPr>
          <p:cNvPr id="4" name="Title 1"/>
          <p:cNvSpPr txBox="1">
            <a:spLocks/>
          </p:cNvSpPr>
          <p:nvPr/>
        </p:nvSpPr>
        <p:spPr>
          <a:xfrm>
            <a:off x="4186239" y="1574797"/>
            <a:ext cx="4957762" cy="2940058"/>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Reads six passages of text and answers multiple-choice questions about each passage.</a:t>
            </a:r>
            <a:endParaRPr lang="en-US" sz="3200" b="0" dirty="0">
              <a:solidFill>
                <a:srgbClr val="FFFFFF"/>
              </a:solidFill>
            </a:endParaRPr>
          </a:p>
        </p:txBody>
      </p:sp>
      <p:sp>
        <p:nvSpPr>
          <p:cNvPr id="6" name="Title 1"/>
          <p:cNvSpPr txBox="1">
            <a:spLocks/>
          </p:cNvSpPr>
          <p:nvPr/>
        </p:nvSpPr>
        <p:spPr>
          <a:xfrm>
            <a:off x="4186238" y="4643435"/>
            <a:ext cx="4957762" cy="1571617"/>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t">
            <a:normAutofit fontScale="92500"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smtClean="0">
                <a:solidFill>
                  <a:srgbClr val="FFFFFF"/>
                </a:solidFill>
              </a:rPr>
              <a:t>Grades 2-12 (9-12 take 8</a:t>
            </a:r>
            <a:r>
              <a:rPr lang="en-US" sz="3200" b="0" baseline="30000" dirty="0" smtClean="0">
                <a:solidFill>
                  <a:srgbClr val="FFFFFF"/>
                </a:solidFill>
              </a:rPr>
              <a:t>th</a:t>
            </a:r>
            <a:r>
              <a:rPr lang="en-US" sz="3200" b="0" dirty="0" smtClean="0">
                <a:solidFill>
                  <a:srgbClr val="FFFFFF"/>
                </a:solidFill>
              </a:rPr>
              <a:t> grade measure)</a:t>
            </a:r>
            <a:endParaRPr lang="en-US" sz="3200" b="0" dirty="0">
              <a:solidFill>
                <a:srgbClr val="FFFFFF"/>
              </a:solidFill>
            </a:endParaRPr>
          </a:p>
        </p:txBody>
      </p:sp>
      <p:pic>
        <p:nvPicPr>
          <p:cNvPr id="3" name="Picture 2"/>
          <p:cNvPicPr>
            <a:picLocks noChangeAspect="1"/>
          </p:cNvPicPr>
          <p:nvPr/>
        </p:nvPicPr>
        <p:blipFill>
          <a:blip r:embed="rId3"/>
          <a:stretch>
            <a:fillRect/>
          </a:stretch>
        </p:blipFill>
        <p:spPr>
          <a:xfrm>
            <a:off x="0" y="1912727"/>
            <a:ext cx="4034229" cy="3265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822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 y="-49214"/>
            <a:ext cx="9227343" cy="1386878"/>
          </a:xfrm>
        </p:spPr>
        <p:txBody>
          <a:bodyPr/>
          <a:lstStyle/>
          <a:p>
            <a:r>
              <a:rPr lang="en-US" dirty="0" smtClean="0"/>
              <a:t>Silent Reading Fluency (SRF)</a:t>
            </a:r>
            <a:endParaRPr lang="en-US" dirty="0"/>
          </a:p>
        </p:txBody>
      </p:sp>
      <p:sp>
        <p:nvSpPr>
          <p:cNvPr id="4" name="Title 1"/>
          <p:cNvSpPr txBox="1">
            <a:spLocks/>
          </p:cNvSpPr>
          <p:nvPr/>
        </p:nvSpPr>
        <p:spPr>
          <a:xfrm>
            <a:off x="4186239" y="1574797"/>
            <a:ext cx="4957762" cy="2940058"/>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t">
            <a:normAutofit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the student does:</a:t>
            </a:r>
          </a:p>
          <a:p>
            <a:endParaRPr lang="en-US" sz="3200" b="0" dirty="0">
              <a:solidFill>
                <a:srgbClr val="FFFFFF"/>
              </a:solidFill>
            </a:endParaRPr>
          </a:p>
          <a:p>
            <a:r>
              <a:rPr lang="en-US" sz="3200" b="0" dirty="0" smtClean="0">
                <a:solidFill>
                  <a:srgbClr val="FFFFFF"/>
                </a:solidFill>
              </a:rPr>
              <a:t>Reads three stories, each divided into four brief sections, and answers multiple-choice questions about each story.</a:t>
            </a:r>
            <a:endParaRPr lang="en-US" sz="3200" b="0" dirty="0">
              <a:solidFill>
                <a:srgbClr val="FFFFFF"/>
              </a:solidFill>
            </a:endParaRPr>
          </a:p>
        </p:txBody>
      </p:sp>
      <p:sp>
        <p:nvSpPr>
          <p:cNvPr id="6" name="Title 1"/>
          <p:cNvSpPr txBox="1">
            <a:spLocks/>
          </p:cNvSpPr>
          <p:nvPr/>
        </p:nvSpPr>
        <p:spPr>
          <a:xfrm>
            <a:off x="4186238" y="4643435"/>
            <a:ext cx="4957762" cy="1571617"/>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t">
            <a:normAutofit fontScale="92500" lnSpcReduction="1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Levels:</a:t>
            </a:r>
          </a:p>
          <a:p>
            <a:endParaRPr lang="en-US" sz="3200" dirty="0" smtClean="0">
              <a:solidFill>
                <a:srgbClr val="FFFFFF"/>
              </a:solidFill>
            </a:endParaRPr>
          </a:p>
          <a:p>
            <a:r>
              <a:rPr lang="en-US" sz="3200" b="0" dirty="0" smtClean="0">
                <a:solidFill>
                  <a:srgbClr val="FFFFFF"/>
                </a:solidFill>
              </a:rPr>
              <a:t>Grades </a:t>
            </a:r>
            <a:r>
              <a:rPr lang="en-US" sz="3200" b="0" dirty="0">
                <a:solidFill>
                  <a:srgbClr val="FFFFFF"/>
                </a:solidFill>
              </a:rPr>
              <a:t>4-12 (9-12 take 8</a:t>
            </a:r>
            <a:r>
              <a:rPr lang="en-US" sz="3200" b="0" baseline="30000" dirty="0">
                <a:solidFill>
                  <a:srgbClr val="FFFFFF"/>
                </a:solidFill>
              </a:rPr>
              <a:t>th</a:t>
            </a:r>
            <a:r>
              <a:rPr lang="en-US" sz="3200" b="0" dirty="0">
                <a:solidFill>
                  <a:srgbClr val="FFFFFF"/>
                </a:solidFill>
              </a:rPr>
              <a:t> grade measure)</a:t>
            </a:r>
          </a:p>
          <a:p>
            <a:endParaRPr lang="en-US" sz="3200" b="0" dirty="0">
              <a:solidFill>
                <a:srgbClr val="FFFFFF"/>
              </a:solidFill>
            </a:endParaRPr>
          </a:p>
        </p:txBody>
      </p:sp>
      <p:pic>
        <p:nvPicPr>
          <p:cNvPr id="7" name="Picture 6"/>
          <p:cNvPicPr>
            <a:picLocks noChangeAspect="1"/>
          </p:cNvPicPr>
          <p:nvPr/>
        </p:nvPicPr>
        <p:blipFill>
          <a:blip r:embed="rId3"/>
          <a:stretch>
            <a:fillRect/>
          </a:stretch>
        </p:blipFill>
        <p:spPr>
          <a:xfrm>
            <a:off x="203386" y="1749239"/>
            <a:ext cx="3756248" cy="99396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43197" y="3154775"/>
            <a:ext cx="3476625" cy="2409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77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5" y="1523059"/>
            <a:ext cx="4728865" cy="3007377"/>
          </a:xfrm>
          <a:prstGeom prst="rect">
            <a:avLst/>
          </a:prstGeom>
          <a:gradFill flip="none" rotWithShape="1">
            <a:gsLst>
              <a:gs pos="22000">
                <a:schemeClr val="bg2"/>
              </a:gs>
              <a:gs pos="67000">
                <a:schemeClr val="tx2"/>
              </a:gs>
            </a:gsLst>
            <a:lin ang="0" scaled="1"/>
            <a:tileRect/>
          </a:gradFill>
          <a:ln w="19050">
            <a:noFill/>
          </a:ln>
        </p:spPr>
        <p:txBody>
          <a:bodyPr vert="horz" lIns="91440" tIns="45720" rIns="91440" bIns="45720" rtlCol="0" anchor="ctr">
            <a:normAutofit fontScale="92500" lnSpcReduction="20000"/>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3200" dirty="0" smtClean="0">
                <a:solidFill>
                  <a:srgbClr val="FFFFFF"/>
                </a:solidFill>
              </a:rPr>
              <a:t>What </a:t>
            </a:r>
            <a:r>
              <a:rPr lang="en-US" sz="3200" dirty="0">
                <a:solidFill>
                  <a:srgbClr val="FFFFFF"/>
                </a:solidFill>
              </a:rPr>
              <a:t>the student does:</a:t>
            </a:r>
          </a:p>
          <a:p>
            <a:endParaRPr lang="en-US" sz="3200" b="0" dirty="0">
              <a:solidFill>
                <a:srgbClr val="FFFFFF"/>
              </a:solidFill>
            </a:endParaRPr>
          </a:p>
          <a:p>
            <a:pPr>
              <a:lnSpc>
                <a:spcPct val="110000"/>
              </a:lnSpc>
            </a:pPr>
            <a:r>
              <a:rPr lang="en-US" sz="3200" b="0" dirty="0">
                <a:solidFill>
                  <a:srgbClr val="FFFFFF"/>
                </a:solidFill>
              </a:rPr>
              <a:t>The student sees two separate one-page stories and reads as much of the story as possible within 1 minute</a:t>
            </a:r>
            <a:r>
              <a:rPr lang="en-US" sz="3200" b="0" dirty="0" smtClean="0">
                <a:solidFill>
                  <a:srgbClr val="FFFFFF"/>
                </a:solidFill>
              </a:rPr>
              <a:t>.</a:t>
            </a:r>
            <a:endParaRPr lang="en-US" sz="3200" b="0" dirty="0">
              <a:solidFill>
                <a:srgbClr val="FFFFFF"/>
              </a:solidFill>
            </a:endParaRPr>
          </a:p>
        </p:txBody>
      </p:sp>
      <p:sp>
        <p:nvSpPr>
          <p:cNvPr id="12" name="Title 1"/>
          <p:cNvSpPr txBox="1">
            <a:spLocks/>
          </p:cNvSpPr>
          <p:nvPr/>
        </p:nvSpPr>
        <p:spPr>
          <a:xfrm>
            <a:off x="1" y="4653643"/>
            <a:ext cx="4704812" cy="1667948"/>
          </a:xfrm>
          <a:prstGeom prst="rect">
            <a:avLst/>
          </a:prstGeom>
          <a:gradFill flip="none" rotWithShape="1">
            <a:gsLst>
              <a:gs pos="50000">
                <a:schemeClr val="bg2"/>
              </a:gs>
              <a:gs pos="100000">
                <a:schemeClr val="tx2"/>
              </a:gs>
            </a:gsLst>
            <a:lin ang="0" scaled="1"/>
            <a:tileRect/>
          </a:gradFill>
          <a:ln w="19050">
            <a:noFill/>
          </a:ln>
        </p:spPr>
        <p:txBody>
          <a:bodyPr vert="horz" lIns="91440" tIns="45720" rIns="91440" bIns="45720" rtlCol="0" anchor="ctr">
            <a:no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endParaRPr lang="en-US" sz="3000" dirty="0">
              <a:solidFill>
                <a:srgbClr val="FFFFFF"/>
              </a:solidFill>
            </a:endParaRPr>
          </a:p>
          <a:p>
            <a:r>
              <a:rPr lang="en-US" sz="3000" dirty="0">
                <a:solidFill>
                  <a:srgbClr val="FFFFFF"/>
                </a:solidFill>
              </a:rPr>
              <a:t>Level:</a:t>
            </a:r>
          </a:p>
          <a:p>
            <a:r>
              <a:rPr lang="en-US" sz="3000" b="0" dirty="0" smtClean="0">
                <a:solidFill>
                  <a:srgbClr val="FFFFFF"/>
                </a:solidFill>
              </a:rPr>
              <a:t>Grade 1-12: Fall</a:t>
            </a:r>
            <a:r>
              <a:rPr lang="en-US" sz="3000" b="0" dirty="0">
                <a:solidFill>
                  <a:srgbClr val="FFFFFF"/>
                </a:solidFill>
              </a:rPr>
              <a:t>, </a:t>
            </a:r>
            <a:r>
              <a:rPr lang="en-US" sz="3000" b="0" dirty="0" smtClean="0">
                <a:solidFill>
                  <a:srgbClr val="FFFFFF"/>
                </a:solidFill>
              </a:rPr>
              <a:t>Winter </a:t>
            </a:r>
            <a:r>
              <a:rPr lang="en-US" sz="3000" b="0" dirty="0">
                <a:solidFill>
                  <a:srgbClr val="FFFFFF"/>
                </a:solidFill>
              </a:rPr>
              <a:t>&amp; </a:t>
            </a:r>
            <a:r>
              <a:rPr lang="en-US" sz="3000" b="0" dirty="0" smtClean="0">
                <a:solidFill>
                  <a:srgbClr val="FFFFFF"/>
                </a:solidFill>
              </a:rPr>
              <a:t>Spring </a:t>
            </a:r>
            <a:r>
              <a:rPr lang="en-US" sz="2800" b="0" dirty="0">
                <a:solidFill>
                  <a:srgbClr val="FFFFFF"/>
                </a:solidFill>
              </a:rPr>
              <a:t>(9-12 take 8</a:t>
            </a:r>
            <a:r>
              <a:rPr lang="en-US" sz="2800" b="0" baseline="30000" dirty="0">
                <a:solidFill>
                  <a:srgbClr val="FFFFFF"/>
                </a:solidFill>
              </a:rPr>
              <a:t>th</a:t>
            </a:r>
            <a:r>
              <a:rPr lang="en-US" sz="2800" b="0" dirty="0">
                <a:solidFill>
                  <a:srgbClr val="FFFFFF"/>
                </a:solidFill>
              </a:rPr>
              <a:t> grade measure)</a:t>
            </a:r>
          </a:p>
          <a:p>
            <a:endParaRPr lang="en-US" sz="3000" b="0" dirty="0">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901" y="5534579"/>
            <a:ext cx="2764852" cy="744052"/>
          </a:xfrm>
          <a:prstGeom prst="rect">
            <a:avLst/>
          </a:prstGeom>
        </p:spPr>
      </p:pic>
      <p:sp>
        <p:nvSpPr>
          <p:cNvPr id="8" name="Title 1"/>
          <p:cNvSpPr txBox="1">
            <a:spLocks/>
          </p:cNvSpPr>
          <p:nvPr/>
        </p:nvSpPr>
        <p:spPr>
          <a:xfrm>
            <a:off x="182881" y="0"/>
            <a:ext cx="8961120" cy="1280160"/>
          </a:xfrm>
          <a:prstGeom prst="rect">
            <a:avLst/>
          </a:prstGeom>
          <a:noFill/>
        </p:spPr>
        <p:txBody>
          <a:bodyPr anchor="ctr">
            <a:no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4800" dirty="0" smtClean="0">
                <a:solidFill>
                  <a:srgbClr val="FFFFFF"/>
                </a:solidFill>
              </a:rPr>
              <a:t>Oral Reading Fluency</a:t>
            </a:r>
            <a:br>
              <a:rPr lang="en-US" sz="4800" dirty="0" smtClean="0">
                <a:solidFill>
                  <a:srgbClr val="FFFFFF"/>
                </a:solidFill>
              </a:rPr>
            </a:br>
            <a:r>
              <a:rPr lang="en-US" sz="3200" dirty="0" smtClean="0">
                <a:solidFill>
                  <a:srgbClr val="FFFFFF"/>
                </a:solidFill>
              </a:rPr>
              <a:t>(OR)</a:t>
            </a:r>
            <a:endParaRPr lang="en-US" sz="3200"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464" y="1523059"/>
            <a:ext cx="3380174" cy="3768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1943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2.xml><?xml version="1.0" encoding="utf-8"?>
<a:theme xmlns:a="http://schemas.openxmlformats.org/drawingml/2006/main" name="2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3.xml><?xml version="1.0" encoding="utf-8"?>
<a:theme xmlns:a="http://schemas.openxmlformats.org/drawingml/2006/main" name="3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4.xml><?xml version="1.0" encoding="utf-8"?>
<a:theme xmlns:a="http://schemas.openxmlformats.org/drawingml/2006/main" name="4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8100">
          <a:solidFill>
            <a:schemeClr val="tx2"/>
          </a:solidFill>
        </a:ln>
      </a:spPr>
      <a:bodyPr rtlCol="0" anchor="ctr"/>
      <a:lstStyle>
        <a:defPPr algn="ctr" defTabSz="889000">
          <a:lnSpc>
            <a:spcPct val="90000"/>
          </a:lnSpc>
          <a:spcBef>
            <a:spcPct val="0"/>
          </a:spcBef>
          <a:spcAft>
            <a:spcPct val="35000"/>
          </a:spcAft>
          <a:defRPr sz="2800" kern="0" dirty="0">
            <a:solidFill>
              <a:srgbClr val="1F94CA"/>
            </a:solidFill>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5.xml><?xml version="1.0" encoding="utf-8"?>
<a:theme xmlns:a="http://schemas.openxmlformats.org/drawingml/2006/main" name="5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7BBAC4B5DA74FB1C9B0D22640570C" ma:contentTypeVersion="12" ma:contentTypeDescription="Create a new document." ma:contentTypeScope="" ma:versionID="5b18161da5bec4f909cdadfc6a32c07f">
  <xsd:schema xmlns:xsd="http://www.w3.org/2001/XMLSchema" xmlns:xs="http://www.w3.org/2001/XMLSchema" xmlns:p="http://schemas.microsoft.com/office/2006/metadata/properties" xmlns:ns2="86dd0431-72f7-4111-b598-26b3cc0c97a7" xmlns:ns3="bf8e6af5-334f-4920-87d8-c717a7afa95e" targetNamespace="http://schemas.microsoft.com/office/2006/metadata/properties" ma:root="true" ma:fieldsID="758e0b0473cd631783d2be8bb80ede40" ns2:_="" ns3:_="">
    <xsd:import namespace="86dd0431-72f7-4111-b598-26b3cc0c97a7"/>
    <xsd:import namespace="bf8e6af5-334f-4920-87d8-c717a7afa9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d0431-72f7-4111-b598-26b3cc0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8e6af5-334f-4920-87d8-c717a7afa9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41E52D-C501-4EE7-97F5-ADE1AF83DC9A}"/>
</file>

<file path=customXml/itemProps2.xml><?xml version="1.0" encoding="utf-8"?>
<ds:datastoreItem xmlns:ds="http://schemas.openxmlformats.org/officeDocument/2006/customXml" ds:itemID="{1A27F5C0-5F91-4D30-8A75-1CF7B0006C2B}"/>
</file>

<file path=customXml/itemProps3.xml><?xml version="1.0" encoding="utf-8"?>
<ds:datastoreItem xmlns:ds="http://schemas.openxmlformats.org/officeDocument/2006/customXml" ds:itemID="{01A2D025-DF61-49D5-B04C-C6E06530D789}"/>
</file>

<file path=docProps/app.xml><?xml version="1.0" encoding="utf-8"?>
<Properties xmlns="http://schemas.openxmlformats.org/officeDocument/2006/extended-properties" xmlns:vt="http://schemas.openxmlformats.org/officeDocument/2006/docPropsVTypes">
  <TotalTime>5359</TotalTime>
  <Words>5898</Words>
  <Application>Microsoft Office PowerPoint</Application>
  <PresentationFormat>On-screen Show (4:3)</PresentationFormat>
  <Paragraphs>525</Paragraphs>
  <Slides>47</Slides>
  <Notes>47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47</vt:i4>
      </vt:variant>
    </vt:vector>
  </HeadingPairs>
  <TitlesOfParts>
    <vt:vector size="62" baseType="lpstr">
      <vt:lpstr>MS PGothic</vt:lpstr>
      <vt:lpstr>Arial</vt:lpstr>
      <vt:lpstr>Batang</vt:lpstr>
      <vt:lpstr>Calibri</vt:lpstr>
      <vt:lpstr>Gill Sans MT</vt:lpstr>
      <vt:lpstr>Merriweather Sans</vt:lpstr>
      <vt:lpstr>Microsoft New Tai Lue</vt:lpstr>
      <vt:lpstr>Times New Roman</vt:lpstr>
      <vt:lpstr>Verdana</vt:lpstr>
      <vt:lpstr>Wingdings</vt:lpstr>
      <vt:lpstr>aimsweb Plus</vt:lpstr>
      <vt:lpstr>2_aimsweb Plus</vt:lpstr>
      <vt:lpstr>3_aimsweb Plus</vt:lpstr>
      <vt:lpstr>4_aimsweb Plus</vt:lpstr>
      <vt:lpstr>5_aimsweb Plus</vt:lpstr>
      <vt:lpstr>PowerPoint Presentation</vt:lpstr>
      <vt:lpstr> Copyright Notice</vt:lpstr>
      <vt:lpstr>PowerPoint Presentation</vt:lpstr>
      <vt:lpstr>PowerPoint Presentation</vt:lpstr>
      <vt:lpstr>Reading</vt:lpstr>
      <vt:lpstr>Vocabulary</vt:lpstr>
      <vt:lpstr>Reading Comprehension (RC)</vt:lpstr>
      <vt:lpstr>Silent Reading Fluency (SRF)</vt:lpstr>
      <vt:lpstr>PowerPoint Presentation</vt:lpstr>
      <vt:lpstr>Math</vt:lpstr>
      <vt:lpstr>Concepts and Applications (CA)</vt:lpstr>
      <vt:lpstr>Number Comparison Fluency- Triads (NCF-T)</vt:lpstr>
      <vt:lpstr>Mental Computation Fluency (MCF)</vt:lpstr>
      <vt:lpstr>Number Sense Fluency (NSF)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Record Forms  (ORF)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Testing Oral Reading Fluency (ORF)</vt:lpstr>
      <vt:lpstr>PowerPoint Presentation</vt:lpstr>
      <vt:lpstr>Scoring Rules Oral Reading Fluency (ORF)</vt:lpstr>
      <vt:lpstr>Scoring Rules Oral Reading Fluency (ORF)</vt:lpstr>
      <vt:lpstr>Scoring Rules Oral Reading Fluency (ORF)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Melissa Christenson</cp:lastModifiedBy>
  <cp:revision>75</cp:revision>
  <cp:lastPrinted>2016-07-08T13:56:48Z</cp:lastPrinted>
  <dcterms:created xsi:type="dcterms:W3CDTF">2015-12-03T19:34:49Z</dcterms:created>
  <dcterms:modified xsi:type="dcterms:W3CDTF">2018-08-13T17:11:58Z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0x0101006737BBAC4B5DA74FB1C9B0D22640570C</vt:lpwstr>
  </property>
</Properties>
</file>