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75" r:id="rId2"/>
    <p:sldMasterId id="2147483781" r:id="rId3"/>
  </p:sldMasterIdLst>
  <p:notesMasterIdLst>
    <p:notesMasterId r:id="rId43"/>
  </p:notesMasterIdLst>
  <p:handoutMasterIdLst>
    <p:handoutMasterId r:id="rId44"/>
  </p:handoutMasterIdLst>
  <p:sldIdLst>
    <p:sldId id="677" r:id="rId4"/>
    <p:sldId id="678" r:id="rId5"/>
    <p:sldId id="682" r:id="rId6"/>
    <p:sldId id="683" r:id="rId7"/>
    <p:sldId id="755" r:id="rId8"/>
    <p:sldId id="1060" r:id="rId9"/>
    <p:sldId id="1087" r:id="rId10"/>
    <p:sldId id="1043" r:id="rId11"/>
    <p:sldId id="1044" r:id="rId12"/>
    <p:sldId id="1086" r:id="rId13"/>
    <p:sldId id="779" r:id="rId14"/>
    <p:sldId id="1047" r:id="rId15"/>
    <p:sldId id="1011" r:id="rId16"/>
    <p:sldId id="1058" r:id="rId17"/>
    <p:sldId id="1059" r:id="rId18"/>
    <p:sldId id="1062" r:id="rId19"/>
    <p:sldId id="1061" r:id="rId20"/>
    <p:sldId id="1063" r:id="rId21"/>
    <p:sldId id="1064" r:id="rId22"/>
    <p:sldId id="1067" r:id="rId23"/>
    <p:sldId id="1068" r:id="rId24"/>
    <p:sldId id="1069" r:id="rId25"/>
    <p:sldId id="1070" r:id="rId26"/>
    <p:sldId id="1071" r:id="rId27"/>
    <p:sldId id="1072" r:id="rId28"/>
    <p:sldId id="1073" r:id="rId29"/>
    <p:sldId id="1074" r:id="rId30"/>
    <p:sldId id="1075" r:id="rId31"/>
    <p:sldId id="1076" r:id="rId32"/>
    <p:sldId id="1077" r:id="rId33"/>
    <p:sldId id="1080" r:id="rId34"/>
    <p:sldId id="1081" r:id="rId35"/>
    <p:sldId id="1082" r:id="rId36"/>
    <p:sldId id="1083" r:id="rId37"/>
    <p:sldId id="1084" r:id="rId38"/>
    <p:sldId id="1085" r:id="rId39"/>
    <p:sldId id="1066" r:id="rId40"/>
    <p:sldId id="1078" r:id="rId41"/>
    <p:sldId id="107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gse, Heather A" initials="HHA" lastIdx="431" clrIdx="0">
    <p:extLst/>
  </p:cmAuthor>
  <p:cmAuthor id="2" name="McCormack, Maria" initials="MM" lastIdx="1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B5259"/>
    <a:srgbClr val="FA0F33"/>
    <a:srgbClr val="00A660"/>
    <a:srgbClr val="F0D140"/>
    <a:srgbClr val="8CC740"/>
    <a:srgbClr val="21B59C"/>
    <a:srgbClr val="FFEF64"/>
    <a:srgbClr val="50555C"/>
    <a:srgbClr val="638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0" autoAdjust="0"/>
    <p:restoredTop sz="54436" autoAdjust="0"/>
  </p:normalViewPr>
  <p:slideViewPr>
    <p:cSldViewPr snapToGrid="0">
      <p:cViewPr varScale="1">
        <p:scale>
          <a:sx n="37" d="100"/>
          <a:sy n="37" d="100"/>
        </p:scale>
        <p:origin x="1516" y="36"/>
      </p:cViewPr>
      <p:guideLst/>
    </p:cSldViewPr>
  </p:slideViewPr>
  <p:notesTextViewPr>
    <p:cViewPr>
      <p:scale>
        <a:sx n="125" d="100"/>
        <a:sy n="125" d="100"/>
      </p:scale>
      <p:origin x="0" y="0"/>
    </p:cViewPr>
  </p:notesTextViewPr>
  <p:sorterViewPr>
    <p:cViewPr varScale="1">
      <p:scale>
        <a:sx n="100" d="100"/>
        <a:sy n="100" d="100"/>
      </p:scale>
      <p:origin x="0" y="-7302"/>
    </p:cViewPr>
  </p:sorterViewPr>
  <p:notesViewPr>
    <p:cSldViewPr snapToGrid="0">
      <p:cViewPr varScale="1">
        <p:scale>
          <a:sx n="51" d="100"/>
          <a:sy n="51" d="100"/>
        </p:scale>
        <p:origin x="26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575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4" tIns="46573" rIns="93144" bIns="46573"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44" tIns="46573" rIns="93144" bIns="46573" rtlCol="0"/>
          <a:lstStyle>
            <a:lvl1pPr algn="r">
              <a:defRPr sz="1300"/>
            </a:lvl1pPr>
          </a:lstStyle>
          <a:p>
            <a:fld id="{E8E62526-D94D-449F-ABB4-B4D3098131C1}" type="datetimeFigureOut">
              <a:rPr lang="en-US" smtClean="0"/>
              <a:t>9/12/2018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44" tIns="46573" rIns="93144" bIns="46573"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44" tIns="46573" rIns="93144" bIns="465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44" tIns="46573" rIns="93144" bIns="4657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44" tIns="46573" rIns="93144" bIns="46573" rtlCol="0" anchor="b"/>
          <a:lstStyle>
            <a:lvl1pPr algn="r">
              <a:defRPr sz="1300"/>
            </a:lvl1pPr>
          </a:lstStyle>
          <a:p>
            <a:fld id="{4D7AB7E8-6678-4179-B5C8-11C3F7BF8991}" type="slidenum">
              <a:rPr lang="en-US" smtClean="0"/>
              <a:t>‹#›</a:t>
            </a:fld>
            <a:endParaRPr lang="en-US"/>
          </a:p>
        </p:txBody>
      </p:sp>
    </p:spTree>
    <p:extLst>
      <p:ext uri="{BB962C8B-B14F-4D97-AF65-F5344CB8AC3E}">
        <p14:creationId xmlns:p14="http://schemas.microsoft.com/office/powerpoint/2010/main" val="38827893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exactly</a:t>
            </a:r>
            <a:r>
              <a:rPr lang="en-US" dirty="0" smtClean="0"/>
              <a:t> is aimswebPlus?  We would like to give you a brief</a:t>
            </a:r>
            <a:r>
              <a:rPr lang="en-US" baseline="0" dirty="0" smtClean="0"/>
              <a:t> introduction in case you are not already acquainted with the aimswebPlus system of assessment.  This will help you to see the value of using this system within your schools. </a:t>
            </a:r>
            <a:endParaRPr lang="en-US" dirty="0"/>
          </a:p>
        </p:txBody>
      </p:sp>
    </p:spTree>
    <p:extLst>
      <p:ext uri="{BB962C8B-B14F-4D97-AF65-F5344CB8AC3E}">
        <p14:creationId xmlns:p14="http://schemas.microsoft.com/office/powerpoint/2010/main" val="230357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b="1" dirty="0" smtClean="0"/>
              <a:t>Animated: </a:t>
            </a:r>
            <a:r>
              <a:rPr lang="en-US" dirty="0" smtClean="0"/>
              <a:t>Click for each step</a:t>
            </a:r>
          </a:p>
          <a:p>
            <a:pPr defTabSz="903909">
              <a:defRPr/>
            </a:pPr>
            <a:endParaRPr lang="en-US" dirty="0" smtClean="0"/>
          </a:p>
          <a:p>
            <a:pPr defTabSz="903909">
              <a:defRPr/>
            </a:pPr>
            <a:r>
              <a:rPr lang="en-US" baseline="0" dirty="0" smtClean="0"/>
              <a:t>Test Assignment will generate a Username and Password which the student will enter at the TestNav log in screen. </a:t>
            </a:r>
            <a:r>
              <a:rPr lang="en-US" dirty="0" smtClean="0"/>
              <a:t>To navigate to your test assignment list follow these steps: </a:t>
            </a:r>
          </a:p>
          <a:p>
            <a:endParaRPr lang="en-US" dirty="0" smtClean="0"/>
          </a:p>
          <a:p>
            <a:pPr marL="225977" indent="-225977">
              <a:buAutoNum type="arabicPeriod"/>
            </a:pPr>
            <a:r>
              <a:rPr lang="en-US" baseline="0" dirty="0" smtClean="0"/>
              <a:t>Click onto the Students tab on the grey action bar.</a:t>
            </a:r>
          </a:p>
          <a:p>
            <a:pPr marL="225977" indent="-225977">
              <a:buAutoNum type="arabicPeriod"/>
            </a:pPr>
            <a:r>
              <a:rPr lang="en-US" baseline="0" dirty="0" smtClean="0"/>
              <a:t>Select Test Assignment List from the dropdown menu.</a:t>
            </a:r>
          </a:p>
          <a:p>
            <a:pPr marL="225977" indent="-225977">
              <a:buAutoNum type="arabicPeriod"/>
            </a:pPr>
            <a:r>
              <a:rPr lang="en-US" baseline="0" dirty="0" smtClean="0"/>
              <a:t>Filter to the list and click onto View/Refresh.</a:t>
            </a:r>
          </a:p>
          <a:p>
            <a:pPr marL="225977" indent="-225977">
              <a:buAutoNum type="arabicPeriod"/>
            </a:pPr>
            <a:r>
              <a:rPr lang="en-US" baseline="0" dirty="0" smtClean="0"/>
              <a:t>Select the student or students you would like to retrieve test assignments for.</a:t>
            </a:r>
          </a:p>
          <a:p>
            <a:pPr marL="225977" indent="-225977">
              <a:buAutoNum type="arabicPeriod"/>
            </a:pPr>
            <a:r>
              <a:rPr lang="en-US" baseline="0" dirty="0" smtClean="0"/>
              <a:t>Click onto the Export button and select Test Assignment List or Tickets.  You can choose from three types of tickets (box, label, or strip).</a:t>
            </a:r>
          </a:p>
          <a:p>
            <a:pPr marL="225977" indent="-225977">
              <a:buAutoNum type="arabicPeriod"/>
            </a:pPr>
            <a:r>
              <a:rPr lang="en-US" baseline="0" dirty="0" smtClean="0"/>
              <a:t>To access the list, find it and download it from the notifications area. </a:t>
            </a:r>
            <a:endParaRPr lang="en-US" dirty="0"/>
          </a:p>
        </p:txBody>
      </p:sp>
    </p:spTree>
    <p:extLst>
      <p:ext uri="{BB962C8B-B14F-4D97-AF65-F5344CB8AC3E}">
        <p14:creationId xmlns:p14="http://schemas.microsoft.com/office/powerpoint/2010/main" val="127031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b="1" dirty="0" smtClean="0"/>
              <a:t>Animated: </a:t>
            </a:r>
            <a:r>
              <a:rPr lang="en-US" dirty="0" smtClean="0"/>
              <a:t>Click for each step</a:t>
            </a:r>
          </a:p>
          <a:p>
            <a:pPr defTabSz="903909">
              <a:defRPr/>
            </a:pPr>
            <a:endParaRPr lang="en-US" dirty="0" smtClean="0"/>
          </a:p>
          <a:p>
            <a:r>
              <a:rPr lang="en-US" dirty="0" smtClean="0"/>
              <a:t>Because</a:t>
            </a:r>
            <a:r>
              <a:rPr lang="en-US" baseline="0" dirty="0" smtClean="0"/>
              <a:t> students will use the same login to TestNav throughout the school year the proctor will need to unlock the assessments that they want the student to take prior to them attempting to log in.  This occurs right within the aimswebPlus account.  For benchmark assessments you will go to the Benchmark Comparison screen to do this.  Notice that locked tests have blue colored tickets. To unlock the tests  follow these steps:</a:t>
            </a:r>
          </a:p>
          <a:p>
            <a:endParaRPr lang="en-US" baseline="0" dirty="0" smtClean="0"/>
          </a:p>
          <a:p>
            <a:r>
              <a:rPr lang="en-US" baseline="0" dirty="0" smtClean="0"/>
              <a:t>1. Click onto the Students tab and select Benchmark Comparison from the dropdown menu. Filter to the roster, battery, and period and click View/Refresh.</a:t>
            </a:r>
          </a:p>
          <a:p>
            <a:r>
              <a:rPr lang="en-US" baseline="0" dirty="0" smtClean="0"/>
              <a:t>2. Select the students by clicking on the boxes next to their name.  You can select the entire group by clicking onto the box at the top of the column.</a:t>
            </a:r>
          </a:p>
          <a:p>
            <a:r>
              <a:rPr lang="en-US" baseline="0" dirty="0" smtClean="0"/>
              <a:t>3. Click onto the Unlock/Lock button at the top-right and select Unlock.  The tickets will turn to a green color, which indicates that they are unlocked.</a:t>
            </a:r>
          </a:p>
        </p:txBody>
      </p:sp>
    </p:spTree>
    <p:extLst>
      <p:ext uri="{BB962C8B-B14F-4D97-AF65-F5344CB8AC3E}">
        <p14:creationId xmlns:p14="http://schemas.microsoft.com/office/powerpoint/2010/main" val="103251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aware that TestNav has automatic item pass on most of the online measures.  Untimed tests allow for students to go back and review test items and change/add responses.  Timed tests do not allow students to go back.  The reason that auto pass is enabled is to make sure that students progress efficiently through the measures.  Proctors should be watching students to make sure that they are attending to the test and progressing at a typical rate to prevent unnecessary needs to go back to previous items.</a:t>
            </a:r>
          </a:p>
          <a:p>
            <a:endParaRPr lang="en-US" baseline="0" dirty="0" smtClean="0"/>
          </a:p>
          <a:p>
            <a:r>
              <a:rPr lang="en-US" baseline="0" dirty="0" smtClean="0"/>
              <a:t>These details are provided for your information so that you can know what to expect when students are taking the online tests. </a:t>
            </a:r>
            <a:endParaRPr lang="en-US" dirty="0"/>
          </a:p>
        </p:txBody>
      </p:sp>
    </p:spTree>
    <p:extLst>
      <p:ext uri="{BB962C8B-B14F-4D97-AF65-F5344CB8AC3E}">
        <p14:creationId xmlns:p14="http://schemas.microsoft.com/office/powerpoint/2010/main" val="335917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This table shows the recommended grade levels for which each of the</a:t>
            </a:r>
            <a:r>
              <a:rPr lang="en-US" baseline="0" dirty="0" smtClean="0"/>
              <a:t> Reading measures are given, as well as the approximate time needed for each administration. It also indicates whether the measures are designed for Screening, Monitoring or both.</a:t>
            </a:r>
          </a:p>
          <a:p>
            <a:pPr defTabSz="931717">
              <a:defRPr/>
            </a:pPr>
            <a:endParaRPr lang="en-US" baseline="0" dirty="0" smtClean="0"/>
          </a:p>
          <a:p>
            <a:pPr defTabSz="931717">
              <a:defRPr/>
            </a:pPr>
            <a:r>
              <a:rPr lang="en-US" baseline="0" dirty="0" smtClean="0"/>
              <a:t>If you have students in grades 9-12 who are taking these measures, they will take the 8</a:t>
            </a:r>
            <a:r>
              <a:rPr lang="en-US" baseline="30000" dirty="0" smtClean="0"/>
              <a:t>th</a:t>
            </a:r>
            <a:r>
              <a:rPr lang="en-US" baseline="0" dirty="0" smtClean="0"/>
              <a:t> grade measures and their results will be compared to 8</a:t>
            </a:r>
            <a:r>
              <a:rPr lang="en-US" baseline="30000" dirty="0" smtClean="0"/>
              <a:t>th</a:t>
            </a:r>
            <a:r>
              <a:rPr lang="en-US" baseline="0" dirty="0" smtClean="0"/>
              <a:t> grade norms.</a:t>
            </a:r>
            <a:endParaRPr lang="en-US" dirty="0" smtClean="0"/>
          </a:p>
        </p:txBody>
      </p:sp>
    </p:spTree>
    <p:extLst>
      <p:ext uri="{BB962C8B-B14F-4D97-AF65-F5344CB8AC3E}">
        <p14:creationId xmlns:p14="http://schemas.microsoft.com/office/powerpoint/2010/main" val="99705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recommended grade levels for which each of the</a:t>
            </a:r>
            <a:r>
              <a:rPr lang="en-US" baseline="0" dirty="0" smtClean="0"/>
              <a:t> online measures of Math are given, as well as the approximate time needed for each administration. It also indicates whether the measures are designed for Screening, Monitoring or both. </a:t>
            </a:r>
          </a:p>
          <a:p>
            <a:endParaRPr lang="en-US" baseline="0" dirty="0" smtClean="0"/>
          </a:p>
          <a:p>
            <a:r>
              <a:rPr lang="en-US" baseline="0" dirty="0" smtClean="0"/>
              <a:t>As with Reading, the </a:t>
            </a:r>
            <a:r>
              <a:rPr lang="en-US" dirty="0" smtClean="0"/>
              <a:t>measures are delivered to students with web-based testing. The student logs in, takes</a:t>
            </a:r>
            <a:r>
              <a:rPr lang="en-US" baseline="0" dirty="0" smtClean="0"/>
              <a:t> the test, and the scores are automatically generated. Scores are then synced over to the aimswebPlus account. Make note that when students in grades 9-12 are tested, they are given 8</a:t>
            </a:r>
            <a:r>
              <a:rPr lang="en-US" baseline="30000" dirty="0" smtClean="0"/>
              <a:t>th</a:t>
            </a:r>
            <a:r>
              <a:rPr lang="en-US" baseline="0" dirty="0" smtClean="0"/>
              <a:t> grade measures.</a:t>
            </a:r>
          </a:p>
          <a:p>
            <a:endParaRPr lang="en-US" baseline="0" dirty="0" smtClean="0"/>
          </a:p>
          <a:p>
            <a:r>
              <a:rPr lang="en-US" dirty="0" smtClean="0"/>
              <a:t>Total testing time for screening is less than 30 minutes per student. </a:t>
            </a:r>
            <a:endParaRPr lang="en-US" baseline="0" dirty="0" smtClean="0"/>
          </a:p>
        </p:txBody>
      </p:sp>
    </p:spTree>
    <p:extLst>
      <p:ext uri="{BB962C8B-B14F-4D97-AF65-F5344CB8AC3E}">
        <p14:creationId xmlns:p14="http://schemas.microsoft.com/office/powerpoint/2010/main" val="245880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919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b="1" dirty="0" smtClean="0"/>
              <a:t>Animated-</a:t>
            </a:r>
            <a:r>
              <a:rPr lang="en-US" dirty="0" smtClean="0"/>
              <a:t> click</a:t>
            </a:r>
            <a:r>
              <a:rPr lang="en-US" baseline="0" dirty="0" smtClean="0"/>
              <a:t> to show interactive areas.</a:t>
            </a:r>
            <a:endParaRPr lang="en-US" dirty="0" smtClean="0"/>
          </a:p>
          <a:p>
            <a:endParaRPr lang="en-US" dirty="0" smtClean="0"/>
          </a:p>
          <a:p>
            <a:r>
              <a:rPr lang="en-US" dirty="0" smtClean="0"/>
              <a:t>The </a:t>
            </a:r>
            <a:r>
              <a:rPr lang="en-US" dirty="0"/>
              <a:t>Benchmark Comparison report displays benchmark scores for a specified group of students on the selected battery and each of the individual measures. This screen is mainly used by teachers to view class or group progress.  This </a:t>
            </a:r>
            <a:r>
              <a:rPr lang="en-US" dirty="0" smtClean="0"/>
              <a:t>is also </a:t>
            </a:r>
            <a:r>
              <a:rPr lang="en-US" dirty="0"/>
              <a:t>a launch point for DRF assessments</a:t>
            </a:r>
            <a:r>
              <a:rPr lang="en-US" dirty="0" smtClean="0"/>
              <a:t>, </a:t>
            </a:r>
            <a:r>
              <a:rPr lang="en-US" dirty="0"/>
              <a:t>adding goals, and viewing individual </a:t>
            </a:r>
            <a:r>
              <a:rPr lang="en-US" dirty="0" smtClean="0"/>
              <a:t>reports and test assignments. </a:t>
            </a:r>
            <a:r>
              <a:rPr lang="en-US" baseline="0" dirty="0" smtClean="0"/>
              <a:t>Examples of the interactive areas are circled here.  {Click}</a:t>
            </a:r>
            <a:endParaRPr lang="en-US" dirty="0"/>
          </a:p>
        </p:txBody>
      </p:sp>
    </p:spTree>
    <p:extLst>
      <p:ext uri="{BB962C8B-B14F-4D97-AF65-F5344CB8AC3E}">
        <p14:creationId xmlns:p14="http://schemas.microsoft.com/office/powerpoint/2010/main" val="426007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b="1" dirty="0" smtClean="0"/>
              <a:t>Animated-</a:t>
            </a:r>
            <a:r>
              <a:rPr lang="en-US" dirty="0" smtClean="0"/>
              <a:t> click for each filter option</a:t>
            </a:r>
          </a:p>
          <a:p>
            <a:pPr defTabSz="903909">
              <a:defRPr/>
            </a:pPr>
            <a:endParaRPr lang="en-US" dirty="0" smtClean="0"/>
          </a:p>
          <a:p>
            <a:r>
              <a:rPr lang="en-US" dirty="0" smtClean="0"/>
              <a:t>To navigate to the Benchmark</a:t>
            </a:r>
            <a:r>
              <a:rPr lang="en-US" baseline="0" dirty="0" smtClean="0"/>
              <a:t> Comparison screen you will click onto the Students tab and then select Benchmark Comparison from the dropdown menu.  </a:t>
            </a:r>
          </a:p>
          <a:p>
            <a:endParaRPr lang="en-US" baseline="0" dirty="0" smtClean="0"/>
          </a:p>
          <a:p>
            <a:r>
              <a:rPr lang="en-US" baseline="0" dirty="0" smtClean="0"/>
              <a:t>{Click} </a:t>
            </a:r>
            <a:r>
              <a:rPr lang="en-US" dirty="0" smtClean="0"/>
              <a:t>First, filter </a:t>
            </a:r>
            <a:r>
              <a:rPr lang="en-US" baseline="0" dirty="0" smtClean="0"/>
              <a:t>to the roster of students you wish to see results for.  This can be based on district, school, or even class or custom group rosters. This field is custom and uses predictive text.  Once you fill in the first three letters or digits in a roster name you can select your choice from a menu. </a:t>
            </a:r>
          </a:p>
          <a:p>
            <a:endParaRPr lang="en-US" baseline="0" dirty="0" smtClean="0"/>
          </a:p>
          <a:p>
            <a:pPr defTabSz="903909">
              <a:defRPr/>
            </a:pPr>
            <a:r>
              <a:rPr lang="en-US" baseline="0" dirty="0" smtClean="0"/>
              <a:t>{Click} Next, choose the grade level you want on the report. </a:t>
            </a:r>
          </a:p>
          <a:p>
            <a:pPr defTabSz="903909">
              <a:defRPr/>
            </a:pPr>
            <a:endParaRPr lang="en-US" sz="1100" dirty="0"/>
          </a:p>
          <a:p>
            <a:pPr defTabSz="903909">
              <a:defRPr/>
            </a:pPr>
            <a:r>
              <a:rPr lang="en-US" sz="1100" dirty="0"/>
              <a:t>{Click} In the area of Battery you will choose between Early Literacy or Early Numeracy for K-1 students or Reading or Math for students in Grades 2-8.</a:t>
            </a:r>
          </a:p>
          <a:p>
            <a:endParaRPr lang="en-US" sz="1100" dirty="0"/>
          </a:p>
          <a:p>
            <a:r>
              <a:rPr lang="en-US" baseline="0" dirty="0" smtClean="0"/>
              <a:t>{Click} Choose the benchmark period and year from which to view the data.</a:t>
            </a:r>
          </a:p>
          <a:p>
            <a:endParaRPr lang="en-US" baseline="0" dirty="0" smtClean="0"/>
          </a:p>
          <a:p>
            <a:pPr defTabSz="903909">
              <a:defRPr/>
            </a:pPr>
            <a:r>
              <a:rPr lang="en-US" baseline="0" dirty="0" smtClean="0"/>
              <a:t>{Click} In the area of Comparison you will choose between National norms, National and District norms, National and School norms, or Tiers. You will need at least 30 students in a comparison group before local comparisons can be generated.</a:t>
            </a:r>
          </a:p>
          <a:p>
            <a:endParaRPr lang="en-US" baseline="0" dirty="0" smtClean="0"/>
          </a:p>
          <a:p>
            <a:r>
              <a:rPr lang="en-US" baseline="0" dirty="0" smtClean="0"/>
              <a:t>{Click} Next, choose Percentile or Score from the Display dropdown menu.  Your choice here will affect how all of the numerical values are reported for your results. </a:t>
            </a:r>
          </a:p>
          <a:p>
            <a:endParaRPr lang="en-US" baseline="0" dirty="0" smtClean="0"/>
          </a:p>
          <a:p>
            <a:pPr defTabSz="903909">
              <a:defRPr/>
            </a:pPr>
            <a:r>
              <a:rPr lang="en-US" baseline="0" dirty="0" smtClean="0"/>
              <a:t>{Click} Finally, if you wish to only view students with no composite scores you can toggle this switch on.  This would be most useful when you are benchmarking students and only want to see students who need to complete assessments. </a:t>
            </a:r>
          </a:p>
          <a:p>
            <a:endParaRPr lang="en-US" baseline="0" dirty="0" smtClean="0"/>
          </a:p>
          <a:p>
            <a:r>
              <a:rPr lang="en-US" dirty="0" smtClean="0"/>
              <a:t>{Click} Once you have made your selections click onto the View/Refresh button.  Note that your selections will be reported in the green bar at the top.  You can also queue this report for printing or saving as a PDF by clicking onto Export.</a:t>
            </a:r>
          </a:p>
          <a:p>
            <a:endParaRPr lang="en-US" dirty="0"/>
          </a:p>
        </p:txBody>
      </p:sp>
    </p:spTree>
    <p:extLst>
      <p:ext uri="{BB962C8B-B14F-4D97-AF65-F5344CB8AC3E}">
        <p14:creationId xmlns:p14="http://schemas.microsoft.com/office/powerpoint/2010/main" val="76067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a:t>
            </a:r>
            <a:r>
              <a:rPr lang="en-US" dirty="0" smtClean="0"/>
              <a:t> Click for each</a:t>
            </a:r>
            <a:r>
              <a:rPr lang="en-US" baseline="0" dirty="0" smtClean="0"/>
              <a:t> component.</a:t>
            </a:r>
          </a:p>
          <a:p>
            <a:endParaRPr lang="en-US" baseline="0" dirty="0" smtClean="0"/>
          </a:p>
          <a:p>
            <a:r>
              <a:rPr lang="en-US" dirty="0" smtClean="0"/>
              <a:t>Here we will go through the various pieces</a:t>
            </a:r>
            <a:r>
              <a:rPr lang="en-US" baseline="0" dirty="0" smtClean="0"/>
              <a:t> of data and interactive components of the Benchmark Comparison screen.  </a:t>
            </a:r>
          </a:p>
          <a:p>
            <a:endParaRPr lang="en-US" baseline="0" dirty="0" smtClean="0"/>
          </a:p>
          <a:p>
            <a:r>
              <a:rPr lang="en-US" baseline="0" dirty="0" smtClean="0"/>
              <a:t>{Click} The colored bands at the top of the screen are based on national and local percentile ranges of scores </a:t>
            </a:r>
            <a:r>
              <a:rPr lang="en-US" u="sng" baseline="0" dirty="0" smtClean="0"/>
              <a:t>or</a:t>
            </a:r>
            <a:r>
              <a:rPr lang="en-US" baseline="0" dirty="0" smtClean="0"/>
              <a:t> tier levels.  When viewing by percentiles, you will only see one bar if you did not select local comparisons in the filter options.  If you selected to view a Tier comparison you will see the color band broken into three pieces.  </a:t>
            </a:r>
          </a:p>
          <a:p>
            <a:endParaRPr lang="en-US" baseline="0" dirty="0" smtClean="0"/>
          </a:p>
          <a:p>
            <a:pPr defTabSz="881260">
              <a:defRPr/>
            </a:pPr>
            <a:r>
              <a:rPr lang="en-US" baseline="0" dirty="0" smtClean="0"/>
              <a:t>{Click} The legend at the bottom of the Benchmark Comparison screen will indicate what each of the colors mean based on norms or tiers.  Additional information about required/optional measures and </a:t>
            </a:r>
            <a:r>
              <a:rPr lang="en-US" baseline="0" dirty="0" err="1" smtClean="0"/>
              <a:t>Lexiles</a:t>
            </a:r>
            <a:r>
              <a:rPr lang="en-US" baseline="0" dirty="0" smtClean="0"/>
              <a:t> is also provided. </a:t>
            </a:r>
          </a:p>
          <a:p>
            <a:pPr defTabSz="881260">
              <a:defRPr/>
            </a:pPr>
            <a:endParaRPr lang="en-US" baseline="0" dirty="0" smtClean="0"/>
          </a:p>
          <a:p>
            <a:pPr defTabSz="903909">
              <a:defRPr/>
            </a:pPr>
            <a:r>
              <a:rPr lang="en-US" baseline="0" dirty="0" smtClean="0"/>
              <a:t>{Click} Initially, before students complete any assessment, student names will be listed alphabetically.  After scores are entered they will be listed in order from lowest to highest composite score as you move to the bottom of the screen.  Students with no scores will be listed at the top.  You can reorder students from highest score to lowest by clicking onto the Student header.  Notice that the total number of students within the roster you have selected will show in the header. </a:t>
            </a:r>
          </a:p>
          <a:p>
            <a:endParaRPr lang="en-US" baseline="0" dirty="0" smtClean="0"/>
          </a:p>
          <a:p>
            <a:r>
              <a:rPr lang="en-US" baseline="0" dirty="0" smtClean="0"/>
              <a:t>{Click} The Alert column will have pink icons if a student’s composite score prompts the need for possible progress monitoring.  These are interactive icons.  Once the icon is clicked a pop-up will appear and indicate the measure or measures for which monitoring is recommended.  Monitoring is recommended for scores below the 25</a:t>
            </a:r>
            <a:r>
              <a:rPr lang="en-US" baseline="30000" dirty="0" smtClean="0"/>
              <a:t>th</a:t>
            </a:r>
            <a:r>
              <a:rPr lang="en-US" baseline="0" dirty="0" smtClean="0"/>
              <a:t> percentile if you have selected the percentile comparison report.  If you are looking at a tier comparison report recommendations are made for tier 2 and 3 students.  From this pop-up you can click on the “add goal icon” and begin setting a monitoring schedule. Once a schedule is added for one or more measures during the current period the pink alert icon will disappear.</a:t>
            </a:r>
          </a:p>
          <a:p>
            <a:endParaRPr lang="en-US" baseline="0" dirty="0" smtClean="0"/>
          </a:p>
          <a:p>
            <a:r>
              <a:rPr lang="en-US" baseline="0" dirty="0" smtClean="0"/>
              <a:t>{Click} The Assess column will contain one of three symbols.  The pencil icon indicates that a DRF is the next assessment in line.  The ticket icon will appear for grades 2-8 once online tests have been assigned.  A lock icon will indicate that all measures have been completed or are in progress (online measures).  These icons are all interactive.  If you click onto the pencil icon you will be able to launch the next DRF assessment.  You will have the option to skip optional measures (K-1) or to skip between online measures and ORF (Gr 2-8).  </a:t>
            </a:r>
          </a:p>
          <a:p>
            <a:endParaRPr lang="en-US" dirty="0" smtClean="0"/>
          </a:p>
          <a:p>
            <a:r>
              <a:rPr lang="en-US" baseline="0" dirty="0" smtClean="0"/>
              <a:t>{Click} Within the center portion of the screen you will see colored bands that represent composite scores.  If no required measures have been administered, this area will be blank.  If one, but not all required measures, have been administered there will be an indication of which assessments need to be completed to develop a composite score.  The actual score/percentile is listed to the right of the colored bands.  You can click on top of any of the scores/percentiles to see more information about the score/percentile (and comparison group if selected) as well as the students risk status. School or District norm comparison are only possible if there are 30 or more students entered during the period. You are able to directly access Individual Benchmark reports from the popup as well. </a:t>
            </a:r>
            <a:endParaRPr lang="en-US" dirty="0"/>
          </a:p>
          <a:p>
            <a:endParaRPr lang="en-US" dirty="0" smtClean="0"/>
          </a:p>
          <a:p>
            <a:r>
              <a:rPr lang="en-US" dirty="0" smtClean="0"/>
              <a:t>{Click}</a:t>
            </a:r>
            <a:r>
              <a:rPr lang="en-US" baseline="0" dirty="0" smtClean="0"/>
              <a:t>  The remainder of the data on this screen relates to scores or percentiles for each individual measure within the skill area.  Notice that the measure headers are mint colored if they are required or grey if they are optional.  If you are viewing a norm comparison report you will see the scores/percentiles color coded by range.  Next to each individual score/percentile you will see either a “plus icon” or a “goal indicator”.  Dark colored plus icons indicate that the results from that measure suggest monitoring because the measure score is in the below average range or Tier 2/3 range.  You can set up a monitor schedule for that measure type from any of these access points.  If there is a goal indicator icon, meaning there is already a schedule in place, you can click onto it to see immediate goal feedback and also access a full view of the monitoring report.  </a:t>
            </a:r>
          </a:p>
          <a:p>
            <a:endParaRPr lang="en-US" baseline="0" dirty="0" smtClean="0"/>
          </a:p>
          <a:p>
            <a:r>
              <a:rPr lang="en-US" baseline="0" dirty="0" smtClean="0"/>
              <a:t>{Click} A caution symbol will be added next to Silent Reading Fluency scores (grades 2-8) if the score is 39 percentile points higher than the median of the other measure scores in the reading battery. If this appears, you may wish to retest the student using a different SRF form with survey level assessment. Analysis has found that many times unusually high SRF scores are the result retesting and previous exposure to the items.</a:t>
            </a:r>
            <a:endParaRPr lang="en-US" dirty="0"/>
          </a:p>
        </p:txBody>
      </p:sp>
    </p:spTree>
    <p:extLst>
      <p:ext uri="{BB962C8B-B14F-4D97-AF65-F5344CB8AC3E}">
        <p14:creationId xmlns:p14="http://schemas.microsoft.com/office/powerpoint/2010/main" val="400239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a:t>
            </a:r>
            <a:r>
              <a:rPr lang="en-US" b="1" baseline="0" dirty="0" smtClean="0"/>
              <a:t> </a:t>
            </a:r>
            <a:r>
              <a:rPr lang="en-US" baseline="0" dirty="0" smtClean="0"/>
              <a:t>shows where to start a schedule on each screen</a:t>
            </a:r>
            <a:endParaRPr lang="en-US" dirty="0" smtClean="0"/>
          </a:p>
          <a:p>
            <a:endParaRPr lang="en-US" dirty="0" smtClean="0"/>
          </a:p>
          <a:p>
            <a:pPr defTabSz="903909">
              <a:defRPr/>
            </a:pPr>
            <a:r>
              <a:rPr lang="en-US" dirty="0" smtClean="0"/>
              <a:t>You can begin</a:t>
            </a:r>
            <a:r>
              <a:rPr lang="en-US" baseline="0" dirty="0" smtClean="0"/>
              <a:t> a progress monitor schedule from the Student Profile, Benchmark Comparison, and Survey Level Assessment screens.  Alongside the measures and scores you may see black or grey plus icons.  This indicates that there is not a current schedule for that particular measure.  Simply click onto the icon </a:t>
            </a:r>
            <a:r>
              <a:rPr lang="en-US" dirty="0"/>
              <a:t>{Click} </a:t>
            </a:r>
            <a:r>
              <a:rPr lang="en-US" baseline="0" dirty="0" smtClean="0"/>
              <a:t>and you will be automatically taken to the progress monitor Goal Details screen. </a:t>
            </a:r>
          </a:p>
          <a:p>
            <a:pPr defTabSz="903909">
              <a:defRPr/>
            </a:pPr>
            <a:endParaRPr lang="en-US" baseline="0" dirty="0" smtClean="0"/>
          </a:p>
          <a:p>
            <a:pPr defTabSz="903909">
              <a:defRPr/>
            </a:pPr>
            <a:r>
              <a:rPr lang="en-US" baseline="0" dirty="0" smtClean="0"/>
              <a:t>Remember, some of the plus icons are light grey in color, while others are darker.  The darker icons indicate that aimswebPlus is recommending that the student monitored in the particular area due to the score being below average.  </a:t>
            </a:r>
            <a:endParaRPr lang="en-US" dirty="0"/>
          </a:p>
        </p:txBody>
      </p:sp>
    </p:spTree>
    <p:extLst>
      <p:ext uri="{BB962C8B-B14F-4D97-AF65-F5344CB8AC3E}">
        <p14:creationId xmlns:p14="http://schemas.microsoft.com/office/powerpoint/2010/main" val="316291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aims</a:t>
            </a:r>
            <a:r>
              <a:rPr lang="en-US" dirty="0" smtClean="0"/>
              <a:t>webPlus has a whole new</a:t>
            </a:r>
            <a:r>
              <a:rPr lang="en-US" baseline="0" dirty="0" smtClean="0"/>
              <a:t> suite of assessments, while retaining assessments from classic aimsweb that have been found to be especially useful.  The measures are standards-based and now provide more diagnostic types of information.  Not only can you get a quick view of how your students compare to others in your account or to another norm-base, but you can glean even more individual skills-based information for your instructional and intervention planning.  There are a variety of reporting options available within the early literacy, early numeracy, reading, and math domains.  aimswebPlus reports provide more in-depth standards-based options for users who relate their assessment results to the Common Core State Standards. Assessment practices used within aimswebPlus continue to be essential components within a Response-to-Intervention (RTI) or Multi-Tiered Support System (MTSS) model. </a:t>
            </a:r>
            <a:endParaRPr lang="en-US" dirty="0"/>
          </a:p>
        </p:txBody>
      </p:sp>
    </p:spTree>
    <p:extLst>
      <p:ext uri="{BB962C8B-B14F-4D97-AF65-F5344CB8AC3E}">
        <p14:creationId xmlns:p14="http://schemas.microsoft.com/office/powerpoint/2010/main" val="131549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clicked the “plus icon” you will be taken to the Goal Details screen.  This is a quick view of what</a:t>
            </a:r>
            <a:r>
              <a:rPr lang="en-US" baseline="0" dirty="0" smtClean="0"/>
              <a:t> it looks like to begin.  </a:t>
            </a:r>
            <a:endParaRPr lang="en-US" dirty="0"/>
          </a:p>
        </p:txBody>
      </p:sp>
    </p:spTree>
    <p:extLst>
      <p:ext uri="{BB962C8B-B14F-4D97-AF65-F5344CB8AC3E}">
        <p14:creationId xmlns:p14="http://schemas.microsoft.com/office/powerpoint/2010/main" val="152462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b="0" u="none" dirty="0" smtClean="0"/>
              <a:t>Click</a:t>
            </a:r>
            <a:r>
              <a:rPr lang="en-US" b="0" u="none" baseline="0" dirty="0" smtClean="0"/>
              <a:t> to i</a:t>
            </a:r>
            <a:r>
              <a:rPr lang="en-US" b="0" u="none" dirty="0" smtClean="0"/>
              <a:t>ntroduce</a:t>
            </a:r>
            <a:r>
              <a:rPr lang="en-US" b="0" u="none" baseline="0" dirty="0" smtClean="0"/>
              <a:t> each step</a:t>
            </a:r>
            <a:endParaRPr lang="en-US" b="1" dirty="0" smtClean="0"/>
          </a:p>
          <a:p>
            <a:endParaRPr lang="en-US" dirty="0" smtClean="0"/>
          </a:p>
          <a:p>
            <a:r>
              <a:rPr lang="en-US" dirty="0" smtClean="0"/>
              <a:t>The Goal Details</a:t>
            </a:r>
            <a:r>
              <a:rPr lang="en-US" baseline="0" dirty="0" smtClean="0"/>
              <a:t> screen has four sections that need consideration.  {Click} First you need to set your baseline score.  {Click} Next you will set your goal ending date and the frequency of data collection.  {Click} Then, you will set your goal score.  {Click} Finally, you can assign your initial intervention.  We will go through each of these steps on the Goal Details screen next.</a:t>
            </a:r>
            <a:endParaRPr lang="en-US" dirty="0"/>
          </a:p>
        </p:txBody>
      </p:sp>
    </p:spTree>
    <p:extLst>
      <p:ext uri="{BB962C8B-B14F-4D97-AF65-F5344CB8AC3E}">
        <p14:creationId xmlns:p14="http://schemas.microsoft.com/office/powerpoint/2010/main" val="93866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first area of</a:t>
            </a:r>
            <a:r>
              <a:rPr lang="en-US" baseline="0" dirty="0" smtClean="0"/>
              <a:t> focus is the baseline.  Your baseline score will be automatically entered from the previous screen.  You will need to do nothing further.  Due to the digital nature of the measures, this score cannot be edited and the date cannot be changed. If there are other scores with the same measure type and grade level (likely from benchmarking) they will show up here.  You can select one of the other previous scores, but most likely you will chose the most recent score. </a:t>
            </a:r>
          </a:p>
          <a:p>
            <a:endParaRPr lang="en-US" baseline="0" dirty="0" smtClean="0"/>
          </a:p>
          <a:p>
            <a:r>
              <a:rPr lang="en-US" b="1" baseline="0" dirty="0" smtClean="0"/>
              <a:t>Trainer: </a:t>
            </a:r>
            <a:r>
              <a:rPr lang="en-US" b="0" baseline="0" dirty="0" smtClean="0"/>
              <a:t>You can </a:t>
            </a:r>
            <a:r>
              <a:rPr lang="en-US" baseline="0" dirty="0" smtClean="0"/>
              <a:t>have two concurrent schedules in the same measure as long as the grade levels are not the same.  Also note that as any score is added to the system (benchmark or progress monitor) within the same level and measure that those will be possible baseline scores. </a:t>
            </a:r>
            <a:endParaRPr lang="en-US" dirty="0"/>
          </a:p>
        </p:txBody>
      </p:sp>
    </p:spTree>
    <p:extLst>
      <p:ext uri="{BB962C8B-B14F-4D97-AF65-F5344CB8AC3E}">
        <p14:creationId xmlns:p14="http://schemas.microsoft.com/office/powerpoint/2010/main" val="2822259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131">
              <a:defRPr/>
            </a:pPr>
            <a:r>
              <a:rPr lang="en-US" dirty="0" smtClean="0"/>
              <a:t>Now that you know what the baseline score is, you will move over to the Goal Date and Monitor</a:t>
            </a:r>
            <a:r>
              <a:rPr lang="en-US" baseline="0" dirty="0" smtClean="0"/>
              <a:t> Frequency area.  Within this area you are able to set the ending date by manually typing in the date, using the calendar icon, or the slider bar.  You can set the goal date anytime between the current week and one year from the current date. When setting the goal date make sure that you set it out far enough that the you have sufficient time for the intervention to take effect and for feedback to occur.  </a:t>
            </a:r>
          </a:p>
          <a:p>
            <a:pPr defTabSz="881131">
              <a:defRPr/>
            </a:pPr>
            <a:endParaRPr lang="en-US" baseline="0" dirty="0" smtClean="0"/>
          </a:p>
          <a:p>
            <a:pPr defTabSz="881131">
              <a:defRPr/>
            </a:pPr>
            <a:r>
              <a:rPr lang="en-US" baseline="0" dirty="0" smtClean="0"/>
              <a:t>You also want to be careful not to set the goal too far out if you are working off grade level.  You will learn that as you select your goal score that the expected rate of improvement will be provided. You will want to choose an end date that assures that the student is making a good amount of progress per week and will allow them to move as quickly as possible to the next grade level material. </a:t>
            </a:r>
          </a:p>
          <a:p>
            <a:endParaRPr lang="en-US" baseline="0" dirty="0" smtClean="0"/>
          </a:p>
          <a:p>
            <a:pPr defTabSz="903909">
              <a:defRPr/>
            </a:pPr>
            <a:r>
              <a:rPr lang="en-US" baseline="0" dirty="0" smtClean="0"/>
              <a:t>Within this area you will also set the frequency of your data collection.  You can select weekly or monthly. If you wish to monitor semimonthly you would most likely choose monthly and then monitor on your schedule.  This way, the system would not give you an alert that the assessment is overdue every other week. </a:t>
            </a:r>
          </a:p>
        </p:txBody>
      </p:sp>
    </p:spTree>
    <p:extLst>
      <p:ext uri="{BB962C8B-B14F-4D97-AF65-F5344CB8AC3E}">
        <p14:creationId xmlns:p14="http://schemas.microsoft.com/office/powerpoint/2010/main" val="188607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dirty="0" smtClean="0"/>
              <a:t>Once you have set your goal ending date you</a:t>
            </a:r>
            <a:r>
              <a:rPr lang="en-US" baseline="0" dirty="0" smtClean="0"/>
              <a:t> can determine the goal score.  You will use this section to set your goal score. You can manually enter the goal score, use the +/- buttons, or the slider bar. As you make changes, you will notice the system will reflect whether the goal is insufficient, closes the gap, or ambitious based on student growth percentiles at the top right corner. Within this area you are able to see where the student’s goal score will fall in comparison to national, district, or school norms (whichever you have chosen) at the goal end date. If the goal ending date is outside of the current benchmark period, district/school norms will be selected from the previous year’s data if available.</a:t>
            </a:r>
            <a:endParaRPr lang="en-US" dirty="0"/>
          </a:p>
        </p:txBody>
      </p:sp>
    </p:spTree>
    <p:extLst>
      <p:ext uri="{BB962C8B-B14F-4D97-AF65-F5344CB8AC3E}">
        <p14:creationId xmlns:p14="http://schemas.microsoft.com/office/powerpoint/2010/main" val="325245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b="0" dirty="0" smtClean="0"/>
              <a:t>click</a:t>
            </a:r>
            <a:r>
              <a:rPr lang="en-US" b="0" baseline="0" dirty="0" smtClean="0"/>
              <a:t> on steps</a:t>
            </a:r>
            <a:endParaRPr lang="en-US" b="1" dirty="0" smtClean="0"/>
          </a:p>
          <a:p>
            <a:endParaRPr lang="en-US" dirty="0" smtClean="0"/>
          </a:p>
          <a:p>
            <a:pPr defTabSz="903909">
              <a:defRPr/>
            </a:pPr>
            <a:r>
              <a:rPr lang="en-US" dirty="0" smtClean="0"/>
              <a:t>If you have interventions in your account</a:t>
            </a:r>
            <a:r>
              <a:rPr lang="en-US" baseline="0" dirty="0" smtClean="0"/>
              <a:t> (discussed earlier) you can add intervention detail upon initial schedule set up.  This detail carries forward into the interactive screens and reports. </a:t>
            </a:r>
          </a:p>
          <a:p>
            <a:pPr defTabSz="903909">
              <a:defRPr/>
            </a:pPr>
            <a:endParaRPr lang="en-US" baseline="0" dirty="0" smtClean="0"/>
          </a:p>
          <a:p>
            <a:pPr defTabSz="903909">
              <a:defRPr/>
            </a:pPr>
            <a:r>
              <a:rPr lang="en-US" baseline="0" dirty="0" smtClean="0"/>
              <a:t>1. Click onto the plus icon. A pop-up box will appear.</a:t>
            </a:r>
          </a:p>
          <a:p>
            <a:pPr defTabSz="903909">
              <a:defRPr/>
            </a:pPr>
            <a:r>
              <a:rPr lang="en-US" dirty="0" smtClean="0"/>
              <a:t>2. Select</a:t>
            </a:r>
            <a:r>
              <a:rPr lang="en-US" baseline="0" dirty="0" smtClean="0"/>
              <a:t> the intervention</a:t>
            </a:r>
            <a:r>
              <a:rPr lang="en-US" dirty="0" smtClean="0"/>
              <a:t> and click onto Confirm.</a:t>
            </a:r>
          </a:p>
          <a:p>
            <a:pPr defTabSz="903909">
              <a:defRPr/>
            </a:pPr>
            <a:r>
              <a:rPr lang="en-US" dirty="0" smtClean="0"/>
              <a:t>3. Once you have completed</a:t>
            </a:r>
            <a:r>
              <a:rPr lang="en-US" baseline="0" dirty="0" smtClean="0"/>
              <a:t> all of these and the previous steps, you should click onto Save at the top right corner to save the schedule.  </a:t>
            </a:r>
            <a:endParaRPr lang="en-US" dirty="0"/>
          </a:p>
        </p:txBody>
      </p:sp>
    </p:spTree>
    <p:extLst>
      <p:ext uri="{BB962C8B-B14F-4D97-AF65-F5344CB8AC3E}">
        <p14:creationId xmlns:p14="http://schemas.microsoft.com/office/powerpoint/2010/main" val="273193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view of the schedule that was set on the previous series of slides. This is accessed through the Benchmark Comparison,</a:t>
            </a:r>
            <a:r>
              <a:rPr lang="en-US" baseline="0" dirty="0" smtClean="0"/>
              <a:t> Monitor, or Student Profile screens by clicking onto the goal indicator bar.</a:t>
            </a:r>
          </a:p>
          <a:p>
            <a:endParaRPr lang="en-US" baseline="0" dirty="0" smtClean="0"/>
          </a:p>
          <a:p>
            <a:r>
              <a:rPr lang="en-US" b="1" baseline="0" dirty="0" smtClean="0"/>
              <a:t>Trainer:  </a:t>
            </a:r>
            <a:r>
              <a:rPr lang="en-US" baseline="0" dirty="0" smtClean="0"/>
              <a:t>Take note that if a student is assigned to more than one teacher that both teachers will have access to view this report.  You may also have two monitoring schedules existing at the same time in the same measure if they are at different grade levels.</a:t>
            </a:r>
            <a:endParaRPr lang="en-US" dirty="0"/>
          </a:p>
        </p:txBody>
      </p:sp>
    </p:spTree>
    <p:extLst>
      <p:ext uri="{BB962C8B-B14F-4D97-AF65-F5344CB8AC3E}">
        <p14:creationId xmlns:p14="http://schemas.microsoft.com/office/powerpoint/2010/main" val="393437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Course Participant note: in the course videos, this slide is replaced by a demonstration within the software.</a:t>
            </a:r>
          </a:p>
          <a:p>
            <a:endParaRPr lang="en-US" baseline="0" dirty="0" smtClean="0"/>
          </a:p>
          <a:p>
            <a:r>
              <a:rPr lang="en-US" baseline="0" dirty="0" smtClean="0"/>
              <a:t>The links to DRF measures will be found from the Monitor screen.  From this same screen, you can access and assign tests for online assessments. Simply navigate to the Monitor screen, find your student, and click the links under the Assess column.  </a:t>
            </a:r>
          </a:p>
          <a:p>
            <a:endParaRPr lang="en-US" baseline="0" dirty="0" smtClean="0"/>
          </a:p>
          <a:p>
            <a:r>
              <a:rPr lang="en-US" sz="1100" dirty="0"/>
              <a:t>{Click} </a:t>
            </a:r>
            <a:r>
              <a:rPr lang="en-US" baseline="0" dirty="0" smtClean="0"/>
              <a:t>You can click onto the “pencil icons” to obtain access to DRF scoring. You will find that the pencil icons are color coded: </a:t>
            </a:r>
          </a:p>
          <a:p>
            <a:pPr marL="165211" indent="-165211">
              <a:buFont typeface="Arial" panose="020B0604020202020204" pitchFamily="34" charset="0"/>
              <a:buChar char="•"/>
            </a:pPr>
            <a:r>
              <a:rPr lang="en-US" baseline="0" dirty="0" smtClean="0"/>
              <a:t>Pink indicates that the assessment is past due according to the monitor schedule. </a:t>
            </a:r>
          </a:p>
          <a:p>
            <a:pPr marL="165211" indent="-165211">
              <a:buFont typeface="Arial" panose="020B0604020202020204" pitchFamily="34" charset="0"/>
              <a:buChar char="•"/>
            </a:pPr>
            <a:r>
              <a:rPr lang="en-US" baseline="0" dirty="0" smtClean="0"/>
              <a:t>Light gray indicates that the assessment has been completed for the week.  You will not be able to complete another monitoring measure until the next Monday.</a:t>
            </a:r>
          </a:p>
          <a:p>
            <a:pPr marL="165211" indent="-165211">
              <a:buFont typeface="Arial" panose="020B0604020202020204" pitchFamily="34" charset="0"/>
              <a:buChar char="•"/>
            </a:pPr>
            <a:r>
              <a:rPr lang="en-US" baseline="0" dirty="0" smtClean="0"/>
              <a:t>Dark gray indicates that the assessment is due. </a:t>
            </a:r>
            <a:endParaRPr lang="en-US" dirty="0" smtClean="0"/>
          </a:p>
          <a:p>
            <a:endParaRPr lang="en-US" baseline="0" dirty="0" smtClean="0"/>
          </a:p>
          <a:p>
            <a:r>
              <a:rPr lang="en-US" dirty="0"/>
              <a:t>{Click} </a:t>
            </a:r>
            <a:r>
              <a:rPr lang="en-US" dirty="0" smtClean="0"/>
              <a:t>For online tests you must first assign the test by </a:t>
            </a:r>
            <a:r>
              <a:rPr lang="en-US" baseline="0" dirty="0" smtClean="0"/>
              <a:t>clicking onto the “gear icon” to assign a test. </a:t>
            </a:r>
            <a:r>
              <a:rPr lang="en-US" dirty="0" smtClean="0"/>
              <a:t>{Click} Click onto Assign within the popup and t</a:t>
            </a:r>
            <a:r>
              <a:rPr lang="en-US" baseline="0" dirty="0" smtClean="0"/>
              <a:t>he icon will then turn into a “ticket icon”. Once a test assignment has been made, you can click onto the “ticket icon” to view the test username and passcode. </a:t>
            </a:r>
            <a:r>
              <a:rPr lang="en-US" dirty="0" smtClean="0"/>
              <a:t>{</a:t>
            </a:r>
            <a:r>
              <a:rPr lang="en-US" dirty="0"/>
              <a:t>Click} </a:t>
            </a:r>
            <a:r>
              <a:rPr lang="en-US" baseline="0" dirty="0" smtClean="0"/>
              <a:t>Click onto OK to close this window.</a:t>
            </a:r>
          </a:p>
          <a:p>
            <a:endParaRPr lang="en-US" baseline="0" dirty="0" smtClean="0"/>
          </a:p>
          <a:p>
            <a:r>
              <a:rPr lang="en-US" baseline="0" dirty="0" smtClean="0"/>
              <a:t>Once test assignments are made, you can also go to the Test Assignment list and pull lists for groups.</a:t>
            </a:r>
          </a:p>
          <a:p>
            <a:endParaRPr lang="en-US" baseline="0" dirty="0" smtClean="0"/>
          </a:p>
          <a:p>
            <a:r>
              <a:rPr lang="en-US" baseline="0" dirty="0" smtClean="0"/>
              <a:t>{Click}  As a quick review, go into your training account, find the Help File, and see if you can find the stimulus materials for DRFs. </a:t>
            </a:r>
          </a:p>
          <a:p>
            <a:endParaRPr lang="en-US" baseline="0" dirty="0" smtClean="0"/>
          </a:p>
          <a:p>
            <a:r>
              <a:rPr lang="en-US" b="1" baseline="0" dirty="0" smtClean="0"/>
              <a:t>Trainer: </a:t>
            </a:r>
            <a:r>
              <a:rPr lang="en-US" baseline="0" dirty="0" smtClean="0"/>
              <a:t>Be ready to demo where to find the materials if needed.</a:t>
            </a:r>
          </a:p>
        </p:txBody>
      </p:sp>
    </p:spTree>
    <p:extLst>
      <p:ext uri="{BB962C8B-B14F-4D97-AF65-F5344CB8AC3E}">
        <p14:creationId xmlns:p14="http://schemas.microsoft.com/office/powerpoint/2010/main" val="168211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 for steps</a:t>
            </a:r>
          </a:p>
          <a:p>
            <a:endParaRPr lang="en-US" dirty="0" smtClean="0"/>
          </a:p>
          <a:p>
            <a:r>
              <a:rPr lang="en-US" dirty="0" smtClean="0"/>
              <a:t>Should you decide than an</a:t>
            </a:r>
            <a:r>
              <a:rPr lang="en-US" baseline="0" dirty="0" smtClean="0"/>
              <a:t> intervention needs to be changed or adjusted you </a:t>
            </a:r>
            <a:r>
              <a:rPr lang="en-US" dirty="0" smtClean="0"/>
              <a:t>can access the ability to adjust a student’s intervention or goal</a:t>
            </a:r>
            <a:r>
              <a:rPr lang="en-US" baseline="0" dirty="0" smtClean="0"/>
              <a:t> from any of the goal status bars.  These are found on the Benchmark Comparison, Student Profile, and Monitor screens.  </a:t>
            </a:r>
          </a:p>
          <a:p>
            <a:endParaRPr lang="en-US" baseline="0" dirty="0" smtClean="0"/>
          </a:p>
          <a:p>
            <a:pPr marL="225977" indent="-225977">
              <a:buAutoNum type="arabicPeriod"/>
            </a:pPr>
            <a:r>
              <a:rPr lang="en-US" baseline="0" dirty="0" smtClean="0"/>
              <a:t>Click onto the goal status bar and a pop-up box will appear.  </a:t>
            </a:r>
          </a:p>
          <a:p>
            <a:pPr marL="225977" indent="-225977">
              <a:buAutoNum type="arabicPeriod"/>
            </a:pPr>
            <a:r>
              <a:rPr lang="en-US" baseline="0" dirty="0" smtClean="0"/>
              <a:t>Then click onto “Adjust Plan”.  This will take you to the screen where you can make changes.  This will bring you to the Goal screen (next slide). </a:t>
            </a:r>
          </a:p>
        </p:txBody>
      </p:sp>
    </p:spTree>
    <p:extLst>
      <p:ext uri="{BB962C8B-B14F-4D97-AF65-F5344CB8AC3E}">
        <p14:creationId xmlns:p14="http://schemas.microsoft.com/office/powerpoint/2010/main" val="29892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 for each step.</a:t>
            </a:r>
          </a:p>
          <a:p>
            <a:endParaRPr lang="en-US" dirty="0" smtClean="0"/>
          </a:p>
          <a:p>
            <a:r>
              <a:rPr lang="en-US" dirty="0" smtClean="0"/>
              <a:t>Based</a:t>
            </a:r>
            <a:r>
              <a:rPr lang="en-US" baseline="0" dirty="0" smtClean="0"/>
              <a:t> on feedback that you are given, you might decide to change a goal score. Here are the steps to change a goal:</a:t>
            </a:r>
          </a:p>
          <a:p>
            <a:endParaRPr lang="en-US" baseline="0" dirty="0" smtClean="0"/>
          </a:p>
          <a:p>
            <a:pPr marL="225977" indent="-225977">
              <a:buAutoNum type="arabicPeriod"/>
            </a:pPr>
            <a:r>
              <a:rPr lang="en-US" baseline="0" dirty="0" smtClean="0"/>
              <a:t>Change the goal within the Goal Score area by typing in the score or using the slider bar.</a:t>
            </a:r>
          </a:p>
          <a:p>
            <a:pPr marL="225977" indent="-225977">
              <a:buAutoNum type="arabicPeriod"/>
            </a:pPr>
            <a:r>
              <a:rPr lang="en-US" baseline="0" dirty="0" smtClean="0"/>
              <a:t>Click onto Save at the top-right of the screen. </a:t>
            </a:r>
          </a:p>
          <a:p>
            <a:pPr marL="225977" indent="-225977">
              <a:buAutoNum type="arabicPeriod"/>
            </a:pPr>
            <a:endParaRPr lang="en-US" baseline="0" dirty="0" smtClean="0"/>
          </a:p>
          <a:p>
            <a:r>
              <a:rPr lang="en-US" baseline="0" dirty="0" smtClean="0"/>
              <a:t>If you start to make changes and then decide not to proceed, do not click Save.  Navigate off of this screen so that any adjustment you have made will not activate.  </a:t>
            </a:r>
            <a:endParaRPr lang="en-US" dirty="0"/>
          </a:p>
        </p:txBody>
      </p:sp>
    </p:spTree>
    <p:extLst>
      <p:ext uri="{BB962C8B-B14F-4D97-AF65-F5344CB8AC3E}">
        <p14:creationId xmlns:p14="http://schemas.microsoft.com/office/powerpoint/2010/main" val="316182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710">
              <a:defRPr/>
            </a:pPr>
            <a:r>
              <a:rPr lang="en-US" baseline="0" dirty="0" smtClean="0"/>
              <a:t>All remaining measures for grades 2 and up are administered online.  </a:t>
            </a:r>
            <a:r>
              <a:rPr lang="en-US" dirty="0" smtClean="0"/>
              <a:t>Once</a:t>
            </a:r>
            <a:r>
              <a:rPr lang="en-US" baseline="0" dirty="0" smtClean="0"/>
              <a:t> tests have been assigned to students within the aimswebPlus system, they can log in and take their series of assessments in TestNav.  This online feature allows teachers to administer the assessments for a group of students at the same time. Once a student has completed their assessments the results are populated to aimswebPlus from TestNav within a short period of time. </a:t>
            </a:r>
          </a:p>
          <a:p>
            <a:pPr defTabSz="959710">
              <a:defRPr/>
            </a:pPr>
            <a:endParaRPr lang="en-US" baseline="0" dirty="0" smtClean="0"/>
          </a:p>
          <a:p>
            <a:pPr defTabSz="959710">
              <a:defRPr/>
            </a:pPr>
            <a:r>
              <a:rPr lang="en-US" baseline="0" dirty="0" smtClean="0"/>
              <a:t>It is recommended that examiners review and/or watch our Administration and Scoring video related to online assessments.  There are specific considerations to make prior to completing online assessments.  This will ensure that you obtain the most valid results possible.  </a:t>
            </a:r>
          </a:p>
          <a:p>
            <a:pPr defTabSz="959710">
              <a:defRPr/>
            </a:pPr>
            <a:endParaRPr lang="en-US" baseline="0" dirty="0" smtClean="0"/>
          </a:p>
          <a:p>
            <a:pPr defTabSz="959710">
              <a:defRPr/>
            </a:pPr>
            <a:r>
              <a:rPr lang="en-US" baseline="0" dirty="0" smtClean="0"/>
              <a:t>Note that aimswebPlus online measures are fixed and not adaptive.  This means that the items do not change depending upon student response. This will allow for uniform assessment across students and time within a school year.  This is a key feature of a formative assessment system.</a:t>
            </a:r>
          </a:p>
        </p:txBody>
      </p:sp>
    </p:spTree>
    <p:extLst>
      <p:ext uri="{BB962C8B-B14F-4D97-AF65-F5344CB8AC3E}">
        <p14:creationId xmlns:p14="http://schemas.microsoft.com/office/powerpoint/2010/main" val="214427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set up progress monitor schedules you will be able to group your monitor data into summary reports. If you are assigned as a manager you will have access to all students at your levels of access.  If you are a teacher or reporter you will have access to students assigned to you.  </a:t>
            </a:r>
            <a:endParaRPr lang="en-US" dirty="0"/>
          </a:p>
        </p:txBody>
      </p:sp>
    </p:spTree>
    <p:extLst>
      <p:ext uri="{BB962C8B-B14F-4D97-AF65-F5344CB8AC3E}">
        <p14:creationId xmlns:p14="http://schemas.microsoft.com/office/powerpoint/2010/main" val="301391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 for each step.</a:t>
            </a:r>
          </a:p>
          <a:p>
            <a:endParaRPr lang="en-US" dirty="0" smtClean="0"/>
          </a:p>
          <a:p>
            <a:r>
              <a:rPr lang="en-US" dirty="0" smtClean="0"/>
              <a:t>Follow these simple steps to access the group monitor screen</a:t>
            </a:r>
            <a:r>
              <a:rPr lang="en-US" baseline="0" dirty="0" smtClean="0"/>
              <a:t>:</a:t>
            </a:r>
          </a:p>
          <a:p>
            <a:endParaRPr lang="en-US" baseline="0" dirty="0" smtClean="0"/>
          </a:p>
          <a:p>
            <a:pPr marL="225977" indent="-225977">
              <a:buAutoNum type="arabicPeriod"/>
            </a:pPr>
            <a:r>
              <a:rPr lang="en-US" baseline="0" dirty="0" smtClean="0"/>
              <a:t>Click onto the Students tab </a:t>
            </a:r>
          </a:p>
          <a:p>
            <a:pPr marL="225977" indent="-225977">
              <a:buAutoNum type="arabicPeriod"/>
            </a:pPr>
            <a:r>
              <a:rPr lang="en-US" baseline="0" dirty="0" smtClean="0"/>
              <a:t>Select Monitor from the dropdown menu.  </a:t>
            </a:r>
          </a:p>
          <a:p>
            <a:pPr marL="225977" indent="-225977">
              <a:buAutoNum type="arabicPeriod"/>
            </a:pPr>
            <a:r>
              <a:rPr lang="en-US" baseline="0" dirty="0" smtClean="0"/>
              <a:t>Use the filter to select your group of students and click onto View/Refresh.  Your results will populate on the screen.  </a:t>
            </a:r>
          </a:p>
          <a:p>
            <a:pPr marL="225977" indent="-225977">
              <a:buAutoNum type="arabicPeriod"/>
            </a:pPr>
            <a:endParaRPr lang="en-US" baseline="0" dirty="0" smtClean="0"/>
          </a:p>
          <a:p>
            <a:r>
              <a:rPr lang="en-US" baseline="0" dirty="0" smtClean="0"/>
              <a:t>If you would like to print this report you can click onto the Export button. Retrieve your report (as seen on the previous slide) from the Notifications area when it is ready.</a:t>
            </a:r>
          </a:p>
          <a:p>
            <a:endParaRPr lang="en-US" baseline="0" dirty="0" smtClean="0"/>
          </a:p>
          <a:p>
            <a:r>
              <a:rPr lang="en-US" baseline="0" dirty="0" smtClean="0"/>
              <a:t>This screen provides both data and access to different details and reports. We will now take a closer look at what you can do at this screen.</a:t>
            </a:r>
            <a:endParaRPr lang="en-US" dirty="0"/>
          </a:p>
        </p:txBody>
      </p:sp>
    </p:spTree>
    <p:extLst>
      <p:ext uri="{BB962C8B-B14F-4D97-AF65-F5344CB8AC3E}">
        <p14:creationId xmlns:p14="http://schemas.microsoft.com/office/powerpoint/2010/main" val="260747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 to move across columns left to right.</a:t>
            </a:r>
          </a:p>
          <a:p>
            <a:endParaRPr lang="en-US" dirty="0" smtClean="0"/>
          </a:p>
          <a:p>
            <a:r>
              <a:rPr lang="en-US" dirty="0" smtClean="0"/>
              <a:t>{Click} The Assess</a:t>
            </a:r>
            <a:r>
              <a:rPr lang="en-US" baseline="0" dirty="0" smtClean="0"/>
              <a:t> column contains your access points to assessments, whether they be DRF or online assessments. </a:t>
            </a:r>
          </a:p>
          <a:p>
            <a:endParaRPr lang="en-US" baseline="0" dirty="0" smtClean="0"/>
          </a:p>
          <a:p>
            <a:r>
              <a:rPr lang="en-US" dirty="0" smtClean="0"/>
              <a:t>{Click} The column with the “paper</a:t>
            </a:r>
            <a:r>
              <a:rPr lang="en-US" baseline="0" dirty="0" smtClean="0"/>
              <a:t> icons” contains direct access to each student’s individual monitoring report. </a:t>
            </a:r>
          </a:p>
          <a:p>
            <a:endParaRPr lang="en-US" baseline="0" dirty="0" smtClean="0"/>
          </a:p>
          <a:p>
            <a:r>
              <a:rPr lang="en-US" dirty="0" smtClean="0"/>
              <a:t>{Click} The “goal status</a:t>
            </a:r>
            <a:r>
              <a:rPr lang="en-US" baseline="0" dirty="0" smtClean="0"/>
              <a:t> icons” are links to the students current goal feedback.  This is also an area where you can adjust the plan or view a report.</a:t>
            </a:r>
          </a:p>
          <a:p>
            <a:endParaRPr lang="en-US" baseline="0" dirty="0" smtClean="0"/>
          </a:p>
          <a:p>
            <a:r>
              <a:rPr lang="en-US" dirty="0" smtClean="0"/>
              <a:t>{Click} The “blue circle</a:t>
            </a:r>
            <a:r>
              <a:rPr lang="en-US" baseline="0" dirty="0" smtClean="0"/>
              <a:t> icons” shown under the Goal area give a signal that a goal has been changed.  You can click onto this to see more specific details. </a:t>
            </a:r>
          </a:p>
          <a:p>
            <a:endParaRPr lang="en-US" baseline="0" dirty="0" smtClean="0"/>
          </a:p>
          <a:p>
            <a:r>
              <a:rPr lang="en-US" dirty="0" smtClean="0"/>
              <a:t>{Click} The “blue circle icons” shown under the  Intervention area signals</a:t>
            </a:r>
            <a:r>
              <a:rPr lang="en-US" baseline="0" dirty="0" smtClean="0"/>
              <a:t> that an intervention has been changed.  You can click onto this icon as well to see more details. </a:t>
            </a:r>
            <a:endParaRPr lang="en-US" dirty="0" smtClean="0"/>
          </a:p>
          <a:p>
            <a:endParaRPr lang="en-US" dirty="0" smtClean="0"/>
          </a:p>
          <a:p>
            <a:endParaRPr lang="en-US" dirty="0"/>
          </a:p>
        </p:txBody>
      </p:sp>
    </p:spTree>
    <p:extLst>
      <p:ext uri="{BB962C8B-B14F-4D97-AF65-F5344CB8AC3E}">
        <p14:creationId xmlns:p14="http://schemas.microsoft.com/office/powerpoint/2010/main" val="3220859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a:t>
            </a:r>
            <a:r>
              <a:rPr lang="en-US" dirty="0" smtClean="0"/>
              <a:t> Click for each</a:t>
            </a:r>
            <a:r>
              <a:rPr lang="en-US" baseline="0" dirty="0" smtClean="0"/>
              <a:t> component.</a:t>
            </a:r>
          </a:p>
          <a:p>
            <a:endParaRPr lang="en-US" baseline="0" dirty="0" smtClean="0"/>
          </a:p>
          <a:p>
            <a:r>
              <a:rPr lang="en-US" dirty="0" smtClean="0"/>
              <a:t>Here we will go through the various pieces</a:t>
            </a:r>
            <a:r>
              <a:rPr lang="en-US" baseline="0" dirty="0" smtClean="0"/>
              <a:t> of data and interactive components of the Monitor screen.  </a:t>
            </a:r>
          </a:p>
          <a:p>
            <a:endParaRPr lang="en-US" baseline="0" dirty="0" smtClean="0"/>
          </a:p>
          <a:p>
            <a:r>
              <a:rPr lang="en-US" baseline="0" dirty="0" smtClean="0"/>
              <a:t>{Click} Student names will be listed along the left side. The total student count in the group you have filtered will show in the header. If you have selected more students than the screen allows there is a scroll bar on the right.</a:t>
            </a:r>
          </a:p>
          <a:p>
            <a:endParaRPr lang="en-US" baseline="0" dirty="0" smtClean="0"/>
          </a:p>
          <a:p>
            <a:r>
              <a:rPr lang="en-US" baseline="0" dirty="0" smtClean="0"/>
              <a:t>{Click} The next column to the right shows the grade level of the student.  This may or may not be the grade level of the monitoring measure. </a:t>
            </a:r>
          </a:p>
          <a:p>
            <a:endParaRPr lang="en-US" baseline="0" dirty="0" smtClean="0"/>
          </a:p>
          <a:p>
            <a:r>
              <a:rPr lang="en-US" baseline="0" dirty="0" smtClean="0"/>
              <a:t>{Click} The measure column shows the measure type that the student is being monitored with.  If they have an off level measure it will be added in parenthesis next to the measure name.  </a:t>
            </a:r>
          </a:p>
          <a:p>
            <a:endParaRPr lang="en-US" baseline="0" dirty="0" smtClean="0"/>
          </a:p>
          <a:p>
            <a:r>
              <a:rPr lang="en-US" baseline="0" dirty="0" smtClean="0"/>
              <a:t>{Click} The Assess column contains interactive DRF access points or test assignment tickets for the monitoring measures. DRFs are signified by a “pencil icon”, while online assessments use a “ticket icon”.  A “lock icon” will indicate that an online measure is underway or that the goal period has ended.  </a:t>
            </a:r>
          </a:p>
          <a:p>
            <a:endParaRPr lang="en-US" dirty="0" smtClean="0"/>
          </a:p>
          <a:p>
            <a:r>
              <a:rPr lang="en-US" baseline="0" dirty="0" smtClean="0"/>
              <a:t>{Click} The Performance group, as highlighted here, contains the date of the most recent assessment, that raw score, and current actual weekly ROI. There is also an access point to the individual monitoring reports.  If the ROI cannot yet be calculated, no ROI value will be shown. </a:t>
            </a:r>
          </a:p>
          <a:p>
            <a:endParaRPr lang="en-US" dirty="0" smtClean="0"/>
          </a:p>
          <a:p>
            <a:pPr defTabSz="903909">
              <a:defRPr/>
            </a:pPr>
            <a:r>
              <a:rPr lang="en-US" dirty="0" smtClean="0"/>
              <a:t>{Click} The Goal group of columns</a:t>
            </a:r>
            <a:r>
              <a:rPr lang="en-US" baseline="0" dirty="0" smtClean="0"/>
              <a:t> contains the current goal status, the ending national percentile within the norm season that the goal date lands, the raw goal score, and the necessary ROI to meet the goal based on the baseline score or most recent score since an intervention change. You are able to click onto the goal indictor icons to see feedback about current progress.  We will cover this feedback in more depth later. </a:t>
            </a:r>
          </a:p>
          <a:p>
            <a:pPr defTabSz="903909">
              <a:defRPr/>
            </a:pPr>
            <a:endParaRPr lang="en-US" baseline="0" dirty="0" smtClean="0"/>
          </a:p>
          <a:p>
            <a:pPr defTabSz="903909">
              <a:defRPr/>
            </a:pPr>
            <a:r>
              <a:rPr lang="en-US" baseline="0" dirty="0" smtClean="0"/>
              <a:t>You will see little blue “goal change icons” in this section if an goal has ever been adjusted.  You can click onto this icon to see: the date the goal changed, the number of weeks remaining in the schedule, and information about the current and previous goals.  This includes the National percentile at the end date for the goal (based on the relevant norm period/grade level), the raw goal score, the ending date, the necessary ROI to meet the goal, the rating of ambitiousness based on student growth percentiles, and a current projection based on the data.  </a:t>
            </a:r>
          </a:p>
          <a:p>
            <a:endParaRPr lang="en-US" baseline="0" dirty="0" smtClean="0"/>
          </a:p>
          <a:p>
            <a:r>
              <a:rPr lang="en-US" dirty="0" smtClean="0"/>
              <a:t>{Click} The</a:t>
            </a:r>
            <a:r>
              <a:rPr lang="en-US" baseline="0" dirty="0" smtClean="0"/>
              <a:t> Intervention group of columns contains the name of the most recent intervention as well as the frequency and session length for that intervention.  You will see little blue “intervention change icons” in this section if an intervention has ever been changed.  You can click onto this icon to see: the date the intervention changed, the number of weeks remaining in the schedule, and the name/length/frequency of both the current and the latest intervention.  There are also access points to view the descriptive details about each intervention.  </a:t>
            </a:r>
          </a:p>
          <a:p>
            <a:endParaRPr lang="en-US" baseline="0" dirty="0" smtClean="0"/>
          </a:p>
          <a:p>
            <a:r>
              <a:rPr lang="en-US" baseline="0" dirty="0" smtClean="0"/>
              <a:t>{Click} The bold column labels that are highlighted here are interactive as well.  By clicking once or twice onto any one of them, you can reorder students in the group by ascending or descending values or letters. </a:t>
            </a:r>
          </a:p>
          <a:p>
            <a:endParaRPr lang="en-US" baseline="0" dirty="0" smtClean="0"/>
          </a:p>
          <a:p>
            <a:r>
              <a:rPr lang="en-US" baseline="0" dirty="0" smtClean="0"/>
              <a:t>A PDF version of this report may be downloaded for printing or saving by clicking onto the Export button.</a:t>
            </a:r>
            <a:endParaRPr lang="en-US" dirty="0" smtClean="0"/>
          </a:p>
          <a:p>
            <a:endParaRPr lang="en-US" dirty="0"/>
          </a:p>
        </p:txBody>
      </p:sp>
    </p:spTree>
    <p:extLst>
      <p:ext uri="{BB962C8B-B14F-4D97-AF65-F5344CB8AC3E}">
        <p14:creationId xmlns:p14="http://schemas.microsoft.com/office/powerpoint/2010/main" val="1183322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a:t>
            </a:r>
          </a:p>
          <a:p>
            <a:endParaRPr lang="en-US" dirty="0" smtClean="0"/>
          </a:p>
          <a:p>
            <a:r>
              <a:rPr lang="en-US" dirty="0" smtClean="0"/>
              <a:t>The Individual Monitoring screen</a:t>
            </a:r>
            <a:r>
              <a:rPr lang="en-US" baseline="0" dirty="0" smtClean="0"/>
              <a:t> can be accessed from a number of points in the software including the Student Profile screen, Benchmark Comparison screen, Monitor Screen, or through Student Search and selection of Individual Monitoring.  *Note that you can only access this report via the Student Profile or Benchmark Comparison screens if the original baseline score is from benchmark results.  </a:t>
            </a:r>
          </a:p>
          <a:p>
            <a:endParaRPr lang="en-US" baseline="0" dirty="0" smtClean="0"/>
          </a:p>
          <a:p>
            <a:r>
              <a:rPr lang="en-US" sz="1100" dirty="0"/>
              <a:t>{Click} </a:t>
            </a:r>
            <a:r>
              <a:rPr lang="en-US" baseline="0" dirty="0" smtClean="0"/>
              <a:t>There is a legend at the top of the report to help you interpret the components displayed. Information available for the student seen here includes data points that correspond to the score and date, an intervention line, an </a:t>
            </a:r>
            <a:r>
              <a:rPr lang="en-US" baseline="0" dirty="0" err="1" smtClean="0"/>
              <a:t>aimline</a:t>
            </a:r>
            <a:r>
              <a:rPr lang="en-US" baseline="0" dirty="0" smtClean="0"/>
              <a:t> that shows the connection between the baseline and goal, and the goal score.  Feedback is provided within this goal bar in regards to how well the student is doing once enough data has been collected.</a:t>
            </a:r>
          </a:p>
          <a:p>
            <a:endParaRPr lang="en-US" baseline="0" dirty="0" smtClean="0"/>
          </a:p>
          <a:p>
            <a:r>
              <a:rPr lang="en-US" baseline="0" dirty="0" smtClean="0"/>
              <a:t>Raw scores, goal and trend ROIs, intervention details, and a goal statement are provided under the graph. </a:t>
            </a:r>
          </a:p>
          <a:p>
            <a:endParaRPr lang="en-US" baseline="0" dirty="0" smtClean="0"/>
          </a:p>
          <a:p>
            <a:r>
              <a:rPr lang="en-US" baseline="0" dirty="0" smtClean="0"/>
              <a:t>We will look at the PDF version of this report next.</a:t>
            </a:r>
          </a:p>
          <a:p>
            <a:endParaRPr lang="en-US" baseline="0" dirty="0" smtClean="0"/>
          </a:p>
          <a:p>
            <a:r>
              <a:rPr lang="en-US" b="1" baseline="0" dirty="0" smtClean="0"/>
              <a:t>Trainer: </a:t>
            </a:r>
            <a:r>
              <a:rPr lang="en-US" baseline="0" dirty="0" smtClean="0"/>
              <a:t>These are more specifics of the various ways to locate this screen. </a:t>
            </a:r>
          </a:p>
          <a:p>
            <a:pPr marL="220282" indent="-220282">
              <a:buAutoNum type="arabicPeriod"/>
            </a:pPr>
            <a:r>
              <a:rPr lang="en-US" baseline="0" dirty="0" smtClean="0"/>
              <a:t>Select a student and go to Individual Monitoring in the student pulldown menu.</a:t>
            </a:r>
          </a:p>
          <a:p>
            <a:pPr marL="220282" indent="-220282">
              <a:buAutoNum type="arabicPeriod"/>
            </a:pPr>
            <a:r>
              <a:rPr lang="en-US" baseline="0" dirty="0" smtClean="0"/>
              <a:t>From the Monitor screen click onto the Goal Status bar and then select View Report.</a:t>
            </a:r>
          </a:p>
          <a:p>
            <a:pPr marL="220282" indent="-220282">
              <a:buAutoNum type="arabicPeriod"/>
            </a:pPr>
            <a:r>
              <a:rPr lang="en-US" baseline="0" dirty="0" smtClean="0"/>
              <a:t>From the Student Profile screen click onto the “paper icons” next to the monitoring scores or click onto the “goal status icons”. </a:t>
            </a:r>
          </a:p>
          <a:p>
            <a:pPr marL="220282" indent="-220282">
              <a:buAutoNum type="arabicPeriod"/>
            </a:pPr>
            <a:r>
              <a:rPr lang="en-US" baseline="0" dirty="0" smtClean="0"/>
              <a:t>From the Benchmark Comparison screen click onto the Goal Status bar and then select View Report.</a:t>
            </a:r>
            <a:endParaRPr lang="en-US" dirty="0"/>
          </a:p>
        </p:txBody>
      </p:sp>
    </p:spTree>
    <p:extLst>
      <p:ext uri="{BB962C8B-B14F-4D97-AF65-F5344CB8AC3E}">
        <p14:creationId xmlns:p14="http://schemas.microsoft.com/office/powerpoint/2010/main" val="3752799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click onto the goal status bars on the Monitor screen, the system will give you more specific feedback in regards to current rate of improvement, projected percentiles, and whether the student is projected to meet their goal or if they have met their goal. There are seven different types of goal feedback. Many of them are based on confidence intervals surrounding the projected score.  We will show more on confidence intervals and specifics about each status next and then go through each goal feedback.</a:t>
            </a:r>
          </a:p>
        </p:txBody>
      </p:sp>
    </p:spTree>
    <p:extLst>
      <p:ext uri="{BB962C8B-B14F-4D97-AF65-F5344CB8AC3E}">
        <p14:creationId xmlns:p14="http://schemas.microsoft.com/office/powerpoint/2010/main" val="140847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09">
              <a:defRPr/>
            </a:pPr>
            <a:r>
              <a:rPr lang="en-US" b="1" dirty="0" smtClean="0"/>
              <a:t>Animated-</a:t>
            </a:r>
            <a:r>
              <a:rPr lang="en-US" dirty="0" smtClean="0"/>
              <a:t> click for each filter option</a:t>
            </a:r>
          </a:p>
          <a:p>
            <a:endParaRPr lang="en-US" dirty="0" smtClean="0"/>
          </a:p>
          <a:p>
            <a:r>
              <a:rPr lang="en-US" dirty="0" smtClean="0"/>
              <a:t>To navigate to the Norms</a:t>
            </a:r>
            <a:r>
              <a:rPr lang="en-US" baseline="0" dirty="0" smtClean="0"/>
              <a:t> Tables </a:t>
            </a:r>
            <a:r>
              <a:rPr lang="en-US" dirty="0" smtClean="0"/>
              <a:t>report,</a:t>
            </a:r>
            <a:r>
              <a:rPr lang="en-US" baseline="0" dirty="0" smtClean="0"/>
              <a:t> select the Groups tab and then Norms Tables from the dropdown menu. </a:t>
            </a:r>
            <a:r>
              <a:rPr lang="en-US" dirty="0" smtClean="0"/>
              <a:t>The </a:t>
            </a:r>
            <a:r>
              <a:rPr lang="en-US" baseline="0" dirty="0" smtClean="0"/>
              <a:t>filter options will vary depending on your Norm Group selection. We are going to look at the filter options separately for national norms here. The next slide will cover local norm filter options. </a:t>
            </a:r>
          </a:p>
          <a:p>
            <a:r>
              <a:rPr lang="en-US" baseline="0" dirty="0" smtClean="0"/>
              <a:t> </a:t>
            </a:r>
          </a:p>
          <a:p>
            <a:r>
              <a:rPr lang="en-US" baseline="0" dirty="0" smtClean="0"/>
              <a:t>{Click} First, you will filter to the National norms. </a:t>
            </a:r>
          </a:p>
          <a:p>
            <a:r>
              <a:rPr lang="en-US" baseline="0" dirty="0" smtClean="0"/>
              <a:t/>
            </a:r>
            <a:br>
              <a:rPr lang="en-US" baseline="0" dirty="0" smtClean="0"/>
            </a:br>
            <a:r>
              <a:rPr lang="en-US" baseline="0" dirty="0" smtClean="0"/>
              <a:t>{Click} Next, choose any measure or battery you would like to view norms for. </a:t>
            </a:r>
          </a:p>
          <a:p>
            <a:endParaRPr lang="en-US" baseline="0" dirty="0" smtClean="0"/>
          </a:p>
          <a:p>
            <a:r>
              <a:rPr lang="en-US" baseline="0" dirty="0" smtClean="0"/>
              <a:t>{Click} Then choose the grade level you want on the report.  Depending on the measure or battery you have chosen, only grade levels with norms will show.</a:t>
            </a:r>
          </a:p>
          <a:p>
            <a:endParaRPr lang="en-US" baseline="0" dirty="0" smtClean="0"/>
          </a:p>
          <a:p>
            <a:r>
              <a:rPr lang="en-US" baseline="0" dirty="0" smtClean="0"/>
              <a:t>{Click} Finally, if you wish to view all percentiles broken down 1-99 then click on the toggle. You will not have access to ROI norms if you do this.  </a:t>
            </a:r>
          </a:p>
          <a:p>
            <a:endParaRPr lang="en-US" dirty="0" smtClean="0"/>
          </a:p>
          <a:p>
            <a:r>
              <a:rPr lang="en-US" dirty="0" smtClean="0"/>
              <a:t>{Click} Once </a:t>
            </a:r>
            <a:r>
              <a:rPr lang="en-US" dirty="0"/>
              <a:t>you have made your </a:t>
            </a:r>
            <a:r>
              <a:rPr lang="en-US" dirty="0" smtClean="0"/>
              <a:t>selections </a:t>
            </a:r>
            <a:r>
              <a:rPr lang="en-US" dirty="0"/>
              <a:t>click onto the View/Refresh button.  Note that your selections will be reported in the green bar at the top.  You can queue this report for printing or saving as a PDF by clicking onto Export</a:t>
            </a:r>
            <a:r>
              <a:rPr lang="en-US" dirty="0" smtClean="0"/>
              <a:t>.</a:t>
            </a:r>
            <a:endParaRPr lang="en-US" dirty="0"/>
          </a:p>
        </p:txBody>
      </p:sp>
    </p:spTree>
    <p:extLst>
      <p:ext uri="{BB962C8B-B14F-4D97-AF65-F5344CB8AC3E}">
        <p14:creationId xmlns:p14="http://schemas.microsoft.com/office/powerpoint/2010/main" val="1441635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a:t>
            </a:r>
            <a:r>
              <a:rPr lang="en-US" baseline="0" dirty="0" smtClean="0"/>
              <a:t> Level Assessments are used to determine a student’s present level of performance (PLOP) and can also be used to determine the appropriate level at which to progress monitor students.  Determining a PLOP is attained by drop back testing until the score is in the average range.  Optimal progress monitoring is often performed within the grade level at which the student scores within the 11-25</a:t>
            </a:r>
            <a:r>
              <a:rPr lang="en-US" baseline="30000" dirty="0" smtClean="0"/>
              <a:t>th</a:t>
            </a:r>
            <a:r>
              <a:rPr lang="en-US" baseline="0" dirty="0" smtClean="0"/>
              <a:t> percentiles. Previously, users had to do SLA by hand outside of the system.  With aimswebPlus this can now be completed within the system and scoring is all digital.  After completing SLAs the system will keep a historical record of results.  Scores are compared to the closest benchmark period at the time of data collection.  Scores may be used as baseline scores for a monitoring schedule. </a:t>
            </a:r>
            <a:endParaRPr lang="en-US" dirty="0"/>
          </a:p>
        </p:txBody>
      </p:sp>
    </p:spTree>
    <p:extLst>
      <p:ext uri="{BB962C8B-B14F-4D97-AF65-F5344CB8AC3E}">
        <p14:creationId xmlns:p14="http://schemas.microsoft.com/office/powerpoint/2010/main" val="281495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 for the steps of completing</a:t>
            </a:r>
            <a:r>
              <a:rPr lang="en-US" baseline="0" dirty="0" smtClean="0"/>
              <a:t> a SLA in the software</a:t>
            </a:r>
            <a:r>
              <a:rPr lang="en-US" dirty="0" smtClean="0"/>
              <a:t>.</a:t>
            </a:r>
          </a:p>
          <a:p>
            <a:endParaRPr lang="en-US" dirty="0" smtClean="0"/>
          </a:p>
          <a:p>
            <a:r>
              <a:rPr lang="en-US" dirty="0" smtClean="0"/>
              <a:t>Remember that you</a:t>
            </a:r>
            <a:r>
              <a:rPr lang="en-US" baseline="0" dirty="0" smtClean="0"/>
              <a:t> will use Survey Level Assessment to set your baseline in these two instances.  One, you are testing back to determine what level to monitor the student and then use the appropriate score for a baseline.  Or two, it is beyond two weeks from your benchmark data collection and you need a new baseline score.  </a:t>
            </a:r>
          </a:p>
          <a:p>
            <a:endParaRPr lang="en-US" baseline="0" dirty="0" smtClean="0"/>
          </a:p>
          <a:p>
            <a:r>
              <a:rPr lang="en-US" dirty="0" smtClean="0"/>
              <a:t>To</a:t>
            </a:r>
            <a:r>
              <a:rPr lang="en-US" baseline="0" dirty="0" smtClean="0"/>
              <a:t> complete an SLA you will follow these steps:</a:t>
            </a:r>
          </a:p>
          <a:p>
            <a:endParaRPr lang="en-US" baseline="0" dirty="0" smtClean="0"/>
          </a:p>
          <a:p>
            <a:pPr marL="220282" indent="-220282">
              <a:buAutoNum type="arabicPeriod"/>
            </a:pPr>
            <a:r>
              <a:rPr lang="en-US" baseline="0" dirty="0" smtClean="0"/>
              <a:t>Locate your student through the Student Search dropdown menu on the Students tab.  </a:t>
            </a:r>
          </a:p>
          <a:p>
            <a:pPr marL="220282" indent="-220282">
              <a:buAutoNum type="arabicPeriod"/>
            </a:pPr>
            <a:r>
              <a:rPr lang="en-US" baseline="0" dirty="0" smtClean="0"/>
              <a:t>Once you have selected the student you will again use the dropdown menu from the Students tab and you will select Survey Level Assessment. </a:t>
            </a:r>
          </a:p>
          <a:p>
            <a:pPr marL="220282" indent="-220282">
              <a:buAutoNum type="arabicPeriod"/>
            </a:pPr>
            <a:r>
              <a:rPr lang="en-US" baseline="0" dirty="0" smtClean="0"/>
              <a:t>From this screen you can click onto New (in the upper right) and then choose the online measure and grade level. A popup will appear.</a:t>
            </a:r>
          </a:p>
          <a:p>
            <a:pPr marL="220282" indent="-220282">
              <a:buAutoNum type="arabicPeriod"/>
            </a:pPr>
            <a:r>
              <a:rPr lang="en-US" baseline="0" dirty="0" smtClean="0"/>
              <a:t>Click onto Assign and wait for the test to be assigned. </a:t>
            </a:r>
          </a:p>
          <a:p>
            <a:pPr marL="220282" indent="-220282">
              <a:buAutoNum type="arabicPeriod"/>
            </a:pPr>
            <a:r>
              <a:rPr lang="en-US" baseline="0" dirty="0" smtClean="0"/>
              <a:t>You will then be able to access the credentials by clicking onto the test ticket or visiting the Test Assignment List screen. </a:t>
            </a:r>
          </a:p>
          <a:p>
            <a:pPr marL="220282" indent="-220282">
              <a:buAutoNum type="arabicPeriod"/>
            </a:pPr>
            <a:r>
              <a:rPr lang="en-US" baseline="0" dirty="0" smtClean="0"/>
              <a:t>Unlock the test.</a:t>
            </a:r>
          </a:p>
          <a:p>
            <a:pPr marL="220282" indent="-220282">
              <a:buAutoNum type="arabicPeriod"/>
            </a:pPr>
            <a:endParaRPr lang="en-US" baseline="0" dirty="0" smtClean="0"/>
          </a:p>
          <a:p>
            <a:endParaRPr lang="en-US" baseline="0" dirty="0" smtClean="0"/>
          </a:p>
          <a:p>
            <a:r>
              <a:rPr lang="en-US" baseline="0" dirty="0" smtClean="0"/>
              <a:t>Once the assessments are completed you will see scores and percentiles on the SLA screen.</a:t>
            </a:r>
          </a:p>
          <a:p>
            <a:pPr defTabSz="881260"/>
            <a:endParaRPr lang="en-US" baseline="0" dirty="0" smtClean="0"/>
          </a:p>
          <a:p>
            <a:pPr defTabSz="881260"/>
            <a:r>
              <a:rPr lang="en-US" baseline="0" dirty="0" smtClean="0"/>
              <a:t>Once the assessments are completed you will see scores and percentiles on the SLA screen. You can click onto the plus icon and begin a monitor schedule using the SLA score as a baseline. </a:t>
            </a:r>
            <a:endParaRPr lang="en-US" dirty="0" smtClean="0"/>
          </a:p>
          <a:p>
            <a:endParaRPr lang="en-US" dirty="0"/>
          </a:p>
        </p:txBody>
      </p:sp>
    </p:spTree>
    <p:extLst>
      <p:ext uri="{BB962C8B-B14F-4D97-AF65-F5344CB8AC3E}">
        <p14:creationId xmlns:p14="http://schemas.microsoft.com/office/powerpoint/2010/main" val="8492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glimpse of the measures</a:t>
            </a:r>
            <a:r>
              <a:rPr lang="en-US" baseline="0" dirty="0" smtClean="0"/>
              <a:t> that aimswebPlus provides.  We will be covering these in more detail in a bit, but here you can see the wide variety of measures that are available across the various academic domains and grade levels. All of these can be used for benchmark screening and many have multiple forms and can be also used for progress monitoring.</a:t>
            </a:r>
          </a:p>
        </p:txBody>
      </p:sp>
    </p:spTree>
    <p:extLst>
      <p:ext uri="{BB962C8B-B14F-4D97-AF65-F5344CB8AC3E}">
        <p14:creationId xmlns:p14="http://schemas.microsoft.com/office/powerpoint/2010/main" val="146307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a:t>
            </a:r>
            <a:r>
              <a:rPr lang="en-US" baseline="0" dirty="0" smtClean="0"/>
              <a:t> for each number</a:t>
            </a:r>
          </a:p>
          <a:p>
            <a:endParaRPr lang="en-US" baseline="0" dirty="0" smtClean="0"/>
          </a:p>
          <a:p>
            <a:r>
              <a:rPr lang="en-US" dirty="0" smtClean="0"/>
              <a:t>Now on</a:t>
            </a:r>
            <a:r>
              <a:rPr lang="en-US" baseline="0" dirty="0" smtClean="0"/>
              <a:t> to the aimswebPlus software! First, y</a:t>
            </a:r>
            <a:r>
              <a:rPr lang="en-US" dirty="0" smtClean="0"/>
              <a:t>ou should understand that aimswebPlus data and account management</a:t>
            </a:r>
            <a:r>
              <a:rPr lang="en-US" baseline="0" dirty="0" smtClean="0"/>
              <a:t> is held within a secure online platform system.  Your student data is completely confidential.</a:t>
            </a:r>
          </a:p>
          <a:p>
            <a:endParaRPr lang="en-US" baseline="0" dirty="0" smtClean="0"/>
          </a:p>
          <a:p>
            <a:r>
              <a:rPr lang="en-US" baseline="0" dirty="0" smtClean="0"/>
              <a:t>This slide gives you the basic layout of the key locations within the account that you need to understand to get your job done efficiently.</a:t>
            </a:r>
          </a:p>
          <a:p>
            <a:endParaRPr lang="en-US" baseline="0" dirty="0" smtClean="0"/>
          </a:p>
          <a:p>
            <a:pPr marL="220249" indent="-220249">
              <a:buAutoNum type="arabicPeriod"/>
            </a:pPr>
            <a:r>
              <a:rPr lang="en-US" baseline="0" dirty="0" smtClean="0"/>
              <a:t>Here is the aimswebPlus log in page.  Enter your account Customer ID number, Username, and Password that you have been assigned and have received via email.  If you are expecting your access information and have not seen it be sure to check your spam folder.  The first time that you log in you will need to accept the user responsibility statement and reset your password.  </a:t>
            </a:r>
          </a:p>
          <a:p>
            <a:pPr marL="220249" indent="-220249">
              <a:buAutoNum type="arabicPeriod"/>
            </a:pPr>
            <a:r>
              <a:rPr lang="en-US" baseline="0" dirty="0" smtClean="0"/>
              <a:t>The black menu bar is displayed across the top of the page.  Within this black bar is a “notification (bell) icon”.  This is where you can view messages and access and print reports that you have requested.</a:t>
            </a:r>
          </a:p>
          <a:p>
            <a:pPr marL="220249" indent="-220249">
              <a:buAutoNum type="arabicPeriod"/>
            </a:pPr>
            <a:r>
              <a:rPr lang="en-US" baseline="0" dirty="0" smtClean="0"/>
              <a:t>The My Settings area is where you can update your profile settings and password.  You can also view your user roles here.</a:t>
            </a:r>
          </a:p>
          <a:p>
            <a:pPr marL="220249" indent="-220249">
              <a:buAutoNum type="arabicPeriod"/>
            </a:pPr>
            <a:r>
              <a:rPr lang="en-US" baseline="0" dirty="0" smtClean="0"/>
              <a:t>Click on the “log out” button to log out.  We recommend that you log out anytime that you leave your computer to protect student data privacy. If you do not log out and 20 minutes of inactivity have elapsed, you will be automatically signed out. There will be a warning pop-up after the first 15 minutes to inform you that you will be logged out.</a:t>
            </a:r>
          </a:p>
          <a:p>
            <a:pPr marL="220249" indent="-220249">
              <a:buAutoNum type="arabicPeriod"/>
            </a:pPr>
            <a:r>
              <a:rPr lang="en-US" baseline="0" dirty="0" smtClean="0"/>
              <a:t>Moving down and over to the left is the grey action bar.  This is where you can access reports for individuals or groups of students, assess students, and manage your account. </a:t>
            </a:r>
          </a:p>
          <a:p>
            <a:pPr marL="660815" lvl="1" indent="-220249">
              <a:buFont typeface="Arial" panose="020B0604020202020204" pitchFamily="34" charset="0"/>
              <a:buChar char="•"/>
            </a:pPr>
            <a:r>
              <a:rPr lang="en-US" baseline="0" dirty="0" smtClean="0"/>
              <a:t>Within the Students tab you can find student specific details and reports. </a:t>
            </a:r>
          </a:p>
          <a:p>
            <a:pPr marL="660815" lvl="1" indent="-220249">
              <a:buFont typeface="Arial" panose="020B0604020202020204" pitchFamily="34" charset="0"/>
              <a:buChar char="•"/>
            </a:pPr>
            <a:r>
              <a:rPr lang="en-US" baseline="0" dirty="0" smtClean="0"/>
              <a:t>Within the Groups tab you will access reports that aggregate student performance in your classes and groups.</a:t>
            </a:r>
          </a:p>
          <a:p>
            <a:pPr marL="660815" lvl="1" indent="-220249">
              <a:buFont typeface="Arial" panose="020B0604020202020204" pitchFamily="34" charset="0"/>
              <a:buChar char="•"/>
            </a:pPr>
            <a:r>
              <a:rPr lang="en-US" baseline="0" dirty="0" smtClean="0"/>
              <a:t>Within the Manage tab you can manage your classes and groups.</a:t>
            </a:r>
          </a:p>
          <a:p>
            <a:pPr marL="220249" indent="-220249">
              <a:buAutoNum type="arabicPeriod"/>
            </a:pPr>
            <a:r>
              <a:rPr lang="en-US" baseline="0" dirty="0" smtClean="0"/>
              <a:t>When you click onto the Students, Groups, or Manage buttons you will notice that the options within the dropdown box below will adjust for the types of tasks that can be completed in that area. Options that are available within the dropdown box depend on your user role and account settings. </a:t>
            </a:r>
          </a:p>
        </p:txBody>
      </p:sp>
    </p:spTree>
    <p:extLst>
      <p:ext uri="{BB962C8B-B14F-4D97-AF65-F5344CB8AC3E}">
        <p14:creationId xmlns:p14="http://schemas.microsoft.com/office/powerpoint/2010/main" val="66715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7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will cover information about administering online assessments for students in Grades 2-12.  Online assessments are delivered to students through the application called TestNav.  </a:t>
            </a:r>
          </a:p>
        </p:txBody>
      </p:sp>
    </p:spTree>
    <p:extLst>
      <p:ext uri="{BB962C8B-B14F-4D97-AF65-F5344CB8AC3E}">
        <p14:creationId xmlns:p14="http://schemas.microsoft.com/office/powerpoint/2010/main" val="167379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0">
              <a:defRPr/>
            </a:pPr>
            <a:r>
              <a:rPr lang="en-US" baseline="0" dirty="0" smtClean="0"/>
              <a:t>There are basically four steps to completing online assessments.  First, you must obtain the student credentials for their test and unlock the tests within your aimswebPlus account. Then, the student can log into TestNav with those credentials and take their test.  Finally, the scores will sync from TestNav over to aimswebPlus where you can view the results. </a:t>
            </a:r>
          </a:p>
          <a:p>
            <a:endParaRPr lang="en-US" baseline="0" dirty="0" smtClean="0"/>
          </a:p>
          <a:p>
            <a:pPr defTabSz="881260">
              <a:defRPr/>
            </a:pPr>
            <a:r>
              <a:rPr lang="en-US" baseline="0" dirty="0" smtClean="0"/>
              <a:t>There are a number of considerations to make before and during the online assessment administration.  We will walk through each of these from the beginning.  </a:t>
            </a:r>
          </a:p>
          <a:p>
            <a:endParaRPr lang="en-US" baseline="0" dirty="0" smtClean="0"/>
          </a:p>
        </p:txBody>
      </p:sp>
    </p:spTree>
    <p:extLst>
      <p:ext uri="{BB962C8B-B14F-4D97-AF65-F5344CB8AC3E}">
        <p14:creationId xmlns:p14="http://schemas.microsoft.com/office/powerpoint/2010/main" val="308223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TestNav</a:t>
            </a:r>
            <a:r>
              <a:rPr lang="en-US" baseline="0" dirty="0" smtClean="0"/>
              <a:t> has accommodative technology tools built within.  Here is what is available once the student is logged in.  Accommodations are selected from the dropdown menu at the top of the student screen. On the reading measures students can adjust contrast, magnify, show/hide lines, and mask answers.  These options should only be used if the accommodations are documented in an IEP or 504 plan. Accommodations are not built into the math measures; however, Concepts and Applications always allows for directions and answers to be read to the student.</a:t>
            </a:r>
          </a:p>
          <a:p>
            <a:endParaRPr lang="en-US" baseline="0" dirty="0" smtClean="0"/>
          </a:p>
          <a:p>
            <a:pPr defTabSz="914265">
              <a:defRPr/>
            </a:pPr>
            <a:r>
              <a:rPr lang="en-US" baseline="0" dirty="0" smtClean="0"/>
              <a:t>The text-to-speech is an option for all measures; however, notice the differences between measures.  For Vocabulary and Concepts and Applications the student can have the directions and answers read aloud to them.  All other measures allow text-to-speech for the directions only. </a:t>
            </a:r>
            <a:endParaRPr lang="en-US" dirty="0" smtClean="0"/>
          </a:p>
          <a:p>
            <a:endParaRPr lang="en-US" dirty="0"/>
          </a:p>
        </p:txBody>
      </p:sp>
    </p:spTree>
    <p:extLst>
      <p:ext uri="{BB962C8B-B14F-4D97-AF65-F5344CB8AC3E}">
        <p14:creationId xmlns:p14="http://schemas.microsoft.com/office/powerpoint/2010/main" val="1760190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782619" y="3514724"/>
            <a:ext cx="5264519" cy="2714626"/>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1" y="1971675"/>
            <a:ext cx="3386138" cy="4414838"/>
          </a:xfrm>
        </p:spPr>
        <p:txBody>
          <a:bodyPr/>
          <a:lstStyle/>
          <a:p>
            <a:r>
              <a:rPr lang="en-US" smtClean="0"/>
              <a:t>Click icon to add picture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6613" y="354518"/>
            <a:ext cx="5769074" cy="1552523"/>
          </a:xfrm>
          <a:prstGeom prst="rect">
            <a:avLst/>
          </a:prstGeom>
        </p:spPr>
      </p:pic>
    </p:spTree>
    <p:extLst>
      <p:ext uri="{BB962C8B-B14F-4D97-AF65-F5344CB8AC3E}">
        <p14:creationId xmlns:p14="http://schemas.microsoft.com/office/powerpoint/2010/main" val="109625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051" y="1585233"/>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47737"/>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3910241"/>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1" y="5072745"/>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9" name="Rectangle 8"/>
          <p:cNvSpPr/>
          <p:nvPr userDrawn="1"/>
        </p:nvSpPr>
        <p:spPr>
          <a:xfrm>
            <a:off x="0" y="-1"/>
            <a:ext cx="9144000" cy="1469571"/>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p:cNvSpPr>
            <a:spLocks noGrp="1"/>
          </p:cNvSpPr>
          <p:nvPr>
            <p:ph type="body" sz="quarter" idx="15" hasCustomPrompt="1"/>
          </p:nvPr>
        </p:nvSpPr>
        <p:spPr>
          <a:xfrm>
            <a:off x="185052" y="812200"/>
            <a:ext cx="8196263" cy="793976"/>
          </a:xfrm>
        </p:spPr>
        <p:txBody>
          <a:bodyPr>
            <a:normAutofit/>
          </a:bodyPr>
          <a:lstStyle>
            <a:lvl1pPr marL="0" indent="0">
              <a:buNone/>
              <a:defRPr sz="4000" b="1">
                <a:solidFill>
                  <a:schemeClr val="accent1"/>
                </a:solidFill>
              </a:defRPr>
            </a:lvl1pPr>
          </a:lstStyle>
          <a:p>
            <a:pPr lvl="0"/>
            <a:r>
              <a:rPr lang="en-US" dirty="0" smtClean="0"/>
              <a:t>Section Title </a:t>
            </a:r>
            <a:br>
              <a:rPr lang="en-US" dirty="0" smtClean="0"/>
            </a:br>
            <a:endParaRPr lang="en-US" dirty="0"/>
          </a:p>
        </p:txBody>
      </p:sp>
      <p:sp>
        <p:nvSpPr>
          <p:cNvPr id="2" name="TextBox 1"/>
          <p:cNvSpPr txBox="1"/>
          <p:nvPr userDrawn="1"/>
        </p:nvSpPr>
        <p:spPr>
          <a:xfrm>
            <a:off x="185053" y="-25555"/>
            <a:ext cx="8196263" cy="923330"/>
          </a:xfrm>
          <a:prstGeom prst="rect">
            <a:avLst/>
          </a:prstGeom>
          <a:noFill/>
        </p:spPr>
        <p:txBody>
          <a:bodyPr wrap="square" rtlCol="0">
            <a:spAutoFit/>
          </a:bodyPr>
          <a:lstStyle/>
          <a:p>
            <a:r>
              <a:rPr lang="en-US" sz="5400" b="1" dirty="0" smtClean="0">
                <a:solidFill>
                  <a:schemeClr val="accent1"/>
                </a:solidFill>
              </a:rPr>
              <a:t>Learning Objectives</a:t>
            </a:r>
            <a:endParaRPr lang="en-US" sz="5400" b="1" dirty="0">
              <a:solidFill>
                <a:schemeClr val="accent1"/>
              </a:solidFill>
            </a:endParaRPr>
          </a:p>
        </p:txBody>
      </p:sp>
    </p:spTree>
    <p:extLst>
      <p:ext uri="{BB962C8B-B14F-4D97-AF65-F5344CB8AC3E}">
        <p14:creationId xmlns:p14="http://schemas.microsoft.com/office/powerpoint/2010/main" val="1797243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624" y="5624203"/>
            <a:ext cx="3516084" cy="946218"/>
          </a:xfrm>
          <a:prstGeom prst="rect">
            <a:avLst/>
          </a:prstGeom>
        </p:spPr>
      </p:pic>
      <p:sp>
        <p:nvSpPr>
          <p:cNvPr id="2" name="Rectangle 1"/>
          <p:cNvSpPr/>
          <p:nvPr userDrawn="1"/>
        </p:nvSpPr>
        <p:spPr>
          <a:xfrm>
            <a:off x="0" y="1"/>
            <a:ext cx="9144000" cy="1153886"/>
          </a:xfrm>
          <a:prstGeom prst="rect">
            <a:avLst/>
          </a:prstGeom>
          <a:gradFill flip="none" rotWithShape="1">
            <a:gsLst>
              <a:gs pos="51000">
                <a:schemeClr val="tx2"/>
              </a:gs>
              <a:gs pos="8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2" hasCustomPrompt="1"/>
          </p:nvPr>
        </p:nvSpPr>
        <p:spPr>
          <a:xfrm>
            <a:off x="0" y="232887"/>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13084618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t>Click to edit Master title style</a:t>
            </a:r>
            <a:endParaRPr lang="en-US" sz="2800"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034276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7143"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t>Click to edit Master title style</a:t>
            </a:r>
            <a:endParaRPr lang="en-US" sz="2800"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580583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1"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1405946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6792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42990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96624" y="207056"/>
            <a:ext cx="7315200" cy="1567315"/>
          </a:xfrm>
        </p:spPr>
        <p:txBody>
          <a:bodyPr/>
          <a:lstStyle>
            <a:lvl1pPr marL="0" indent="0">
              <a:buNone/>
              <a:defRPr sz="3600">
                <a:solidFill>
                  <a:schemeClr val="bg2"/>
                </a:solidFill>
              </a:defRPr>
            </a:lvl1pPr>
          </a:lstStyle>
          <a:p>
            <a:pPr lvl="0"/>
            <a:r>
              <a:rPr lang="en-US" sz="4000" b="1" dirty="0" smtClean="0"/>
              <a:t>Text here</a:t>
            </a:r>
            <a:endParaRPr lang="en-US" dirty="0"/>
          </a:p>
        </p:txBody>
      </p:sp>
    </p:spTree>
    <p:extLst>
      <p:ext uri="{BB962C8B-B14F-4D97-AF65-F5344CB8AC3E}">
        <p14:creationId xmlns:p14="http://schemas.microsoft.com/office/powerpoint/2010/main" val="38716628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56133" cy="61990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5945" y="918535"/>
            <a:ext cx="4904242" cy="1319787"/>
          </a:xfrm>
          <a:prstGeom prst="rect">
            <a:avLst/>
          </a:prstGeom>
        </p:spPr>
      </p:pic>
      <p:sp>
        <p:nvSpPr>
          <p:cNvPr id="7" name="Text Placeholder 6"/>
          <p:cNvSpPr>
            <a:spLocks noGrp="1"/>
          </p:cNvSpPr>
          <p:nvPr>
            <p:ph type="body" sz="quarter" idx="10" hasCustomPrompt="1"/>
          </p:nvPr>
        </p:nvSpPr>
        <p:spPr>
          <a:xfrm>
            <a:off x="1976438" y="2873829"/>
            <a:ext cx="5000625" cy="1317171"/>
          </a:xfrm>
        </p:spPr>
        <p:txBody>
          <a:bodyPr>
            <a:normAutofit/>
          </a:bodyPr>
          <a:lstStyle>
            <a:lvl1pPr marL="0" indent="0">
              <a:buNone/>
              <a:defRPr sz="2400" baseline="0">
                <a:solidFill>
                  <a:schemeClr val="bg2"/>
                </a:solidFill>
              </a:defRPr>
            </a:lvl1pPr>
          </a:lstStyle>
          <a:p>
            <a:pPr lvl="0"/>
            <a:r>
              <a:rPr lang="en-US" dirty="0" smtClean="0"/>
              <a:t>-Text here</a:t>
            </a:r>
          </a:p>
        </p:txBody>
      </p:sp>
      <p:sp>
        <p:nvSpPr>
          <p:cNvPr id="8" name="TextBox 7"/>
          <p:cNvSpPr txBox="1"/>
          <p:nvPr userDrawn="1"/>
        </p:nvSpPr>
        <p:spPr>
          <a:xfrm>
            <a:off x="1668336" y="2190706"/>
            <a:ext cx="5519460" cy="646331"/>
          </a:xfrm>
          <a:prstGeom prst="rect">
            <a:avLst/>
          </a:prstGeom>
          <a:noFill/>
        </p:spPr>
        <p:txBody>
          <a:bodyPr wrap="none" rtlCol="0">
            <a:spAutoFit/>
          </a:bodyPr>
          <a:lstStyle/>
          <a:p>
            <a:r>
              <a:rPr lang="en-US" sz="3600" b="1" dirty="0" smtClean="0"/>
              <a:t>Software Demonstration</a:t>
            </a:r>
            <a:endParaRPr lang="en-US" sz="3600" b="1" dirty="0"/>
          </a:p>
        </p:txBody>
      </p:sp>
    </p:spTree>
    <p:extLst>
      <p:ext uri="{BB962C8B-B14F-4D97-AF65-F5344CB8AC3E}">
        <p14:creationId xmlns:p14="http://schemas.microsoft.com/office/powerpoint/2010/main" val="2100505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54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14134" y="3524198"/>
            <a:ext cx="4740896" cy="2714626"/>
          </a:xfrm>
        </p:spPr>
        <p:txBody>
          <a:bodyPr anchor="b">
            <a:normAutofit/>
          </a:bodyPr>
          <a:lstStyle>
            <a:lvl1pPr marL="0" indent="0" algn="l">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855029" y="2460171"/>
            <a:ext cx="4126367" cy="3780014"/>
          </a:xfrm>
        </p:spPr>
        <p:txBody>
          <a:bodyPr/>
          <a:lstStyle/>
          <a:p>
            <a:r>
              <a:rPr lang="en-US" dirty="0" smtClean="0"/>
              <a:t>Click icon to add picture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327" y="419152"/>
            <a:ext cx="5769074" cy="1552523"/>
          </a:xfrm>
          <a:prstGeom prst="rect">
            <a:avLst/>
          </a:prstGeom>
        </p:spPr>
      </p:pic>
    </p:spTree>
    <p:extLst>
      <p:ext uri="{BB962C8B-B14F-4D97-AF65-F5344CB8AC3E}">
        <p14:creationId xmlns:p14="http://schemas.microsoft.com/office/powerpoint/2010/main" val="3633776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1119" y="394477"/>
            <a:ext cx="5860768" cy="1577198"/>
          </a:xfrm>
          <a:prstGeom prst="rect">
            <a:avLst/>
          </a:prstGeom>
        </p:spPr>
      </p:pic>
      <p:sp>
        <p:nvSpPr>
          <p:cNvPr id="9" name="Text Placeholder 8"/>
          <p:cNvSpPr>
            <a:spLocks noGrp="1"/>
          </p:cNvSpPr>
          <p:nvPr>
            <p:ph type="body" sz="quarter" idx="10" hasCustomPrompt="1"/>
          </p:nvPr>
        </p:nvSpPr>
        <p:spPr>
          <a:xfrm>
            <a:off x="4746171" y="3548742"/>
            <a:ext cx="4300967" cy="2680607"/>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0" y="2057399"/>
            <a:ext cx="4561113" cy="432911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2669184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05" y="296506"/>
            <a:ext cx="5860768" cy="1577198"/>
          </a:xfrm>
          <a:prstGeom prst="rect">
            <a:avLst/>
          </a:prstGeom>
        </p:spPr>
      </p:pic>
      <p:sp>
        <p:nvSpPr>
          <p:cNvPr id="9" name="Text Placeholder 8"/>
          <p:cNvSpPr>
            <a:spLocks noGrp="1"/>
          </p:cNvSpPr>
          <p:nvPr>
            <p:ph type="body" sz="quarter" idx="10" hasCustomPrompt="1"/>
          </p:nvPr>
        </p:nvSpPr>
        <p:spPr>
          <a:xfrm>
            <a:off x="130205" y="3514724"/>
            <a:ext cx="3843081" cy="2714626"/>
          </a:xfrm>
        </p:spPr>
        <p:txBody>
          <a:bodyPr anchor="b">
            <a:normAutofit/>
          </a:bodyPr>
          <a:lstStyle>
            <a:lvl1pPr marL="0" indent="0" algn="l">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147457" y="2166256"/>
            <a:ext cx="4899681" cy="406309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6681940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smtClean="0"/>
              <a:t> Learning Objectives</a:t>
            </a:r>
            <a:endParaRPr lang="en-US" dirty="0"/>
          </a:p>
        </p:txBody>
      </p:sp>
      <p:sp>
        <p:nvSpPr>
          <p:cNvPr id="3" name="Text Placeholder 2"/>
          <p:cNvSpPr>
            <a:spLocks noGrp="1"/>
          </p:cNvSpPr>
          <p:nvPr>
            <p:ph type="body" sz="quarter" idx="10"/>
          </p:nvPr>
        </p:nvSpPr>
        <p:spPr>
          <a:xfrm>
            <a:off x="185053" y="1439636"/>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3" y="2647043"/>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3" y="3854450"/>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3" y="5061857"/>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39021247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527710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87086" y="0"/>
            <a:ext cx="9329057" cy="1386878"/>
          </a:xfrm>
          <a:gradFill flip="none" rotWithShape="1">
            <a:gsLst>
              <a:gs pos="15000">
                <a:schemeClr val="bg2"/>
              </a:gs>
              <a:gs pos="49000">
                <a:schemeClr val="tx2"/>
              </a:gs>
            </a:gsLst>
            <a:lin ang="13500000" scaled="1"/>
            <a:tileRect/>
          </a:gradFill>
        </p:spPr>
        <p:txBody>
          <a:bodyPr/>
          <a:lstStyle>
            <a:lvl1pPr>
              <a:defRPr/>
            </a:lvl1pPr>
          </a:lstStyle>
          <a:p>
            <a:r>
              <a:rPr lang="en-US" dirty="0" smtClean="0"/>
              <a:t> Activity Name </a:t>
            </a:r>
            <a:endParaRPr lang="en-US" dirty="0"/>
          </a:p>
        </p:txBody>
      </p:sp>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9313" y="5200075"/>
            <a:ext cx="3516084" cy="946218"/>
          </a:xfrm>
          <a:prstGeom prst="rect">
            <a:avLst/>
          </a:prstGeom>
        </p:spPr>
      </p:pic>
    </p:spTree>
    <p:extLst>
      <p:ext uri="{BB962C8B-B14F-4D97-AF65-F5344CB8AC3E}">
        <p14:creationId xmlns:p14="http://schemas.microsoft.com/office/powerpoint/2010/main" val="16393525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Tree>
    <p:extLst>
      <p:ext uri="{BB962C8B-B14F-4D97-AF65-F5344CB8AC3E}">
        <p14:creationId xmlns:p14="http://schemas.microsoft.com/office/powerpoint/2010/main" val="25840202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ext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itle 6"/>
          <p:cNvSpPr txBox="1">
            <a:spLocks/>
          </p:cNvSpPr>
          <p:nvPr userDrawn="1"/>
        </p:nvSpPr>
        <p:spPr>
          <a:xfrm>
            <a:off x="-7143"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Tree>
    <p:extLst>
      <p:ext uri="{BB962C8B-B14F-4D97-AF65-F5344CB8AC3E}">
        <p14:creationId xmlns:p14="http://schemas.microsoft.com/office/powerpoint/2010/main" val="12902093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30545491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569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eader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61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748244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reenshot background 1">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440472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26752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30674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8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1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2469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36375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3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98326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5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82268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6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24618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7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50112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p:spPr>
        <p:txBody>
          <a:bodyPr/>
          <a:lstStyle>
            <a:lvl1pPr>
              <a:defRPr>
                <a:ln>
                  <a:solidFill>
                    <a:schemeClr val="bg2"/>
                  </a:solidFill>
                </a:ln>
              </a:defRPr>
            </a:lvl1pPr>
          </a:lstStyle>
          <a:p>
            <a:r>
              <a:rPr lang="en-US" smtClean="0"/>
              <a:t>Click icon to add table</a:t>
            </a:r>
            <a:endParaRPr lang="en-US"/>
          </a:p>
        </p:txBody>
      </p:sp>
    </p:spTree>
    <p:extLst>
      <p:ext uri="{BB962C8B-B14F-4D97-AF65-F5344CB8AC3E}">
        <p14:creationId xmlns:p14="http://schemas.microsoft.com/office/powerpoint/2010/main" val="26526732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8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597101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9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855551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0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920663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1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86817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2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62662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3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55439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4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136497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5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903318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798138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08549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5543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5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0523858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6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229641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7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341993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8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1423073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815381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9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80159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Header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94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reenshot background 1">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28710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569002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706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image" Target="../media/image3.jpeg"/><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image" Target="../media/image1.emf"/><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8" Type="http://schemas.openxmlformats.org/officeDocument/2006/relationships/slideLayout" Target="../slideLayouts/slideLayout27.xml"/><Relationship Id="rId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 y="-49214"/>
            <a:ext cx="9151143" cy="1386878"/>
          </a:xfrm>
          <a:prstGeom prst="rect">
            <a:avLst/>
          </a:prstGeom>
          <a:gradFill flip="none" rotWithShape="1">
            <a:gsLst>
              <a:gs pos="46000">
                <a:schemeClr val="bg2"/>
              </a:gs>
              <a:gs pos="82000">
                <a:schemeClr val="tx2"/>
              </a:gs>
            </a:gsLst>
            <a:lin ang="0" scaled="1"/>
            <a:tileRect/>
          </a:gradFill>
          <a:ln w="19050">
            <a:noFill/>
          </a:ln>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0" descr="Pearson_Bound_Whit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rotWithShape="1">
          <a:blip r:embed="rId22" cstate="print">
            <a:extLst>
              <a:ext uri="{28A0092B-C50C-407E-A947-70E740481C1C}">
                <a14:useLocalDpi xmlns:a14="http://schemas.microsoft.com/office/drawing/2010/main" val="0"/>
              </a:ext>
            </a:extLst>
          </a:blip>
          <a:srcRect b="14381"/>
          <a:stretch/>
        </p:blipFill>
        <p:spPr>
          <a:xfrm>
            <a:off x="3" y="5987016"/>
            <a:ext cx="2220683" cy="860098"/>
          </a:xfrm>
          <a:prstGeom prst="rect">
            <a:avLst/>
          </a:prstGeom>
        </p:spPr>
      </p:pic>
    </p:spTree>
    <p:extLst>
      <p:ext uri="{BB962C8B-B14F-4D97-AF65-F5344CB8AC3E}">
        <p14:creationId xmlns:p14="http://schemas.microsoft.com/office/powerpoint/2010/main" val="3830789655"/>
      </p:ext>
    </p:extLst>
  </p:cSld>
  <p:clrMap bg1="lt1" tx1="dk1" bg2="lt2" tx2="dk2" accent1="accent1" accent2="accent2" accent3="accent3" accent4="accent4" accent5="accent5" accent6="accent6" hlink="hlink" folHlink="folHlink"/>
  <p:sldLayoutIdLst>
    <p:sldLayoutId id="2147483732" r:id="rId1"/>
    <p:sldLayoutId id="2147483742" r:id="rId2"/>
    <p:sldLayoutId id="2147483733" r:id="rId3"/>
    <p:sldLayoutId id="2147483734" r:id="rId4"/>
    <p:sldLayoutId id="2147483735" r:id="rId5"/>
    <p:sldLayoutId id="2147483736" r:id="rId6"/>
    <p:sldLayoutId id="2147483737" r:id="rId7"/>
    <p:sldLayoutId id="2147483738" r:id="rId8"/>
    <p:sldLayoutId id="2147483740" r:id="rId9"/>
    <p:sldLayoutId id="2147483718" r:id="rId10"/>
    <p:sldLayoutId id="2147483704" r:id="rId11"/>
    <p:sldLayoutId id="2147483702" r:id="rId12"/>
    <p:sldLayoutId id="2147483703" r:id="rId13"/>
    <p:sldLayoutId id="2147483695" r:id="rId14"/>
    <p:sldLayoutId id="2147483696" r:id="rId15"/>
    <p:sldLayoutId id="2147483697" r:id="rId16"/>
    <p:sldLayoutId id="2147483777" r:id="rId17"/>
    <p:sldLayoutId id="2147483778" r:id="rId18"/>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99889"/>
      </p:ext>
    </p:extLst>
  </p:cSld>
  <p:clrMap bg1="lt1" tx1="dk1" bg2="lt2" tx2="dk2" accent1="accent1" accent2="accent2" accent3="accent3" accent4="accent4" accent5="accent5" accent6="accent6" hlink="hlink" folHlink="folHlink"/>
  <p:sldLayoutIdLst>
    <p:sldLayoutId id="214748377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9144000" cy="1337664"/>
          </a:xfrm>
          <a:prstGeom prst="rect">
            <a:avLst/>
          </a:prstGeom>
          <a:gradFill flip="none" rotWithShape="1">
            <a:gsLst>
              <a:gs pos="46000">
                <a:schemeClr val="bg2"/>
              </a:gs>
              <a:gs pos="82000">
                <a:schemeClr val="tx2"/>
              </a:gs>
            </a:gsLst>
            <a:lin ang="0" scaled="1"/>
            <a:tileRect/>
          </a:gradFill>
          <a:ln w="19050">
            <a:noFill/>
          </a:ln>
        </p:spPr>
        <p:txBody>
          <a:bodyPr vert="horz" lIns="91440" tIns="45720" rIns="91440" bIns="45720" rtlCol="0" anchor="ctr">
            <a:normAutofit/>
          </a:bodyPr>
          <a:lstStyle/>
          <a:p>
            <a:r>
              <a:rPr lang="en-US" dirty="0" smtClean="0"/>
              <a:t> Title</a:t>
            </a:r>
            <a:endParaRPr lang="en-US" dirty="0"/>
          </a:p>
        </p:txBody>
      </p:sp>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0" descr="Pearson_Bound_White"/>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39" cstate="print">
            <a:extLst>
              <a:ext uri="{28A0092B-C50C-407E-A947-70E740481C1C}">
                <a14:useLocalDpi xmlns:a14="http://schemas.microsoft.com/office/drawing/2010/main" val="0"/>
              </a:ext>
            </a:extLst>
          </a:blip>
          <a:srcRect b="14381"/>
          <a:stretch/>
        </p:blipFill>
        <p:spPr>
          <a:xfrm>
            <a:off x="3" y="5987016"/>
            <a:ext cx="2220683" cy="860098"/>
          </a:xfrm>
          <a:prstGeom prst="rect">
            <a:avLst/>
          </a:prstGeom>
        </p:spPr>
      </p:pic>
    </p:spTree>
    <p:extLst>
      <p:ext uri="{BB962C8B-B14F-4D97-AF65-F5344CB8AC3E}">
        <p14:creationId xmlns:p14="http://schemas.microsoft.com/office/powerpoint/2010/main" val="27308545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4.png"/><Relationship Id="rId7" Type="http://schemas.openxmlformats.org/officeDocument/2006/relationships/image" Target="../media/image27.tmp"/><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tmp"/><Relationship Id="rId9" Type="http://schemas.openxmlformats.org/officeDocument/2006/relationships/image" Target="../media/image29.tm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32.tmp"/><Relationship Id="rId4" Type="http://schemas.openxmlformats.org/officeDocument/2006/relationships/image" Target="../media/image31.tmp"/></Relationships>
</file>

<file path=ppt/slides/_rels/slide2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37.tmp"/></Relationships>
</file>

<file path=ppt/slides/_rels/slide2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image" Target="../media/image39.tmp"/></Relationships>
</file>

<file path=ppt/slides/_rels/slide2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41.tmp"/></Relationships>
</file>

<file path=ppt/slides/_rels/slide2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42.tmp"/></Relationships>
</file>

<file path=ppt/slides/_rels/slide27.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46.tmp"/><Relationship Id="rId5" Type="http://schemas.openxmlformats.org/officeDocument/2006/relationships/image" Target="../media/image45.png"/><Relationship Id="rId4" Type="http://schemas.openxmlformats.org/officeDocument/2006/relationships/image" Target="../media/image31.tm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4.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2.tmp"/><Relationship Id="rId2" Type="http://schemas.openxmlformats.org/officeDocument/2006/relationships/notesSlide" Target="../notesSlides/notesSlide33.xml"/><Relationship Id="rId1" Type="http://schemas.openxmlformats.org/officeDocument/2006/relationships/slideLayout" Target="../slideLayouts/slideLayout33.xml"/><Relationship Id="rId6" Type="http://schemas.openxmlformats.org/officeDocument/2006/relationships/image" Target="../media/image51.tmp"/><Relationship Id="rId5" Type="http://schemas.openxmlformats.org/officeDocument/2006/relationships/image" Target="../media/image50.tmp"/><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5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38.xml"/><Relationship Id="rId1" Type="http://schemas.openxmlformats.org/officeDocument/2006/relationships/slideLayout" Target="../slideLayouts/slideLayout30.xml"/><Relationship Id="rId6" Type="http://schemas.openxmlformats.org/officeDocument/2006/relationships/image" Target="../media/image65.tmp"/><Relationship Id="rId5" Type="http://schemas.openxmlformats.org/officeDocument/2006/relationships/image" Target="../media/image64.tmp"/><Relationship Id="rId4" Type="http://schemas.openxmlformats.org/officeDocument/2006/relationships/image" Target="../media/image63.tm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569" y="2395947"/>
            <a:ext cx="4632960" cy="4462053"/>
          </a:xfrm>
          <a:prstGeom prst="rect">
            <a:avLst/>
          </a:prstGeom>
        </p:spPr>
      </p:pic>
      <p:pic>
        <p:nvPicPr>
          <p:cNvPr id="5" name="Picture 4"/>
          <p:cNvPicPr>
            <a:picLocks noChangeAspect="1"/>
          </p:cNvPicPr>
          <p:nvPr/>
        </p:nvPicPr>
        <p:blipFill>
          <a:blip r:embed="rId4"/>
          <a:stretch>
            <a:fillRect/>
          </a:stretch>
        </p:blipFill>
        <p:spPr>
          <a:xfrm>
            <a:off x="2668518" y="3254577"/>
            <a:ext cx="2657318" cy="153682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1462409" y="2096011"/>
            <a:ext cx="2672877" cy="1725844"/>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0"/>
          </p:nvPr>
        </p:nvSpPr>
        <p:spPr>
          <a:xfrm>
            <a:off x="130801" y="4507960"/>
            <a:ext cx="4916261" cy="1619855"/>
          </a:xfrm>
        </p:spPr>
        <p:txBody>
          <a:bodyPr/>
          <a:lstStyle/>
          <a:p>
            <a:pPr algn="l"/>
            <a:r>
              <a:rPr lang="en-US" dirty="0" smtClean="0"/>
              <a:t>What is aimswebPlus?</a:t>
            </a:r>
            <a:endParaRPr lang="en-US" dirty="0"/>
          </a:p>
        </p:txBody>
      </p:sp>
      <p:pic>
        <p:nvPicPr>
          <p:cNvPr id="6" name="Picture 5"/>
          <p:cNvPicPr>
            <a:picLocks noChangeAspect="1"/>
          </p:cNvPicPr>
          <p:nvPr/>
        </p:nvPicPr>
        <p:blipFill rotWithShape="1">
          <a:blip r:embed="rId6"/>
          <a:srcRect l="911" t="1457" r="1166" b="1712"/>
          <a:stretch/>
        </p:blipFill>
        <p:spPr>
          <a:xfrm>
            <a:off x="130801" y="1202553"/>
            <a:ext cx="3075160" cy="1525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201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a:xfrm>
            <a:off x="1" y="-94593"/>
            <a:ext cx="9144000" cy="1337664"/>
          </a:xfrm>
        </p:spPr>
        <p:txBody>
          <a:bodyPr/>
          <a:lstStyle/>
          <a:p>
            <a:r>
              <a:rPr lang="en-US" dirty="0" smtClean="0"/>
              <a:t>TestNav Tips: During Testing</a:t>
            </a:r>
            <a:endParaRPr lang="en-US" dirty="0"/>
          </a:p>
        </p:txBody>
      </p:sp>
      <p:sp>
        <p:nvSpPr>
          <p:cNvPr id="3" name="Rounded Rectangle 2"/>
          <p:cNvSpPr/>
          <p:nvPr/>
        </p:nvSpPr>
        <p:spPr>
          <a:xfrm>
            <a:off x="251882" y="1481960"/>
            <a:ext cx="4430844" cy="457859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2"/>
                </a:solidFill>
              </a:rPr>
              <a:t>IEP or 504 Plans only (Reading Measures only)</a:t>
            </a:r>
          </a:p>
          <a:p>
            <a:endParaRPr lang="en-US" sz="3200" dirty="0" smtClean="0">
              <a:solidFill>
                <a:schemeClr val="bg2"/>
              </a:solidFill>
            </a:endParaRPr>
          </a:p>
          <a:p>
            <a:pPr marL="457200" indent="-457200">
              <a:buFont typeface="Arial" panose="020B0604020202020204" pitchFamily="34" charset="0"/>
              <a:buChar char="•"/>
            </a:pPr>
            <a:r>
              <a:rPr lang="en-US" sz="2800" dirty="0" smtClean="0">
                <a:solidFill>
                  <a:schemeClr val="bg2"/>
                </a:solidFill>
              </a:rPr>
              <a:t>Contrast</a:t>
            </a:r>
          </a:p>
          <a:p>
            <a:pPr marL="457200" indent="-457200">
              <a:buFont typeface="Arial" panose="020B0604020202020204" pitchFamily="34" charset="0"/>
              <a:buChar char="•"/>
            </a:pPr>
            <a:r>
              <a:rPr lang="en-US" sz="2800" dirty="0" smtClean="0">
                <a:solidFill>
                  <a:schemeClr val="bg2"/>
                </a:solidFill>
              </a:rPr>
              <a:t>Magnifier</a:t>
            </a:r>
          </a:p>
          <a:p>
            <a:pPr marL="457200" indent="-457200">
              <a:buFont typeface="Arial" panose="020B0604020202020204" pitchFamily="34" charset="0"/>
              <a:buChar char="•"/>
            </a:pPr>
            <a:r>
              <a:rPr lang="en-US" sz="2800" dirty="0" smtClean="0">
                <a:solidFill>
                  <a:schemeClr val="bg2"/>
                </a:solidFill>
              </a:rPr>
              <a:t>Show/hide lines</a:t>
            </a:r>
          </a:p>
          <a:p>
            <a:pPr marL="457200" indent="-457200">
              <a:buFont typeface="Arial" panose="020B0604020202020204" pitchFamily="34" charset="0"/>
              <a:buChar char="•"/>
            </a:pPr>
            <a:r>
              <a:rPr lang="en-US" sz="2800" dirty="0" smtClean="0">
                <a:solidFill>
                  <a:schemeClr val="bg2"/>
                </a:solidFill>
              </a:rPr>
              <a:t>Answer masking</a:t>
            </a:r>
            <a:endParaRPr lang="en-US" sz="2800" dirty="0">
              <a:solidFill>
                <a:schemeClr val="bg2"/>
              </a:solidFill>
            </a:endParaRPr>
          </a:p>
        </p:txBody>
      </p:sp>
      <p:sp>
        <p:nvSpPr>
          <p:cNvPr id="6" name="Rounded Rectangle 5"/>
          <p:cNvSpPr/>
          <p:nvPr/>
        </p:nvSpPr>
        <p:spPr>
          <a:xfrm>
            <a:off x="4934607" y="1481960"/>
            <a:ext cx="4051738" cy="5202620"/>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2"/>
                </a:solidFill>
              </a:rPr>
              <a:t>For all students:</a:t>
            </a:r>
          </a:p>
          <a:p>
            <a:r>
              <a:rPr lang="en-US" sz="3200" dirty="0" smtClean="0">
                <a:solidFill>
                  <a:schemeClr val="bg2"/>
                </a:solidFill>
              </a:rPr>
              <a:t>Text-to-Speech</a:t>
            </a:r>
          </a:p>
          <a:p>
            <a:r>
              <a:rPr lang="en-US" sz="2000" dirty="0" smtClean="0">
                <a:solidFill>
                  <a:schemeClr val="bg2"/>
                </a:solidFill>
              </a:rPr>
              <a:t>(directions and answers)</a:t>
            </a:r>
            <a:endParaRPr lang="en-US" sz="2000" dirty="0">
              <a:solidFill>
                <a:schemeClr val="bg2"/>
              </a:solidFill>
            </a:endParaRPr>
          </a:p>
          <a:p>
            <a:endParaRPr lang="en-US" sz="2800" dirty="0" smtClean="0">
              <a:solidFill>
                <a:schemeClr val="bg2"/>
              </a:solidFill>
            </a:endParaRPr>
          </a:p>
          <a:p>
            <a:pPr marL="457200" indent="-457200">
              <a:buFont typeface="Arial" panose="020B0604020202020204" pitchFamily="34" charset="0"/>
              <a:buChar char="•"/>
            </a:pPr>
            <a:r>
              <a:rPr lang="en-US" sz="2800" dirty="0" smtClean="0">
                <a:solidFill>
                  <a:schemeClr val="bg2"/>
                </a:solidFill>
              </a:rPr>
              <a:t>Vocabulary</a:t>
            </a:r>
          </a:p>
          <a:p>
            <a:pPr marL="457200" indent="-457200">
              <a:buFont typeface="Arial" panose="020B0604020202020204" pitchFamily="34" charset="0"/>
              <a:buChar char="•"/>
            </a:pPr>
            <a:r>
              <a:rPr lang="en-US" sz="2800" dirty="0" smtClean="0">
                <a:solidFill>
                  <a:schemeClr val="bg2"/>
                </a:solidFill>
              </a:rPr>
              <a:t>Concepts and Applications</a:t>
            </a:r>
          </a:p>
          <a:p>
            <a:pPr marL="457200" indent="-457200">
              <a:buFont typeface="Arial" panose="020B0604020202020204" pitchFamily="34" charset="0"/>
              <a:buChar char="•"/>
            </a:pPr>
            <a:endParaRPr lang="en-US" sz="2400" dirty="0">
              <a:solidFill>
                <a:schemeClr val="bg2"/>
              </a:solidFill>
            </a:endParaRPr>
          </a:p>
          <a:p>
            <a:r>
              <a:rPr lang="en-US" sz="3200" dirty="0">
                <a:solidFill>
                  <a:schemeClr val="bg2"/>
                </a:solidFill>
              </a:rPr>
              <a:t>Text to Speech</a:t>
            </a:r>
          </a:p>
          <a:p>
            <a:r>
              <a:rPr lang="en-US" sz="2000" dirty="0">
                <a:solidFill>
                  <a:schemeClr val="bg2"/>
                </a:solidFill>
              </a:rPr>
              <a:t>(directions </a:t>
            </a:r>
            <a:r>
              <a:rPr lang="en-US" sz="2000" dirty="0" smtClean="0">
                <a:solidFill>
                  <a:schemeClr val="bg2"/>
                </a:solidFill>
              </a:rPr>
              <a:t>only)</a:t>
            </a:r>
          </a:p>
          <a:p>
            <a:endParaRPr lang="en-US" sz="2000" dirty="0">
              <a:solidFill>
                <a:schemeClr val="bg2"/>
              </a:solidFill>
            </a:endParaRPr>
          </a:p>
          <a:p>
            <a:pPr marL="342900" indent="-342900">
              <a:buFont typeface="Arial" panose="020B0604020202020204" pitchFamily="34" charset="0"/>
              <a:buChar char="•"/>
            </a:pPr>
            <a:r>
              <a:rPr lang="en-US" sz="2800" dirty="0" smtClean="0">
                <a:solidFill>
                  <a:schemeClr val="bg2"/>
                </a:solidFill>
              </a:rPr>
              <a:t>All other measures</a:t>
            </a:r>
            <a:endParaRPr lang="en-US" sz="2800" dirty="0">
              <a:solidFill>
                <a:schemeClr val="bg2"/>
              </a:solidFill>
            </a:endParaRPr>
          </a:p>
          <a:p>
            <a:endParaRPr lang="en-US" sz="2000" b="1" dirty="0">
              <a:solidFill>
                <a:schemeClr val="bg2"/>
              </a:solidFill>
            </a:endParaRPr>
          </a:p>
        </p:txBody>
      </p:sp>
    </p:spTree>
    <p:extLst>
      <p:ext uri="{BB962C8B-B14F-4D97-AF65-F5344CB8AC3E}">
        <p14:creationId xmlns:p14="http://schemas.microsoft.com/office/powerpoint/2010/main" val="131929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959" y="1382694"/>
            <a:ext cx="8993490" cy="285027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Online Test Assignment List</a:t>
            </a:r>
            <a:endParaRPr lang="en-US" dirty="0"/>
          </a:p>
        </p:txBody>
      </p:sp>
      <p:sp>
        <p:nvSpPr>
          <p:cNvPr id="7" name="Down Arrow 6"/>
          <p:cNvSpPr/>
          <p:nvPr/>
        </p:nvSpPr>
        <p:spPr>
          <a:xfrm>
            <a:off x="78042" y="1092720"/>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8" name="Down Arrow 7"/>
          <p:cNvSpPr/>
          <p:nvPr/>
        </p:nvSpPr>
        <p:spPr>
          <a:xfrm>
            <a:off x="576529" y="1354554"/>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9" name="Down Arrow 8"/>
          <p:cNvSpPr/>
          <p:nvPr/>
        </p:nvSpPr>
        <p:spPr>
          <a:xfrm>
            <a:off x="713883" y="3061953"/>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10" name="Rounded Rectangle 9"/>
          <p:cNvSpPr/>
          <p:nvPr/>
        </p:nvSpPr>
        <p:spPr>
          <a:xfrm>
            <a:off x="2091447" y="4669276"/>
            <a:ext cx="6902043" cy="2110903"/>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000" dirty="0" smtClean="0">
                <a:solidFill>
                  <a:srgbClr val="1F94CA"/>
                </a:solidFill>
              </a:rPr>
              <a:t>Click </a:t>
            </a:r>
            <a:r>
              <a:rPr lang="en-US" sz="2000" u="sng" dirty="0" smtClean="0">
                <a:solidFill>
                  <a:srgbClr val="1F94CA"/>
                </a:solidFill>
              </a:rPr>
              <a:t>Students</a:t>
            </a:r>
          </a:p>
          <a:p>
            <a:pPr marL="342900" indent="-342900">
              <a:buFontTx/>
              <a:buAutoNum type="arabicPeriod"/>
            </a:pPr>
            <a:r>
              <a:rPr lang="en-US" sz="2000" dirty="0" smtClean="0">
                <a:solidFill>
                  <a:srgbClr val="1F94CA"/>
                </a:solidFill>
              </a:rPr>
              <a:t>Select </a:t>
            </a:r>
            <a:r>
              <a:rPr lang="en-US" sz="2000" u="sng" dirty="0" smtClean="0">
                <a:solidFill>
                  <a:srgbClr val="1F94CA"/>
                </a:solidFill>
              </a:rPr>
              <a:t>Test Assignment List</a:t>
            </a:r>
          </a:p>
          <a:p>
            <a:pPr marL="342900" indent="-342900">
              <a:buFontTx/>
              <a:buAutoNum type="arabicPeriod"/>
            </a:pPr>
            <a:r>
              <a:rPr lang="en-US" sz="2000" dirty="0" smtClean="0">
                <a:solidFill>
                  <a:srgbClr val="1F94CA"/>
                </a:solidFill>
              </a:rPr>
              <a:t>Filter to the list and click onto </a:t>
            </a:r>
            <a:r>
              <a:rPr lang="en-US" sz="2000" u="sng" dirty="0" smtClean="0">
                <a:solidFill>
                  <a:srgbClr val="1F94CA"/>
                </a:solidFill>
              </a:rPr>
              <a:t>View/Refresh</a:t>
            </a:r>
          </a:p>
          <a:p>
            <a:pPr marL="342900" indent="-342900">
              <a:buFontTx/>
              <a:buAutoNum type="arabicPeriod"/>
            </a:pPr>
            <a:r>
              <a:rPr lang="en-US" sz="2000" dirty="0" smtClean="0">
                <a:solidFill>
                  <a:srgbClr val="1F94CA"/>
                </a:solidFill>
              </a:rPr>
              <a:t>Select the students</a:t>
            </a:r>
          </a:p>
          <a:p>
            <a:pPr marL="342900" indent="-342900">
              <a:buFontTx/>
              <a:buAutoNum type="arabicPeriod"/>
            </a:pPr>
            <a:r>
              <a:rPr lang="en-US" sz="2000" dirty="0" smtClean="0">
                <a:solidFill>
                  <a:srgbClr val="1F94CA"/>
                </a:solidFill>
              </a:rPr>
              <a:t>Click </a:t>
            </a:r>
            <a:r>
              <a:rPr lang="en-US" sz="2000" u="sng" dirty="0" smtClean="0">
                <a:solidFill>
                  <a:srgbClr val="1F94CA"/>
                </a:solidFill>
              </a:rPr>
              <a:t>Export</a:t>
            </a:r>
            <a:r>
              <a:rPr lang="en-US" sz="2000" dirty="0" smtClean="0">
                <a:solidFill>
                  <a:srgbClr val="1F94CA"/>
                </a:solidFill>
              </a:rPr>
              <a:t> and select list or type of tickets</a:t>
            </a:r>
          </a:p>
          <a:p>
            <a:pPr marL="342900" indent="-342900">
              <a:buFontTx/>
              <a:buAutoNum type="arabicPeriod"/>
            </a:pPr>
            <a:r>
              <a:rPr lang="en-US" sz="2000" dirty="0" smtClean="0">
                <a:solidFill>
                  <a:srgbClr val="1F94CA"/>
                </a:solidFill>
              </a:rPr>
              <a:t>Find and download your list from the notifications area</a:t>
            </a:r>
            <a:endParaRPr lang="en-US" sz="2400" dirty="0" smtClean="0">
              <a:solidFill>
                <a:srgbClr val="1F94CA"/>
              </a:solidFill>
            </a:endParaRP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a:solidFill>
                <a:srgbClr val="1F94CA"/>
              </a:solidFill>
            </a:endParaRPr>
          </a:p>
        </p:txBody>
      </p:sp>
      <p:sp>
        <p:nvSpPr>
          <p:cNvPr id="11" name="Down Arrow 10"/>
          <p:cNvSpPr/>
          <p:nvPr/>
        </p:nvSpPr>
        <p:spPr>
          <a:xfrm>
            <a:off x="1317484" y="1539064"/>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12" name="Down Arrow 11"/>
          <p:cNvSpPr/>
          <p:nvPr/>
        </p:nvSpPr>
        <p:spPr>
          <a:xfrm>
            <a:off x="8222351" y="1426059"/>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16" name="Down Arrow 15"/>
          <p:cNvSpPr/>
          <p:nvPr/>
        </p:nvSpPr>
        <p:spPr>
          <a:xfrm>
            <a:off x="7742937" y="900881"/>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086176" y="2579845"/>
            <a:ext cx="1467485" cy="1950720"/>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882319" y="2579845"/>
            <a:ext cx="1531620" cy="1946275"/>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5742597" y="2579845"/>
            <a:ext cx="1624330" cy="194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7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5" y="1386879"/>
            <a:ext cx="8757502" cy="254480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 Unlock Online Assessments</a:t>
            </a:r>
            <a:endParaRPr lang="en-US" dirty="0"/>
          </a:p>
        </p:txBody>
      </p:sp>
      <p:sp>
        <p:nvSpPr>
          <p:cNvPr id="15" name="Down Arrow 14"/>
          <p:cNvSpPr/>
          <p:nvPr/>
        </p:nvSpPr>
        <p:spPr>
          <a:xfrm>
            <a:off x="7637941" y="974639"/>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19" name="Down Arrow 18"/>
          <p:cNvSpPr/>
          <p:nvPr/>
        </p:nvSpPr>
        <p:spPr>
          <a:xfrm>
            <a:off x="586690" y="956941"/>
            <a:ext cx="733369" cy="5402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20" name="Rounded Rectangle 19"/>
          <p:cNvSpPr/>
          <p:nvPr/>
        </p:nvSpPr>
        <p:spPr>
          <a:xfrm>
            <a:off x="3619500" y="4185501"/>
            <a:ext cx="5408567" cy="2536392"/>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400" dirty="0" smtClean="0">
                <a:solidFill>
                  <a:srgbClr val="1F94CA"/>
                </a:solidFill>
              </a:rPr>
              <a:t>Click </a:t>
            </a:r>
            <a:r>
              <a:rPr lang="en-US" sz="2400" u="sng" dirty="0" smtClean="0">
                <a:solidFill>
                  <a:srgbClr val="1F94CA"/>
                </a:solidFill>
              </a:rPr>
              <a:t>Students</a:t>
            </a:r>
            <a:r>
              <a:rPr lang="en-US" sz="2400" dirty="0" smtClean="0">
                <a:solidFill>
                  <a:srgbClr val="1F94CA"/>
                </a:solidFill>
              </a:rPr>
              <a:t> tab and select </a:t>
            </a:r>
            <a:r>
              <a:rPr lang="en-US" sz="2400" u="sng" dirty="0" smtClean="0">
                <a:solidFill>
                  <a:srgbClr val="1F94CA"/>
                </a:solidFill>
              </a:rPr>
              <a:t>Benchmark Comparison</a:t>
            </a:r>
            <a:r>
              <a:rPr lang="en-US" sz="2400" dirty="0" smtClean="0">
                <a:solidFill>
                  <a:srgbClr val="1F94CA"/>
                </a:solidFill>
              </a:rPr>
              <a:t>. Filter to the group, battery, and period</a:t>
            </a:r>
          </a:p>
          <a:p>
            <a:pPr marL="342900" indent="-342900">
              <a:buFontTx/>
              <a:buAutoNum type="arabicPeriod"/>
            </a:pPr>
            <a:r>
              <a:rPr lang="en-US" sz="2400" dirty="0" smtClean="0">
                <a:solidFill>
                  <a:srgbClr val="1F94CA"/>
                </a:solidFill>
              </a:rPr>
              <a:t>Select the students to unlock tests</a:t>
            </a:r>
          </a:p>
          <a:p>
            <a:pPr marL="342900" indent="-342900">
              <a:buFontTx/>
              <a:buAutoNum type="arabicPeriod"/>
            </a:pPr>
            <a:r>
              <a:rPr lang="en-US" sz="2400" dirty="0" smtClean="0">
                <a:solidFill>
                  <a:srgbClr val="1F94CA"/>
                </a:solidFill>
              </a:rPr>
              <a:t>Click the </a:t>
            </a:r>
            <a:r>
              <a:rPr lang="en-US" sz="2400" u="sng" dirty="0" smtClean="0">
                <a:solidFill>
                  <a:srgbClr val="1F94CA"/>
                </a:solidFill>
              </a:rPr>
              <a:t>Unlock/Lock</a:t>
            </a:r>
            <a:r>
              <a:rPr lang="en-US" sz="2400" dirty="0" smtClean="0">
                <a:solidFill>
                  <a:srgbClr val="1F94CA"/>
                </a:solidFill>
              </a:rPr>
              <a:t> button and select Unlock</a:t>
            </a: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a:solidFill>
                <a:srgbClr val="1F94CA"/>
              </a:solidFill>
            </a:endParaRPr>
          </a:p>
        </p:txBody>
      </p:sp>
      <p:sp>
        <p:nvSpPr>
          <p:cNvPr id="21" name="Down Arrow 20"/>
          <p:cNvSpPr/>
          <p:nvPr/>
        </p:nvSpPr>
        <p:spPr>
          <a:xfrm>
            <a:off x="1702747" y="1758529"/>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val="6637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a:xfrm>
            <a:off x="1" y="-94593"/>
            <a:ext cx="9144000" cy="1337664"/>
          </a:xfrm>
        </p:spPr>
        <p:txBody>
          <a:bodyPr/>
          <a:lstStyle/>
          <a:p>
            <a:r>
              <a:rPr lang="en-US" dirty="0" smtClean="0"/>
              <a:t>TestNav Tips: During Testing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3175522"/>
              </p:ext>
            </p:extLst>
          </p:nvPr>
        </p:nvGraphicFramePr>
        <p:xfrm>
          <a:off x="279918" y="1990454"/>
          <a:ext cx="8621484" cy="4145764"/>
        </p:xfrm>
        <a:graphic>
          <a:graphicData uri="http://schemas.openxmlformats.org/drawingml/2006/table">
            <a:tbl>
              <a:tblPr firstRow="1" bandRow="1">
                <a:tableStyleId>{5C22544A-7EE6-4342-B048-85BDC9FD1C3A}</a:tableStyleId>
              </a:tblPr>
              <a:tblGrid>
                <a:gridCol w="1810139">
                  <a:extLst>
                    <a:ext uri="{9D8B030D-6E8A-4147-A177-3AD203B41FA5}">
                      <a16:colId xmlns:a16="http://schemas.microsoft.com/office/drawing/2014/main" val="20000"/>
                    </a:ext>
                  </a:extLst>
                </a:gridCol>
                <a:gridCol w="1492897">
                  <a:extLst>
                    <a:ext uri="{9D8B030D-6E8A-4147-A177-3AD203B41FA5}">
                      <a16:colId xmlns:a16="http://schemas.microsoft.com/office/drawing/2014/main" val="20001"/>
                    </a:ext>
                  </a:extLst>
                </a:gridCol>
                <a:gridCol w="2593910">
                  <a:extLst>
                    <a:ext uri="{9D8B030D-6E8A-4147-A177-3AD203B41FA5}">
                      <a16:colId xmlns:a16="http://schemas.microsoft.com/office/drawing/2014/main" val="20002"/>
                    </a:ext>
                  </a:extLst>
                </a:gridCol>
                <a:gridCol w="2724538">
                  <a:extLst>
                    <a:ext uri="{9D8B030D-6E8A-4147-A177-3AD203B41FA5}">
                      <a16:colId xmlns:a16="http://schemas.microsoft.com/office/drawing/2014/main" val="20003"/>
                    </a:ext>
                  </a:extLst>
                </a:gridCol>
              </a:tblGrid>
              <a:tr h="594481">
                <a:tc>
                  <a:txBody>
                    <a:bodyPr/>
                    <a:lstStyle/>
                    <a:p>
                      <a:r>
                        <a:rPr lang="en-US" sz="2800" dirty="0" smtClean="0">
                          <a:solidFill>
                            <a:schemeClr val="bg2"/>
                          </a:solidFill>
                        </a:rPr>
                        <a:t>Measure</a:t>
                      </a:r>
                      <a:endParaRPr lang="en-US" sz="2800" dirty="0">
                        <a:solidFill>
                          <a:schemeClr val="bg2"/>
                        </a:solidFill>
                      </a:endParaRPr>
                    </a:p>
                  </a:txBody>
                  <a:tcPr/>
                </a:tc>
                <a:tc>
                  <a:txBody>
                    <a:bodyPr/>
                    <a:lstStyle/>
                    <a:p>
                      <a:r>
                        <a:rPr lang="en-US" sz="2800" dirty="0" smtClean="0">
                          <a:solidFill>
                            <a:schemeClr val="bg2"/>
                          </a:solidFill>
                        </a:rPr>
                        <a:t>May</a:t>
                      </a:r>
                      <a:r>
                        <a:rPr lang="en-US" sz="2800" baseline="0" dirty="0" smtClean="0">
                          <a:solidFill>
                            <a:schemeClr val="bg2"/>
                          </a:solidFill>
                        </a:rPr>
                        <a:t> g</a:t>
                      </a:r>
                      <a:r>
                        <a:rPr lang="en-US" sz="2800" dirty="0" smtClean="0">
                          <a:solidFill>
                            <a:schemeClr val="bg2"/>
                          </a:solidFill>
                        </a:rPr>
                        <a:t>o back?</a:t>
                      </a:r>
                      <a:endParaRPr lang="en-US" sz="2800" dirty="0">
                        <a:solidFill>
                          <a:schemeClr val="bg2"/>
                        </a:solidFill>
                      </a:endParaRPr>
                    </a:p>
                  </a:txBody>
                  <a:tcPr/>
                </a:tc>
                <a:tc>
                  <a:txBody>
                    <a:bodyPr/>
                    <a:lstStyle/>
                    <a:p>
                      <a:r>
                        <a:rPr lang="en-US" sz="2800" dirty="0" smtClean="0">
                          <a:solidFill>
                            <a:schemeClr val="bg2"/>
                          </a:solidFill>
                        </a:rPr>
                        <a:t>Item</a:t>
                      </a:r>
                      <a:r>
                        <a:rPr lang="en-US" sz="2800" baseline="0" dirty="0" smtClean="0">
                          <a:solidFill>
                            <a:schemeClr val="bg2"/>
                          </a:solidFill>
                        </a:rPr>
                        <a:t> passes</a:t>
                      </a:r>
                      <a:endParaRPr lang="en-US" sz="2800" dirty="0">
                        <a:solidFill>
                          <a:schemeClr val="bg2"/>
                        </a:solidFill>
                      </a:endParaRPr>
                    </a:p>
                  </a:txBody>
                  <a:tcPr/>
                </a:tc>
                <a:tc>
                  <a:txBody>
                    <a:bodyPr/>
                    <a:lstStyle/>
                    <a:p>
                      <a:r>
                        <a:rPr lang="en-US" sz="2800" dirty="0" smtClean="0">
                          <a:solidFill>
                            <a:schemeClr val="bg2"/>
                          </a:solidFill>
                        </a:rPr>
                        <a:t>Answer</a:t>
                      </a:r>
                      <a:r>
                        <a:rPr lang="en-US" sz="2800" baseline="0" dirty="0" smtClean="0">
                          <a:solidFill>
                            <a:schemeClr val="bg2"/>
                          </a:solidFill>
                        </a:rPr>
                        <a:t> screen</a:t>
                      </a:r>
                      <a:r>
                        <a:rPr lang="en-US" sz="2800" dirty="0" smtClean="0">
                          <a:solidFill>
                            <a:schemeClr val="bg2"/>
                          </a:solidFill>
                        </a:rPr>
                        <a:t> passes</a:t>
                      </a:r>
                      <a:endParaRPr lang="en-US" sz="2800" dirty="0">
                        <a:solidFill>
                          <a:schemeClr val="bg2"/>
                        </a:solidFill>
                      </a:endParaRPr>
                    </a:p>
                  </a:txBody>
                  <a:tcPr/>
                </a:tc>
                <a:extLst>
                  <a:ext uri="{0D108BD9-81ED-4DB2-BD59-A6C34878D82A}">
                    <a16:rowId xmlns:a16="http://schemas.microsoft.com/office/drawing/2014/main" val="10000"/>
                  </a:ext>
                </a:extLst>
              </a:tr>
              <a:tr h="594481">
                <a:tc>
                  <a:txBody>
                    <a:bodyPr/>
                    <a:lstStyle/>
                    <a:p>
                      <a:r>
                        <a:rPr lang="en-US" sz="2400" dirty="0" smtClean="0">
                          <a:solidFill>
                            <a:schemeClr val="bg2"/>
                          </a:solidFill>
                        </a:rPr>
                        <a:t>RC</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a:txBody>
                    <a:bodyPr/>
                    <a:lstStyle/>
                    <a:p>
                      <a:r>
                        <a:rPr lang="en-US" sz="2400" dirty="0" smtClean="0">
                          <a:solidFill>
                            <a:schemeClr val="bg2"/>
                          </a:solidFill>
                        </a:rPr>
                        <a:t>300 sec</a:t>
                      </a:r>
                      <a:endParaRPr lang="en-US" sz="2400" dirty="0">
                        <a:solidFill>
                          <a:schemeClr val="bg2"/>
                        </a:solidFill>
                      </a:endParaRPr>
                    </a:p>
                  </a:txBody>
                  <a:tcPr anchor="ctr"/>
                </a:tc>
                <a:tc>
                  <a:txBody>
                    <a:bodyPr/>
                    <a:lstStyle/>
                    <a:p>
                      <a:r>
                        <a:rPr lang="en-US" sz="2400" dirty="0" smtClean="0">
                          <a:solidFill>
                            <a:schemeClr val="bg2"/>
                          </a:solidFill>
                        </a:rPr>
                        <a:t>60 sec</a:t>
                      </a:r>
                      <a:endParaRPr lang="en-US" sz="2400" dirty="0">
                        <a:solidFill>
                          <a:schemeClr val="bg2"/>
                        </a:solidFill>
                      </a:endParaRPr>
                    </a:p>
                  </a:txBody>
                  <a:tcPr anchor="ctr"/>
                </a:tc>
                <a:extLst>
                  <a:ext uri="{0D108BD9-81ED-4DB2-BD59-A6C34878D82A}">
                    <a16:rowId xmlns:a16="http://schemas.microsoft.com/office/drawing/2014/main" val="10001"/>
                  </a:ext>
                </a:extLst>
              </a:tr>
              <a:tr h="594481">
                <a:tc>
                  <a:txBody>
                    <a:bodyPr/>
                    <a:lstStyle/>
                    <a:p>
                      <a:r>
                        <a:rPr lang="en-US" sz="2400" dirty="0" smtClean="0">
                          <a:solidFill>
                            <a:schemeClr val="bg2"/>
                          </a:solidFill>
                        </a:rPr>
                        <a:t>VOC</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gridSpan="2">
                  <a:txBody>
                    <a:bodyPr/>
                    <a:lstStyle/>
                    <a:p>
                      <a:r>
                        <a:rPr lang="en-US" sz="2400" dirty="0" smtClean="0">
                          <a:solidFill>
                            <a:schemeClr val="bg2"/>
                          </a:solidFill>
                        </a:rPr>
                        <a:t>60</a:t>
                      </a:r>
                      <a:r>
                        <a:rPr lang="en-US" sz="2400" baseline="0" dirty="0" smtClean="0">
                          <a:solidFill>
                            <a:schemeClr val="bg2"/>
                          </a:solidFill>
                        </a:rPr>
                        <a:t> sec (40 sec warning)</a:t>
                      </a:r>
                      <a:endParaRPr lang="en-US" sz="2400" dirty="0">
                        <a:solidFill>
                          <a:schemeClr val="bg2"/>
                        </a:solidFill>
                      </a:endParaRPr>
                    </a:p>
                  </a:txBody>
                  <a:tcPr anchor="ctr"/>
                </a:tc>
                <a:tc hMerge="1">
                  <a:txBody>
                    <a:bodyPr/>
                    <a:lstStyle/>
                    <a:p>
                      <a:endParaRPr lang="en-US"/>
                    </a:p>
                  </a:txBody>
                  <a:tcPr/>
                </a:tc>
                <a:extLst>
                  <a:ext uri="{0D108BD9-81ED-4DB2-BD59-A6C34878D82A}">
                    <a16:rowId xmlns:a16="http://schemas.microsoft.com/office/drawing/2014/main" val="10002"/>
                  </a:ext>
                </a:extLst>
              </a:tr>
              <a:tr h="594481">
                <a:tc>
                  <a:txBody>
                    <a:bodyPr/>
                    <a:lstStyle/>
                    <a:p>
                      <a:r>
                        <a:rPr lang="en-US" sz="2400" dirty="0" smtClean="0">
                          <a:solidFill>
                            <a:schemeClr val="bg2"/>
                          </a:solidFill>
                        </a:rPr>
                        <a:t>CA</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gridSpan="2">
                  <a:txBody>
                    <a:bodyPr/>
                    <a:lstStyle/>
                    <a:p>
                      <a:r>
                        <a:rPr lang="en-US" sz="2400" dirty="0" smtClean="0">
                          <a:solidFill>
                            <a:schemeClr val="bg2"/>
                          </a:solidFill>
                        </a:rPr>
                        <a:t>Never</a:t>
                      </a:r>
                      <a:r>
                        <a:rPr lang="en-US" sz="2400" baseline="0" dirty="0" smtClean="0">
                          <a:solidFill>
                            <a:schemeClr val="bg2"/>
                          </a:solidFill>
                        </a:rPr>
                        <a:t> (TestNav closes after 2 hours)</a:t>
                      </a:r>
                      <a:endParaRPr lang="en-US" sz="2400" dirty="0">
                        <a:solidFill>
                          <a:schemeClr val="bg2"/>
                        </a:solidFill>
                      </a:endParaRPr>
                    </a:p>
                  </a:txBody>
                  <a:tcPr anchor="ctr"/>
                </a:tc>
                <a:tc hMerge="1">
                  <a:txBody>
                    <a:bodyPr/>
                    <a:lstStyle/>
                    <a:p>
                      <a:endParaRPr lang="en-US"/>
                    </a:p>
                  </a:txBody>
                  <a:tcPr/>
                </a:tc>
                <a:extLst>
                  <a:ext uri="{0D108BD9-81ED-4DB2-BD59-A6C34878D82A}">
                    <a16:rowId xmlns:a16="http://schemas.microsoft.com/office/drawing/2014/main" val="10003"/>
                  </a:ext>
                </a:extLst>
              </a:tr>
              <a:tr h="594481">
                <a:tc>
                  <a:txBody>
                    <a:bodyPr/>
                    <a:lstStyle/>
                    <a:p>
                      <a:r>
                        <a:rPr lang="en-US" sz="2400" dirty="0" smtClean="0">
                          <a:solidFill>
                            <a:schemeClr val="bg2"/>
                          </a:solidFill>
                        </a:rPr>
                        <a:t>SRF</a:t>
                      </a:r>
                      <a:endParaRPr lang="en-US" sz="2400" dirty="0">
                        <a:solidFill>
                          <a:schemeClr val="bg2"/>
                        </a:solidFill>
                      </a:endParaRPr>
                    </a:p>
                  </a:txBody>
                  <a:tcPr anchor="ctr"/>
                </a:tc>
                <a:tc>
                  <a:txBody>
                    <a:bodyPr/>
                    <a:lstStyle/>
                    <a:p>
                      <a:r>
                        <a:rPr lang="en-US" sz="2400" dirty="0" smtClean="0">
                          <a:solidFill>
                            <a:schemeClr val="bg2"/>
                          </a:solidFill>
                        </a:rPr>
                        <a:t>No</a:t>
                      </a:r>
                      <a:endParaRPr lang="en-US" sz="2400" dirty="0">
                        <a:solidFill>
                          <a:schemeClr val="bg2"/>
                        </a:solidFill>
                      </a:endParaRPr>
                    </a:p>
                  </a:txBody>
                  <a:tcPr anchor="ctr"/>
                </a:tc>
                <a:tc>
                  <a:txBody>
                    <a:bodyPr/>
                    <a:lstStyle/>
                    <a:p>
                      <a:r>
                        <a:rPr lang="en-US" sz="2400" dirty="0" smtClean="0">
                          <a:solidFill>
                            <a:schemeClr val="bg2"/>
                          </a:solidFill>
                        </a:rPr>
                        <a:t>60</a:t>
                      </a:r>
                      <a:r>
                        <a:rPr lang="en-US" sz="2400" baseline="0" dirty="0" smtClean="0">
                          <a:solidFill>
                            <a:schemeClr val="bg2"/>
                          </a:solidFill>
                        </a:rPr>
                        <a:t> sec (40 sec warning)</a:t>
                      </a:r>
                      <a:endParaRPr lang="en-US" sz="2400" dirty="0">
                        <a:solidFill>
                          <a:schemeClr val="bg2"/>
                        </a:solidFill>
                      </a:endParaRPr>
                    </a:p>
                  </a:txBody>
                  <a:tcPr anchor="ctr"/>
                </a:tc>
                <a:tc>
                  <a:txBody>
                    <a:bodyPr/>
                    <a:lstStyle/>
                    <a:p>
                      <a:r>
                        <a:rPr lang="en-US" sz="2400" dirty="0" smtClean="0">
                          <a:solidFill>
                            <a:schemeClr val="bg2"/>
                          </a:solidFill>
                        </a:rPr>
                        <a:t>30 sec</a:t>
                      </a:r>
                      <a:r>
                        <a:rPr lang="en-US" sz="2400" baseline="0" dirty="0" smtClean="0">
                          <a:solidFill>
                            <a:schemeClr val="bg2"/>
                          </a:solidFill>
                        </a:rPr>
                        <a:t> (20 sec warning)</a:t>
                      </a:r>
                      <a:endParaRPr lang="en-US" sz="2400" dirty="0">
                        <a:solidFill>
                          <a:schemeClr val="bg2"/>
                        </a:solidFill>
                      </a:endParaRPr>
                    </a:p>
                  </a:txBody>
                  <a:tcPr anchor="ctr"/>
                </a:tc>
                <a:extLst>
                  <a:ext uri="{0D108BD9-81ED-4DB2-BD59-A6C34878D82A}">
                    <a16:rowId xmlns:a16="http://schemas.microsoft.com/office/drawing/2014/main" val="10004"/>
                  </a:ext>
                </a:extLst>
              </a:tr>
              <a:tr h="594481">
                <a:tc>
                  <a:txBody>
                    <a:bodyPr/>
                    <a:lstStyle/>
                    <a:p>
                      <a:r>
                        <a:rPr lang="en-US" sz="2400" dirty="0" smtClean="0">
                          <a:solidFill>
                            <a:schemeClr val="bg2"/>
                          </a:solidFill>
                        </a:rPr>
                        <a:t>NSF</a:t>
                      </a:r>
                      <a:endParaRPr lang="en-US" sz="2400" dirty="0">
                        <a:solidFill>
                          <a:schemeClr val="bg2"/>
                        </a:solidFill>
                      </a:endParaRPr>
                    </a:p>
                  </a:txBody>
                  <a:tcPr anchor="ctr"/>
                </a:tc>
                <a:tc>
                  <a:txBody>
                    <a:bodyPr/>
                    <a:lstStyle/>
                    <a:p>
                      <a:r>
                        <a:rPr lang="en-US" sz="2400" dirty="0" smtClean="0">
                          <a:solidFill>
                            <a:schemeClr val="bg2"/>
                          </a:solidFill>
                        </a:rPr>
                        <a:t>No</a:t>
                      </a:r>
                      <a:endParaRPr lang="en-US" sz="2400" dirty="0">
                        <a:solidFill>
                          <a:schemeClr val="bg2"/>
                        </a:solidFill>
                      </a:endParaRPr>
                    </a:p>
                  </a:txBody>
                  <a:tcPr anchor="ctr"/>
                </a:tc>
                <a:tc>
                  <a:txBody>
                    <a:bodyPr/>
                    <a:lstStyle/>
                    <a:p>
                      <a:r>
                        <a:rPr lang="en-US" sz="2400" dirty="0" smtClean="0">
                          <a:solidFill>
                            <a:schemeClr val="bg2"/>
                          </a:solidFill>
                        </a:rPr>
                        <a:t>Never</a:t>
                      </a:r>
                      <a:endParaRPr lang="en-US" sz="2400" dirty="0">
                        <a:solidFill>
                          <a:schemeClr val="bg2"/>
                        </a:solidFill>
                      </a:endParaRPr>
                    </a:p>
                  </a:txBody>
                  <a:tcPr anchor="ctr"/>
                </a:tc>
                <a:tc>
                  <a:txBody>
                    <a:bodyPr/>
                    <a:lstStyle/>
                    <a:p>
                      <a:r>
                        <a:rPr lang="en-US" sz="2400" dirty="0" smtClean="0">
                          <a:solidFill>
                            <a:schemeClr val="bg2"/>
                          </a:solidFill>
                        </a:rPr>
                        <a:t>Never</a:t>
                      </a:r>
                      <a:endParaRPr lang="en-US" sz="2400" dirty="0">
                        <a:solidFill>
                          <a:schemeClr val="bg2"/>
                        </a:solidFill>
                      </a:endParaRPr>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298582" y="1343610"/>
            <a:ext cx="4216219" cy="584775"/>
          </a:xfrm>
          <a:prstGeom prst="rect">
            <a:avLst/>
          </a:prstGeom>
          <a:noFill/>
        </p:spPr>
        <p:txBody>
          <a:bodyPr wrap="none" rtlCol="0">
            <a:spAutoFit/>
          </a:bodyPr>
          <a:lstStyle/>
          <a:p>
            <a:r>
              <a:rPr lang="en-US" sz="3200" b="1" dirty="0" smtClean="0">
                <a:solidFill>
                  <a:schemeClr val="bg2"/>
                </a:solidFill>
              </a:rPr>
              <a:t>Automatic Item Pass</a:t>
            </a:r>
            <a:endParaRPr lang="en-US" sz="3200" b="1" dirty="0">
              <a:solidFill>
                <a:schemeClr val="bg2"/>
              </a:solidFill>
            </a:endParaRPr>
          </a:p>
        </p:txBody>
      </p:sp>
    </p:spTree>
    <p:extLst>
      <p:ext uri="{BB962C8B-B14F-4D97-AF65-F5344CB8AC3E}">
        <p14:creationId xmlns:p14="http://schemas.microsoft.com/office/powerpoint/2010/main" val="1673906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graphicFrame>
        <p:nvGraphicFramePr>
          <p:cNvPr id="21" name="Table 20"/>
          <p:cNvGraphicFramePr>
            <a:graphicFrameLocks noGrp="1"/>
          </p:cNvGraphicFramePr>
          <p:nvPr>
            <p:extLst/>
          </p:nvPr>
        </p:nvGraphicFramePr>
        <p:xfrm>
          <a:off x="178357" y="1583872"/>
          <a:ext cx="8772403" cy="3327889"/>
        </p:xfrm>
        <a:graphic>
          <a:graphicData uri="http://schemas.openxmlformats.org/drawingml/2006/table">
            <a:tbl>
              <a:tblPr firstRow="1" firstCol="1" bandRow="1"/>
              <a:tblGrid>
                <a:gridCol w="2176968">
                  <a:extLst>
                    <a:ext uri="{9D8B030D-6E8A-4147-A177-3AD203B41FA5}">
                      <a16:colId xmlns:a16="http://schemas.microsoft.com/office/drawing/2014/main" val="20000"/>
                    </a:ext>
                  </a:extLst>
                </a:gridCol>
                <a:gridCol w="1527668">
                  <a:extLst>
                    <a:ext uri="{9D8B030D-6E8A-4147-A177-3AD203B41FA5}">
                      <a16:colId xmlns:a16="http://schemas.microsoft.com/office/drawing/2014/main" val="20001"/>
                    </a:ext>
                  </a:extLst>
                </a:gridCol>
                <a:gridCol w="1628121">
                  <a:extLst>
                    <a:ext uri="{9D8B030D-6E8A-4147-A177-3AD203B41FA5}">
                      <a16:colId xmlns:a16="http://schemas.microsoft.com/office/drawing/2014/main" val="20002"/>
                    </a:ext>
                  </a:extLst>
                </a:gridCol>
                <a:gridCol w="1657604">
                  <a:extLst>
                    <a:ext uri="{9D8B030D-6E8A-4147-A177-3AD203B41FA5}">
                      <a16:colId xmlns:a16="http://schemas.microsoft.com/office/drawing/2014/main" val="20003"/>
                    </a:ext>
                  </a:extLst>
                </a:gridCol>
                <a:gridCol w="1782042">
                  <a:extLst>
                    <a:ext uri="{9D8B030D-6E8A-4147-A177-3AD203B41FA5}">
                      <a16:colId xmlns:a16="http://schemas.microsoft.com/office/drawing/2014/main" val="20004"/>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2-3</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4-12</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Vocabulary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a:t>
                      </a:r>
                      <a:br>
                        <a:rPr lang="en-US" sz="1400" dirty="0" smtClean="0">
                          <a:solidFill>
                            <a:schemeClr val="bg2"/>
                          </a:solidFill>
                          <a:effectLst/>
                          <a:latin typeface="+mn-lt"/>
                          <a:ea typeface="Calibri" panose="020F0502020204030204" pitchFamily="34" charset="0"/>
                          <a:cs typeface="Times New Roman" panose="02020603050405020304" pitchFamily="18" charset="0"/>
                        </a:rPr>
                      </a:br>
                      <a:r>
                        <a:rPr lang="en-US" sz="1400" dirty="0" smtClean="0">
                          <a:solidFill>
                            <a:schemeClr val="bg2"/>
                          </a:solidFill>
                          <a:effectLst/>
                          <a:latin typeface="+mn-lt"/>
                          <a:ea typeface="Calibri" panose="020F0502020204030204" pitchFamily="34" charset="0"/>
                          <a:cs typeface="Times New Roman" panose="02020603050405020304" pitchFamily="18" charset="0"/>
                        </a:rPr>
                        <a:t>(4-7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Reading Comprehension</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(15-25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 </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Silent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(about</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 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Oral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algn="ctr"/>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7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~2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988" y="5489910"/>
            <a:ext cx="3335772" cy="897693"/>
          </a:xfrm>
          <a:prstGeom prst="rect">
            <a:avLst/>
          </a:prstGeom>
        </p:spPr>
      </p:pic>
      <p:sp>
        <p:nvSpPr>
          <p:cNvPr id="4" name="TextBox 3"/>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1441267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graphicFrame>
        <p:nvGraphicFramePr>
          <p:cNvPr id="21" name="Table 20"/>
          <p:cNvGraphicFramePr>
            <a:graphicFrameLocks noGrp="1"/>
          </p:cNvGraphicFramePr>
          <p:nvPr>
            <p:extLst/>
          </p:nvPr>
        </p:nvGraphicFramePr>
        <p:xfrm>
          <a:off x="174172" y="1469572"/>
          <a:ext cx="8752113" cy="3344463"/>
        </p:xfrm>
        <a:graphic>
          <a:graphicData uri="http://schemas.openxmlformats.org/drawingml/2006/table">
            <a:tbl>
              <a:tblPr firstRow="1" firstCol="1" bandRow="1"/>
              <a:tblGrid>
                <a:gridCol w="3309257">
                  <a:extLst>
                    <a:ext uri="{9D8B030D-6E8A-4147-A177-3AD203B41FA5}">
                      <a16:colId xmlns:a16="http://schemas.microsoft.com/office/drawing/2014/main" val="20000"/>
                    </a:ext>
                  </a:extLst>
                </a:gridCol>
                <a:gridCol w="1654628">
                  <a:extLst>
                    <a:ext uri="{9D8B030D-6E8A-4147-A177-3AD203B41FA5}">
                      <a16:colId xmlns:a16="http://schemas.microsoft.com/office/drawing/2014/main" val="20001"/>
                    </a:ext>
                  </a:extLst>
                </a:gridCol>
                <a:gridCol w="1605135">
                  <a:extLst>
                    <a:ext uri="{9D8B030D-6E8A-4147-A177-3AD203B41FA5}">
                      <a16:colId xmlns:a16="http://schemas.microsoft.com/office/drawing/2014/main" val="20002"/>
                    </a:ext>
                  </a:extLst>
                </a:gridCol>
                <a:gridCol w="2183093">
                  <a:extLst>
                    <a:ext uri="{9D8B030D-6E8A-4147-A177-3AD203B41FA5}">
                      <a16:colId xmlns:a16="http://schemas.microsoft.com/office/drawing/2014/main" val="20003"/>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2-8</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Concepts and Applications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(up to 25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a:t>
                      </a:r>
                      <a:r>
                        <a:rPr lang="en-US" sz="1400" b="1" baseline="0" dirty="0" smtClean="0">
                          <a:solidFill>
                            <a:schemeClr val="bg2"/>
                          </a:solidFill>
                          <a:effectLst/>
                          <a:latin typeface="+mn-lt"/>
                          <a:ea typeface="Calibri" panose="020F0502020204030204" pitchFamily="34" charset="0"/>
                          <a:cs typeface="Times New Roman" panose="02020603050405020304" pitchFamily="18" charset="0"/>
                        </a:rPr>
                        <a:t> Comparison Fluency- Triads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3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Mental Computation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4 </a:t>
                      </a:r>
                      <a:r>
                        <a:rPr lang="en-US" sz="1400" dirty="0">
                          <a:solidFill>
                            <a:schemeClr val="bg2"/>
                          </a:solidFill>
                          <a:effectLst/>
                          <a:latin typeface="+mn-lt"/>
                          <a:ea typeface="Calibri" panose="020F0502020204030204" pitchFamily="34" charset="0"/>
                          <a:cs typeface="Times New Roman" panose="02020603050405020304" pitchFamily="18" charset="0"/>
                        </a:rPr>
                        <a:t>min</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 Sense Fluency</a:t>
                      </a:r>
                    </a:p>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(NCF-T + MCF)</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7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793" y="5479312"/>
            <a:ext cx="3330183" cy="896190"/>
          </a:xfrm>
          <a:prstGeom prst="rect">
            <a:avLst/>
          </a:prstGeom>
        </p:spPr>
      </p:pic>
      <p:sp>
        <p:nvSpPr>
          <p:cNvPr id="5" name="TextBox 4"/>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154174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Definitions &amp; Acronyms</a:t>
            </a:r>
            <a:endParaRPr lang="en-US" dirty="0"/>
          </a:p>
        </p:txBody>
      </p:sp>
      <p:sp>
        <p:nvSpPr>
          <p:cNvPr id="4" name="TextBox 3"/>
          <p:cNvSpPr txBox="1"/>
          <p:nvPr/>
        </p:nvSpPr>
        <p:spPr>
          <a:xfrm>
            <a:off x="362309" y="1708030"/>
            <a:ext cx="8315865" cy="3539430"/>
          </a:xfrm>
          <a:prstGeom prst="rect">
            <a:avLst/>
          </a:prstGeom>
          <a:noFill/>
        </p:spPr>
        <p:txBody>
          <a:bodyPr wrap="square" rtlCol="0">
            <a:spAutoFit/>
          </a:bodyPr>
          <a:lstStyle/>
          <a:p>
            <a:r>
              <a:rPr lang="en-US" sz="3200" dirty="0" smtClean="0"/>
              <a:t>Review the Measure Definitions and Acronym Handout</a:t>
            </a:r>
          </a:p>
          <a:p>
            <a:endParaRPr lang="en-US" sz="3200" dirty="0"/>
          </a:p>
          <a:p>
            <a:r>
              <a:rPr lang="en-US" sz="3200" dirty="0" smtClean="0"/>
              <a:t>This handout describes what students are doing during each assessment for Early Literacy, Early Numeracy, Reading, and Math.  </a:t>
            </a:r>
            <a:endParaRPr lang="en-US" sz="3200" dirty="0"/>
          </a:p>
        </p:txBody>
      </p:sp>
    </p:spTree>
    <p:extLst>
      <p:ext uri="{BB962C8B-B14F-4D97-AF65-F5344CB8AC3E}">
        <p14:creationId xmlns:p14="http://schemas.microsoft.com/office/powerpoint/2010/main" val="97236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2" y="1354901"/>
            <a:ext cx="8818670" cy="3779431"/>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595" y="0"/>
            <a:ext cx="9143405" cy="1386878"/>
          </a:xfrm>
        </p:spPr>
        <p:txBody>
          <a:bodyPr>
            <a:normAutofit fontScale="90000"/>
          </a:bodyPr>
          <a:lstStyle/>
          <a:p>
            <a:r>
              <a:rPr lang="en-US" dirty="0" smtClean="0"/>
              <a:t>Benchmark Comparison Screen </a:t>
            </a:r>
            <a:endParaRPr lang="en-US" dirty="0"/>
          </a:p>
        </p:txBody>
      </p:sp>
      <p:sp>
        <p:nvSpPr>
          <p:cNvPr id="9" name="Oval 8"/>
          <p:cNvSpPr/>
          <p:nvPr/>
        </p:nvSpPr>
        <p:spPr>
          <a:xfrm>
            <a:off x="2443971" y="2277755"/>
            <a:ext cx="491320" cy="4640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5AB4B"/>
              </a:solidFill>
            </a:endParaRPr>
          </a:p>
        </p:txBody>
      </p:sp>
      <p:sp>
        <p:nvSpPr>
          <p:cNvPr id="10" name="Oval 9"/>
          <p:cNvSpPr/>
          <p:nvPr/>
        </p:nvSpPr>
        <p:spPr>
          <a:xfrm>
            <a:off x="2689631" y="3706043"/>
            <a:ext cx="491320" cy="4640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5AB4B"/>
              </a:solidFill>
            </a:endParaRPr>
          </a:p>
        </p:txBody>
      </p:sp>
      <p:sp>
        <p:nvSpPr>
          <p:cNvPr id="12" name="Oval 11"/>
          <p:cNvSpPr/>
          <p:nvPr/>
        </p:nvSpPr>
        <p:spPr>
          <a:xfrm>
            <a:off x="6870184" y="2430537"/>
            <a:ext cx="491320" cy="4640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5AB4B"/>
              </a:solidFill>
            </a:endParaRPr>
          </a:p>
        </p:txBody>
      </p:sp>
      <p:sp>
        <p:nvSpPr>
          <p:cNvPr id="13" name="Oval 12"/>
          <p:cNvSpPr/>
          <p:nvPr/>
        </p:nvSpPr>
        <p:spPr>
          <a:xfrm>
            <a:off x="6330738" y="3063408"/>
            <a:ext cx="491320" cy="4640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5AB4B"/>
              </a:solidFill>
            </a:endParaRPr>
          </a:p>
        </p:txBody>
      </p:sp>
      <p:sp>
        <p:nvSpPr>
          <p:cNvPr id="14" name="Oval 13"/>
          <p:cNvSpPr/>
          <p:nvPr/>
        </p:nvSpPr>
        <p:spPr>
          <a:xfrm>
            <a:off x="4959530" y="3063408"/>
            <a:ext cx="491320" cy="46402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5AB4B"/>
              </a:solidFill>
            </a:endParaRPr>
          </a:p>
        </p:txBody>
      </p:sp>
    </p:spTree>
    <p:extLst>
      <p:ext uri="{BB962C8B-B14F-4D97-AF65-F5344CB8AC3E}">
        <p14:creationId xmlns:p14="http://schemas.microsoft.com/office/powerpoint/2010/main" val="412578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817" y="1459630"/>
            <a:ext cx="3380046" cy="5063691"/>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618833" y="1477392"/>
            <a:ext cx="3285066" cy="4568926"/>
          </a:xfrm>
          <a:prstGeom prst="wedgeRoundRectCallout">
            <a:avLst>
              <a:gd name="adj1" fmla="val 112509"/>
              <a:gd name="adj2" fmla="val -10628"/>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Roster</a:t>
            </a:r>
          </a:p>
          <a:p>
            <a:pPr algn="ctr"/>
            <a:endParaRPr lang="en-US" sz="2400" dirty="0">
              <a:solidFill>
                <a:srgbClr val="1F94CA"/>
              </a:solidFill>
            </a:endParaRPr>
          </a:p>
          <a:p>
            <a:pPr algn="ctr"/>
            <a:r>
              <a:rPr lang="en-US" sz="2800" dirty="0" smtClean="0">
                <a:solidFill>
                  <a:srgbClr val="1F94CA"/>
                </a:solidFill>
              </a:rPr>
              <a:t>Custom choice with predictive text.  Begin typing and then pick your roster from a dropdown menu.</a:t>
            </a:r>
            <a:endParaRPr lang="en-US" sz="2800" dirty="0">
              <a:solidFill>
                <a:srgbClr val="1F94CA"/>
              </a:solidFill>
            </a:endParaRPr>
          </a:p>
        </p:txBody>
      </p:sp>
      <p:sp>
        <p:nvSpPr>
          <p:cNvPr id="2" name="Title 1"/>
          <p:cNvSpPr>
            <a:spLocks noGrp="1"/>
          </p:cNvSpPr>
          <p:nvPr>
            <p:ph type="title"/>
          </p:nvPr>
        </p:nvSpPr>
        <p:spPr/>
        <p:txBody>
          <a:bodyPr>
            <a:normAutofit fontScale="90000"/>
          </a:bodyPr>
          <a:lstStyle/>
          <a:p>
            <a:r>
              <a:rPr lang="en-US" dirty="0" smtClean="0"/>
              <a:t>Navigation to the Benchmark Comparison Screen</a:t>
            </a:r>
            <a:endParaRPr lang="en-US" dirty="0"/>
          </a:p>
        </p:txBody>
      </p:sp>
      <p:sp>
        <p:nvSpPr>
          <p:cNvPr id="9" name="Rounded Rectangular Callout 8"/>
          <p:cNvSpPr/>
          <p:nvPr/>
        </p:nvSpPr>
        <p:spPr>
          <a:xfrm>
            <a:off x="592265" y="1459630"/>
            <a:ext cx="3285066" cy="4568926"/>
          </a:xfrm>
          <a:prstGeom prst="wedgeRoundRectCallout">
            <a:avLst>
              <a:gd name="adj1" fmla="val 114599"/>
              <a:gd name="adj2" fmla="val -1813"/>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Grade</a:t>
            </a:r>
          </a:p>
          <a:p>
            <a:pPr algn="ctr"/>
            <a:endParaRPr lang="en-US" sz="2400" dirty="0">
              <a:solidFill>
                <a:srgbClr val="1F94CA"/>
              </a:solidFill>
            </a:endParaRPr>
          </a:p>
          <a:p>
            <a:pPr algn="ctr"/>
            <a:r>
              <a:rPr lang="en-US" sz="2800" dirty="0" smtClean="0">
                <a:solidFill>
                  <a:srgbClr val="1F94CA"/>
                </a:solidFill>
              </a:rPr>
              <a:t>You can choose one grade level.  </a:t>
            </a:r>
          </a:p>
          <a:p>
            <a:pPr algn="ctr"/>
            <a:endParaRPr lang="en-US" sz="2800" dirty="0">
              <a:solidFill>
                <a:srgbClr val="1F94CA"/>
              </a:solidFill>
            </a:endParaRPr>
          </a:p>
          <a:p>
            <a:pPr algn="ctr"/>
            <a:endParaRPr lang="en-US" sz="2800" dirty="0">
              <a:solidFill>
                <a:srgbClr val="1F94CA"/>
              </a:solidFill>
            </a:endParaRPr>
          </a:p>
        </p:txBody>
      </p:sp>
      <p:sp>
        <p:nvSpPr>
          <p:cNvPr id="10" name="Rounded Rectangular Callout 9"/>
          <p:cNvSpPr/>
          <p:nvPr/>
        </p:nvSpPr>
        <p:spPr>
          <a:xfrm>
            <a:off x="544564" y="1477392"/>
            <a:ext cx="3459023" cy="4568926"/>
          </a:xfrm>
          <a:prstGeom prst="wedgeRoundRectCallout">
            <a:avLst>
              <a:gd name="adj1" fmla="val 104180"/>
              <a:gd name="adj2" fmla="val 6658"/>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Battery</a:t>
            </a:r>
          </a:p>
          <a:p>
            <a:pPr algn="ctr"/>
            <a:endParaRPr lang="en-US" sz="2400" dirty="0">
              <a:solidFill>
                <a:srgbClr val="1F94CA"/>
              </a:solidFill>
            </a:endParaRPr>
          </a:p>
          <a:p>
            <a:pPr algn="ctr"/>
            <a:r>
              <a:rPr lang="en-US" sz="2800" dirty="0" smtClean="0">
                <a:solidFill>
                  <a:srgbClr val="1F94CA"/>
                </a:solidFill>
              </a:rPr>
              <a:t>Select the academic area.  Early Literacy and Numeracy will show for K-1.  Reading and Math will show for Grades 2-8</a:t>
            </a:r>
            <a:endParaRPr lang="en-US" sz="2800" dirty="0">
              <a:solidFill>
                <a:srgbClr val="1F94CA"/>
              </a:solidFill>
            </a:endParaRPr>
          </a:p>
          <a:p>
            <a:pPr algn="ctr"/>
            <a:endParaRPr lang="en-US" sz="2800" dirty="0">
              <a:solidFill>
                <a:srgbClr val="1F94CA"/>
              </a:solidFill>
            </a:endParaRPr>
          </a:p>
        </p:txBody>
      </p:sp>
      <p:sp>
        <p:nvSpPr>
          <p:cNvPr id="5" name="Rounded Rectangular Callout 4"/>
          <p:cNvSpPr/>
          <p:nvPr/>
        </p:nvSpPr>
        <p:spPr>
          <a:xfrm>
            <a:off x="570512" y="1495154"/>
            <a:ext cx="3393935" cy="4568926"/>
          </a:xfrm>
          <a:prstGeom prst="wedgeRoundRectCallout">
            <a:avLst>
              <a:gd name="adj1" fmla="val 106673"/>
              <a:gd name="adj2" fmla="val 13844"/>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Period</a:t>
            </a:r>
          </a:p>
          <a:p>
            <a:pPr algn="ctr"/>
            <a:endParaRPr lang="en-US" sz="2400" dirty="0">
              <a:solidFill>
                <a:srgbClr val="1F94CA"/>
              </a:solidFill>
            </a:endParaRPr>
          </a:p>
          <a:p>
            <a:pPr algn="ctr"/>
            <a:r>
              <a:rPr lang="en-US" sz="2800" dirty="0" smtClean="0">
                <a:solidFill>
                  <a:srgbClr val="1F94CA"/>
                </a:solidFill>
              </a:rPr>
              <a:t>Choose the period and year from which to view data.</a:t>
            </a:r>
            <a:endParaRPr lang="en-US" sz="2800" dirty="0">
              <a:solidFill>
                <a:srgbClr val="1F94CA"/>
              </a:solidFill>
            </a:endParaRPr>
          </a:p>
        </p:txBody>
      </p:sp>
      <p:sp>
        <p:nvSpPr>
          <p:cNvPr id="8" name="Rounded Rectangular Callout 7"/>
          <p:cNvSpPr/>
          <p:nvPr/>
        </p:nvSpPr>
        <p:spPr>
          <a:xfrm>
            <a:off x="570512" y="1495154"/>
            <a:ext cx="3363953" cy="4568926"/>
          </a:xfrm>
          <a:prstGeom prst="wedgeRoundRectCallout">
            <a:avLst>
              <a:gd name="adj1" fmla="val 98730"/>
              <a:gd name="adj2" fmla="val 22546"/>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Comparison</a:t>
            </a:r>
          </a:p>
          <a:p>
            <a:pPr algn="ctr"/>
            <a:endParaRPr lang="en-US" sz="2400" dirty="0">
              <a:solidFill>
                <a:srgbClr val="1F94CA"/>
              </a:solidFill>
            </a:endParaRPr>
          </a:p>
          <a:p>
            <a:pPr algn="ctr"/>
            <a:r>
              <a:rPr lang="en-US" sz="2800" dirty="0" smtClean="0">
                <a:solidFill>
                  <a:srgbClr val="1F94CA"/>
                </a:solidFill>
              </a:rPr>
              <a:t>Choose between National %ile, </a:t>
            </a:r>
          </a:p>
          <a:p>
            <a:pPr algn="ctr"/>
            <a:r>
              <a:rPr lang="en-US" sz="2800" dirty="0" smtClean="0">
                <a:solidFill>
                  <a:srgbClr val="1F94CA"/>
                </a:solidFill>
              </a:rPr>
              <a:t>National &amp; District %ile, National &amp; School %ile, or Tiers.</a:t>
            </a:r>
          </a:p>
          <a:p>
            <a:pPr algn="ctr"/>
            <a:endParaRPr lang="en-US" sz="2800" dirty="0">
              <a:solidFill>
                <a:srgbClr val="1F94CA"/>
              </a:solidFill>
            </a:endParaRPr>
          </a:p>
        </p:txBody>
      </p:sp>
      <p:sp>
        <p:nvSpPr>
          <p:cNvPr id="11" name="Rounded Rectangular Callout 10"/>
          <p:cNvSpPr/>
          <p:nvPr/>
        </p:nvSpPr>
        <p:spPr>
          <a:xfrm>
            <a:off x="559555" y="1512916"/>
            <a:ext cx="3459023" cy="4568926"/>
          </a:xfrm>
          <a:prstGeom prst="wedgeRoundRectCallout">
            <a:avLst>
              <a:gd name="adj1" fmla="val 102598"/>
              <a:gd name="adj2" fmla="val 31208"/>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Display</a:t>
            </a:r>
          </a:p>
          <a:p>
            <a:pPr algn="ctr"/>
            <a:endParaRPr lang="en-US" sz="2400" dirty="0">
              <a:solidFill>
                <a:srgbClr val="1F94CA"/>
              </a:solidFill>
            </a:endParaRPr>
          </a:p>
          <a:p>
            <a:pPr algn="ctr"/>
            <a:r>
              <a:rPr lang="en-US" sz="2800" dirty="0" smtClean="0">
                <a:solidFill>
                  <a:srgbClr val="1F94CA"/>
                </a:solidFill>
              </a:rPr>
              <a:t>Choose between Percentile and Score.  This will affect the numerical values for all of the results on screen.</a:t>
            </a:r>
          </a:p>
          <a:p>
            <a:pPr algn="ctr"/>
            <a:endParaRPr lang="en-US" sz="2800" dirty="0">
              <a:solidFill>
                <a:srgbClr val="1F94CA"/>
              </a:solidFill>
            </a:endParaRPr>
          </a:p>
        </p:txBody>
      </p:sp>
      <p:sp>
        <p:nvSpPr>
          <p:cNvPr id="7" name="Rounded Rectangular Callout 6"/>
          <p:cNvSpPr/>
          <p:nvPr/>
        </p:nvSpPr>
        <p:spPr>
          <a:xfrm>
            <a:off x="572376" y="1528872"/>
            <a:ext cx="3433379" cy="4568926"/>
          </a:xfrm>
          <a:prstGeom prst="wedgeRoundRectCallout">
            <a:avLst>
              <a:gd name="adj1" fmla="val 114879"/>
              <a:gd name="adj2" fmla="val 39555"/>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1F94CA"/>
              </a:solidFill>
            </a:endParaRPr>
          </a:p>
          <a:p>
            <a:pPr algn="ctr"/>
            <a:r>
              <a:rPr lang="en-US" sz="2800" dirty="0" smtClean="0">
                <a:solidFill>
                  <a:srgbClr val="1F94CA"/>
                </a:solidFill>
              </a:rPr>
              <a:t>Toggle to on if you wish to only view students who have no Composite scores.  </a:t>
            </a:r>
          </a:p>
          <a:p>
            <a:pPr algn="ctr"/>
            <a:endParaRPr lang="en-US" sz="2800" dirty="0">
              <a:solidFill>
                <a:srgbClr val="1F94CA"/>
              </a:solidFill>
            </a:endParaRPr>
          </a:p>
          <a:p>
            <a:pPr algn="ctr"/>
            <a:endParaRPr lang="en-US" sz="2800" dirty="0">
              <a:solidFill>
                <a:srgbClr val="1F94CA"/>
              </a:solidFill>
            </a:endParaRPr>
          </a:p>
          <a:p>
            <a:pPr algn="ctr"/>
            <a:endParaRPr lang="en-US" sz="2800" dirty="0">
              <a:solidFill>
                <a:srgbClr val="1F94CA"/>
              </a:solidFill>
            </a:endParaRPr>
          </a:p>
        </p:txBody>
      </p:sp>
      <p:sp>
        <p:nvSpPr>
          <p:cNvPr id="12" name="Rectangle 11"/>
          <p:cNvSpPr/>
          <p:nvPr/>
        </p:nvSpPr>
        <p:spPr>
          <a:xfrm>
            <a:off x="6981322" y="5998823"/>
            <a:ext cx="1520994" cy="33780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Tree>
    <p:extLst>
      <p:ext uri="{BB962C8B-B14F-4D97-AF65-F5344CB8AC3E}">
        <p14:creationId xmlns:p14="http://schemas.microsoft.com/office/powerpoint/2010/main" val="301544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5" grpId="0" animBg="1"/>
      <p:bldP spid="8" grpId="0" animBg="1"/>
      <p:bldP spid="11" grpId="0" animBg="1"/>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49113" y="5554468"/>
            <a:ext cx="2419829" cy="665275"/>
            <a:chOff x="249113" y="5554468"/>
            <a:chExt cx="2419829" cy="6652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3" y="5554468"/>
              <a:ext cx="480815" cy="412127"/>
            </a:xfrm>
            <a:prstGeom prst="rect">
              <a:avLst/>
            </a:prstGeom>
          </p:spPr>
        </p:pic>
        <p:sp>
          <p:nvSpPr>
            <p:cNvPr id="12" name="TextBox 11"/>
            <p:cNvSpPr txBox="1"/>
            <p:nvPr/>
          </p:nvSpPr>
          <p:spPr>
            <a:xfrm>
              <a:off x="680053" y="5573412"/>
              <a:ext cx="1988889" cy="646331"/>
            </a:xfrm>
            <a:prstGeom prst="rect">
              <a:avLst/>
            </a:prstGeom>
            <a:noFill/>
          </p:spPr>
          <p:txBody>
            <a:bodyPr wrap="square" rtlCol="0">
              <a:spAutoFit/>
            </a:bodyPr>
            <a:lstStyle/>
            <a:p>
              <a:r>
                <a:rPr lang="en-US" dirty="0" smtClean="0"/>
                <a:t>Interpret SRF with caution</a:t>
              </a:r>
              <a:endParaRPr lang="en-US" dirty="0"/>
            </a:p>
          </p:txBody>
        </p:sp>
      </p:grpSp>
      <p:pic>
        <p:nvPicPr>
          <p:cNvPr id="20" name="Picture 19" descr="Screen Clipping"/>
          <p:cNvPicPr>
            <a:picLocks noChangeAspect="1"/>
          </p:cNvPicPr>
          <p:nvPr/>
        </p:nvPicPr>
        <p:blipFill rotWithShape="1">
          <a:blip r:embed="rId4">
            <a:extLst>
              <a:ext uri="{28A0092B-C50C-407E-A947-70E740481C1C}">
                <a14:useLocalDpi xmlns:a14="http://schemas.microsoft.com/office/drawing/2010/main" val="0"/>
              </a:ext>
            </a:extLst>
          </a:blip>
          <a:srcRect l="16525" t="16359" r="17805" b="11524"/>
          <a:stretch/>
        </p:blipFill>
        <p:spPr>
          <a:xfrm>
            <a:off x="278788" y="1271523"/>
            <a:ext cx="8686801" cy="4088417"/>
          </a:xfrm>
          <a:prstGeom prst="rect">
            <a:avLst/>
          </a:prstGeom>
          <a:ln>
            <a:noFill/>
          </a:ln>
          <a:effectLst>
            <a:outerShdw blurRad="292100" dist="139700" dir="2700000" algn="tl" rotWithShape="0">
              <a:srgbClr val="333333">
                <a:alpha val="65000"/>
              </a:srgbClr>
            </a:outerShdw>
          </a:effectLst>
        </p:spPr>
      </p:pic>
      <p:sp>
        <p:nvSpPr>
          <p:cNvPr id="6" name="Text Placeholder 1"/>
          <p:cNvSpPr txBox="1">
            <a:spLocks/>
          </p:cNvSpPr>
          <p:nvPr/>
        </p:nvSpPr>
        <p:spPr>
          <a:xfrm>
            <a:off x="53787" y="0"/>
            <a:ext cx="9144000" cy="1284321"/>
          </a:xfrm>
          <a:prstGeom prst="rect">
            <a:avLst/>
          </a:prstGeom>
        </p:spPr>
        <p:txBody>
          <a:bodyPr>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solidFill>
                  <a:srgbClr val="1F94CA"/>
                </a:solidFill>
              </a:rPr>
              <a:t>Benchmark Comparison Screen Components</a:t>
            </a:r>
            <a:endParaRPr lang="en-US" sz="4000" b="1" dirty="0">
              <a:solidFill>
                <a:srgbClr val="1F94CA"/>
              </a:solidFill>
            </a:endParaRPr>
          </a:p>
        </p:txBody>
      </p:sp>
      <p:sp>
        <p:nvSpPr>
          <p:cNvPr id="7" name="Rectangle 6"/>
          <p:cNvSpPr/>
          <p:nvPr/>
        </p:nvSpPr>
        <p:spPr>
          <a:xfrm>
            <a:off x="2015672" y="1280469"/>
            <a:ext cx="3532760" cy="38477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8" name="Rectangle 7"/>
          <p:cNvSpPr/>
          <p:nvPr/>
        </p:nvSpPr>
        <p:spPr>
          <a:xfrm>
            <a:off x="278788" y="1723523"/>
            <a:ext cx="1446622" cy="363973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9" name="Rectangle 8"/>
          <p:cNvSpPr/>
          <p:nvPr/>
        </p:nvSpPr>
        <p:spPr>
          <a:xfrm>
            <a:off x="1725717" y="1723522"/>
            <a:ext cx="393268" cy="363641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0" name="Rectangle 9"/>
          <p:cNvSpPr/>
          <p:nvPr/>
        </p:nvSpPr>
        <p:spPr>
          <a:xfrm>
            <a:off x="2100132" y="1723521"/>
            <a:ext cx="367634" cy="363641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1" name="Rectangle 10"/>
          <p:cNvSpPr/>
          <p:nvPr/>
        </p:nvSpPr>
        <p:spPr>
          <a:xfrm>
            <a:off x="2466853" y="1721007"/>
            <a:ext cx="3491443" cy="363893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4" name="Picture 3"/>
          <p:cNvPicPr>
            <a:picLocks noChangeAspect="1"/>
          </p:cNvPicPr>
          <p:nvPr/>
        </p:nvPicPr>
        <p:blipFill>
          <a:blip r:embed="rId5"/>
          <a:stretch>
            <a:fillRect/>
          </a:stretch>
        </p:blipFill>
        <p:spPr>
          <a:xfrm>
            <a:off x="2176501" y="1972772"/>
            <a:ext cx="3419475" cy="1038225"/>
          </a:xfrm>
          <a:prstGeom prst="rect">
            <a:avLst/>
          </a:prstGeom>
        </p:spPr>
      </p:pic>
      <p:pic>
        <p:nvPicPr>
          <p:cNvPr id="5" name="Picture 4"/>
          <p:cNvPicPr>
            <a:picLocks noChangeAspect="1"/>
          </p:cNvPicPr>
          <p:nvPr/>
        </p:nvPicPr>
        <p:blipFill>
          <a:blip r:embed="rId6"/>
          <a:stretch>
            <a:fillRect/>
          </a:stretch>
        </p:blipFill>
        <p:spPr>
          <a:xfrm>
            <a:off x="2718817" y="3594095"/>
            <a:ext cx="3028950" cy="1295400"/>
          </a:xfrm>
          <a:prstGeom prst="rect">
            <a:avLst/>
          </a:prstGeom>
        </p:spPr>
      </p:pic>
      <p:sp>
        <p:nvSpPr>
          <p:cNvPr id="14" name="Rectangle 13"/>
          <p:cNvSpPr/>
          <p:nvPr/>
        </p:nvSpPr>
        <p:spPr>
          <a:xfrm>
            <a:off x="5961991" y="1513668"/>
            <a:ext cx="3003597" cy="386036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8" name="Rectangle 17"/>
          <p:cNvSpPr/>
          <p:nvPr/>
        </p:nvSpPr>
        <p:spPr>
          <a:xfrm>
            <a:off x="3063712" y="5532883"/>
            <a:ext cx="5756025" cy="12297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3" name="Picture 2" descr="Screen Clipping"/>
          <p:cNvPicPr>
            <a:picLocks noChangeAspect="1"/>
          </p:cNvPicPr>
          <p:nvPr/>
        </p:nvPicPr>
        <p:blipFill rotWithShape="1">
          <a:blip r:embed="rId7">
            <a:extLst>
              <a:ext uri="{28A0092B-C50C-407E-A947-70E740481C1C}">
                <a14:useLocalDpi xmlns:a14="http://schemas.microsoft.com/office/drawing/2010/main" val="0"/>
              </a:ext>
            </a:extLst>
          </a:blip>
          <a:srcRect t="6281"/>
          <a:stretch/>
        </p:blipFill>
        <p:spPr>
          <a:xfrm>
            <a:off x="3213925" y="5623287"/>
            <a:ext cx="5488742" cy="443059"/>
          </a:xfrm>
          <a:prstGeom prst="rect">
            <a:avLst/>
          </a:prstGeom>
          <a:ln>
            <a:noFill/>
          </a:ln>
          <a:effectLst>
            <a:outerShdw blurRad="292100" dist="139700" dir="2700000" algn="tl" rotWithShape="0">
              <a:srgbClr val="333333">
                <a:alpha val="65000"/>
              </a:srgbClr>
            </a:outerShdw>
          </a:effectLst>
        </p:spPr>
      </p:pic>
      <p:pic>
        <p:nvPicPr>
          <p:cNvPr id="21" name="Picture 2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2550" y="2397137"/>
            <a:ext cx="2019475" cy="1417443"/>
          </a:xfrm>
          <a:prstGeom prst="rect">
            <a:avLst/>
          </a:prstGeom>
        </p:spPr>
      </p:pic>
      <p:pic>
        <p:nvPicPr>
          <p:cNvPr id="22" name="Picture 2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3925" y="6174223"/>
            <a:ext cx="5243014" cy="457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036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151143" cy="1205661"/>
          </a:xfrm>
        </p:spPr>
        <p:txBody>
          <a:bodyPr/>
          <a:lstStyle/>
          <a:p>
            <a:r>
              <a:rPr lang="en-US" dirty="0" smtClean="0"/>
              <a:t>What is </a:t>
            </a:r>
            <a:r>
              <a:rPr lang="en-US" b="0" dirty="0" smtClean="0"/>
              <a:t>aimswebPlus</a:t>
            </a:r>
            <a:r>
              <a:rPr lang="en-US" dirty="0" smtClean="0"/>
              <a:t>?</a:t>
            </a:r>
            <a:endParaRPr lang="en-US" dirty="0"/>
          </a:p>
        </p:txBody>
      </p:sp>
      <p:pic>
        <p:nvPicPr>
          <p:cNvPr id="3" name="Picture 2"/>
          <p:cNvPicPr>
            <a:picLocks noChangeAspect="1"/>
          </p:cNvPicPr>
          <p:nvPr/>
        </p:nvPicPr>
        <p:blipFill rotWithShape="1">
          <a:blip r:embed="rId3"/>
          <a:srcRect b="4896"/>
          <a:stretch/>
        </p:blipFill>
        <p:spPr>
          <a:xfrm>
            <a:off x="-7143" y="1554166"/>
            <a:ext cx="4115157" cy="4673213"/>
          </a:xfrm>
          <a:prstGeom prst="rect">
            <a:avLst/>
          </a:prstGeom>
        </p:spPr>
      </p:pic>
      <p:sp>
        <p:nvSpPr>
          <p:cNvPr id="4" name="TextBox 3"/>
          <p:cNvSpPr txBox="1"/>
          <p:nvPr/>
        </p:nvSpPr>
        <p:spPr>
          <a:xfrm>
            <a:off x="3967172" y="1455390"/>
            <a:ext cx="5176828" cy="5262979"/>
          </a:xfrm>
          <a:prstGeom prst="rect">
            <a:avLst/>
          </a:prstGeom>
          <a:noFill/>
        </p:spPr>
        <p:txBody>
          <a:bodyPr wrap="square" rtlCol="0">
            <a:spAutoFit/>
          </a:bodyPr>
          <a:lstStyle/>
          <a:p>
            <a:r>
              <a:rPr lang="en-US" sz="2800" dirty="0" smtClean="0">
                <a:solidFill>
                  <a:srgbClr val="1F94CA"/>
                </a:solidFill>
              </a:rPr>
              <a:t>Has a new suite of assessments for early literacy, early numeracy, reading, and math.</a:t>
            </a:r>
          </a:p>
          <a:p>
            <a:endParaRPr lang="en-US" sz="2800" dirty="0">
              <a:solidFill>
                <a:srgbClr val="1F94CA"/>
              </a:solidFill>
            </a:endParaRPr>
          </a:p>
          <a:p>
            <a:r>
              <a:rPr lang="en-US" sz="2800" dirty="0" smtClean="0">
                <a:solidFill>
                  <a:srgbClr val="1F94CA"/>
                </a:solidFill>
              </a:rPr>
              <a:t>Results link well to instructional planning.</a:t>
            </a:r>
          </a:p>
          <a:p>
            <a:endParaRPr lang="en-US" sz="2800" dirty="0">
              <a:solidFill>
                <a:srgbClr val="1F94CA"/>
              </a:solidFill>
            </a:endParaRPr>
          </a:p>
          <a:p>
            <a:r>
              <a:rPr lang="en-US" sz="2800" dirty="0" smtClean="0">
                <a:solidFill>
                  <a:srgbClr val="1F94CA"/>
                </a:solidFill>
              </a:rPr>
              <a:t>Standards-based assessments.</a:t>
            </a:r>
          </a:p>
          <a:p>
            <a:endParaRPr lang="en-US" sz="2800" dirty="0">
              <a:solidFill>
                <a:srgbClr val="1F94CA"/>
              </a:solidFill>
            </a:endParaRPr>
          </a:p>
          <a:p>
            <a:r>
              <a:rPr lang="en-US" sz="2800" dirty="0" smtClean="0">
                <a:solidFill>
                  <a:srgbClr val="1F94CA"/>
                </a:solidFill>
              </a:rPr>
              <a:t>Essential component of an RTI or MTSS model.</a:t>
            </a:r>
            <a:endParaRPr lang="en-US" sz="2800" dirty="0">
              <a:solidFill>
                <a:srgbClr val="1F94CA"/>
              </a:solidFill>
            </a:endParaRPr>
          </a:p>
        </p:txBody>
      </p:sp>
    </p:spTree>
    <p:extLst>
      <p:ext uri="{BB962C8B-B14F-4D97-AF65-F5344CB8AC3E}">
        <p14:creationId xmlns:p14="http://schemas.microsoft.com/office/powerpoint/2010/main" val="3310478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954" y="910184"/>
            <a:ext cx="3012771" cy="3056861"/>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l="19928" t="20505"/>
          <a:stretch/>
        </p:blipFill>
        <p:spPr>
          <a:xfrm>
            <a:off x="102387" y="1714385"/>
            <a:ext cx="5457824" cy="2249772"/>
          </a:xfrm>
          <a:prstGeom prst="rect">
            <a:avLst/>
          </a:prstGeom>
          <a:ln>
            <a:noFill/>
          </a:ln>
          <a:effectLst>
            <a:outerShdw blurRad="292100" dist="139700" dir="2700000" algn="tl" rotWithShape="0">
              <a:srgbClr val="333333">
                <a:alpha val="65000"/>
              </a:srgbClr>
            </a:outerShdw>
          </a:effectLst>
        </p:spPr>
      </p:pic>
      <p:pic>
        <p:nvPicPr>
          <p:cNvPr id="13" name="Picture 12" descr="Aimsweb - Google Chrome"/>
          <p:cNvPicPr>
            <a:picLocks noChangeAspect="1"/>
          </p:cNvPicPr>
          <p:nvPr/>
        </p:nvPicPr>
        <p:blipFill rotWithShape="1">
          <a:blip r:embed="rId5">
            <a:extLst>
              <a:ext uri="{28A0092B-C50C-407E-A947-70E740481C1C}">
                <a14:useLocalDpi xmlns:a14="http://schemas.microsoft.com/office/drawing/2010/main" val="0"/>
              </a:ext>
            </a:extLst>
          </a:blip>
          <a:srcRect l="18820" t="20561" r="46825" b="61016"/>
          <a:stretch/>
        </p:blipFill>
        <p:spPr>
          <a:xfrm>
            <a:off x="4645572" y="4866691"/>
            <a:ext cx="4173153" cy="140761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1"/>
            <a:ext cx="5357811" cy="1534113"/>
          </a:xfrm>
        </p:spPr>
        <p:txBody>
          <a:bodyPr>
            <a:normAutofit/>
          </a:bodyPr>
          <a:lstStyle/>
          <a:p>
            <a:r>
              <a:rPr lang="en-US" dirty="0" smtClean="0"/>
              <a:t>Begin Monitoring Schedule Set Up</a:t>
            </a:r>
            <a:endParaRPr lang="en-US" dirty="0"/>
          </a:p>
        </p:txBody>
      </p:sp>
      <p:sp>
        <p:nvSpPr>
          <p:cNvPr id="6" name="Down Arrow 5"/>
          <p:cNvSpPr/>
          <p:nvPr/>
        </p:nvSpPr>
        <p:spPr>
          <a:xfrm>
            <a:off x="8265315" y="3031838"/>
            <a:ext cx="731520" cy="557784"/>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7" name="Down Arrow 6"/>
          <p:cNvSpPr/>
          <p:nvPr/>
        </p:nvSpPr>
        <p:spPr>
          <a:xfrm>
            <a:off x="3521858" y="2560379"/>
            <a:ext cx="731520" cy="557784"/>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9" name="Down Arrow 8"/>
          <p:cNvSpPr/>
          <p:nvPr/>
        </p:nvSpPr>
        <p:spPr>
          <a:xfrm>
            <a:off x="8117185" y="5216795"/>
            <a:ext cx="731520" cy="557784"/>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5" name="TextBox 14"/>
          <p:cNvSpPr txBox="1"/>
          <p:nvPr/>
        </p:nvSpPr>
        <p:spPr>
          <a:xfrm flipH="1">
            <a:off x="102387" y="4114149"/>
            <a:ext cx="4356965" cy="523220"/>
          </a:xfrm>
          <a:prstGeom prst="rect">
            <a:avLst/>
          </a:prstGeom>
          <a:noFill/>
        </p:spPr>
        <p:txBody>
          <a:bodyPr wrap="square" rtlCol="0">
            <a:spAutoFit/>
          </a:bodyPr>
          <a:lstStyle/>
          <a:p>
            <a:r>
              <a:rPr lang="en-US" sz="2800" dirty="0" smtClean="0"/>
              <a:t>Benchmark Comparison</a:t>
            </a:r>
            <a:endParaRPr lang="en-US" sz="2800" dirty="0"/>
          </a:p>
        </p:txBody>
      </p:sp>
      <p:sp>
        <p:nvSpPr>
          <p:cNvPr id="16" name="TextBox 15"/>
          <p:cNvSpPr txBox="1"/>
          <p:nvPr/>
        </p:nvSpPr>
        <p:spPr>
          <a:xfrm flipH="1">
            <a:off x="5733451" y="4114149"/>
            <a:ext cx="3410549" cy="523220"/>
          </a:xfrm>
          <a:prstGeom prst="rect">
            <a:avLst/>
          </a:prstGeom>
          <a:noFill/>
        </p:spPr>
        <p:txBody>
          <a:bodyPr wrap="square" rtlCol="0">
            <a:spAutoFit/>
          </a:bodyPr>
          <a:lstStyle/>
          <a:p>
            <a:r>
              <a:rPr lang="en-US" sz="2800" dirty="0" smtClean="0"/>
              <a:t>Student Profile</a:t>
            </a:r>
            <a:endParaRPr lang="en-US" sz="2800" dirty="0"/>
          </a:p>
        </p:txBody>
      </p:sp>
      <p:sp>
        <p:nvSpPr>
          <p:cNvPr id="17" name="TextBox 16"/>
          <p:cNvSpPr txBox="1"/>
          <p:nvPr/>
        </p:nvSpPr>
        <p:spPr>
          <a:xfrm flipH="1">
            <a:off x="4547230" y="6354005"/>
            <a:ext cx="4356965" cy="523220"/>
          </a:xfrm>
          <a:prstGeom prst="rect">
            <a:avLst/>
          </a:prstGeom>
          <a:noFill/>
        </p:spPr>
        <p:txBody>
          <a:bodyPr wrap="square" rtlCol="0">
            <a:spAutoFit/>
          </a:bodyPr>
          <a:lstStyle/>
          <a:p>
            <a:r>
              <a:rPr lang="en-US" sz="2800" dirty="0" smtClean="0"/>
              <a:t>Survey Level Assessment</a:t>
            </a:r>
            <a:endParaRPr lang="en-US" sz="2800" dirty="0"/>
          </a:p>
        </p:txBody>
      </p:sp>
    </p:spTree>
    <p:extLst>
      <p:ext uri="{BB962C8B-B14F-4D97-AF65-F5344CB8AC3E}">
        <p14:creationId xmlns:p14="http://schemas.microsoft.com/office/powerpoint/2010/main" val="48886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Goal Details Screen</a:t>
            </a:r>
            <a:endParaRPr lang="en-US" dirty="0"/>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8106"/>
          <a:stretch/>
        </p:blipFill>
        <p:spPr>
          <a:xfrm>
            <a:off x="107157" y="1207748"/>
            <a:ext cx="8929094" cy="241824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026"/>
          <a:stretch/>
        </p:blipFill>
        <p:spPr>
          <a:xfrm rot="480899">
            <a:off x="4186236" y="3743326"/>
            <a:ext cx="4435676" cy="2614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448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3095" t="24104" r="5296" b="12883"/>
          <a:stretch/>
        </p:blipFill>
        <p:spPr>
          <a:xfrm>
            <a:off x="5147" y="1357812"/>
            <a:ext cx="9137446" cy="5500188"/>
          </a:xfrm>
          <a:prstGeom prst="rect">
            <a:avLst/>
          </a:prstGeom>
          <a:noFill/>
          <a:ln>
            <a:noFill/>
          </a:ln>
        </p:spPr>
      </p:pic>
      <p:sp>
        <p:nvSpPr>
          <p:cNvPr id="2" name="Title 1"/>
          <p:cNvSpPr>
            <a:spLocks noGrp="1"/>
          </p:cNvSpPr>
          <p:nvPr>
            <p:ph type="title"/>
          </p:nvPr>
        </p:nvSpPr>
        <p:spPr/>
        <p:txBody>
          <a:bodyPr/>
          <a:lstStyle/>
          <a:p>
            <a:r>
              <a:rPr lang="en-US" dirty="0" smtClean="0"/>
              <a:t>Steps within the software</a:t>
            </a:r>
            <a:endParaRPr lang="en-US" dirty="0"/>
          </a:p>
        </p:txBody>
      </p:sp>
      <p:grpSp>
        <p:nvGrpSpPr>
          <p:cNvPr id="11" name="Group 10"/>
          <p:cNvGrpSpPr/>
          <p:nvPr/>
        </p:nvGrpSpPr>
        <p:grpSpPr>
          <a:xfrm>
            <a:off x="214313" y="1514475"/>
            <a:ext cx="3139677" cy="1994895"/>
            <a:chOff x="214313" y="1514475"/>
            <a:chExt cx="3139677" cy="1994895"/>
          </a:xfrm>
        </p:grpSpPr>
        <p:sp>
          <p:nvSpPr>
            <p:cNvPr id="7" name="Down Arrow 6"/>
            <p:cNvSpPr/>
            <p:nvPr/>
          </p:nvSpPr>
          <p:spPr>
            <a:xfrm rot="18868184">
              <a:off x="2443162" y="2598542"/>
              <a:ext cx="950119" cy="871537"/>
            </a:xfrm>
            <a:prstGeom prst="downArrow">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3" name="Rounded Rectangle 2"/>
            <p:cNvSpPr/>
            <p:nvPr/>
          </p:nvSpPr>
          <p:spPr>
            <a:xfrm>
              <a:off x="214313" y="1514475"/>
              <a:ext cx="2528887" cy="134302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Determine Baseline</a:t>
              </a:r>
              <a:endParaRPr lang="en-US" sz="2800" dirty="0">
                <a:solidFill>
                  <a:srgbClr val="1F94CA"/>
                </a:solidFill>
              </a:endParaRPr>
            </a:p>
          </p:txBody>
        </p:sp>
      </p:grpSp>
      <p:grpSp>
        <p:nvGrpSpPr>
          <p:cNvPr id="12" name="Group 11"/>
          <p:cNvGrpSpPr/>
          <p:nvPr/>
        </p:nvGrpSpPr>
        <p:grpSpPr>
          <a:xfrm>
            <a:off x="2264569" y="2536044"/>
            <a:ext cx="3053951" cy="1964101"/>
            <a:chOff x="2264569" y="2536044"/>
            <a:chExt cx="3053951" cy="1964101"/>
          </a:xfrm>
        </p:grpSpPr>
        <p:sp>
          <p:nvSpPr>
            <p:cNvPr id="9" name="Down Arrow 8"/>
            <p:cNvSpPr/>
            <p:nvPr/>
          </p:nvSpPr>
          <p:spPr>
            <a:xfrm rot="18868184">
              <a:off x="4407692" y="3589317"/>
              <a:ext cx="950119" cy="871537"/>
            </a:xfrm>
            <a:prstGeom prst="downArrow">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4" name="Rounded Rectangle 3"/>
            <p:cNvSpPr/>
            <p:nvPr/>
          </p:nvSpPr>
          <p:spPr>
            <a:xfrm>
              <a:off x="2264569" y="2536044"/>
              <a:ext cx="2528887" cy="134302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Goal Date &amp; Monitor Frequency</a:t>
              </a:r>
              <a:endParaRPr lang="en-US" sz="2800" dirty="0">
                <a:solidFill>
                  <a:srgbClr val="1F94CA"/>
                </a:solidFill>
              </a:endParaRPr>
            </a:p>
          </p:txBody>
        </p:sp>
      </p:grpSp>
      <p:grpSp>
        <p:nvGrpSpPr>
          <p:cNvPr id="14" name="Group 13"/>
          <p:cNvGrpSpPr/>
          <p:nvPr/>
        </p:nvGrpSpPr>
        <p:grpSpPr>
          <a:xfrm>
            <a:off x="4390665" y="3621919"/>
            <a:ext cx="3116336" cy="1946645"/>
            <a:chOff x="4390665" y="3621919"/>
            <a:chExt cx="3116336" cy="1946645"/>
          </a:xfrm>
        </p:grpSpPr>
        <p:sp>
          <p:nvSpPr>
            <p:cNvPr id="10" name="Down Arrow 9"/>
            <p:cNvSpPr/>
            <p:nvPr/>
          </p:nvSpPr>
          <p:spPr>
            <a:xfrm rot="18868184">
              <a:off x="6596173" y="4657736"/>
              <a:ext cx="950119" cy="871537"/>
            </a:xfrm>
            <a:prstGeom prst="downArrow">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5" name="Rounded Rectangle 4"/>
            <p:cNvSpPr/>
            <p:nvPr/>
          </p:nvSpPr>
          <p:spPr>
            <a:xfrm>
              <a:off x="4390665" y="3621919"/>
              <a:ext cx="2528887" cy="134302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Set Goal Score</a:t>
              </a:r>
              <a:endParaRPr lang="en-US" sz="2800" dirty="0">
                <a:solidFill>
                  <a:srgbClr val="1F94CA"/>
                </a:solidFill>
              </a:endParaRPr>
            </a:p>
          </p:txBody>
        </p:sp>
      </p:grpSp>
      <p:sp>
        <p:nvSpPr>
          <p:cNvPr id="6" name="Rounded Rectangle 5"/>
          <p:cNvSpPr/>
          <p:nvPr/>
        </p:nvSpPr>
        <p:spPr>
          <a:xfrm>
            <a:off x="6450557" y="4534547"/>
            <a:ext cx="2528887" cy="134302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Intervention Assignment</a:t>
            </a:r>
            <a:endParaRPr lang="en-US" sz="2800" dirty="0">
              <a:solidFill>
                <a:srgbClr val="1F94CA"/>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 y="5200830"/>
            <a:ext cx="4904242" cy="1319787"/>
          </a:xfrm>
          <a:prstGeom prst="rect">
            <a:avLst/>
          </a:prstGeom>
        </p:spPr>
      </p:pic>
    </p:spTree>
    <p:extLst>
      <p:ext uri="{BB962C8B-B14F-4D97-AF65-F5344CB8AC3E}">
        <p14:creationId xmlns:p14="http://schemas.microsoft.com/office/powerpoint/2010/main" val="40612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4" y="1677987"/>
            <a:ext cx="8974256" cy="260693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Determine the Baseline</a:t>
            </a:r>
            <a:endParaRPr lang="en-US" dirty="0"/>
          </a:p>
        </p:txBody>
      </p:sp>
      <p:sp>
        <p:nvSpPr>
          <p:cNvPr id="4" name="Rounded Rectangle 3"/>
          <p:cNvSpPr/>
          <p:nvPr/>
        </p:nvSpPr>
        <p:spPr>
          <a:xfrm>
            <a:off x="86074" y="2357116"/>
            <a:ext cx="1473785" cy="107962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cxnSp>
        <p:nvCxnSpPr>
          <p:cNvPr id="6" name="Straight Connector 5"/>
          <p:cNvCxnSpPr/>
          <p:nvPr/>
        </p:nvCxnSpPr>
        <p:spPr>
          <a:xfrm>
            <a:off x="276290" y="3436738"/>
            <a:ext cx="3686110" cy="292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59859" y="2492188"/>
            <a:ext cx="6042212" cy="1464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537369" y="3696861"/>
            <a:ext cx="4593736" cy="2969264"/>
          </a:xfrm>
          <a:prstGeom prst="roundRect">
            <a:avLst/>
          </a:prstGeom>
          <a:solidFill>
            <a:schemeClr val="accent5"/>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2702" y="4039922"/>
            <a:ext cx="4295887" cy="1992294"/>
          </a:xfrm>
          <a:prstGeom prst="rect">
            <a:avLst/>
          </a:prstGeom>
        </p:spPr>
      </p:pic>
    </p:spTree>
    <p:extLst>
      <p:ext uri="{BB962C8B-B14F-4D97-AF65-F5344CB8AC3E}">
        <p14:creationId xmlns:p14="http://schemas.microsoft.com/office/powerpoint/2010/main" val="3395831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02" y="1552221"/>
            <a:ext cx="8899452" cy="27139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smtClean="0"/>
              <a:t>Goal Date &amp; Monitor Frequency</a:t>
            </a:r>
            <a:endParaRPr lang="en-US" dirty="0"/>
          </a:p>
        </p:txBody>
      </p:sp>
      <p:sp>
        <p:nvSpPr>
          <p:cNvPr id="4" name="Rounded Rectangle 3"/>
          <p:cNvSpPr/>
          <p:nvPr/>
        </p:nvSpPr>
        <p:spPr>
          <a:xfrm>
            <a:off x="1507388" y="2270035"/>
            <a:ext cx="2885318" cy="129498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cxnSp>
        <p:nvCxnSpPr>
          <p:cNvPr id="11" name="Straight Connector 10"/>
          <p:cNvCxnSpPr/>
          <p:nvPr/>
        </p:nvCxnSpPr>
        <p:spPr>
          <a:xfrm>
            <a:off x="4392706" y="3456019"/>
            <a:ext cx="3567953" cy="701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63037" y="3565022"/>
            <a:ext cx="485716" cy="701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105895" y="4025190"/>
            <a:ext cx="6241057" cy="2746233"/>
          </a:xfrm>
          <a:prstGeom prst="roundRect">
            <a:avLst/>
          </a:prstGeom>
          <a:solidFill>
            <a:schemeClr val="accent5"/>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267" y="4085396"/>
            <a:ext cx="5469392" cy="2625820"/>
          </a:xfrm>
          <a:prstGeom prst="rect">
            <a:avLst/>
          </a:prstGeom>
        </p:spPr>
      </p:pic>
    </p:spTree>
    <p:extLst>
      <p:ext uri="{BB962C8B-B14F-4D97-AF65-F5344CB8AC3E}">
        <p14:creationId xmlns:p14="http://schemas.microsoft.com/office/powerpoint/2010/main" val="3429869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48" y="1639381"/>
            <a:ext cx="8836490" cy="269731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Set the Goal Score</a:t>
            </a:r>
            <a:endParaRPr lang="en-US" dirty="0"/>
          </a:p>
        </p:txBody>
      </p:sp>
      <p:cxnSp>
        <p:nvCxnSpPr>
          <p:cNvPr id="6" name="Straight Connector 5"/>
          <p:cNvCxnSpPr/>
          <p:nvPr/>
        </p:nvCxnSpPr>
        <p:spPr>
          <a:xfrm>
            <a:off x="8303910" y="3507698"/>
            <a:ext cx="410263" cy="897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428565" y="2143594"/>
            <a:ext cx="4087960" cy="136410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cxnSp>
        <p:nvCxnSpPr>
          <p:cNvPr id="5" name="Straight Connector 4"/>
          <p:cNvCxnSpPr/>
          <p:nvPr/>
        </p:nvCxnSpPr>
        <p:spPr>
          <a:xfrm flipH="1">
            <a:off x="2904566" y="2420471"/>
            <a:ext cx="1523999" cy="1693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275468" y="4028315"/>
            <a:ext cx="6635450" cy="2746233"/>
          </a:xfrm>
          <a:prstGeom prst="roundRect">
            <a:avLst/>
          </a:prstGeom>
          <a:solidFill>
            <a:schemeClr val="accent5"/>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612" y="4184037"/>
            <a:ext cx="6210561" cy="2383955"/>
          </a:xfrm>
          <a:prstGeom prst="rect">
            <a:avLst/>
          </a:prstGeom>
        </p:spPr>
      </p:pic>
    </p:spTree>
    <p:extLst>
      <p:ext uri="{BB962C8B-B14F-4D97-AF65-F5344CB8AC3E}">
        <p14:creationId xmlns:p14="http://schemas.microsoft.com/office/powerpoint/2010/main" val="123845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48" y="1639381"/>
            <a:ext cx="8836490" cy="269731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Intervention Assignment</a:t>
            </a:r>
            <a:endParaRPr lang="en-US" dirty="0"/>
          </a:p>
        </p:txBody>
      </p:sp>
      <p:sp>
        <p:nvSpPr>
          <p:cNvPr id="5" name="Down Arrow 4"/>
          <p:cNvSpPr/>
          <p:nvPr/>
        </p:nvSpPr>
        <p:spPr>
          <a:xfrm>
            <a:off x="3951223" y="3187793"/>
            <a:ext cx="731520" cy="55778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11" name="Down Arrow 10"/>
          <p:cNvSpPr/>
          <p:nvPr/>
        </p:nvSpPr>
        <p:spPr>
          <a:xfrm>
            <a:off x="8413100" y="1150857"/>
            <a:ext cx="731520" cy="54864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079" y="3100707"/>
            <a:ext cx="3513781" cy="3362526"/>
          </a:xfrm>
          <a:prstGeom prst="rect">
            <a:avLst/>
          </a:prstGeom>
          <a:ln>
            <a:noFill/>
          </a:ln>
          <a:effectLst>
            <a:outerShdw blurRad="292100" dist="139700" dir="2700000" algn="tl" rotWithShape="0">
              <a:srgbClr val="333333">
                <a:alpha val="65000"/>
              </a:srgbClr>
            </a:outerShdw>
          </a:effectLst>
        </p:spPr>
      </p:pic>
      <p:sp>
        <p:nvSpPr>
          <p:cNvPr id="10" name="Down Arrow 9"/>
          <p:cNvSpPr/>
          <p:nvPr/>
        </p:nvSpPr>
        <p:spPr>
          <a:xfrm>
            <a:off x="7806616" y="5571628"/>
            <a:ext cx="731520" cy="55778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val="4778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0"/>
            <a:ext cx="9143405" cy="1075763"/>
          </a:xfrm>
        </p:spPr>
        <p:txBody>
          <a:bodyPr>
            <a:normAutofit fontScale="90000"/>
          </a:bodyPr>
          <a:lstStyle/>
          <a:p>
            <a:r>
              <a:rPr lang="en-US" dirty="0" smtClean="0"/>
              <a:t>Initial Individual Monitor Report</a:t>
            </a: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3" y="984323"/>
            <a:ext cx="8658279" cy="5782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694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b="27845"/>
          <a:stretch/>
        </p:blipFill>
        <p:spPr>
          <a:xfrm>
            <a:off x="741421" y="1438969"/>
            <a:ext cx="7063972" cy="40195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Data Collection</a:t>
            </a:r>
            <a:endParaRPr lang="en-US" dirty="0"/>
          </a:p>
        </p:txBody>
      </p:sp>
      <p:sp>
        <p:nvSpPr>
          <p:cNvPr id="8" name="Right Arrow 7"/>
          <p:cNvSpPr/>
          <p:nvPr/>
        </p:nvSpPr>
        <p:spPr>
          <a:xfrm>
            <a:off x="4700403" y="2780907"/>
            <a:ext cx="2618705" cy="10340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DRF Measures</a:t>
            </a:r>
            <a:endParaRPr lang="en-US" b="1" dirty="0">
              <a:solidFill>
                <a:srgbClr val="FFFFFF"/>
              </a:solidFill>
            </a:endParaRPr>
          </a:p>
        </p:txBody>
      </p:sp>
      <p:sp>
        <p:nvSpPr>
          <p:cNvPr id="9" name="Right Arrow 8"/>
          <p:cNvSpPr/>
          <p:nvPr/>
        </p:nvSpPr>
        <p:spPr>
          <a:xfrm>
            <a:off x="4700402" y="3945746"/>
            <a:ext cx="2618705" cy="10340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Online Measures</a:t>
            </a:r>
            <a:endParaRPr lang="en-US" b="1" dirty="0">
              <a:solidFill>
                <a:srgbClr val="FFFFFF"/>
              </a:solidFill>
            </a:endParaRPr>
          </a:p>
        </p:txBody>
      </p:sp>
      <p:sp>
        <p:nvSpPr>
          <p:cNvPr id="6" name="Rounded Rectangle 5"/>
          <p:cNvSpPr/>
          <p:nvPr/>
        </p:nvSpPr>
        <p:spPr>
          <a:xfrm>
            <a:off x="3156857" y="5535009"/>
            <a:ext cx="5841843" cy="1264024"/>
          </a:xfrm>
          <a:prstGeom prst="roundRect">
            <a:avLst/>
          </a:prstGeom>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55AB4B"/>
                </a:solidFill>
              </a:rPr>
              <a:t>Review: Can you find the DRF progress monitoring stimulus materials in the Help </a:t>
            </a:r>
            <a:r>
              <a:rPr lang="en-US" sz="2800" dirty="0">
                <a:solidFill>
                  <a:srgbClr val="55AB4B"/>
                </a:solidFill>
              </a:rPr>
              <a:t>F</a:t>
            </a:r>
            <a:r>
              <a:rPr lang="en-US" sz="2800" dirty="0" smtClean="0">
                <a:solidFill>
                  <a:srgbClr val="55AB4B"/>
                </a:solidFill>
              </a:rPr>
              <a:t>ile? </a:t>
            </a:r>
            <a:endParaRPr lang="en-US" sz="2800" dirty="0">
              <a:solidFill>
                <a:srgbClr val="55AB4B"/>
              </a:solidFill>
            </a:endParaRPr>
          </a:p>
        </p:txBody>
      </p:sp>
    </p:spTree>
    <p:extLst>
      <p:ext uri="{BB962C8B-B14F-4D97-AF65-F5344CB8AC3E}">
        <p14:creationId xmlns:p14="http://schemas.microsoft.com/office/powerpoint/2010/main" val="317884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227" y="4470352"/>
            <a:ext cx="2331781" cy="2365905"/>
          </a:xfrm>
          <a:prstGeom prst="rect">
            <a:avLst/>
          </a:prstGeom>
          <a:ln>
            <a:noFill/>
          </a:ln>
          <a:effectLst>
            <a:outerShdw blurRad="292100" dist="139700" dir="2700000" algn="tl" rotWithShape="0">
              <a:srgbClr val="333333">
                <a:alpha val="65000"/>
              </a:srgbClr>
            </a:outerShdw>
          </a:effectLst>
        </p:spPr>
      </p:pic>
      <p:pic>
        <p:nvPicPr>
          <p:cNvPr id="18" name="Picture 17" descr="Screen Clipping"/>
          <p:cNvPicPr>
            <a:picLocks noChangeAspect="1"/>
          </p:cNvPicPr>
          <p:nvPr/>
        </p:nvPicPr>
        <p:blipFill rotWithShape="1">
          <a:blip r:embed="rId4">
            <a:extLst>
              <a:ext uri="{28A0092B-C50C-407E-A947-70E740481C1C}">
                <a14:useLocalDpi xmlns:a14="http://schemas.microsoft.com/office/drawing/2010/main" val="0"/>
              </a:ext>
            </a:extLst>
          </a:blip>
          <a:srcRect l="19928" t="20505"/>
          <a:stretch/>
        </p:blipFill>
        <p:spPr>
          <a:xfrm>
            <a:off x="3894146" y="67864"/>
            <a:ext cx="4847862" cy="199834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5"/>
          <a:srcRect l="20065" t="11653"/>
          <a:stretch/>
        </p:blipFill>
        <p:spPr>
          <a:xfrm>
            <a:off x="4873076" y="2177722"/>
            <a:ext cx="3881311" cy="2242074"/>
          </a:xfrm>
          <a:prstGeom prst="rect">
            <a:avLst/>
          </a:prstGeom>
          <a:ln>
            <a:noFill/>
          </a:ln>
          <a:effectLst>
            <a:outerShdw blurRad="292100" dist="139700" dir="2700000" algn="tl" rotWithShape="0">
              <a:srgbClr val="333333">
                <a:alpha val="65000"/>
              </a:srgbClr>
            </a:outerShdw>
          </a:effectLst>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076" y="3399286"/>
            <a:ext cx="3973839" cy="126165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 y="0"/>
            <a:ext cx="4147792" cy="3044400"/>
          </a:xfrm>
        </p:spPr>
        <p:txBody>
          <a:bodyPr>
            <a:normAutofit/>
          </a:bodyPr>
          <a:lstStyle/>
          <a:p>
            <a:r>
              <a:rPr lang="en-US" dirty="0" smtClean="0"/>
              <a:t>Access to Intervention and Goal Changes</a:t>
            </a:r>
            <a:endParaRPr lang="en-US" dirty="0"/>
          </a:p>
        </p:txBody>
      </p:sp>
      <p:sp>
        <p:nvSpPr>
          <p:cNvPr id="7" name="Down Arrow 6"/>
          <p:cNvSpPr/>
          <p:nvPr/>
        </p:nvSpPr>
        <p:spPr>
          <a:xfrm>
            <a:off x="8041938" y="226867"/>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8" name="Down Arrow 7"/>
          <p:cNvSpPr/>
          <p:nvPr/>
        </p:nvSpPr>
        <p:spPr>
          <a:xfrm>
            <a:off x="6706367" y="3020763"/>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9" name="Down Arrow 8"/>
          <p:cNvSpPr/>
          <p:nvPr/>
        </p:nvSpPr>
        <p:spPr>
          <a:xfrm>
            <a:off x="8223364" y="5536664"/>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10" name="Rounded Rectangle 9"/>
          <p:cNvSpPr/>
          <p:nvPr/>
        </p:nvSpPr>
        <p:spPr>
          <a:xfrm>
            <a:off x="81927" y="5651142"/>
            <a:ext cx="5385123" cy="1143957"/>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indent="-342900">
              <a:buFontTx/>
              <a:buAutoNum type="arabicPeriod"/>
            </a:pPr>
            <a:r>
              <a:rPr lang="en-US" sz="2800" dirty="0" smtClean="0">
                <a:solidFill>
                  <a:srgbClr val="1F94CA"/>
                </a:solidFill>
              </a:rPr>
              <a:t>Click onto a Goal Status bar</a:t>
            </a:r>
          </a:p>
          <a:p>
            <a:pPr marL="342900" indent="-342900">
              <a:buFontTx/>
              <a:buAutoNum type="arabicPeriod"/>
            </a:pPr>
            <a:r>
              <a:rPr lang="en-US" sz="2800" dirty="0" smtClean="0">
                <a:solidFill>
                  <a:srgbClr val="1F94CA"/>
                </a:solidFill>
              </a:rPr>
              <a:t>Click onto </a:t>
            </a:r>
            <a:r>
              <a:rPr lang="en-US" sz="2800" u="sng" dirty="0" smtClean="0">
                <a:solidFill>
                  <a:srgbClr val="1F94CA"/>
                </a:solidFill>
              </a:rPr>
              <a:t>Adjust Plan button</a:t>
            </a:r>
            <a:endParaRPr lang="en-US" sz="2800" u="sng" dirty="0">
              <a:solidFill>
                <a:srgbClr val="1F94CA"/>
              </a:solidFill>
            </a:endParaRPr>
          </a:p>
        </p:txBody>
      </p:sp>
      <p:sp>
        <p:nvSpPr>
          <p:cNvPr id="11" name="Down Arrow 10"/>
          <p:cNvSpPr/>
          <p:nvPr/>
        </p:nvSpPr>
        <p:spPr>
          <a:xfrm>
            <a:off x="2642255" y="3914361"/>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12" name="TextBox 11"/>
          <p:cNvSpPr txBox="1"/>
          <p:nvPr/>
        </p:nvSpPr>
        <p:spPr>
          <a:xfrm>
            <a:off x="5203687" y="1559949"/>
            <a:ext cx="3490058" cy="461665"/>
          </a:xfrm>
          <a:prstGeom prst="rect">
            <a:avLst/>
          </a:prstGeom>
          <a:solidFill>
            <a:schemeClr val="accent1"/>
          </a:solidFill>
          <a:ln w="38100">
            <a:solidFill>
              <a:schemeClr val="tx1"/>
            </a:solidFill>
          </a:ln>
        </p:spPr>
        <p:txBody>
          <a:bodyPr wrap="none" rtlCol="0">
            <a:spAutoFit/>
          </a:bodyPr>
          <a:lstStyle/>
          <a:p>
            <a:r>
              <a:rPr lang="en-US" sz="2400" dirty="0" smtClean="0">
                <a:solidFill>
                  <a:srgbClr val="1F94CA"/>
                </a:solidFill>
              </a:rPr>
              <a:t>Benchmark Comparison</a:t>
            </a:r>
            <a:endParaRPr lang="en-US" sz="2400" dirty="0">
              <a:solidFill>
                <a:srgbClr val="1F94CA"/>
              </a:solidFill>
            </a:endParaRPr>
          </a:p>
        </p:txBody>
      </p:sp>
      <p:sp>
        <p:nvSpPr>
          <p:cNvPr id="13" name="TextBox 12"/>
          <p:cNvSpPr txBox="1"/>
          <p:nvPr/>
        </p:nvSpPr>
        <p:spPr>
          <a:xfrm>
            <a:off x="6514137" y="6333434"/>
            <a:ext cx="2204450" cy="461665"/>
          </a:xfrm>
          <a:prstGeom prst="rect">
            <a:avLst/>
          </a:prstGeom>
          <a:solidFill>
            <a:schemeClr val="accent1"/>
          </a:solidFill>
          <a:ln w="38100">
            <a:solidFill>
              <a:schemeClr val="bg2"/>
            </a:solidFill>
          </a:ln>
        </p:spPr>
        <p:txBody>
          <a:bodyPr wrap="none" rtlCol="0">
            <a:spAutoFit/>
          </a:bodyPr>
          <a:lstStyle/>
          <a:p>
            <a:r>
              <a:rPr lang="en-US" sz="2400" dirty="0" smtClean="0">
                <a:solidFill>
                  <a:srgbClr val="1F94CA"/>
                </a:solidFill>
              </a:rPr>
              <a:t>Student Profile</a:t>
            </a:r>
            <a:endParaRPr lang="en-US" sz="2400" dirty="0">
              <a:solidFill>
                <a:srgbClr val="1F94CA"/>
              </a:solidFill>
            </a:endParaRPr>
          </a:p>
        </p:txBody>
      </p:sp>
      <p:sp>
        <p:nvSpPr>
          <p:cNvPr id="14" name="TextBox 13"/>
          <p:cNvSpPr txBox="1"/>
          <p:nvPr/>
        </p:nvSpPr>
        <p:spPr>
          <a:xfrm>
            <a:off x="7514300" y="3905077"/>
            <a:ext cx="1212191" cy="461665"/>
          </a:xfrm>
          <a:prstGeom prst="rect">
            <a:avLst/>
          </a:prstGeom>
          <a:solidFill>
            <a:schemeClr val="accent1"/>
          </a:solidFill>
          <a:ln w="38100">
            <a:solidFill>
              <a:schemeClr val="tx1"/>
            </a:solidFill>
          </a:ln>
        </p:spPr>
        <p:txBody>
          <a:bodyPr wrap="none" rtlCol="0">
            <a:spAutoFit/>
          </a:bodyPr>
          <a:lstStyle/>
          <a:p>
            <a:r>
              <a:rPr lang="en-US" sz="2400" dirty="0" smtClean="0">
                <a:solidFill>
                  <a:srgbClr val="1F94CA"/>
                </a:solidFill>
              </a:rPr>
              <a:t>Monitor</a:t>
            </a:r>
            <a:endParaRPr lang="en-US" sz="2400" dirty="0">
              <a:solidFill>
                <a:srgbClr val="1F94CA"/>
              </a:solidFill>
            </a:endParaRPr>
          </a:p>
        </p:txBody>
      </p:sp>
    </p:spTree>
    <p:extLst>
      <p:ext uri="{BB962C8B-B14F-4D97-AF65-F5344CB8AC3E}">
        <p14:creationId xmlns:p14="http://schemas.microsoft.com/office/powerpoint/2010/main" val="22836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Assessments</a:t>
            </a:r>
            <a:endParaRPr lang="en-US" dirty="0"/>
          </a:p>
        </p:txBody>
      </p:sp>
      <p:pic>
        <p:nvPicPr>
          <p:cNvPr id="3" name="Picture 2"/>
          <p:cNvPicPr>
            <a:picLocks noChangeAspect="1"/>
          </p:cNvPicPr>
          <p:nvPr/>
        </p:nvPicPr>
        <p:blipFill>
          <a:blip r:embed="rId3"/>
          <a:stretch>
            <a:fillRect/>
          </a:stretch>
        </p:blipFill>
        <p:spPr>
          <a:xfrm>
            <a:off x="4778477" y="1401550"/>
            <a:ext cx="4114997" cy="4927023"/>
          </a:xfrm>
          <a:prstGeom prst="rect">
            <a:avLst/>
          </a:prstGeom>
        </p:spPr>
      </p:pic>
      <p:sp>
        <p:nvSpPr>
          <p:cNvPr id="5" name="Rounded Rectangle 4"/>
          <p:cNvSpPr/>
          <p:nvPr/>
        </p:nvSpPr>
        <p:spPr>
          <a:xfrm>
            <a:off x="185530" y="1515782"/>
            <a:ext cx="4592947" cy="452720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1F94CA"/>
                </a:solidFill>
              </a:rPr>
              <a:t>For Grades 2-12</a:t>
            </a:r>
          </a:p>
          <a:p>
            <a:endParaRPr lang="en-US" sz="2800" dirty="0">
              <a:solidFill>
                <a:srgbClr val="1F94CA"/>
              </a:solidFill>
            </a:endParaRPr>
          </a:p>
          <a:p>
            <a:r>
              <a:rPr lang="en-US" sz="2800" dirty="0" smtClean="0">
                <a:solidFill>
                  <a:srgbClr val="1F94CA"/>
                </a:solidFill>
              </a:rPr>
              <a:t>Administer to groups of students</a:t>
            </a:r>
          </a:p>
          <a:p>
            <a:endParaRPr lang="en-US" sz="2800" dirty="0">
              <a:solidFill>
                <a:srgbClr val="1F94CA"/>
              </a:solidFill>
            </a:endParaRPr>
          </a:p>
          <a:p>
            <a:r>
              <a:rPr lang="en-US" sz="2800" dirty="0" smtClean="0">
                <a:solidFill>
                  <a:srgbClr val="1F94CA"/>
                </a:solidFill>
              </a:rPr>
              <a:t>Automatically scored</a:t>
            </a:r>
          </a:p>
          <a:p>
            <a:endParaRPr lang="en-US" sz="2800" dirty="0" smtClean="0">
              <a:solidFill>
                <a:srgbClr val="1F94CA"/>
              </a:solidFill>
            </a:endParaRPr>
          </a:p>
          <a:p>
            <a:r>
              <a:rPr lang="en-US" sz="2800" dirty="0" smtClean="0">
                <a:solidFill>
                  <a:srgbClr val="1F94CA"/>
                </a:solidFill>
              </a:rPr>
              <a:t>Reports are available immediately </a:t>
            </a:r>
            <a:endParaRPr lang="en-US" sz="2400" dirty="0">
              <a:solidFill>
                <a:srgbClr val="1F94CA"/>
              </a:solidFill>
            </a:endParaRPr>
          </a:p>
        </p:txBody>
      </p:sp>
    </p:spTree>
    <p:extLst>
      <p:ext uri="{BB962C8B-B14F-4D97-AF65-F5344CB8AC3E}">
        <p14:creationId xmlns:p14="http://schemas.microsoft.com/office/powerpoint/2010/main" val="709277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 Goal</a:t>
            </a:r>
            <a:endParaRPr lang="en-US" dirty="0"/>
          </a:p>
        </p:txBody>
      </p:sp>
      <p:pic>
        <p:nvPicPr>
          <p:cNvPr id="5" name="Picture 4" descr="Aimsweb - Google Chrome"/>
          <p:cNvPicPr>
            <a:picLocks noChangeAspect="1"/>
          </p:cNvPicPr>
          <p:nvPr/>
        </p:nvPicPr>
        <p:blipFill rotWithShape="1">
          <a:blip r:embed="rId3">
            <a:extLst>
              <a:ext uri="{28A0092B-C50C-407E-A947-70E740481C1C}">
                <a14:useLocalDpi xmlns:a14="http://schemas.microsoft.com/office/drawing/2010/main" val="0"/>
              </a:ext>
            </a:extLst>
          </a:blip>
          <a:srcRect l="980" t="17101" r="980" b="11762"/>
          <a:stretch/>
        </p:blipFill>
        <p:spPr>
          <a:xfrm>
            <a:off x="59626" y="1632856"/>
            <a:ext cx="8964707" cy="3694101"/>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a:off x="4338779" y="1842228"/>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8" name="Down Arrow 7"/>
          <p:cNvSpPr/>
          <p:nvPr/>
        </p:nvSpPr>
        <p:spPr>
          <a:xfrm>
            <a:off x="8410038" y="1156781"/>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9" name="Rounded Rectangle 8"/>
          <p:cNvSpPr/>
          <p:nvPr/>
        </p:nvSpPr>
        <p:spPr>
          <a:xfrm>
            <a:off x="4196444" y="4665637"/>
            <a:ext cx="4663906" cy="202587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indent="-342900">
              <a:buFontTx/>
              <a:buAutoNum type="arabicPeriod"/>
            </a:pPr>
            <a:r>
              <a:rPr lang="en-US" sz="2800" dirty="0" smtClean="0">
                <a:solidFill>
                  <a:srgbClr val="1F94CA"/>
                </a:solidFill>
              </a:rPr>
              <a:t>Change the goal within the Goal Score area</a:t>
            </a:r>
          </a:p>
          <a:p>
            <a:pPr marL="342900" indent="-342900">
              <a:buFontTx/>
              <a:buAutoNum type="arabicPeriod"/>
            </a:pPr>
            <a:r>
              <a:rPr lang="en-US" sz="2800" dirty="0" smtClean="0">
                <a:solidFill>
                  <a:srgbClr val="1F94CA"/>
                </a:solidFill>
              </a:rPr>
              <a:t>Click </a:t>
            </a:r>
            <a:r>
              <a:rPr lang="en-US" sz="2800" u="sng" dirty="0" smtClean="0">
                <a:solidFill>
                  <a:srgbClr val="1F94CA"/>
                </a:solidFill>
              </a:rPr>
              <a:t>Save</a:t>
            </a:r>
            <a:endParaRPr lang="en-US" sz="2800" u="sng" dirty="0">
              <a:solidFill>
                <a:srgbClr val="1F94CA"/>
              </a:solidFill>
            </a:endParaRPr>
          </a:p>
        </p:txBody>
      </p:sp>
    </p:spTree>
    <p:extLst>
      <p:ext uri="{BB962C8B-B14F-4D97-AF65-F5344CB8AC3E}">
        <p14:creationId xmlns:p14="http://schemas.microsoft.com/office/powerpoint/2010/main" val="881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Monitoring Report</a:t>
            </a:r>
            <a:endParaRPr lang="en-US" dirty="0"/>
          </a:p>
        </p:txBody>
      </p:sp>
      <p:pic>
        <p:nvPicPr>
          <p:cNvPr id="3" name="Picture 2"/>
          <p:cNvPicPr>
            <a:picLocks noChangeAspect="1"/>
          </p:cNvPicPr>
          <p:nvPr/>
        </p:nvPicPr>
        <p:blipFill>
          <a:blip r:embed="rId3"/>
          <a:stretch>
            <a:fillRect/>
          </a:stretch>
        </p:blipFill>
        <p:spPr>
          <a:xfrm>
            <a:off x="693019" y="1150040"/>
            <a:ext cx="7899224" cy="5087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4895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3209" y="1479280"/>
            <a:ext cx="7931216" cy="41452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Group Monitor Screen</a:t>
            </a:r>
            <a:endParaRPr lang="en-US" dirty="0"/>
          </a:p>
        </p:txBody>
      </p:sp>
      <p:sp>
        <p:nvSpPr>
          <p:cNvPr id="5" name="Down Arrow 4"/>
          <p:cNvSpPr/>
          <p:nvPr/>
        </p:nvSpPr>
        <p:spPr>
          <a:xfrm>
            <a:off x="363209" y="971121"/>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6" name="Down Arrow 5"/>
          <p:cNvSpPr/>
          <p:nvPr/>
        </p:nvSpPr>
        <p:spPr>
          <a:xfrm>
            <a:off x="1058878" y="1239465"/>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7" name="Rounded Rectangle 6"/>
          <p:cNvSpPr/>
          <p:nvPr/>
        </p:nvSpPr>
        <p:spPr>
          <a:xfrm>
            <a:off x="4156364" y="4800600"/>
            <a:ext cx="4868219" cy="1856545"/>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400" dirty="0" smtClean="0">
                <a:solidFill>
                  <a:srgbClr val="1F94CA"/>
                </a:solidFill>
              </a:rPr>
              <a:t>Click </a:t>
            </a:r>
            <a:r>
              <a:rPr lang="en-US" sz="2400" u="sng" dirty="0" smtClean="0">
                <a:solidFill>
                  <a:srgbClr val="1F94CA"/>
                </a:solidFill>
              </a:rPr>
              <a:t>Students</a:t>
            </a:r>
            <a:r>
              <a:rPr lang="en-US" sz="2400" dirty="0" smtClean="0">
                <a:solidFill>
                  <a:srgbClr val="1F94CA"/>
                </a:solidFill>
              </a:rPr>
              <a:t> tab</a:t>
            </a:r>
          </a:p>
          <a:p>
            <a:pPr marL="342900" indent="-342900">
              <a:buFontTx/>
              <a:buAutoNum type="arabicPeriod"/>
            </a:pPr>
            <a:r>
              <a:rPr lang="en-US" sz="2400" dirty="0" smtClean="0">
                <a:solidFill>
                  <a:srgbClr val="1F94CA"/>
                </a:solidFill>
              </a:rPr>
              <a:t>Select </a:t>
            </a:r>
            <a:r>
              <a:rPr lang="en-US" sz="2400" u="sng" dirty="0" smtClean="0">
                <a:solidFill>
                  <a:srgbClr val="1F94CA"/>
                </a:solidFill>
              </a:rPr>
              <a:t>Monitor</a:t>
            </a:r>
          </a:p>
          <a:p>
            <a:pPr marL="342900" indent="-342900">
              <a:buFontTx/>
              <a:buAutoNum type="arabicPeriod"/>
            </a:pPr>
            <a:r>
              <a:rPr lang="en-US" sz="2400" dirty="0" smtClean="0">
                <a:solidFill>
                  <a:srgbClr val="1F94CA"/>
                </a:solidFill>
              </a:rPr>
              <a:t>Filter to your group and click </a:t>
            </a:r>
            <a:r>
              <a:rPr lang="en-US" sz="2400" u="sng" dirty="0" smtClean="0">
                <a:solidFill>
                  <a:srgbClr val="1F94CA"/>
                </a:solidFill>
              </a:rPr>
              <a:t>View/Refresh</a:t>
            </a:r>
          </a:p>
        </p:txBody>
      </p:sp>
      <p:sp>
        <p:nvSpPr>
          <p:cNvPr id="8" name="Down Arrow 7"/>
          <p:cNvSpPr/>
          <p:nvPr/>
        </p:nvSpPr>
        <p:spPr>
          <a:xfrm>
            <a:off x="1299511" y="2063800"/>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Tree>
    <p:extLst>
      <p:ext uri="{BB962C8B-B14F-4D97-AF65-F5344CB8AC3E}">
        <p14:creationId xmlns:p14="http://schemas.microsoft.com/office/powerpoint/2010/main" val="20931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259" t="11792"/>
          <a:stretch/>
        </p:blipFill>
        <p:spPr>
          <a:xfrm>
            <a:off x="66288" y="1487015"/>
            <a:ext cx="6520716" cy="37698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Monitor Screen Functions</a:t>
            </a:r>
            <a:endParaRPr lang="en-US" dirty="0"/>
          </a:p>
        </p:txBody>
      </p:sp>
      <p:sp>
        <p:nvSpPr>
          <p:cNvPr id="15" name="Rounded Rectangular Callout 14"/>
          <p:cNvSpPr/>
          <p:nvPr/>
        </p:nvSpPr>
        <p:spPr>
          <a:xfrm>
            <a:off x="6736098" y="1487015"/>
            <a:ext cx="2168058" cy="682299"/>
          </a:xfrm>
          <a:prstGeom prst="wedgeRoundRectCallout">
            <a:avLst>
              <a:gd name="adj1" fmla="val -268818"/>
              <a:gd name="adj2" fmla="val 20646"/>
              <a:gd name="adj3" fmla="val 16667"/>
            </a:avLst>
          </a:prstGeom>
          <a:no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Begin a DRF</a:t>
            </a:r>
            <a:endParaRPr lang="en-US" sz="2400" dirty="0">
              <a:solidFill>
                <a:srgbClr val="1F94CA"/>
              </a:solidFill>
            </a:endParaRPr>
          </a:p>
        </p:txBody>
      </p:sp>
      <p:sp>
        <p:nvSpPr>
          <p:cNvPr id="17" name="Rounded Rectangular Callout 16"/>
          <p:cNvSpPr/>
          <p:nvPr/>
        </p:nvSpPr>
        <p:spPr>
          <a:xfrm>
            <a:off x="3294309" y="5545571"/>
            <a:ext cx="2168058" cy="717903"/>
          </a:xfrm>
          <a:prstGeom prst="wedgeRoundRectCallout">
            <a:avLst>
              <a:gd name="adj1" fmla="val -40114"/>
              <a:gd name="adj2" fmla="val -179274"/>
              <a:gd name="adj3" fmla="val 16667"/>
            </a:avLst>
          </a:prstGeom>
          <a:no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View a report</a:t>
            </a:r>
            <a:endParaRPr lang="en-US" sz="2400" dirty="0">
              <a:solidFill>
                <a:srgbClr val="1F94CA"/>
              </a:solidFill>
            </a:endParaRPr>
          </a:p>
        </p:txBody>
      </p:sp>
      <p:sp>
        <p:nvSpPr>
          <p:cNvPr id="18" name="Rounded Rectangular Callout 17"/>
          <p:cNvSpPr/>
          <p:nvPr/>
        </p:nvSpPr>
        <p:spPr>
          <a:xfrm>
            <a:off x="5621591" y="5545571"/>
            <a:ext cx="3292752" cy="1216811"/>
          </a:xfrm>
          <a:prstGeom prst="wedgeRoundRectCallout">
            <a:avLst>
              <a:gd name="adj1" fmla="val -103184"/>
              <a:gd name="adj2" fmla="val -219526"/>
              <a:gd name="adj3" fmla="val 16667"/>
            </a:avLst>
          </a:prstGeom>
          <a:no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View specific goal feedback, adjust plan, view report</a:t>
            </a:r>
            <a:endParaRPr lang="en-US" sz="2400" dirty="0">
              <a:solidFill>
                <a:srgbClr val="1F94CA"/>
              </a:solidFill>
            </a:endParaRPr>
          </a:p>
        </p:txBody>
      </p:sp>
      <p:sp>
        <p:nvSpPr>
          <p:cNvPr id="19" name="Rounded Rectangular Callout 18"/>
          <p:cNvSpPr/>
          <p:nvPr/>
        </p:nvSpPr>
        <p:spPr>
          <a:xfrm>
            <a:off x="6736098" y="3874547"/>
            <a:ext cx="2168058" cy="1223936"/>
          </a:xfrm>
          <a:prstGeom prst="wedgeRoundRectCallout">
            <a:avLst>
              <a:gd name="adj1" fmla="val -120685"/>
              <a:gd name="adj2" fmla="val -110384"/>
              <a:gd name="adj3" fmla="val 16667"/>
            </a:avLst>
          </a:prstGeom>
          <a:no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View a goal change and effect</a:t>
            </a:r>
            <a:endParaRPr lang="en-US" sz="2400" dirty="0">
              <a:solidFill>
                <a:srgbClr val="1F94CA"/>
              </a:solidFill>
            </a:endParaRPr>
          </a:p>
        </p:txBody>
      </p:sp>
      <p:pic>
        <p:nvPicPr>
          <p:cNvPr id="6" name="Picture 5"/>
          <p:cNvPicPr>
            <a:picLocks noChangeAspect="1"/>
          </p:cNvPicPr>
          <p:nvPr/>
        </p:nvPicPr>
        <p:blipFill rotWithShape="1">
          <a:blip r:embed="rId4"/>
          <a:srcRect l="18549" b="16217"/>
          <a:stretch/>
        </p:blipFill>
        <p:spPr>
          <a:xfrm>
            <a:off x="6244123" y="2121830"/>
            <a:ext cx="253581" cy="301420"/>
          </a:xfrm>
          <a:prstGeom prst="rect">
            <a:avLst/>
          </a:prstGeom>
        </p:spPr>
      </p:pic>
      <p:pic>
        <p:nvPicPr>
          <p:cNvPr id="13" name="Picture 12"/>
          <p:cNvPicPr>
            <a:picLocks noChangeAspect="1"/>
          </p:cNvPicPr>
          <p:nvPr/>
        </p:nvPicPr>
        <p:blipFill rotWithShape="1">
          <a:blip r:embed="rId4"/>
          <a:srcRect l="18549" t="27982" b="16217"/>
          <a:stretch/>
        </p:blipFill>
        <p:spPr>
          <a:xfrm>
            <a:off x="4919089" y="2891365"/>
            <a:ext cx="253581" cy="200751"/>
          </a:xfrm>
          <a:prstGeom prst="rect">
            <a:avLst/>
          </a:prstGeom>
        </p:spPr>
      </p:pic>
      <p:sp>
        <p:nvSpPr>
          <p:cNvPr id="16" name="Rounded Rectangular Callout 15"/>
          <p:cNvSpPr/>
          <p:nvPr/>
        </p:nvSpPr>
        <p:spPr>
          <a:xfrm>
            <a:off x="6746285" y="2304028"/>
            <a:ext cx="2168058" cy="1435805"/>
          </a:xfrm>
          <a:prstGeom prst="wedgeRoundRectCallout">
            <a:avLst>
              <a:gd name="adj1" fmla="val -64397"/>
              <a:gd name="adj2" fmla="val -42951"/>
              <a:gd name="adj3" fmla="val 16667"/>
            </a:avLst>
          </a:prstGeom>
          <a:no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View an intervention change and effect</a:t>
            </a:r>
            <a:endParaRPr lang="en-US" sz="2400" dirty="0">
              <a:solidFill>
                <a:srgbClr val="1F94CA"/>
              </a:solidFill>
            </a:endParaRPr>
          </a:p>
        </p:txBody>
      </p:sp>
      <p:sp>
        <p:nvSpPr>
          <p:cNvPr id="11" name="Rounded Rectangular Callout 10"/>
          <p:cNvSpPr/>
          <p:nvPr/>
        </p:nvSpPr>
        <p:spPr>
          <a:xfrm>
            <a:off x="66288" y="5362723"/>
            <a:ext cx="3068798" cy="1451735"/>
          </a:xfrm>
          <a:prstGeom prst="wedgeRoundRectCallout">
            <a:avLst>
              <a:gd name="adj1" fmla="val -371"/>
              <a:gd name="adj2" fmla="val -276056"/>
              <a:gd name="adj3" fmla="val 16667"/>
            </a:avLst>
          </a:prstGeom>
          <a:solidFill>
            <a:schemeClr val="accent1"/>
          </a:solidFill>
          <a:ln w="38100">
            <a:solidFill>
              <a:srgbClr val="EDA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1F94CA"/>
                </a:solidFill>
              </a:rPr>
              <a:t>Access to online test assignments will also show up in this column</a:t>
            </a:r>
            <a:endParaRPr lang="en-US" sz="2400" dirty="0">
              <a:solidFill>
                <a:srgbClr val="1F94CA"/>
              </a:solidFill>
            </a:endParaRPr>
          </a:p>
        </p:txBody>
      </p:sp>
    </p:spTree>
    <p:extLst>
      <p:ext uri="{BB962C8B-B14F-4D97-AF65-F5344CB8AC3E}">
        <p14:creationId xmlns:p14="http://schemas.microsoft.com/office/powerpoint/2010/main" val="218819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1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20259" t="11792"/>
          <a:stretch/>
        </p:blipFill>
        <p:spPr>
          <a:xfrm>
            <a:off x="228601" y="931814"/>
            <a:ext cx="8815191" cy="5096431"/>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4"/>
          <a:srcRect l="18549" b="16217"/>
          <a:stretch/>
        </p:blipFill>
        <p:spPr>
          <a:xfrm>
            <a:off x="8606575" y="1772844"/>
            <a:ext cx="342810" cy="407482"/>
          </a:xfrm>
          <a:prstGeom prst="rect">
            <a:avLst/>
          </a:prstGeom>
        </p:spPr>
      </p:pic>
      <p:pic>
        <p:nvPicPr>
          <p:cNvPr id="22" name="Picture 21"/>
          <p:cNvPicPr>
            <a:picLocks noChangeAspect="1"/>
          </p:cNvPicPr>
          <p:nvPr/>
        </p:nvPicPr>
        <p:blipFill rotWithShape="1">
          <a:blip r:embed="rId4"/>
          <a:srcRect l="18549" t="27982" b="16217"/>
          <a:stretch/>
        </p:blipFill>
        <p:spPr>
          <a:xfrm>
            <a:off x="6853363" y="2828823"/>
            <a:ext cx="342810" cy="271390"/>
          </a:xfrm>
          <a:prstGeom prst="rect">
            <a:avLst/>
          </a:prstGeom>
        </p:spPr>
      </p:pic>
      <p:sp>
        <p:nvSpPr>
          <p:cNvPr id="9" name="Text Placeholder 1"/>
          <p:cNvSpPr txBox="1">
            <a:spLocks/>
          </p:cNvSpPr>
          <p:nvPr/>
        </p:nvSpPr>
        <p:spPr>
          <a:xfrm>
            <a:off x="53787" y="0"/>
            <a:ext cx="9144000" cy="1284321"/>
          </a:xfrm>
          <a:prstGeom prst="rect">
            <a:avLst/>
          </a:prstGeom>
        </p:spPr>
        <p:txBody>
          <a:bodyPr>
            <a:normAutofit/>
          </a:bodyPr>
          <a:lst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solidFill>
                  <a:srgbClr val="1F94CA"/>
                </a:solidFill>
              </a:rPr>
              <a:t>Monitor Screen Components</a:t>
            </a:r>
            <a:endParaRPr lang="en-US" sz="4000" b="1" dirty="0">
              <a:solidFill>
                <a:srgbClr val="1F94CA"/>
              </a:solidFill>
            </a:endParaRPr>
          </a:p>
        </p:txBody>
      </p:sp>
      <p:sp>
        <p:nvSpPr>
          <p:cNvPr id="10" name="Rectangle 9"/>
          <p:cNvSpPr/>
          <p:nvPr/>
        </p:nvSpPr>
        <p:spPr>
          <a:xfrm>
            <a:off x="252861" y="912788"/>
            <a:ext cx="1040627" cy="453603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1" name="Rectangle 10"/>
          <p:cNvSpPr/>
          <p:nvPr/>
        </p:nvSpPr>
        <p:spPr>
          <a:xfrm>
            <a:off x="1284981" y="912788"/>
            <a:ext cx="363066" cy="453603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2" name="Rectangle 11"/>
          <p:cNvSpPr/>
          <p:nvPr/>
        </p:nvSpPr>
        <p:spPr>
          <a:xfrm>
            <a:off x="1702144" y="912788"/>
            <a:ext cx="511068" cy="453603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3" name="Rectangle 12"/>
          <p:cNvSpPr/>
          <p:nvPr/>
        </p:nvSpPr>
        <p:spPr>
          <a:xfrm>
            <a:off x="2334825" y="912788"/>
            <a:ext cx="386591" cy="453603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5" name="Rectangle 14"/>
          <p:cNvSpPr/>
          <p:nvPr/>
        </p:nvSpPr>
        <p:spPr>
          <a:xfrm>
            <a:off x="2732437" y="924361"/>
            <a:ext cx="2216793" cy="452446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6" name="Rectangle 15"/>
          <p:cNvSpPr/>
          <p:nvPr/>
        </p:nvSpPr>
        <p:spPr>
          <a:xfrm>
            <a:off x="4950206" y="941273"/>
            <a:ext cx="2189629" cy="45075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
        <p:nvSpPr>
          <p:cNvPr id="17" name="Rectangle 16"/>
          <p:cNvSpPr/>
          <p:nvPr/>
        </p:nvSpPr>
        <p:spPr>
          <a:xfrm>
            <a:off x="7139835" y="941273"/>
            <a:ext cx="1888699" cy="450754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pic>
        <p:nvPicPr>
          <p:cNvPr id="4" name="Picture 3" descr="Screen Clipping"/>
          <p:cNvPicPr>
            <a:picLocks noChangeAspect="1"/>
          </p:cNvPicPr>
          <p:nvPr/>
        </p:nvPicPr>
        <p:blipFill rotWithShape="1">
          <a:blip r:embed="rId5">
            <a:extLst>
              <a:ext uri="{28A0092B-C50C-407E-A947-70E740481C1C}">
                <a14:useLocalDpi xmlns:a14="http://schemas.microsoft.com/office/drawing/2010/main" val="0"/>
              </a:ext>
            </a:extLst>
          </a:blip>
          <a:srcRect l="1633" t="27727" r="2492" b="9779"/>
          <a:stretch/>
        </p:blipFill>
        <p:spPr>
          <a:xfrm>
            <a:off x="4984512" y="2016202"/>
            <a:ext cx="3638550" cy="781051"/>
          </a:xfrm>
          <a:prstGeom prst="rect">
            <a:avLst/>
          </a:prstGeom>
          <a:ln>
            <a:noFill/>
          </a:ln>
          <a:effectLst>
            <a:outerShdw blurRad="292100" dist="139700" dir="2700000" algn="tl" rotWithShape="0">
              <a:srgbClr val="333333">
                <a:alpha val="65000"/>
              </a:srgbClr>
            </a:outerShdw>
          </a:effectLst>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917" y="3246826"/>
            <a:ext cx="3525387" cy="737304"/>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2987" y="4077131"/>
            <a:ext cx="3516317" cy="1102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15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6" presetID="2" presetClass="entr" presetSubtype="4"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60" y="955369"/>
            <a:ext cx="8704287" cy="258168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275773"/>
            <a:ext cx="9143405" cy="1386878"/>
          </a:xfrm>
        </p:spPr>
        <p:txBody>
          <a:bodyPr>
            <a:normAutofit/>
          </a:bodyPr>
          <a:lstStyle/>
          <a:p>
            <a:r>
              <a:rPr lang="en-US" dirty="0" smtClean="0"/>
              <a:t>Individual Monitoring Screen</a:t>
            </a:r>
            <a:endParaRPr lang="en-US" dirty="0"/>
          </a:p>
        </p:txBody>
      </p:sp>
      <p:cxnSp>
        <p:nvCxnSpPr>
          <p:cNvPr id="6" name="Straight Arrow Connector 5"/>
          <p:cNvCxnSpPr/>
          <p:nvPr/>
        </p:nvCxnSpPr>
        <p:spPr>
          <a:xfrm>
            <a:off x="2395376" y="1241245"/>
            <a:ext cx="1981477" cy="82274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81719" y="1278382"/>
            <a:ext cx="609026" cy="31819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2610" y="1289556"/>
            <a:ext cx="1424570" cy="154885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15314" y="1278382"/>
            <a:ext cx="1083964" cy="1571206"/>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30826" y="1278382"/>
            <a:ext cx="2166668" cy="16835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60695" y="3715500"/>
            <a:ext cx="8763151" cy="3029563"/>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2"/>
                </a:solidFill>
              </a:rPr>
              <a:t>Access:</a:t>
            </a:r>
          </a:p>
          <a:p>
            <a:pPr marL="457200" indent="-457200">
              <a:buFont typeface="Arial" panose="020B0604020202020204" pitchFamily="34" charset="0"/>
              <a:buChar char="•"/>
            </a:pPr>
            <a:r>
              <a:rPr lang="en-US" sz="2800" dirty="0" smtClean="0">
                <a:solidFill>
                  <a:schemeClr val="bg2"/>
                </a:solidFill>
              </a:rPr>
              <a:t>Student profile screen*</a:t>
            </a:r>
          </a:p>
          <a:p>
            <a:pPr marL="457200" indent="-457200">
              <a:buFont typeface="Arial" panose="020B0604020202020204" pitchFamily="34" charset="0"/>
              <a:buChar char="•"/>
            </a:pPr>
            <a:r>
              <a:rPr lang="en-US" sz="2800" dirty="0" smtClean="0">
                <a:solidFill>
                  <a:schemeClr val="bg2"/>
                </a:solidFill>
              </a:rPr>
              <a:t>Benchmark Comparison screen* </a:t>
            </a:r>
          </a:p>
          <a:p>
            <a:pPr marL="457200" indent="-457200">
              <a:buFont typeface="Arial" panose="020B0604020202020204" pitchFamily="34" charset="0"/>
              <a:buChar char="•"/>
            </a:pPr>
            <a:r>
              <a:rPr lang="en-US" sz="2800" dirty="0" smtClean="0">
                <a:solidFill>
                  <a:schemeClr val="bg2"/>
                </a:solidFill>
              </a:rPr>
              <a:t>Monitor screen</a:t>
            </a:r>
          </a:p>
          <a:p>
            <a:pPr marL="457200" indent="-457200">
              <a:buFont typeface="Arial" panose="020B0604020202020204" pitchFamily="34" charset="0"/>
              <a:buChar char="•"/>
            </a:pPr>
            <a:r>
              <a:rPr lang="en-US" sz="2800" dirty="0" smtClean="0">
                <a:solidFill>
                  <a:schemeClr val="bg2"/>
                </a:solidFill>
              </a:rPr>
              <a:t>Student Search&gt;Student tab&gt;Individual Monitoring</a:t>
            </a:r>
          </a:p>
          <a:p>
            <a:r>
              <a:rPr lang="en-US" sz="2800" dirty="0" smtClean="0">
                <a:solidFill>
                  <a:schemeClr val="bg2"/>
                </a:solidFill>
              </a:rPr>
              <a:t>			</a:t>
            </a:r>
            <a:r>
              <a:rPr lang="en-US" sz="2800" i="1" dirty="0" smtClean="0">
                <a:solidFill>
                  <a:schemeClr val="bg2"/>
                </a:solidFill>
              </a:rPr>
              <a:t>*Baseline must </a:t>
            </a:r>
            <a:r>
              <a:rPr lang="en-US" sz="2800" i="1" dirty="0">
                <a:solidFill>
                  <a:schemeClr val="bg2"/>
                </a:solidFill>
              </a:rPr>
              <a:t>a benchmark </a:t>
            </a:r>
            <a:r>
              <a:rPr lang="en-US" sz="2800" i="1" dirty="0" smtClean="0">
                <a:solidFill>
                  <a:schemeClr val="bg2"/>
                </a:solidFill>
              </a:rPr>
              <a:t>score</a:t>
            </a:r>
            <a:endParaRPr lang="en-US" sz="2800" i="1" dirty="0">
              <a:solidFill>
                <a:schemeClr val="bg2"/>
              </a:solidFill>
            </a:endParaRPr>
          </a:p>
        </p:txBody>
      </p:sp>
    </p:spTree>
    <p:extLst>
      <p:ext uri="{BB962C8B-B14F-4D97-AF65-F5344CB8AC3E}">
        <p14:creationId xmlns:p14="http://schemas.microsoft.com/office/powerpoint/2010/main" val="6183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par>
                                <p:cTn id="17" presetID="2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947160" y="5848349"/>
            <a:ext cx="749617" cy="912577"/>
          </a:xfrm>
          <a:prstGeom prst="rect">
            <a:avLst/>
          </a:prstGeom>
        </p:spPr>
      </p:pic>
      <p:pic>
        <p:nvPicPr>
          <p:cNvPr id="8" name="Picture 7"/>
          <p:cNvPicPr>
            <a:picLocks noChangeAspect="1"/>
          </p:cNvPicPr>
          <p:nvPr/>
        </p:nvPicPr>
        <p:blipFill>
          <a:blip r:embed="rId4"/>
          <a:stretch>
            <a:fillRect/>
          </a:stretch>
        </p:blipFill>
        <p:spPr>
          <a:xfrm>
            <a:off x="830045" y="1903377"/>
            <a:ext cx="539387" cy="943928"/>
          </a:xfrm>
          <a:prstGeom prst="rect">
            <a:avLst/>
          </a:prstGeom>
        </p:spPr>
      </p:pic>
      <p:pic>
        <p:nvPicPr>
          <p:cNvPr id="5" name="Picture 4"/>
          <p:cNvPicPr>
            <a:picLocks noChangeAspect="1"/>
          </p:cNvPicPr>
          <p:nvPr/>
        </p:nvPicPr>
        <p:blipFill>
          <a:blip r:embed="rId5"/>
          <a:stretch>
            <a:fillRect/>
          </a:stretch>
        </p:blipFill>
        <p:spPr>
          <a:xfrm>
            <a:off x="2091459" y="3444815"/>
            <a:ext cx="540200" cy="945350"/>
          </a:xfrm>
          <a:prstGeom prst="rect">
            <a:avLst/>
          </a:prstGeom>
        </p:spPr>
      </p:pic>
      <p:pic>
        <p:nvPicPr>
          <p:cNvPr id="4" name="Picture 3"/>
          <p:cNvPicPr>
            <a:picLocks noChangeAspect="1"/>
          </p:cNvPicPr>
          <p:nvPr/>
        </p:nvPicPr>
        <p:blipFill>
          <a:blip r:embed="rId6"/>
          <a:stretch>
            <a:fillRect/>
          </a:stretch>
        </p:blipFill>
        <p:spPr>
          <a:xfrm>
            <a:off x="1391926" y="2720747"/>
            <a:ext cx="565526" cy="888683"/>
          </a:xfrm>
          <a:prstGeom prst="rect">
            <a:avLst/>
          </a:prstGeom>
        </p:spPr>
      </p:pic>
      <p:sp>
        <p:nvSpPr>
          <p:cNvPr id="2" name="Title 1"/>
          <p:cNvSpPr>
            <a:spLocks noGrp="1"/>
          </p:cNvSpPr>
          <p:nvPr>
            <p:ph type="title"/>
          </p:nvPr>
        </p:nvSpPr>
        <p:spPr>
          <a:xfrm>
            <a:off x="-7143" y="-49214"/>
            <a:ext cx="9151143" cy="1224176"/>
          </a:xfrm>
        </p:spPr>
        <p:txBody>
          <a:bodyPr/>
          <a:lstStyle/>
          <a:p>
            <a:r>
              <a:rPr lang="en-US" dirty="0" smtClean="0"/>
              <a:t> Goal Feedback</a:t>
            </a:r>
            <a:endParaRPr lang="en-US" dirty="0"/>
          </a:p>
        </p:txBody>
      </p:sp>
      <p:sp>
        <p:nvSpPr>
          <p:cNvPr id="6" name="Rounded Rectangle 5"/>
          <p:cNvSpPr/>
          <p:nvPr/>
        </p:nvSpPr>
        <p:spPr>
          <a:xfrm>
            <a:off x="889845" y="1361768"/>
            <a:ext cx="8493857" cy="613534"/>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Indeterminate</a:t>
            </a:r>
            <a:endParaRPr lang="en-US" sz="3600" dirty="0">
              <a:solidFill>
                <a:srgbClr val="1F94CA"/>
              </a:solidFill>
            </a:endParaRPr>
          </a:p>
        </p:txBody>
      </p:sp>
      <p:sp>
        <p:nvSpPr>
          <p:cNvPr id="12" name="Rounded Rectangle 11"/>
          <p:cNvSpPr/>
          <p:nvPr/>
        </p:nvSpPr>
        <p:spPr>
          <a:xfrm>
            <a:off x="1436914" y="2094197"/>
            <a:ext cx="7946788" cy="65707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Near Target</a:t>
            </a:r>
            <a:endParaRPr lang="en-US" sz="3600" dirty="0">
              <a:solidFill>
                <a:srgbClr val="1F94CA"/>
              </a:solidFill>
            </a:endParaRPr>
          </a:p>
        </p:txBody>
      </p:sp>
      <p:sp>
        <p:nvSpPr>
          <p:cNvPr id="13" name="Rounded Rectangle 12"/>
          <p:cNvSpPr/>
          <p:nvPr/>
        </p:nvSpPr>
        <p:spPr>
          <a:xfrm>
            <a:off x="2046790" y="2870165"/>
            <a:ext cx="7336911" cy="620370"/>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Projected to Meet or Exceed</a:t>
            </a:r>
            <a:endParaRPr lang="en-US" sz="3600" dirty="0">
              <a:solidFill>
                <a:srgbClr val="1F94CA"/>
              </a:solidFill>
            </a:endParaRPr>
          </a:p>
        </p:txBody>
      </p:sp>
      <p:sp>
        <p:nvSpPr>
          <p:cNvPr id="14" name="Rounded Rectangle 13"/>
          <p:cNvSpPr/>
          <p:nvPr/>
        </p:nvSpPr>
        <p:spPr>
          <a:xfrm>
            <a:off x="2765666" y="3609430"/>
            <a:ext cx="6618036" cy="63622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Projected to Not Meet</a:t>
            </a:r>
            <a:endParaRPr lang="en-US" sz="3600" dirty="0">
              <a:solidFill>
                <a:srgbClr val="1F94CA"/>
              </a:solidFill>
            </a:endParaRPr>
          </a:p>
        </p:txBody>
      </p:sp>
      <p:sp>
        <p:nvSpPr>
          <p:cNvPr id="15" name="Rounded Rectangle 14"/>
          <p:cNvSpPr/>
          <p:nvPr/>
        </p:nvSpPr>
        <p:spPr>
          <a:xfrm>
            <a:off x="3307165" y="4364547"/>
            <a:ext cx="6076536" cy="69559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Goal Not Met</a:t>
            </a:r>
            <a:endParaRPr lang="en-US" sz="3600" dirty="0">
              <a:solidFill>
                <a:srgbClr val="1F94CA"/>
              </a:solidFill>
            </a:endParaRPr>
          </a:p>
        </p:txBody>
      </p:sp>
      <p:sp>
        <p:nvSpPr>
          <p:cNvPr id="16" name="Rounded Rectangle 15"/>
          <p:cNvSpPr/>
          <p:nvPr/>
        </p:nvSpPr>
        <p:spPr>
          <a:xfrm>
            <a:off x="4179025" y="5179035"/>
            <a:ext cx="5204675" cy="68811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Goal Met- not expired</a:t>
            </a:r>
            <a:endParaRPr lang="en-US" sz="3600" dirty="0">
              <a:solidFill>
                <a:srgbClr val="1F94CA"/>
              </a:solidFill>
            </a:endParaRPr>
          </a:p>
        </p:txBody>
      </p:sp>
      <p:sp>
        <p:nvSpPr>
          <p:cNvPr id="17" name="Rounded Rectangle 16"/>
          <p:cNvSpPr/>
          <p:nvPr/>
        </p:nvSpPr>
        <p:spPr>
          <a:xfrm>
            <a:off x="4777848" y="5986047"/>
            <a:ext cx="4605852" cy="65707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1F94CA"/>
                </a:solidFill>
              </a:rPr>
              <a:t>Goal Met- expired</a:t>
            </a:r>
            <a:endParaRPr lang="en-US" sz="3600" dirty="0">
              <a:solidFill>
                <a:srgbClr val="1F94CA"/>
              </a:solidFill>
            </a:endParaRPr>
          </a:p>
        </p:txBody>
      </p:sp>
      <p:pic>
        <p:nvPicPr>
          <p:cNvPr id="3" name="Picture 2"/>
          <p:cNvPicPr>
            <a:picLocks noChangeAspect="1"/>
          </p:cNvPicPr>
          <p:nvPr/>
        </p:nvPicPr>
        <p:blipFill>
          <a:blip r:embed="rId7"/>
          <a:stretch>
            <a:fillRect/>
          </a:stretch>
        </p:blipFill>
        <p:spPr>
          <a:xfrm>
            <a:off x="265747" y="1182052"/>
            <a:ext cx="580073" cy="966788"/>
          </a:xfrm>
          <a:prstGeom prst="rect">
            <a:avLst/>
          </a:prstGeom>
        </p:spPr>
      </p:pic>
      <p:pic>
        <p:nvPicPr>
          <p:cNvPr id="9" name="Picture 8"/>
          <p:cNvPicPr>
            <a:picLocks noChangeAspect="1"/>
          </p:cNvPicPr>
          <p:nvPr/>
        </p:nvPicPr>
        <p:blipFill>
          <a:blip r:embed="rId8"/>
          <a:stretch>
            <a:fillRect/>
          </a:stretch>
        </p:blipFill>
        <p:spPr>
          <a:xfrm>
            <a:off x="2446020" y="4351020"/>
            <a:ext cx="754380" cy="880110"/>
          </a:xfrm>
          <a:prstGeom prst="rect">
            <a:avLst/>
          </a:prstGeom>
        </p:spPr>
      </p:pic>
      <p:pic>
        <p:nvPicPr>
          <p:cNvPr id="10" name="Picture 9"/>
          <p:cNvPicPr>
            <a:picLocks noChangeAspect="1"/>
          </p:cNvPicPr>
          <p:nvPr/>
        </p:nvPicPr>
        <p:blipFill>
          <a:blip r:embed="rId3"/>
          <a:stretch>
            <a:fillRect/>
          </a:stretch>
        </p:blipFill>
        <p:spPr>
          <a:xfrm>
            <a:off x="3360420" y="5101589"/>
            <a:ext cx="749617" cy="912577"/>
          </a:xfrm>
          <a:prstGeom prst="rect">
            <a:avLst/>
          </a:prstGeom>
        </p:spPr>
      </p:pic>
    </p:spTree>
    <p:extLst>
      <p:ext uri="{BB962C8B-B14F-4D97-AF65-F5344CB8AC3E}">
        <p14:creationId xmlns:p14="http://schemas.microsoft.com/office/powerpoint/2010/main" val="399661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624" y="1493207"/>
            <a:ext cx="4637490" cy="50774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Navigation to </a:t>
            </a:r>
            <a:r>
              <a:rPr lang="en-US" u="sng" dirty="0" smtClean="0"/>
              <a:t>National</a:t>
            </a:r>
            <a:r>
              <a:rPr lang="en-US" dirty="0" smtClean="0"/>
              <a:t> Norms</a:t>
            </a:r>
            <a:endParaRPr lang="en-US" dirty="0"/>
          </a:p>
        </p:txBody>
      </p:sp>
      <p:sp>
        <p:nvSpPr>
          <p:cNvPr id="4" name="Rounded Rectangular Callout 3"/>
          <p:cNvSpPr/>
          <p:nvPr/>
        </p:nvSpPr>
        <p:spPr>
          <a:xfrm>
            <a:off x="402557" y="1493207"/>
            <a:ext cx="3285066" cy="4568926"/>
          </a:xfrm>
          <a:prstGeom prst="wedgeRoundRectCallout">
            <a:avLst>
              <a:gd name="adj1" fmla="val 76119"/>
              <a:gd name="adj2" fmla="val 3104"/>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Norm Group</a:t>
            </a:r>
          </a:p>
          <a:p>
            <a:pPr algn="ctr"/>
            <a:endParaRPr lang="en-US" sz="2400" dirty="0">
              <a:solidFill>
                <a:srgbClr val="1F94CA"/>
              </a:solidFill>
            </a:endParaRPr>
          </a:p>
          <a:p>
            <a:pPr algn="ctr"/>
            <a:r>
              <a:rPr lang="en-US" sz="2800" dirty="0" smtClean="0">
                <a:solidFill>
                  <a:srgbClr val="1F94CA"/>
                </a:solidFill>
              </a:rPr>
              <a:t>To view national norms choose National. </a:t>
            </a:r>
            <a:endParaRPr lang="en-US" sz="2800" dirty="0">
              <a:solidFill>
                <a:srgbClr val="1F94CA"/>
              </a:solidFill>
            </a:endParaRPr>
          </a:p>
        </p:txBody>
      </p:sp>
      <p:sp>
        <p:nvSpPr>
          <p:cNvPr id="5" name="Rounded Rectangular Callout 4"/>
          <p:cNvSpPr/>
          <p:nvPr/>
        </p:nvSpPr>
        <p:spPr>
          <a:xfrm>
            <a:off x="402557" y="1524000"/>
            <a:ext cx="3285066" cy="4568926"/>
          </a:xfrm>
          <a:prstGeom prst="wedgeRoundRectCallout">
            <a:avLst>
              <a:gd name="adj1" fmla="val 104519"/>
              <a:gd name="adj2" fmla="val 13104"/>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Test</a:t>
            </a:r>
          </a:p>
          <a:p>
            <a:pPr algn="ctr"/>
            <a:endParaRPr lang="en-US" sz="2400" dirty="0">
              <a:solidFill>
                <a:srgbClr val="1F94CA"/>
              </a:solidFill>
            </a:endParaRPr>
          </a:p>
          <a:p>
            <a:pPr algn="ctr"/>
            <a:r>
              <a:rPr lang="en-US" sz="2800" dirty="0" smtClean="0">
                <a:solidFill>
                  <a:srgbClr val="1F94CA"/>
                </a:solidFill>
              </a:rPr>
              <a:t>Choose any measure or composite.</a:t>
            </a:r>
          </a:p>
          <a:p>
            <a:pPr algn="ctr"/>
            <a:endParaRPr lang="en-US" sz="2800" dirty="0">
              <a:solidFill>
                <a:srgbClr val="1F94CA"/>
              </a:solidFill>
            </a:endParaRPr>
          </a:p>
          <a:p>
            <a:pPr algn="ctr"/>
            <a:endParaRPr lang="en-US" sz="2800" dirty="0">
              <a:solidFill>
                <a:srgbClr val="1F94CA"/>
              </a:solidFill>
            </a:endParaRPr>
          </a:p>
          <a:p>
            <a:pPr algn="ctr"/>
            <a:endParaRPr lang="en-US" sz="2800" dirty="0">
              <a:solidFill>
                <a:srgbClr val="1F94CA"/>
              </a:solidFill>
            </a:endParaRPr>
          </a:p>
        </p:txBody>
      </p:sp>
      <p:sp>
        <p:nvSpPr>
          <p:cNvPr id="6" name="Rounded Rectangular Callout 5"/>
          <p:cNvSpPr/>
          <p:nvPr/>
        </p:nvSpPr>
        <p:spPr>
          <a:xfrm>
            <a:off x="402557" y="1511929"/>
            <a:ext cx="3285066" cy="4568926"/>
          </a:xfrm>
          <a:prstGeom prst="wedgeRoundRectCallout">
            <a:avLst>
              <a:gd name="adj1" fmla="val 99523"/>
              <a:gd name="adj2" fmla="val 24618"/>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Grade</a:t>
            </a:r>
          </a:p>
          <a:p>
            <a:pPr algn="ctr"/>
            <a:endParaRPr lang="en-US" sz="2400" dirty="0">
              <a:solidFill>
                <a:srgbClr val="1F94CA"/>
              </a:solidFill>
            </a:endParaRPr>
          </a:p>
          <a:p>
            <a:pPr algn="ctr"/>
            <a:r>
              <a:rPr lang="en-US" sz="2800" dirty="0" smtClean="0">
                <a:solidFill>
                  <a:srgbClr val="1F94CA"/>
                </a:solidFill>
              </a:rPr>
              <a:t>Choose the grade level.  Only grade levels that have available norms will show.</a:t>
            </a:r>
          </a:p>
          <a:p>
            <a:pPr algn="ctr"/>
            <a:endParaRPr lang="en-US" sz="2800" dirty="0">
              <a:solidFill>
                <a:srgbClr val="1F94CA"/>
              </a:solidFill>
            </a:endParaRPr>
          </a:p>
        </p:txBody>
      </p:sp>
      <p:sp>
        <p:nvSpPr>
          <p:cNvPr id="11" name="Rounded Rectangular Callout 10"/>
          <p:cNvSpPr/>
          <p:nvPr/>
        </p:nvSpPr>
        <p:spPr>
          <a:xfrm>
            <a:off x="402557" y="1513556"/>
            <a:ext cx="3285066" cy="4568926"/>
          </a:xfrm>
          <a:prstGeom prst="wedgeRoundRectCallout">
            <a:avLst>
              <a:gd name="adj1" fmla="val 146263"/>
              <a:gd name="adj2" fmla="val 36626"/>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1F94CA"/>
                </a:solidFill>
              </a:rPr>
              <a:t>Percentile</a:t>
            </a:r>
          </a:p>
          <a:p>
            <a:pPr algn="ctr"/>
            <a:endParaRPr lang="en-US" sz="2400" dirty="0">
              <a:solidFill>
                <a:srgbClr val="1F94CA"/>
              </a:solidFill>
            </a:endParaRPr>
          </a:p>
          <a:p>
            <a:pPr algn="ctr"/>
            <a:r>
              <a:rPr lang="en-US" sz="2800" dirty="0" smtClean="0">
                <a:solidFill>
                  <a:srgbClr val="1F94CA"/>
                </a:solidFill>
              </a:rPr>
              <a:t>Click the</a:t>
            </a:r>
          </a:p>
          <a:p>
            <a:pPr algn="ctr"/>
            <a:r>
              <a:rPr lang="en-US" sz="2800" dirty="0" smtClean="0">
                <a:solidFill>
                  <a:srgbClr val="1F94CA"/>
                </a:solidFill>
              </a:rPr>
              <a:t>1-99 %ile toggle to view norms at all percentiles.</a:t>
            </a:r>
          </a:p>
          <a:p>
            <a:pPr algn="ctr"/>
            <a:endParaRPr lang="en-US" sz="2800" dirty="0">
              <a:solidFill>
                <a:srgbClr val="1F94CA"/>
              </a:solidFill>
            </a:endParaRPr>
          </a:p>
        </p:txBody>
      </p:sp>
      <p:sp>
        <p:nvSpPr>
          <p:cNvPr id="8" name="Rectangle 7"/>
          <p:cNvSpPr/>
          <p:nvPr/>
        </p:nvSpPr>
        <p:spPr>
          <a:xfrm>
            <a:off x="6575118" y="5904412"/>
            <a:ext cx="1994117" cy="44677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5AB4B"/>
              </a:solidFill>
            </a:endParaRPr>
          </a:p>
        </p:txBody>
      </p:sp>
    </p:spTree>
    <p:extLst>
      <p:ext uri="{BB962C8B-B14F-4D97-AF65-F5344CB8AC3E}">
        <p14:creationId xmlns:p14="http://schemas.microsoft.com/office/powerpoint/2010/main" val="32094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 Level Assessment Report</a:t>
            </a:r>
            <a:endParaRPr lang="en-US" dirty="0"/>
          </a:p>
        </p:txBody>
      </p:sp>
      <p:sp>
        <p:nvSpPr>
          <p:cNvPr id="7" name="TextBox 6"/>
          <p:cNvSpPr txBox="1"/>
          <p:nvPr/>
        </p:nvSpPr>
        <p:spPr>
          <a:xfrm>
            <a:off x="466138" y="4528963"/>
            <a:ext cx="8039536" cy="1384995"/>
          </a:xfrm>
          <a:prstGeom prst="rect">
            <a:avLst/>
          </a:prstGeom>
          <a:noFill/>
        </p:spPr>
        <p:txBody>
          <a:bodyPr wrap="square" rtlCol="0">
            <a:spAutoFit/>
          </a:bodyPr>
          <a:lstStyle/>
          <a:p>
            <a:r>
              <a:rPr lang="en-US" sz="2800" dirty="0" smtClean="0">
                <a:solidFill>
                  <a:srgbClr val="55AB4B">
                    <a:lumMod val="50000"/>
                  </a:srgbClr>
                </a:solidFill>
              </a:rPr>
              <a:t>Provides documentation of data collected using Survey Level Assessment. Determine a student’s present level and optimal monitoring level.</a:t>
            </a:r>
            <a:endParaRPr lang="en-US" sz="2800" dirty="0">
              <a:solidFill>
                <a:srgbClr val="55AB4B">
                  <a:lumMod val="50000"/>
                </a:srgb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38" y="1741180"/>
            <a:ext cx="8211131" cy="2433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44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921" y="1244306"/>
            <a:ext cx="2840410" cy="2481557"/>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44" y="4656778"/>
            <a:ext cx="8716060" cy="130708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0"/>
            <a:ext cx="9143405" cy="1095034"/>
          </a:xfrm>
        </p:spPr>
        <p:txBody>
          <a:bodyPr>
            <a:normAutofit fontScale="90000"/>
          </a:bodyPr>
          <a:lstStyle/>
          <a:p>
            <a:r>
              <a:rPr lang="en-US" dirty="0" smtClean="0"/>
              <a:t>Survey Level Assessment </a:t>
            </a:r>
            <a:br>
              <a:rPr lang="en-US" dirty="0" smtClean="0"/>
            </a:br>
            <a:r>
              <a:rPr lang="en-US" dirty="0" smtClean="0"/>
              <a:t>(online measures)</a:t>
            </a:r>
            <a:endParaRPr lang="en-US" dirty="0"/>
          </a:p>
        </p:txBody>
      </p:sp>
      <p:sp>
        <p:nvSpPr>
          <p:cNvPr id="9" name="Down Arrow 8"/>
          <p:cNvSpPr/>
          <p:nvPr/>
        </p:nvSpPr>
        <p:spPr>
          <a:xfrm>
            <a:off x="7660833" y="1383469"/>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1</a:t>
            </a:r>
            <a:endParaRPr lang="en-US" dirty="0">
              <a:solidFill>
                <a:schemeClr val="accent1"/>
              </a:solidFill>
            </a:endParaRPr>
          </a:p>
        </p:txBody>
      </p:sp>
      <p:sp>
        <p:nvSpPr>
          <p:cNvPr id="10" name="Down Arrow 9"/>
          <p:cNvSpPr/>
          <p:nvPr/>
        </p:nvSpPr>
        <p:spPr>
          <a:xfrm>
            <a:off x="541650" y="4417214"/>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2</a:t>
            </a:r>
            <a:endParaRPr lang="en-US" dirty="0">
              <a:solidFill>
                <a:schemeClr val="accent1"/>
              </a:solidFill>
            </a:endParaRPr>
          </a:p>
        </p:txBody>
      </p:sp>
      <p:sp>
        <p:nvSpPr>
          <p:cNvPr id="12" name="Down Arrow 11"/>
          <p:cNvSpPr/>
          <p:nvPr/>
        </p:nvSpPr>
        <p:spPr>
          <a:xfrm>
            <a:off x="7704725" y="4173503"/>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3</a:t>
            </a:r>
            <a:endParaRPr lang="en-US" dirty="0">
              <a:solidFill>
                <a:schemeClr val="accent1"/>
              </a:solidFill>
            </a:endParaRPr>
          </a:p>
        </p:txBody>
      </p:sp>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570" y="4895542"/>
            <a:ext cx="2129873" cy="1451123"/>
          </a:xfrm>
          <a:prstGeom prst="rect">
            <a:avLst/>
          </a:prstGeom>
        </p:spPr>
      </p:pic>
      <p:sp>
        <p:nvSpPr>
          <p:cNvPr id="17" name="Down Arrow 16"/>
          <p:cNvSpPr/>
          <p:nvPr/>
        </p:nvSpPr>
        <p:spPr>
          <a:xfrm>
            <a:off x="7660834" y="5573920"/>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4</a:t>
            </a:r>
            <a:endParaRPr lang="en-US" dirty="0">
              <a:solidFill>
                <a:schemeClr val="accent1"/>
              </a:solidFill>
            </a:endParaRPr>
          </a:p>
        </p:txBody>
      </p:sp>
      <p:sp>
        <p:nvSpPr>
          <p:cNvPr id="18" name="Down Arrow 17"/>
          <p:cNvSpPr/>
          <p:nvPr/>
        </p:nvSpPr>
        <p:spPr>
          <a:xfrm>
            <a:off x="4103841" y="4792429"/>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5</a:t>
            </a:r>
            <a:endParaRPr lang="en-US" dirty="0">
              <a:solidFill>
                <a:schemeClr val="accent1"/>
              </a:solidFill>
            </a:endParaRPr>
          </a:p>
        </p:txBody>
      </p:sp>
      <p:sp>
        <p:nvSpPr>
          <p:cNvPr id="20" name="Rounded Rectangle 19"/>
          <p:cNvSpPr/>
          <p:nvPr/>
        </p:nvSpPr>
        <p:spPr>
          <a:xfrm>
            <a:off x="76462" y="1244306"/>
            <a:ext cx="6058323" cy="3029669"/>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AutoNum type="arabicPeriod"/>
            </a:pPr>
            <a:r>
              <a:rPr lang="en-US" sz="2000" dirty="0" smtClean="0">
                <a:solidFill>
                  <a:schemeClr val="bg2"/>
                </a:solidFill>
              </a:rPr>
              <a:t>Click the </a:t>
            </a:r>
            <a:r>
              <a:rPr lang="en-US" sz="2000" u="sng" dirty="0" smtClean="0">
                <a:solidFill>
                  <a:schemeClr val="bg2"/>
                </a:solidFill>
              </a:rPr>
              <a:t>Students</a:t>
            </a:r>
            <a:r>
              <a:rPr lang="en-US" sz="2000" dirty="0" smtClean="0">
                <a:solidFill>
                  <a:schemeClr val="bg2"/>
                </a:solidFill>
              </a:rPr>
              <a:t> tab and then </a:t>
            </a:r>
            <a:r>
              <a:rPr lang="en-US" sz="2000" u="sng" dirty="0" smtClean="0">
                <a:solidFill>
                  <a:schemeClr val="bg2"/>
                </a:solidFill>
              </a:rPr>
              <a:t>Student Search</a:t>
            </a:r>
            <a:endParaRPr lang="en-US" sz="2000" dirty="0" smtClean="0">
              <a:solidFill>
                <a:schemeClr val="bg2"/>
              </a:solidFill>
            </a:endParaRPr>
          </a:p>
          <a:p>
            <a:pPr marL="342900" indent="-342900">
              <a:buAutoNum type="arabicPeriod"/>
            </a:pPr>
            <a:r>
              <a:rPr lang="en-US" sz="2000" dirty="0" smtClean="0">
                <a:solidFill>
                  <a:schemeClr val="bg2"/>
                </a:solidFill>
              </a:rPr>
              <a:t>Select the student and choose </a:t>
            </a:r>
            <a:r>
              <a:rPr lang="en-US" sz="2000" u="sng" dirty="0" smtClean="0">
                <a:solidFill>
                  <a:schemeClr val="bg2"/>
                </a:solidFill>
              </a:rPr>
              <a:t>Survey Level Assessment</a:t>
            </a:r>
          </a:p>
          <a:p>
            <a:pPr marL="342900" indent="-342900">
              <a:buAutoNum type="arabicPeriod"/>
            </a:pPr>
            <a:r>
              <a:rPr lang="en-US" sz="2000" dirty="0" smtClean="0">
                <a:solidFill>
                  <a:schemeClr val="bg2"/>
                </a:solidFill>
              </a:rPr>
              <a:t>Click onto </a:t>
            </a:r>
            <a:r>
              <a:rPr lang="en-US" sz="2000" u="sng" dirty="0" smtClean="0">
                <a:solidFill>
                  <a:schemeClr val="bg2"/>
                </a:solidFill>
              </a:rPr>
              <a:t>New</a:t>
            </a:r>
            <a:r>
              <a:rPr lang="en-US" sz="2000" dirty="0" smtClean="0">
                <a:solidFill>
                  <a:schemeClr val="bg2"/>
                </a:solidFill>
              </a:rPr>
              <a:t> and choose the online measure and level</a:t>
            </a:r>
          </a:p>
          <a:p>
            <a:pPr marL="342900" indent="-342900">
              <a:buAutoNum type="arabicPeriod"/>
            </a:pPr>
            <a:r>
              <a:rPr lang="en-US" sz="2000" dirty="0" smtClean="0">
                <a:solidFill>
                  <a:schemeClr val="bg2"/>
                </a:solidFill>
              </a:rPr>
              <a:t>Click onto </a:t>
            </a:r>
            <a:r>
              <a:rPr lang="en-US" sz="2000" u="sng" dirty="0" smtClean="0">
                <a:solidFill>
                  <a:schemeClr val="bg2"/>
                </a:solidFill>
              </a:rPr>
              <a:t>Assign</a:t>
            </a:r>
            <a:endParaRPr lang="en-US" sz="2000" dirty="0">
              <a:solidFill>
                <a:schemeClr val="bg2"/>
              </a:solidFill>
            </a:endParaRPr>
          </a:p>
          <a:p>
            <a:pPr marL="342900" indent="-342900">
              <a:buAutoNum type="arabicPeriod"/>
            </a:pPr>
            <a:r>
              <a:rPr lang="en-US" sz="2000" dirty="0" smtClean="0">
                <a:solidFill>
                  <a:schemeClr val="bg2"/>
                </a:solidFill>
              </a:rPr>
              <a:t>Retrieve the test credentials.</a:t>
            </a:r>
          </a:p>
          <a:p>
            <a:pPr marL="342900" indent="-342900">
              <a:buAutoNum type="arabicPeriod"/>
            </a:pPr>
            <a:r>
              <a:rPr lang="en-US" sz="2000" dirty="0" smtClean="0">
                <a:solidFill>
                  <a:schemeClr val="bg2"/>
                </a:solidFill>
              </a:rPr>
              <a:t>Unlock the test</a:t>
            </a:r>
            <a:endParaRPr lang="en-US" sz="2000" dirty="0">
              <a:solidFill>
                <a:schemeClr val="bg2"/>
              </a:solidFill>
            </a:endParaRPr>
          </a:p>
        </p:txBody>
      </p:sp>
      <p:sp>
        <p:nvSpPr>
          <p:cNvPr id="21" name="Down Arrow 20"/>
          <p:cNvSpPr/>
          <p:nvPr/>
        </p:nvSpPr>
        <p:spPr>
          <a:xfrm>
            <a:off x="6851417" y="4174916"/>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6</a:t>
            </a:r>
            <a:endParaRPr lang="en-US" dirty="0">
              <a:solidFill>
                <a:schemeClr val="accent1"/>
              </a:solidFill>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118" y="5573920"/>
            <a:ext cx="1852520" cy="1177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00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7" grpId="0" animBg="1"/>
      <p:bldP spid="1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151143" cy="1137035"/>
          </a:xfrm>
        </p:spPr>
        <p:txBody>
          <a:bodyPr/>
          <a:lstStyle/>
          <a:p>
            <a:r>
              <a:rPr lang="en-US" dirty="0" smtClean="0"/>
              <a:t> A Quick Glimpse</a:t>
            </a:r>
            <a:endParaRPr lang="en-US" dirty="0"/>
          </a:p>
        </p:txBody>
      </p:sp>
      <p:sp>
        <p:nvSpPr>
          <p:cNvPr id="3" name="Rounded Rectangle 2"/>
          <p:cNvSpPr/>
          <p:nvPr/>
        </p:nvSpPr>
        <p:spPr>
          <a:xfrm>
            <a:off x="127000" y="1176282"/>
            <a:ext cx="4329386" cy="2733566"/>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Early Literacy (K-1)</a:t>
            </a:r>
          </a:p>
          <a:p>
            <a:pPr algn="ctr"/>
            <a:r>
              <a:rPr lang="en-US" dirty="0" smtClean="0">
                <a:solidFill>
                  <a:srgbClr val="55AB4B"/>
                </a:solidFill>
              </a:rPr>
              <a:t>Print Concepts*</a:t>
            </a:r>
          </a:p>
          <a:p>
            <a:pPr algn="ctr"/>
            <a:r>
              <a:rPr lang="en-US" dirty="0" smtClean="0">
                <a:solidFill>
                  <a:srgbClr val="55AB4B"/>
                </a:solidFill>
              </a:rPr>
              <a:t>Initial Sounds</a:t>
            </a:r>
          </a:p>
          <a:p>
            <a:pPr algn="ctr"/>
            <a:r>
              <a:rPr lang="en-US" dirty="0" smtClean="0">
                <a:solidFill>
                  <a:srgbClr val="55AB4B"/>
                </a:solidFill>
              </a:rPr>
              <a:t>Letter Naming Fluency</a:t>
            </a:r>
          </a:p>
          <a:p>
            <a:pPr algn="ctr"/>
            <a:r>
              <a:rPr lang="en-US" dirty="0" smtClean="0">
                <a:solidFill>
                  <a:srgbClr val="55AB4B"/>
                </a:solidFill>
              </a:rPr>
              <a:t>Phoneme Segmentation</a:t>
            </a:r>
          </a:p>
          <a:p>
            <a:pPr algn="ctr"/>
            <a:r>
              <a:rPr lang="en-US" dirty="0" smtClean="0">
                <a:solidFill>
                  <a:srgbClr val="55AB4B"/>
                </a:solidFill>
              </a:rPr>
              <a:t>Word Reading Fluency</a:t>
            </a:r>
          </a:p>
          <a:p>
            <a:pPr algn="ctr"/>
            <a:r>
              <a:rPr lang="en-US" dirty="0" smtClean="0">
                <a:solidFill>
                  <a:srgbClr val="55AB4B"/>
                </a:solidFill>
              </a:rPr>
              <a:t>Letter Word Sounds</a:t>
            </a:r>
          </a:p>
          <a:p>
            <a:pPr algn="ctr"/>
            <a:r>
              <a:rPr lang="en-US" dirty="0" smtClean="0">
                <a:solidFill>
                  <a:srgbClr val="55AB4B"/>
                </a:solidFill>
              </a:rPr>
              <a:t>Auditory Vocabulary*</a:t>
            </a:r>
          </a:p>
          <a:p>
            <a:pPr algn="ctr"/>
            <a:r>
              <a:rPr lang="en-US" dirty="0" smtClean="0">
                <a:solidFill>
                  <a:srgbClr val="55AB4B"/>
                </a:solidFill>
              </a:rPr>
              <a:t>Oral Reading Fluency</a:t>
            </a:r>
          </a:p>
          <a:p>
            <a:pPr algn="ctr"/>
            <a:endParaRPr lang="en-US" dirty="0">
              <a:solidFill>
                <a:srgbClr val="55AB4B"/>
              </a:solidFill>
            </a:endParaRPr>
          </a:p>
        </p:txBody>
      </p:sp>
      <p:sp>
        <p:nvSpPr>
          <p:cNvPr id="4" name="Rounded Rectangle 3"/>
          <p:cNvSpPr/>
          <p:nvPr/>
        </p:nvSpPr>
        <p:spPr>
          <a:xfrm>
            <a:off x="127000" y="4051738"/>
            <a:ext cx="4329386" cy="1734208"/>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Reading (Gr 2-12*)</a:t>
            </a:r>
          </a:p>
          <a:p>
            <a:pPr algn="ctr"/>
            <a:r>
              <a:rPr lang="en-US" dirty="0" smtClean="0">
                <a:solidFill>
                  <a:srgbClr val="55AB4B"/>
                </a:solidFill>
              </a:rPr>
              <a:t>Oral Reading Fluency</a:t>
            </a:r>
          </a:p>
          <a:p>
            <a:pPr algn="ctr"/>
            <a:r>
              <a:rPr lang="en-US" dirty="0" smtClean="0">
                <a:solidFill>
                  <a:srgbClr val="55AB4B"/>
                </a:solidFill>
              </a:rPr>
              <a:t>Vocabulary*</a:t>
            </a:r>
          </a:p>
          <a:p>
            <a:pPr algn="ctr"/>
            <a:r>
              <a:rPr lang="en-US" dirty="0" smtClean="0">
                <a:solidFill>
                  <a:srgbClr val="55AB4B"/>
                </a:solidFill>
              </a:rPr>
              <a:t>Reading Comprehension*</a:t>
            </a:r>
          </a:p>
          <a:p>
            <a:pPr algn="ctr"/>
            <a:r>
              <a:rPr lang="en-US" dirty="0" smtClean="0">
                <a:solidFill>
                  <a:srgbClr val="55AB4B"/>
                </a:solidFill>
              </a:rPr>
              <a:t>Silent Reading Fluency</a:t>
            </a:r>
            <a:endParaRPr lang="en-US" dirty="0">
              <a:solidFill>
                <a:srgbClr val="55AB4B"/>
              </a:solidFill>
            </a:endParaRPr>
          </a:p>
        </p:txBody>
      </p:sp>
      <p:sp>
        <p:nvSpPr>
          <p:cNvPr id="5" name="Rounded Rectangle 4"/>
          <p:cNvSpPr/>
          <p:nvPr/>
        </p:nvSpPr>
        <p:spPr>
          <a:xfrm>
            <a:off x="4672725" y="1173654"/>
            <a:ext cx="4329386" cy="2733566"/>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Early Numeracy (K-1)</a:t>
            </a:r>
          </a:p>
          <a:p>
            <a:pPr algn="ctr"/>
            <a:r>
              <a:rPr lang="en-US" dirty="0" smtClean="0">
                <a:solidFill>
                  <a:srgbClr val="55AB4B"/>
                </a:solidFill>
              </a:rPr>
              <a:t>Number Naming Fluency</a:t>
            </a:r>
          </a:p>
          <a:p>
            <a:pPr algn="ctr"/>
            <a:r>
              <a:rPr lang="en-US" dirty="0" smtClean="0">
                <a:solidFill>
                  <a:srgbClr val="55AB4B"/>
                </a:solidFill>
              </a:rPr>
              <a:t>Quantity Total Fluency</a:t>
            </a:r>
          </a:p>
          <a:p>
            <a:pPr algn="ctr"/>
            <a:r>
              <a:rPr lang="en-US" dirty="0" smtClean="0">
                <a:solidFill>
                  <a:srgbClr val="55AB4B"/>
                </a:solidFill>
              </a:rPr>
              <a:t>Quantity Difference Fluency</a:t>
            </a:r>
          </a:p>
          <a:p>
            <a:pPr algn="ctr"/>
            <a:r>
              <a:rPr lang="en-US" dirty="0" smtClean="0">
                <a:solidFill>
                  <a:srgbClr val="55AB4B"/>
                </a:solidFill>
              </a:rPr>
              <a:t>Concepts and Applications*</a:t>
            </a:r>
          </a:p>
          <a:p>
            <a:pPr algn="ctr"/>
            <a:r>
              <a:rPr lang="en-US" dirty="0" smtClean="0">
                <a:solidFill>
                  <a:srgbClr val="55AB4B"/>
                </a:solidFill>
              </a:rPr>
              <a:t>Number Comparison Fluency- Pairs</a:t>
            </a:r>
          </a:p>
          <a:p>
            <a:pPr algn="ctr"/>
            <a:r>
              <a:rPr lang="en-US" dirty="0" smtClean="0">
                <a:solidFill>
                  <a:srgbClr val="55AB4B"/>
                </a:solidFill>
              </a:rPr>
              <a:t>Math Facts Fluency- One Digit</a:t>
            </a:r>
          </a:p>
          <a:p>
            <a:pPr algn="ctr"/>
            <a:r>
              <a:rPr lang="en-US" dirty="0" smtClean="0">
                <a:solidFill>
                  <a:srgbClr val="55AB4B"/>
                </a:solidFill>
              </a:rPr>
              <a:t>Math Facts Fluency- Tens</a:t>
            </a:r>
            <a:endParaRPr lang="en-US" dirty="0">
              <a:solidFill>
                <a:srgbClr val="55AB4B"/>
              </a:solidFill>
            </a:endParaRPr>
          </a:p>
        </p:txBody>
      </p:sp>
      <p:sp>
        <p:nvSpPr>
          <p:cNvPr id="6" name="Rounded Rectangle 5"/>
          <p:cNvSpPr/>
          <p:nvPr/>
        </p:nvSpPr>
        <p:spPr>
          <a:xfrm>
            <a:off x="4672725" y="4051738"/>
            <a:ext cx="4329386" cy="1734208"/>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Math (Gr 2-12*)</a:t>
            </a:r>
          </a:p>
          <a:p>
            <a:pPr algn="ctr"/>
            <a:r>
              <a:rPr lang="en-US" dirty="0" smtClean="0">
                <a:solidFill>
                  <a:srgbClr val="55AB4B"/>
                </a:solidFill>
              </a:rPr>
              <a:t>Concepts and Applications*</a:t>
            </a:r>
          </a:p>
          <a:p>
            <a:pPr algn="ctr"/>
            <a:r>
              <a:rPr lang="en-US" dirty="0" smtClean="0">
                <a:solidFill>
                  <a:srgbClr val="55AB4B"/>
                </a:solidFill>
              </a:rPr>
              <a:t>Number Sense Fluency</a:t>
            </a:r>
          </a:p>
          <a:p>
            <a:pPr algn="ctr"/>
            <a:r>
              <a:rPr lang="en-US" dirty="0" smtClean="0">
                <a:solidFill>
                  <a:srgbClr val="55AB4B"/>
                </a:solidFill>
              </a:rPr>
              <a:t>Mental Computation Fluency</a:t>
            </a:r>
          </a:p>
          <a:p>
            <a:pPr algn="ctr"/>
            <a:r>
              <a:rPr lang="en-US" dirty="0" smtClean="0">
                <a:solidFill>
                  <a:srgbClr val="55AB4B"/>
                </a:solidFill>
              </a:rPr>
              <a:t>Number Comparison Fluency- Triads</a:t>
            </a:r>
            <a:endParaRPr lang="en-US" dirty="0">
              <a:solidFill>
                <a:srgbClr val="55AB4B"/>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566" y="6057464"/>
            <a:ext cx="2585545" cy="695799"/>
          </a:xfrm>
          <a:prstGeom prst="rect">
            <a:avLst/>
          </a:prstGeom>
        </p:spPr>
      </p:pic>
      <p:sp>
        <p:nvSpPr>
          <p:cNvPr id="8" name="TextBox 7"/>
          <p:cNvSpPr txBox="1"/>
          <p:nvPr/>
        </p:nvSpPr>
        <p:spPr>
          <a:xfrm>
            <a:off x="298840" y="5785946"/>
            <a:ext cx="1992853" cy="369332"/>
          </a:xfrm>
          <a:prstGeom prst="rect">
            <a:avLst/>
          </a:prstGeom>
          <a:noFill/>
        </p:spPr>
        <p:txBody>
          <a:bodyPr wrap="none" rtlCol="0">
            <a:spAutoFit/>
          </a:bodyPr>
          <a:lstStyle/>
          <a:p>
            <a:r>
              <a:rPr lang="en-US" dirty="0" smtClean="0">
                <a:solidFill>
                  <a:srgbClr val="55AB4B"/>
                </a:solidFill>
              </a:rPr>
              <a:t>*Benchmark only </a:t>
            </a:r>
            <a:endParaRPr lang="en-US" dirty="0">
              <a:solidFill>
                <a:srgbClr val="55AB4B"/>
              </a:solidFill>
            </a:endParaRPr>
          </a:p>
        </p:txBody>
      </p:sp>
      <p:sp>
        <p:nvSpPr>
          <p:cNvPr id="9" name="TextBox 8"/>
          <p:cNvSpPr txBox="1"/>
          <p:nvPr/>
        </p:nvSpPr>
        <p:spPr>
          <a:xfrm>
            <a:off x="2291693" y="5806431"/>
            <a:ext cx="3608680" cy="369332"/>
          </a:xfrm>
          <a:prstGeom prst="rect">
            <a:avLst/>
          </a:prstGeom>
          <a:noFill/>
        </p:spPr>
        <p:txBody>
          <a:bodyPr wrap="none" rtlCol="0">
            <a:spAutoFit/>
          </a:bodyPr>
          <a:lstStyle/>
          <a:p>
            <a:r>
              <a:rPr lang="en-US" dirty="0" smtClean="0"/>
              <a:t>*Gr 9-12 take 8</a:t>
            </a:r>
            <a:r>
              <a:rPr lang="en-US" baseline="30000" dirty="0" smtClean="0"/>
              <a:t>th</a:t>
            </a:r>
            <a:r>
              <a:rPr lang="en-US" dirty="0" smtClean="0"/>
              <a:t> grade measures</a:t>
            </a:r>
            <a:endParaRPr lang="en-US" dirty="0"/>
          </a:p>
        </p:txBody>
      </p:sp>
    </p:spTree>
    <p:extLst>
      <p:ext uri="{BB962C8B-B14F-4D97-AF65-F5344CB8AC3E}">
        <p14:creationId xmlns:p14="http://schemas.microsoft.com/office/powerpoint/2010/main" val="166464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866" y="2313039"/>
            <a:ext cx="9178281" cy="62403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1"/>
            <a:ext cx="4107541" cy="1553029"/>
          </a:xfrm>
        </p:spPr>
        <p:txBody>
          <a:bodyPr/>
          <a:lstStyle/>
          <a:p>
            <a:r>
              <a:rPr lang="en-US" dirty="0" smtClean="0"/>
              <a:t>Basic Navigation</a:t>
            </a:r>
            <a:endParaRPr lang="en-US" dirty="0"/>
          </a:p>
        </p:txBody>
      </p:sp>
      <p:sp>
        <p:nvSpPr>
          <p:cNvPr id="6" name="Rounded Rectangle 5"/>
          <p:cNvSpPr/>
          <p:nvPr/>
        </p:nvSpPr>
        <p:spPr>
          <a:xfrm>
            <a:off x="61876" y="3619302"/>
            <a:ext cx="9023476" cy="2437372"/>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342900" indent="-342900">
              <a:buFontTx/>
              <a:buAutoNum type="arabicPeriod"/>
            </a:pPr>
            <a:r>
              <a:rPr lang="en-US" sz="2000" dirty="0" smtClean="0">
                <a:solidFill>
                  <a:srgbClr val="1F94CA"/>
                </a:solidFill>
              </a:rPr>
              <a:t>Log in with Customer ID, Username, and Password.</a:t>
            </a:r>
          </a:p>
          <a:p>
            <a:pPr marL="342900" indent="-342900">
              <a:buFontTx/>
              <a:buAutoNum type="arabicPeriod"/>
            </a:pPr>
            <a:r>
              <a:rPr lang="en-US" sz="2000" dirty="0" smtClean="0">
                <a:solidFill>
                  <a:srgbClr val="1F94CA"/>
                </a:solidFill>
              </a:rPr>
              <a:t>View messages, task notification, or printed reports. </a:t>
            </a:r>
          </a:p>
          <a:p>
            <a:pPr marL="342900" indent="-342900">
              <a:buFontTx/>
              <a:buAutoNum type="arabicPeriod"/>
            </a:pPr>
            <a:r>
              <a:rPr lang="en-US" sz="2000" dirty="0" smtClean="0">
                <a:solidFill>
                  <a:srgbClr val="1F94CA"/>
                </a:solidFill>
              </a:rPr>
              <a:t>Update profile settings and password. View user roles.</a:t>
            </a:r>
          </a:p>
          <a:p>
            <a:pPr marL="342900" indent="-342900">
              <a:buFontTx/>
              <a:buAutoNum type="arabicPeriod"/>
            </a:pPr>
            <a:endParaRPr lang="en-US" sz="2000" dirty="0" smtClean="0">
              <a:solidFill>
                <a:srgbClr val="1F94CA"/>
              </a:solidFill>
            </a:endParaRPr>
          </a:p>
          <a:p>
            <a:pPr marL="342900" indent="-342900">
              <a:buFontTx/>
              <a:buAutoNum type="arabicPeriod"/>
            </a:pPr>
            <a:endParaRPr lang="en-US" sz="2000" dirty="0">
              <a:solidFill>
                <a:srgbClr val="1F94CA"/>
              </a:solidFill>
            </a:endParaRPr>
          </a:p>
          <a:p>
            <a:pPr marL="342900" indent="-342900">
              <a:buFontTx/>
              <a:buAutoNum type="arabicPeriod"/>
            </a:pPr>
            <a:endParaRPr lang="en-US" sz="2000" dirty="0" smtClean="0">
              <a:solidFill>
                <a:srgbClr val="1F94CA"/>
              </a:solidFill>
            </a:endParaRPr>
          </a:p>
          <a:p>
            <a:pPr marL="342900" indent="-342900">
              <a:buFontTx/>
              <a:buAutoNum type="arabicPeriod"/>
            </a:pPr>
            <a:endParaRPr lang="en-US" sz="2000" dirty="0">
              <a:solidFill>
                <a:srgbClr val="1F94CA"/>
              </a:solidFill>
            </a:endParaRPr>
          </a:p>
          <a:p>
            <a:pPr marL="342900" indent="-342900">
              <a:buFontTx/>
              <a:buAutoNum type="arabicPeriod"/>
            </a:pPr>
            <a:r>
              <a:rPr lang="en-US" sz="2000" dirty="0" smtClean="0">
                <a:solidFill>
                  <a:srgbClr val="1F94CA"/>
                </a:solidFill>
              </a:rPr>
              <a:t> Log out.</a:t>
            </a:r>
          </a:p>
          <a:p>
            <a:pPr marL="457200" indent="-457200">
              <a:buFont typeface="+mj-lt"/>
              <a:buAutoNum type="arabicPeriod"/>
            </a:pPr>
            <a:r>
              <a:rPr lang="en-US" sz="2000" dirty="0" smtClean="0">
                <a:solidFill>
                  <a:srgbClr val="1F94CA"/>
                </a:solidFill>
              </a:rPr>
              <a:t>Gray Action Bar organizes primary actions into Students, Groups, and Manager modules (dependent on user role).</a:t>
            </a:r>
          </a:p>
          <a:p>
            <a:pPr marL="457200" indent="-457200">
              <a:buFont typeface="+mj-lt"/>
              <a:buAutoNum type="arabicPeriod"/>
            </a:pPr>
            <a:r>
              <a:rPr lang="en-US" sz="2000" dirty="0" smtClean="0">
                <a:solidFill>
                  <a:srgbClr val="1F94CA"/>
                </a:solidFill>
              </a:rPr>
              <a:t>Dropdown options for the selected module. </a:t>
            </a:r>
          </a:p>
          <a:p>
            <a:pPr marL="342900" indent="-342900">
              <a:buFontTx/>
              <a:buAutoNum type="arabicPeriod"/>
            </a:pPr>
            <a:endParaRPr lang="en-US" dirty="0" smtClean="0">
              <a:solidFill>
                <a:srgbClr val="1F94CA"/>
              </a:solidFill>
            </a:endParaRPr>
          </a:p>
          <a:p>
            <a:pPr marL="342900" indent="-342900">
              <a:buFontTx/>
              <a:buAutoNum type="arabicPeriod"/>
            </a:pPr>
            <a:endParaRPr lang="en-US" dirty="0" smtClean="0">
              <a:solidFill>
                <a:srgbClr val="1F94CA"/>
              </a:solidFill>
            </a:endParaRPr>
          </a:p>
          <a:p>
            <a:pPr marL="342900" indent="-342900">
              <a:buFontTx/>
              <a:buAutoNum type="arabicPeriod"/>
            </a:pPr>
            <a:endParaRPr lang="en-US" dirty="0" smtClean="0">
              <a:solidFill>
                <a:srgbClr val="1F94CA"/>
              </a:solidFill>
            </a:endParaRPr>
          </a:p>
          <a:p>
            <a:pPr marL="342900" indent="-342900">
              <a:buFontTx/>
              <a:buAutoNum type="arabicPeriod"/>
            </a:pPr>
            <a:endParaRPr lang="en-US" dirty="0">
              <a:solidFill>
                <a:srgbClr val="1F94CA"/>
              </a:solidFill>
            </a:endParaRPr>
          </a:p>
        </p:txBody>
      </p:sp>
      <p:sp>
        <p:nvSpPr>
          <p:cNvPr id="8" name="Right Arrow 7"/>
          <p:cNvSpPr/>
          <p:nvPr/>
        </p:nvSpPr>
        <p:spPr>
          <a:xfrm>
            <a:off x="6995083" y="2015631"/>
            <a:ext cx="576204" cy="76897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9" name="Right Arrow 8"/>
          <p:cNvSpPr/>
          <p:nvPr/>
        </p:nvSpPr>
        <p:spPr>
          <a:xfrm>
            <a:off x="8224180" y="2015631"/>
            <a:ext cx="539919" cy="76897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3</a:t>
            </a:r>
          </a:p>
        </p:txBody>
      </p:sp>
      <p:sp>
        <p:nvSpPr>
          <p:cNvPr id="11" name="Down Arrow 10"/>
          <p:cNvSpPr/>
          <p:nvPr/>
        </p:nvSpPr>
        <p:spPr>
          <a:xfrm>
            <a:off x="8645563" y="1789103"/>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12" name="Down Arrow 11"/>
          <p:cNvSpPr/>
          <p:nvPr/>
        </p:nvSpPr>
        <p:spPr>
          <a:xfrm>
            <a:off x="405109" y="2040713"/>
            <a:ext cx="776514" cy="54465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13" name="Left Arrow 12"/>
          <p:cNvSpPr/>
          <p:nvPr/>
        </p:nvSpPr>
        <p:spPr>
          <a:xfrm>
            <a:off x="993772" y="2514630"/>
            <a:ext cx="609600" cy="644033"/>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6557" t="37384" r="36722" b="27363"/>
          <a:stretch/>
        </p:blipFill>
        <p:spPr>
          <a:xfrm>
            <a:off x="4107543" y="133628"/>
            <a:ext cx="2809162" cy="2084667"/>
          </a:xfrm>
          <a:prstGeom prst="rect">
            <a:avLst/>
          </a:prstGeom>
        </p:spPr>
      </p:pic>
      <p:sp>
        <p:nvSpPr>
          <p:cNvPr id="7" name="Right Arrow 6"/>
          <p:cNvSpPr/>
          <p:nvPr/>
        </p:nvSpPr>
        <p:spPr>
          <a:xfrm>
            <a:off x="3516979" y="276076"/>
            <a:ext cx="611526" cy="89988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Tree>
    <p:extLst>
      <p:ext uri="{BB962C8B-B14F-4D97-AF65-F5344CB8AC3E}">
        <p14:creationId xmlns:p14="http://schemas.microsoft.com/office/powerpoint/2010/main" val="28771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Information Emailed</a:t>
            </a:r>
            <a:endParaRPr lang="en-US" dirty="0"/>
          </a:p>
        </p:txBody>
      </p:sp>
      <p:sp>
        <p:nvSpPr>
          <p:cNvPr id="3" name="TextBox 2"/>
          <p:cNvSpPr txBox="1"/>
          <p:nvPr/>
        </p:nvSpPr>
        <p:spPr>
          <a:xfrm>
            <a:off x="362309" y="1386878"/>
            <a:ext cx="8781098" cy="5509200"/>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rgbClr val="000000"/>
                </a:solidFill>
              </a:rPr>
              <a:t>Make sure you are able to access your account.  </a:t>
            </a:r>
          </a:p>
          <a:p>
            <a:pPr marL="457200" indent="-457200">
              <a:buFont typeface="Arial" panose="020B0604020202020204" pitchFamily="34" charset="0"/>
              <a:buChar char="•"/>
            </a:pPr>
            <a:r>
              <a:rPr lang="en-US" sz="3200" b="1" dirty="0" smtClean="0">
                <a:solidFill>
                  <a:srgbClr val="000000"/>
                </a:solidFill>
              </a:rPr>
              <a:t>Check access level- Gear Icon (upper right)</a:t>
            </a:r>
          </a:p>
          <a:p>
            <a:endParaRPr lang="en-US" sz="3200" b="1" dirty="0" smtClean="0">
              <a:solidFill>
                <a:srgbClr val="000000"/>
              </a:solidFill>
            </a:endParaRPr>
          </a:p>
          <a:p>
            <a:r>
              <a:rPr lang="en-US" sz="3200" b="1" dirty="0" smtClean="0">
                <a:solidFill>
                  <a:srgbClr val="000000"/>
                </a:solidFill>
              </a:rPr>
              <a:t>https</a:t>
            </a:r>
            <a:r>
              <a:rPr lang="en-US" sz="3200" b="1" dirty="0">
                <a:solidFill>
                  <a:srgbClr val="000000"/>
                </a:solidFill>
              </a:rPr>
              <a:t>://uat-app.aimswebplus.com/#/login</a:t>
            </a:r>
            <a:endParaRPr lang="en-US" sz="3200" b="1" dirty="0" smtClean="0">
              <a:solidFill>
                <a:srgbClr val="000000"/>
              </a:solidFill>
            </a:endParaRPr>
          </a:p>
          <a:p>
            <a:r>
              <a:rPr lang="en-US" sz="3200" b="1" dirty="0" smtClean="0">
                <a:solidFill>
                  <a:srgbClr val="000000"/>
                </a:solidFill>
              </a:rPr>
              <a:t>Open Training Account</a:t>
            </a:r>
          </a:p>
          <a:p>
            <a:r>
              <a:rPr lang="en-US" sz="3200" b="1" dirty="0" smtClean="0">
                <a:solidFill>
                  <a:srgbClr val="000000"/>
                </a:solidFill>
              </a:rPr>
              <a:t>Customer ID: 6293</a:t>
            </a:r>
          </a:p>
          <a:p>
            <a:r>
              <a:rPr lang="en-US" sz="3200" b="1" dirty="0">
                <a:solidFill>
                  <a:srgbClr val="000000"/>
                </a:solidFill>
              </a:rPr>
              <a:t>s</a:t>
            </a:r>
            <a:r>
              <a:rPr lang="en-US" sz="3200" b="1" dirty="0" smtClean="0">
                <a:solidFill>
                  <a:srgbClr val="000000"/>
                </a:solidFill>
              </a:rPr>
              <a:t>manager1, smanager2, smanager9 </a:t>
            </a:r>
          </a:p>
          <a:p>
            <a:r>
              <a:rPr lang="en-US" sz="3200" b="1" dirty="0" smtClean="0">
                <a:solidFill>
                  <a:srgbClr val="000000"/>
                </a:solidFill>
              </a:rPr>
              <a:t>Password2  </a:t>
            </a:r>
            <a:endParaRPr lang="en-US" sz="3200" b="1" dirty="0">
              <a:solidFill>
                <a:srgbClr val="000000"/>
              </a:solidFill>
            </a:endParaRPr>
          </a:p>
          <a:p>
            <a:endParaRPr lang="en-US" sz="3200" b="1" dirty="0">
              <a:solidFill>
                <a:schemeClr val="accent1"/>
              </a:solidFill>
            </a:endParaRPr>
          </a:p>
        </p:txBody>
      </p:sp>
    </p:spTree>
    <p:extLst>
      <p:ext uri="{BB962C8B-B14F-4D97-AF65-F5344CB8AC3E}">
        <p14:creationId xmlns:p14="http://schemas.microsoft.com/office/powerpoint/2010/main" val="308647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 Feature</a:t>
            </a:r>
            <a:endParaRPr lang="en-US" dirty="0"/>
          </a:p>
        </p:txBody>
      </p:sp>
      <p:sp>
        <p:nvSpPr>
          <p:cNvPr id="3" name="TextBox 2"/>
          <p:cNvSpPr txBox="1"/>
          <p:nvPr/>
        </p:nvSpPr>
        <p:spPr>
          <a:xfrm>
            <a:off x="293298" y="1639019"/>
            <a:ext cx="8505645" cy="3539430"/>
          </a:xfrm>
          <a:prstGeom prst="rect">
            <a:avLst/>
          </a:prstGeom>
          <a:noFill/>
        </p:spPr>
        <p:txBody>
          <a:bodyPr wrap="square" rtlCol="0">
            <a:spAutoFit/>
          </a:bodyPr>
          <a:lstStyle/>
          <a:p>
            <a:r>
              <a:rPr lang="en-US" sz="2800" dirty="0" smtClean="0"/>
              <a:t>Green Help Button- Lower Right Hand Corner</a:t>
            </a:r>
          </a:p>
          <a:p>
            <a:endParaRPr lang="en-US" sz="2800" dirty="0"/>
          </a:p>
          <a:p>
            <a:endParaRPr lang="en-US" sz="2800" dirty="0" smtClean="0"/>
          </a:p>
          <a:p>
            <a:r>
              <a:rPr lang="en-US" sz="2800" dirty="0" smtClean="0"/>
              <a:t>Enable Pop-Ups </a:t>
            </a:r>
          </a:p>
          <a:p>
            <a:endParaRPr lang="en-US" sz="2800" dirty="0"/>
          </a:p>
          <a:p>
            <a:endParaRPr lang="en-US" sz="2800" dirty="0" smtClean="0"/>
          </a:p>
          <a:p>
            <a:endParaRPr lang="en-US" sz="2800" dirty="0"/>
          </a:p>
          <a:p>
            <a:r>
              <a:rPr lang="en-US" sz="2800" dirty="0" smtClean="0"/>
              <a:t>Access Stimulus and Administration Materials</a:t>
            </a:r>
            <a:endParaRPr lang="en-US" sz="2800" dirty="0"/>
          </a:p>
        </p:txBody>
      </p:sp>
    </p:spTree>
    <p:extLst>
      <p:ext uri="{BB962C8B-B14F-4D97-AF65-F5344CB8AC3E}">
        <p14:creationId xmlns:p14="http://schemas.microsoft.com/office/powerpoint/2010/main" val="171986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05" y="1344706"/>
            <a:ext cx="5379334" cy="3586222"/>
          </a:xfrm>
          <a:prstGeom prst="rect">
            <a:avLst/>
          </a:prstGeom>
          <a:ln>
            <a:noFill/>
          </a:ln>
          <a:effectLst>
            <a:softEdge rad="112500"/>
          </a:effectLst>
        </p:spPr>
      </p:pic>
      <p:sp>
        <p:nvSpPr>
          <p:cNvPr id="2" name="Text Placeholder 1"/>
          <p:cNvSpPr>
            <a:spLocks noGrp="1"/>
          </p:cNvSpPr>
          <p:nvPr>
            <p:ph type="body" sz="quarter" idx="10"/>
          </p:nvPr>
        </p:nvSpPr>
        <p:spPr>
          <a:xfrm>
            <a:off x="2135306" y="4782038"/>
            <a:ext cx="6852005" cy="1936376"/>
          </a:xfrm>
        </p:spPr>
        <p:txBody>
          <a:bodyPr>
            <a:normAutofit fontScale="92500"/>
          </a:bodyPr>
          <a:lstStyle/>
          <a:p>
            <a:r>
              <a:rPr lang="en-US" sz="5400" dirty="0" smtClean="0"/>
              <a:t>Online Assessments via TestNav</a:t>
            </a:r>
            <a:endParaRPr lang="en-US" sz="5400" dirty="0"/>
          </a:p>
        </p:txBody>
      </p:sp>
    </p:spTree>
    <p:extLst>
      <p:ext uri="{BB962C8B-B14F-4D97-AF65-F5344CB8AC3E}">
        <p14:creationId xmlns:p14="http://schemas.microsoft.com/office/powerpoint/2010/main" val="12545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5649"/>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Online Assessment Process</a:t>
            </a:r>
            <a:endParaRPr lang="en-US" dirty="0"/>
          </a:p>
        </p:txBody>
      </p:sp>
      <p:sp>
        <p:nvSpPr>
          <p:cNvPr id="20" name="Rounded Rectangle 19"/>
          <p:cNvSpPr/>
          <p:nvPr/>
        </p:nvSpPr>
        <p:spPr>
          <a:xfrm>
            <a:off x="302984" y="5008207"/>
            <a:ext cx="8538032" cy="94279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Results are synced to aimswebPlus</a:t>
            </a:r>
          </a:p>
        </p:txBody>
      </p:sp>
      <p:sp>
        <p:nvSpPr>
          <p:cNvPr id="19" name="Rounded Rectangle 18"/>
          <p:cNvSpPr/>
          <p:nvPr/>
        </p:nvSpPr>
        <p:spPr>
          <a:xfrm>
            <a:off x="302984" y="3841543"/>
            <a:ext cx="8538032" cy="96257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Student logs into TestNav and takes the assessment</a:t>
            </a:r>
          </a:p>
        </p:txBody>
      </p:sp>
      <p:sp>
        <p:nvSpPr>
          <p:cNvPr id="11" name="Right Arrow 10"/>
          <p:cNvSpPr/>
          <p:nvPr/>
        </p:nvSpPr>
        <p:spPr>
          <a:xfrm rot="5400000">
            <a:off x="7992627" y="4502586"/>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9" name="Rounded Rectangle 8"/>
          <p:cNvSpPr/>
          <p:nvPr/>
        </p:nvSpPr>
        <p:spPr>
          <a:xfrm>
            <a:off x="302984" y="2760500"/>
            <a:ext cx="8538032" cy="86065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Proctor unlocks the test </a:t>
            </a:r>
          </a:p>
        </p:txBody>
      </p:sp>
      <p:sp>
        <p:nvSpPr>
          <p:cNvPr id="13" name="Right Arrow 12"/>
          <p:cNvSpPr/>
          <p:nvPr/>
        </p:nvSpPr>
        <p:spPr>
          <a:xfrm rot="5400000">
            <a:off x="7992627" y="3319692"/>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18" name="Rounded Rectangle 17"/>
          <p:cNvSpPr/>
          <p:nvPr/>
        </p:nvSpPr>
        <p:spPr>
          <a:xfrm>
            <a:off x="302984" y="1694882"/>
            <a:ext cx="8538032" cy="86065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Obtain TestNav credentials (same all year)</a:t>
            </a:r>
          </a:p>
        </p:txBody>
      </p:sp>
      <p:sp>
        <p:nvSpPr>
          <p:cNvPr id="12" name="Right Arrow 11"/>
          <p:cNvSpPr/>
          <p:nvPr/>
        </p:nvSpPr>
        <p:spPr>
          <a:xfrm rot="5400000">
            <a:off x="7992627" y="2136798"/>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4064899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imsweb Plus">
  <a:themeElements>
    <a:clrScheme name="AW Plus">
      <a:dk1>
        <a:srgbClr val="1F94CA"/>
      </a:dk1>
      <a:lt1>
        <a:srgbClr val="55AB4B"/>
      </a:lt1>
      <a:dk2>
        <a:srgbClr val="55AB4B"/>
      </a:dk2>
      <a:lt2>
        <a:srgbClr val="1F94CA"/>
      </a:lt2>
      <a:accent1>
        <a:srgbClr val="FFFFFF"/>
      </a:accent1>
      <a:accent2>
        <a:srgbClr val="EFD34E"/>
      </a:accent2>
      <a:accent3>
        <a:srgbClr val="E68542"/>
      </a:accent3>
      <a:accent4>
        <a:srgbClr val="55AB4B"/>
      </a:accent4>
      <a:accent5>
        <a:srgbClr val="FFFFFF"/>
      </a:accent5>
      <a:accent6>
        <a:srgbClr val="FFFFFF"/>
      </a:accent6>
      <a:hlink>
        <a:srgbClr val="E68542"/>
      </a:hlink>
      <a:folHlink>
        <a:srgbClr val="55AB4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7BBAC4B5DA74FB1C9B0D22640570C" ma:contentTypeVersion="12" ma:contentTypeDescription="Create a new document." ma:contentTypeScope="" ma:versionID="5b18161da5bec4f909cdadfc6a32c07f">
  <xsd:schema xmlns:xsd="http://www.w3.org/2001/XMLSchema" xmlns:xs="http://www.w3.org/2001/XMLSchema" xmlns:p="http://schemas.microsoft.com/office/2006/metadata/properties" xmlns:ns2="86dd0431-72f7-4111-b598-26b3cc0c97a7" xmlns:ns3="bf8e6af5-334f-4920-87d8-c717a7afa95e" targetNamespace="http://schemas.microsoft.com/office/2006/metadata/properties" ma:root="true" ma:fieldsID="758e0b0473cd631783d2be8bb80ede40" ns2:_="" ns3:_="">
    <xsd:import namespace="86dd0431-72f7-4111-b598-26b3cc0c97a7"/>
    <xsd:import namespace="bf8e6af5-334f-4920-87d8-c717a7afa9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d0431-72f7-4111-b598-26b3cc0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8e6af5-334f-4920-87d8-c717a7afa9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8EA86C-AEBD-4C9E-B363-8155A8B5F277}"/>
</file>

<file path=customXml/itemProps2.xml><?xml version="1.0" encoding="utf-8"?>
<ds:datastoreItem xmlns:ds="http://schemas.openxmlformats.org/officeDocument/2006/customXml" ds:itemID="{7A22E775-8066-442C-906D-A4095D022DF5}"/>
</file>

<file path=customXml/itemProps3.xml><?xml version="1.0" encoding="utf-8"?>
<ds:datastoreItem xmlns:ds="http://schemas.openxmlformats.org/officeDocument/2006/customXml" ds:itemID="{2BF1D729-07DA-415C-88ED-F4EBAA21BF7E}"/>
</file>

<file path=docProps/app.xml><?xml version="1.0" encoding="utf-8"?>
<Properties xmlns="http://schemas.openxmlformats.org/officeDocument/2006/extended-properties" xmlns:vt="http://schemas.openxmlformats.org/officeDocument/2006/docPropsVTypes">
  <Template/>
  <TotalTime>68498</TotalTime>
  <Words>7310</Words>
  <Application>Microsoft Office PowerPoint</Application>
  <PresentationFormat>On-screen Show (4:3)</PresentationFormat>
  <Paragraphs>588</Paragraphs>
  <Slides>39</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Merriweather Sans</vt:lpstr>
      <vt:lpstr>Times New Roman</vt:lpstr>
      <vt:lpstr>Verdana</vt:lpstr>
      <vt:lpstr>Wingdings</vt:lpstr>
      <vt:lpstr>aimsweb Plus</vt:lpstr>
      <vt:lpstr>Custom Design</vt:lpstr>
      <vt:lpstr>1_aimsweb Plus</vt:lpstr>
      <vt:lpstr>PowerPoint Presentation</vt:lpstr>
      <vt:lpstr>What is aimswebPlus?</vt:lpstr>
      <vt:lpstr>Online Assessments</vt:lpstr>
      <vt:lpstr> A Quick Glimpse</vt:lpstr>
      <vt:lpstr>Basic Navigation</vt:lpstr>
      <vt:lpstr>Account Information Emailed</vt:lpstr>
      <vt:lpstr>Help Feature</vt:lpstr>
      <vt:lpstr>PowerPoint Presentation</vt:lpstr>
      <vt:lpstr>Online Assessment Process</vt:lpstr>
      <vt:lpstr>TestNav Tips: During Testing</vt:lpstr>
      <vt:lpstr>Online Test Assignment List</vt:lpstr>
      <vt:lpstr> Unlock Online Assessments</vt:lpstr>
      <vt:lpstr>TestNav Tips: During Testing</vt:lpstr>
      <vt:lpstr>Reading</vt:lpstr>
      <vt:lpstr>Math</vt:lpstr>
      <vt:lpstr>Measure Definitions &amp; Acronyms</vt:lpstr>
      <vt:lpstr>Benchmark Comparison Screen </vt:lpstr>
      <vt:lpstr>Navigation to the Benchmark Comparison Screen</vt:lpstr>
      <vt:lpstr>PowerPoint Presentation</vt:lpstr>
      <vt:lpstr>Begin Monitoring Schedule Set Up</vt:lpstr>
      <vt:lpstr>Goal Details Screen</vt:lpstr>
      <vt:lpstr>Steps within the software</vt:lpstr>
      <vt:lpstr>Determine the Baseline</vt:lpstr>
      <vt:lpstr>Goal Date &amp; Monitor Frequency</vt:lpstr>
      <vt:lpstr>Set the Goal Score</vt:lpstr>
      <vt:lpstr>Intervention Assignment</vt:lpstr>
      <vt:lpstr>Initial Individual Monitor Report</vt:lpstr>
      <vt:lpstr>Data Collection</vt:lpstr>
      <vt:lpstr>Access to Intervention and Goal Changes</vt:lpstr>
      <vt:lpstr>Change a Goal</vt:lpstr>
      <vt:lpstr>Group Monitoring Report</vt:lpstr>
      <vt:lpstr>Group Monitor Screen</vt:lpstr>
      <vt:lpstr>Monitor Screen Functions</vt:lpstr>
      <vt:lpstr>PowerPoint Presentation</vt:lpstr>
      <vt:lpstr>Individual Monitoring Screen</vt:lpstr>
      <vt:lpstr> Goal Feedback</vt:lpstr>
      <vt:lpstr>Navigation to National Norms</vt:lpstr>
      <vt:lpstr>Survey Level Assessment Report</vt:lpstr>
      <vt:lpstr>Survey Level Assessment  (online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Haugse, Heather A</dc:creator>
  <cp:lastModifiedBy>Melissa Christenson</cp:lastModifiedBy>
  <cp:revision>1485</cp:revision>
  <cp:lastPrinted>2018-09-13T12:28:16Z</cp:lastPrinted>
  <dcterms:created xsi:type="dcterms:W3CDTF">2015-09-23T14:36:54Z</dcterms:created>
  <dcterms:modified xsi:type="dcterms:W3CDTF">2018-09-13T14:51:57Z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0x0101006737BBAC4B5DA74FB1C9B0D22640570C</vt:lpwstr>
  </property>
</Properties>
</file>