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2.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55" r:id="rId1"/>
  </p:sldMasterIdLst>
  <p:notesMasterIdLst>
    <p:notesMasterId r:id="rId30"/>
  </p:notesMasterIdLst>
  <p:handoutMasterIdLst>
    <p:handoutMasterId r:id="rId31"/>
  </p:handoutMasterIdLst>
  <p:sldIdLst>
    <p:sldId id="256" r:id="rId2"/>
    <p:sldId id="262" r:id="rId3"/>
    <p:sldId id="293" r:id="rId4"/>
    <p:sldId id="292" r:id="rId5"/>
    <p:sldId id="263" r:id="rId6"/>
    <p:sldId id="264" r:id="rId7"/>
    <p:sldId id="265" r:id="rId8"/>
    <p:sldId id="296" r:id="rId9"/>
    <p:sldId id="297" r:id="rId10"/>
    <p:sldId id="299" r:id="rId11"/>
    <p:sldId id="300" r:id="rId12"/>
    <p:sldId id="301" r:id="rId13"/>
    <p:sldId id="302" r:id="rId14"/>
    <p:sldId id="303" r:id="rId15"/>
    <p:sldId id="304" r:id="rId16"/>
    <p:sldId id="295" r:id="rId17"/>
    <p:sldId id="269" r:id="rId18"/>
    <p:sldId id="305" r:id="rId19"/>
    <p:sldId id="307" r:id="rId20"/>
    <p:sldId id="308" r:id="rId21"/>
    <p:sldId id="309" r:id="rId22"/>
    <p:sldId id="311" r:id="rId23"/>
    <p:sldId id="312" r:id="rId24"/>
    <p:sldId id="313" r:id="rId25"/>
    <p:sldId id="272" r:id="rId26"/>
    <p:sldId id="273" r:id="rId27"/>
    <p:sldId id="314" r:id="rId28"/>
    <p:sldId id="29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64A05-D4D0-4B2E-B614-C8A791B2F490}" type="doc">
      <dgm:prSet loTypeId="urn:microsoft.com/office/officeart/2005/8/layout/hProcess9" loCatId="process" qsTypeId="urn:microsoft.com/office/officeart/2005/8/quickstyle/simple1" qsCatId="simple" csTypeId="urn:microsoft.com/office/officeart/2005/8/colors/accent1_2" csCatId="accent1" phldr="1"/>
      <dgm:spPr/>
    </dgm:pt>
    <dgm:pt modelId="{76CA3C4B-3C44-45E7-99D4-ECC3C902CAFC}">
      <dgm:prSet phldrT="[Text]"/>
      <dgm:spPr/>
      <dgm:t>
        <a:bodyPr/>
        <a:lstStyle/>
        <a:p>
          <a:r>
            <a:rPr lang="en-US" dirty="0"/>
            <a:t>Lack of fidelity with curriculum/interventions</a:t>
          </a:r>
        </a:p>
      </dgm:t>
    </dgm:pt>
    <dgm:pt modelId="{AEDF80C2-3AAF-4F4D-A956-7CFE8115C64D}" type="parTrans" cxnId="{F38DFECA-3DE0-4191-98DA-B615EEBF2D2E}">
      <dgm:prSet/>
      <dgm:spPr/>
      <dgm:t>
        <a:bodyPr/>
        <a:lstStyle/>
        <a:p>
          <a:endParaRPr lang="en-US"/>
        </a:p>
      </dgm:t>
    </dgm:pt>
    <dgm:pt modelId="{3CE28ADE-6854-44A1-B1DE-723167B4DB89}" type="sibTrans" cxnId="{F38DFECA-3DE0-4191-98DA-B615EEBF2D2E}">
      <dgm:prSet/>
      <dgm:spPr/>
      <dgm:t>
        <a:bodyPr/>
        <a:lstStyle/>
        <a:p>
          <a:endParaRPr lang="en-US"/>
        </a:p>
      </dgm:t>
    </dgm:pt>
    <dgm:pt modelId="{D3EA76E2-5F9A-421A-BCD0-3277DC4737DC}">
      <dgm:prSet phldrT="[Text]"/>
      <dgm:spPr/>
      <dgm:t>
        <a:bodyPr/>
        <a:lstStyle/>
        <a:p>
          <a:r>
            <a:rPr lang="en-US" dirty="0"/>
            <a:t>Misleading data</a:t>
          </a:r>
        </a:p>
      </dgm:t>
    </dgm:pt>
    <dgm:pt modelId="{87C26FC7-2EBE-4CF1-A018-3581B43978B5}" type="parTrans" cxnId="{E0D48484-68AB-43DF-A352-26FA1E8DD28C}">
      <dgm:prSet/>
      <dgm:spPr/>
      <dgm:t>
        <a:bodyPr/>
        <a:lstStyle/>
        <a:p>
          <a:endParaRPr lang="en-US"/>
        </a:p>
      </dgm:t>
    </dgm:pt>
    <dgm:pt modelId="{383F7557-EA70-4466-B329-80D0AD40595D}" type="sibTrans" cxnId="{E0D48484-68AB-43DF-A352-26FA1E8DD28C}">
      <dgm:prSet/>
      <dgm:spPr/>
      <dgm:t>
        <a:bodyPr/>
        <a:lstStyle/>
        <a:p>
          <a:endParaRPr lang="en-US"/>
        </a:p>
      </dgm:t>
    </dgm:pt>
    <dgm:pt modelId="{C1201B00-8A2C-47A5-A36B-74287B49E762}">
      <dgm:prSet phldrT="[Text]"/>
      <dgm:spPr/>
      <dgm:t>
        <a:bodyPr/>
        <a:lstStyle/>
        <a:p>
          <a:r>
            <a:rPr lang="en-US" dirty="0"/>
            <a:t>Misinformed decisions affecting student outcomes</a:t>
          </a:r>
        </a:p>
      </dgm:t>
    </dgm:pt>
    <dgm:pt modelId="{5EFFC77D-DF64-4A0C-B040-F14A69F636E4}" type="parTrans" cxnId="{C9390DF3-A8F2-4510-9F46-85AB6DDFC5ED}">
      <dgm:prSet/>
      <dgm:spPr/>
      <dgm:t>
        <a:bodyPr/>
        <a:lstStyle/>
        <a:p>
          <a:endParaRPr lang="en-US"/>
        </a:p>
      </dgm:t>
    </dgm:pt>
    <dgm:pt modelId="{A5E569D1-E5D0-4EE2-AE30-C9A280147DE0}" type="sibTrans" cxnId="{C9390DF3-A8F2-4510-9F46-85AB6DDFC5ED}">
      <dgm:prSet/>
      <dgm:spPr/>
      <dgm:t>
        <a:bodyPr/>
        <a:lstStyle/>
        <a:p>
          <a:endParaRPr lang="en-US"/>
        </a:p>
      </dgm:t>
    </dgm:pt>
    <dgm:pt modelId="{CDA98C8E-805E-441E-AA36-49DC9AC83E7E}" type="pres">
      <dgm:prSet presAssocID="{C5D64A05-D4D0-4B2E-B614-C8A791B2F490}" presName="CompostProcess" presStyleCnt="0">
        <dgm:presLayoutVars>
          <dgm:dir/>
          <dgm:resizeHandles val="exact"/>
        </dgm:presLayoutVars>
      </dgm:prSet>
      <dgm:spPr/>
    </dgm:pt>
    <dgm:pt modelId="{78A64324-6C90-4CC1-AE51-FB2B29AAB1CB}" type="pres">
      <dgm:prSet presAssocID="{C5D64A05-D4D0-4B2E-B614-C8A791B2F490}" presName="arrow" presStyleLbl="bgShp" presStyleIdx="0" presStyleCnt="1"/>
      <dgm:spPr/>
    </dgm:pt>
    <dgm:pt modelId="{8D5C0F98-482A-44BB-93D6-7358C362C280}" type="pres">
      <dgm:prSet presAssocID="{C5D64A05-D4D0-4B2E-B614-C8A791B2F490}" presName="linearProcess" presStyleCnt="0"/>
      <dgm:spPr/>
    </dgm:pt>
    <dgm:pt modelId="{D0705220-AE55-423A-B572-96027B63AFCD}" type="pres">
      <dgm:prSet presAssocID="{76CA3C4B-3C44-45E7-99D4-ECC3C902CAFC}" presName="textNode" presStyleLbl="node1" presStyleIdx="0" presStyleCnt="3">
        <dgm:presLayoutVars>
          <dgm:bulletEnabled val="1"/>
        </dgm:presLayoutVars>
      </dgm:prSet>
      <dgm:spPr/>
    </dgm:pt>
    <dgm:pt modelId="{53EF5D49-54F8-4C88-9D7C-A2A97586E601}" type="pres">
      <dgm:prSet presAssocID="{3CE28ADE-6854-44A1-B1DE-723167B4DB89}" presName="sibTrans" presStyleCnt="0"/>
      <dgm:spPr/>
    </dgm:pt>
    <dgm:pt modelId="{080CC411-E8AF-4D24-AD60-71C5C3EF3C30}" type="pres">
      <dgm:prSet presAssocID="{D3EA76E2-5F9A-421A-BCD0-3277DC4737DC}" presName="textNode" presStyleLbl="node1" presStyleIdx="1" presStyleCnt="3">
        <dgm:presLayoutVars>
          <dgm:bulletEnabled val="1"/>
        </dgm:presLayoutVars>
      </dgm:prSet>
      <dgm:spPr/>
    </dgm:pt>
    <dgm:pt modelId="{91622CAB-0637-438B-9A65-03908B54AD00}" type="pres">
      <dgm:prSet presAssocID="{383F7557-EA70-4466-B329-80D0AD40595D}" presName="sibTrans" presStyleCnt="0"/>
      <dgm:spPr/>
    </dgm:pt>
    <dgm:pt modelId="{35CC83EC-D97E-4708-BB76-391D33B0AC7A}" type="pres">
      <dgm:prSet presAssocID="{C1201B00-8A2C-47A5-A36B-74287B49E762}" presName="textNode" presStyleLbl="node1" presStyleIdx="2" presStyleCnt="3">
        <dgm:presLayoutVars>
          <dgm:bulletEnabled val="1"/>
        </dgm:presLayoutVars>
      </dgm:prSet>
      <dgm:spPr/>
    </dgm:pt>
  </dgm:ptLst>
  <dgm:cxnLst>
    <dgm:cxn modelId="{B6810E20-E03A-4610-AF19-344E596F68DC}" type="presOf" srcId="{D3EA76E2-5F9A-421A-BCD0-3277DC4737DC}" destId="{080CC411-E8AF-4D24-AD60-71C5C3EF3C30}" srcOrd="0" destOrd="0" presId="urn:microsoft.com/office/officeart/2005/8/layout/hProcess9"/>
    <dgm:cxn modelId="{BDD5A121-6A94-40D5-B673-1597A8195259}" type="presOf" srcId="{C5D64A05-D4D0-4B2E-B614-C8A791B2F490}" destId="{CDA98C8E-805E-441E-AA36-49DC9AC83E7E}" srcOrd="0" destOrd="0" presId="urn:microsoft.com/office/officeart/2005/8/layout/hProcess9"/>
    <dgm:cxn modelId="{ECEAEC29-4538-4873-BF78-8E5D0A209577}" type="presOf" srcId="{76CA3C4B-3C44-45E7-99D4-ECC3C902CAFC}" destId="{D0705220-AE55-423A-B572-96027B63AFCD}" srcOrd="0" destOrd="0" presId="urn:microsoft.com/office/officeart/2005/8/layout/hProcess9"/>
    <dgm:cxn modelId="{E0D48484-68AB-43DF-A352-26FA1E8DD28C}" srcId="{C5D64A05-D4D0-4B2E-B614-C8A791B2F490}" destId="{D3EA76E2-5F9A-421A-BCD0-3277DC4737DC}" srcOrd="1" destOrd="0" parTransId="{87C26FC7-2EBE-4CF1-A018-3581B43978B5}" sibTransId="{383F7557-EA70-4466-B329-80D0AD40595D}"/>
    <dgm:cxn modelId="{61A93CC2-393A-4493-BB70-88C693CA7BB4}" type="presOf" srcId="{C1201B00-8A2C-47A5-A36B-74287B49E762}" destId="{35CC83EC-D97E-4708-BB76-391D33B0AC7A}" srcOrd="0" destOrd="0" presId="urn:microsoft.com/office/officeart/2005/8/layout/hProcess9"/>
    <dgm:cxn modelId="{F38DFECA-3DE0-4191-98DA-B615EEBF2D2E}" srcId="{C5D64A05-D4D0-4B2E-B614-C8A791B2F490}" destId="{76CA3C4B-3C44-45E7-99D4-ECC3C902CAFC}" srcOrd="0" destOrd="0" parTransId="{AEDF80C2-3AAF-4F4D-A956-7CFE8115C64D}" sibTransId="{3CE28ADE-6854-44A1-B1DE-723167B4DB89}"/>
    <dgm:cxn modelId="{C9390DF3-A8F2-4510-9F46-85AB6DDFC5ED}" srcId="{C5D64A05-D4D0-4B2E-B614-C8A791B2F490}" destId="{C1201B00-8A2C-47A5-A36B-74287B49E762}" srcOrd="2" destOrd="0" parTransId="{5EFFC77D-DF64-4A0C-B040-F14A69F636E4}" sibTransId="{A5E569D1-E5D0-4EE2-AE30-C9A280147DE0}"/>
    <dgm:cxn modelId="{3F800FA7-269B-4480-9486-4513B02330CA}" type="presParOf" srcId="{CDA98C8E-805E-441E-AA36-49DC9AC83E7E}" destId="{78A64324-6C90-4CC1-AE51-FB2B29AAB1CB}" srcOrd="0" destOrd="0" presId="urn:microsoft.com/office/officeart/2005/8/layout/hProcess9"/>
    <dgm:cxn modelId="{3B2D9A72-E7D2-4F78-BFE3-D973A6F4FBC2}" type="presParOf" srcId="{CDA98C8E-805E-441E-AA36-49DC9AC83E7E}" destId="{8D5C0F98-482A-44BB-93D6-7358C362C280}" srcOrd="1" destOrd="0" presId="urn:microsoft.com/office/officeart/2005/8/layout/hProcess9"/>
    <dgm:cxn modelId="{6C5CF1CA-70BC-4211-B221-1C0F8586B57C}" type="presParOf" srcId="{8D5C0F98-482A-44BB-93D6-7358C362C280}" destId="{D0705220-AE55-423A-B572-96027B63AFCD}" srcOrd="0" destOrd="0" presId="urn:microsoft.com/office/officeart/2005/8/layout/hProcess9"/>
    <dgm:cxn modelId="{BC456F6A-22C3-4532-AAF4-F7CC0370DF6D}" type="presParOf" srcId="{8D5C0F98-482A-44BB-93D6-7358C362C280}" destId="{53EF5D49-54F8-4C88-9D7C-A2A97586E601}" srcOrd="1" destOrd="0" presId="urn:microsoft.com/office/officeart/2005/8/layout/hProcess9"/>
    <dgm:cxn modelId="{0840B389-A668-4C33-9F62-7DF126E9D624}" type="presParOf" srcId="{8D5C0F98-482A-44BB-93D6-7358C362C280}" destId="{080CC411-E8AF-4D24-AD60-71C5C3EF3C30}" srcOrd="2" destOrd="0" presId="urn:microsoft.com/office/officeart/2005/8/layout/hProcess9"/>
    <dgm:cxn modelId="{830FC031-4B47-46EA-BD8A-2766730C5B9B}" type="presParOf" srcId="{8D5C0F98-482A-44BB-93D6-7358C362C280}" destId="{91622CAB-0637-438B-9A65-03908B54AD00}" srcOrd="3" destOrd="0" presId="urn:microsoft.com/office/officeart/2005/8/layout/hProcess9"/>
    <dgm:cxn modelId="{4304745A-386B-449A-A271-C455AE9D7112}" type="presParOf" srcId="{8D5C0F98-482A-44BB-93D6-7358C362C280}" destId="{35CC83EC-D97E-4708-BB76-391D33B0AC7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126B4-B3CC-43AB-AD75-843CA4B0963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D60CB41-45EB-4D74-84AB-2866246025EA}">
      <dgm:prSet phldrT="[Text]"/>
      <dgm:spPr/>
      <dgm:t>
        <a:bodyPr/>
        <a:lstStyle/>
        <a:p>
          <a:r>
            <a:rPr lang="en-US" dirty="0"/>
            <a:t>Instruction</a:t>
          </a:r>
        </a:p>
      </dgm:t>
    </dgm:pt>
    <dgm:pt modelId="{9B6BB110-BF49-42F0-8984-DA1D5772857E}" type="parTrans" cxnId="{88A471CA-A9D2-4B48-8772-C022E0344142}">
      <dgm:prSet/>
      <dgm:spPr/>
      <dgm:t>
        <a:bodyPr/>
        <a:lstStyle/>
        <a:p>
          <a:endParaRPr lang="en-US"/>
        </a:p>
      </dgm:t>
    </dgm:pt>
    <dgm:pt modelId="{9748FD79-B10A-4CC0-B322-4C384CFD8849}" type="sibTrans" cxnId="{88A471CA-A9D2-4B48-8772-C022E0344142}">
      <dgm:prSet/>
      <dgm:spPr/>
      <dgm:t>
        <a:bodyPr/>
        <a:lstStyle/>
        <a:p>
          <a:endParaRPr lang="en-US"/>
        </a:p>
      </dgm:t>
    </dgm:pt>
    <dgm:pt modelId="{8E476652-F962-41D0-98DC-7C75B9276D1D}">
      <dgm:prSet phldrT="[Text]"/>
      <dgm:spPr/>
      <dgm:t>
        <a:bodyPr/>
        <a:lstStyle/>
        <a:p>
          <a:r>
            <a:rPr lang="en-US" dirty="0"/>
            <a:t>Curriculum</a:t>
          </a:r>
        </a:p>
      </dgm:t>
    </dgm:pt>
    <dgm:pt modelId="{F9ADB602-9BB2-4A31-A834-4FFC96BEB30A}" type="parTrans" cxnId="{FE370AD3-7AAC-4512-86A7-29B120616931}">
      <dgm:prSet/>
      <dgm:spPr/>
      <dgm:t>
        <a:bodyPr/>
        <a:lstStyle/>
        <a:p>
          <a:endParaRPr lang="en-US"/>
        </a:p>
      </dgm:t>
    </dgm:pt>
    <dgm:pt modelId="{7F2D5455-809D-4865-876D-58923809BB9A}" type="sibTrans" cxnId="{FE370AD3-7AAC-4512-86A7-29B120616931}">
      <dgm:prSet/>
      <dgm:spPr/>
      <dgm:t>
        <a:bodyPr/>
        <a:lstStyle/>
        <a:p>
          <a:endParaRPr lang="en-US"/>
        </a:p>
      </dgm:t>
    </dgm:pt>
    <dgm:pt modelId="{9528E10F-5D40-4144-94C1-775DBC90283F}">
      <dgm:prSet phldrT="[Text]" custT="1"/>
      <dgm:spPr/>
      <dgm:t>
        <a:bodyPr/>
        <a:lstStyle/>
        <a:p>
          <a:r>
            <a:rPr lang="en-US" sz="1400" dirty="0"/>
            <a:t>What sequence do objectives follow?</a:t>
          </a:r>
        </a:p>
      </dgm:t>
    </dgm:pt>
    <dgm:pt modelId="{20DD4CED-B5B5-4C8E-91DD-E55D03313511}" type="parTrans" cxnId="{41FDB7DF-BCF0-4E66-9652-9DCEC75FF126}">
      <dgm:prSet/>
      <dgm:spPr/>
      <dgm:t>
        <a:bodyPr/>
        <a:lstStyle/>
        <a:p>
          <a:endParaRPr lang="en-US"/>
        </a:p>
      </dgm:t>
    </dgm:pt>
    <dgm:pt modelId="{D2C3C3BE-CE93-4448-A0BF-C5BBB8065725}" type="sibTrans" cxnId="{41FDB7DF-BCF0-4E66-9652-9DCEC75FF126}">
      <dgm:prSet/>
      <dgm:spPr/>
      <dgm:t>
        <a:bodyPr/>
        <a:lstStyle/>
        <a:p>
          <a:endParaRPr lang="en-US"/>
        </a:p>
      </dgm:t>
    </dgm:pt>
    <dgm:pt modelId="{7F09D091-B635-48B3-9C59-FFA9FB794F59}">
      <dgm:prSet phldrT="[Text]"/>
      <dgm:spPr/>
      <dgm:t>
        <a:bodyPr/>
        <a:lstStyle/>
        <a:p>
          <a:r>
            <a:rPr lang="en-US" dirty="0"/>
            <a:t>Environment</a:t>
          </a:r>
        </a:p>
      </dgm:t>
    </dgm:pt>
    <dgm:pt modelId="{C8183818-2930-4488-813A-4578729B6C0F}" type="parTrans" cxnId="{CBDB48BB-BD6D-456A-824B-F547B88CD0B2}">
      <dgm:prSet/>
      <dgm:spPr/>
      <dgm:t>
        <a:bodyPr/>
        <a:lstStyle/>
        <a:p>
          <a:endParaRPr lang="en-US"/>
        </a:p>
      </dgm:t>
    </dgm:pt>
    <dgm:pt modelId="{4581DB9F-C2CE-4676-AB33-D8A10B418773}" type="sibTrans" cxnId="{CBDB48BB-BD6D-456A-824B-F547B88CD0B2}">
      <dgm:prSet/>
      <dgm:spPr/>
      <dgm:t>
        <a:bodyPr/>
        <a:lstStyle/>
        <a:p>
          <a:endParaRPr lang="en-US"/>
        </a:p>
      </dgm:t>
    </dgm:pt>
    <dgm:pt modelId="{E30B0BE4-8A38-4406-8097-43779DA4962A}">
      <dgm:prSet phldrT="[Text]"/>
      <dgm:spPr/>
      <dgm:t>
        <a:bodyPr/>
        <a:lstStyle/>
        <a:p>
          <a:r>
            <a:rPr lang="en-US" dirty="0"/>
            <a:t>Motivational level?</a:t>
          </a:r>
        </a:p>
      </dgm:t>
    </dgm:pt>
    <dgm:pt modelId="{FED0678A-6903-4797-8B13-4259B51681D5}" type="parTrans" cxnId="{428A3F85-A92A-41D1-AFA2-3F8235678653}">
      <dgm:prSet/>
      <dgm:spPr/>
      <dgm:t>
        <a:bodyPr/>
        <a:lstStyle/>
        <a:p>
          <a:endParaRPr lang="en-US"/>
        </a:p>
      </dgm:t>
    </dgm:pt>
    <dgm:pt modelId="{2731BE65-08DC-4D4B-A735-997BED0D2214}" type="sibTrans" cxnId="{428A3F85-A92A-41D1-AFA2-3F8235678653}">
      <dgm:prSet/>
      <dgm:spPr/>
      <dgm:t>
        <a:bodyPr/>
        <a:lstStyle/>
        <a:p>
          <a:endParaRPr lang="en-US"/>
        </a:p>
      </dgm:t>
    </dgm:pt>
    <dgm:pt modelId="{F41C28D7-9F64-4A69-85A5-C78116DBE9E7}">
      <dgm:prSet phldrT="[Text]" custT="1"/>
      <dgm:spPr/>
      <dgm:t>
        <a:bodyPr/>
        <a:lstStyle/>
        <a:p>
          <a:r>
            <a:rPr lang="en-US" sz="1600" dirty="0"/>
            <a:t>How is material presented?</a:t>
          </a:r>
        </a:p>
      </dgm:t>
    </dgm:pt>
    <dgm:pt modelId="{DB36AAC0-8913-401A-84B1-A8203629B68F}" type="parTrans" cxnId="{22AA18FB-B2C3-4512-8BE7-C17FEB93CAD9}">
      <dgm:prSet/>
      <dgm:spPr/>
      <dgm:t>
        <a:bodyPr/>
        <a:lstStyle/>
        <a:p>
          <a:endParaRPr lang="en-US"/>
        </a:p>
      </dgm:t>
    </dgm:pt>
    <dgm:pt modelId="{C3E87FDE-5B30-4415-9D36-E35EB4AE923F}" type="sibTrans" cxnId="{22AA18FB-B2C3-4512-8BE7-C17FEB93CAD9}">
      <dgm:prSet/>
      <dgm:spPr/>
      <dgm:t>
        <a:bodyPr/>
        <a:lstStyle/>
        <a:p>
          <a:endParaRPr lang="en-US"/>
        </a:p>
      </dgm:t>
    </dgm:pt>
    <dgm:pt modelId="{4E417C22-B106-4545-B3A5-657157010D53}">
      <dgm:prSet phldrT="[Text]" custT="1"/>
      <dgm:spPr/>
      <dgm:t>
        <a:bodyPr/>
        <a:lstStyle/>
        <a:p>
          <a:r>
            <a:rPr lang="en-US" sz="1600" dirty="0"/>
            <a:t>How does student engage during instructional conversations? </a:t>
          </a:r>
        </a:p>
      </dgm:t>
    </dgm:pt>
    <dgm:pt modelId="{381D5F52-F332-4695-9A22-AE325062003B}" type="parTrans" cxnId="{9B9B8370-F1EF-4730-82B7-A0A914475710}">
      <dgm:prSet/>
      <dgm:spPr/>
      <dgm:t>
        <a:bodyPr/>
        <a:lstStyle/>
        <a:p>
          <a:endParaRPr lang="en-US"/>
        </a:p>
      </dgm:t>
    </dgm:pt>
    <dgm:pt modelId="{77D6FBA9-5076-40A3-96A1-3E29B1F1B1C3}" type="sibTrans" cxnId="{9B9B8370-F1EF-4730-82B7-A0A914475710}">
      <dgm:prSet/>
      <dgm:spPr/>
      <dgm:t>
        <a:bodyPr/>
        <a:lstStyle/>
        <a:p>
          <a:endParaRPr lang="en-US"/>
        </a:p>
      </dgm:t>
    </dgm:pt>
    <dgm:pt modelId="{572E2366-EDF3-4C5A-9E36-B92DB1B5151C}">
      <dgm:prSet phldrT="[Text]" custT="1"/>
      <dgm:spPr/>
      <dgm:t>
        <a:bodyPr/>
        <a:lstStyle/>
        <a:p>
          <a:r>
            <a:rPr lang="en-US" sz="1400" dirty="0"/>
            <a:t>Difficulty of curriculum for all students compared to target?</a:t>
          </a:r>
        </a:p>
      </dgm:t>
    </dgm:pt>
    <dgm:pt modelId="{954D374E-A2D1-44D5-8828-368CD59C1F1C}" type="parTrans" cxnId="{2D024E9C-012F-46A5-9F43-B988B7FA83BC}">
      <dgm:prSet/>
      <dgm:spPr/>
      <dgm:t>
        <a:bodyPr/>
        <a:lstStyle/>
        <a:p>
          <a:endParaRPr lang="en-US"/>
        </a:p>
      </dgm:t>
    </dgm:pt>
    <dgm:pt modelId="{6E6B4F10-CC4D-40DB-A729-DEC8A0C148D4}" type="sibTrans" cxnId="{2D024E9C-012F-46A5-9F43-B988B7FA83BC}">
      <dgm:prSet/>
      <dgm:spPr/>
      <dgm:t>
        <a:bodyPr/>
        <a:lstStyle/>
        <a:p>
          <a:endParaRPr lang="en-US"/>
        </a:p>
      </dgm:t>
    </dgm:pt>
    <dgm:pt modelId="{B3E867D6-FD00-45D9-81CF-498E0FD4A143}">
      <dgm:prSet phldrT="[Text]"/>
      <dgm:spPr/>
      <dgm:t>
        <a:bodyPr/>
        <a:lstStyle/>
        <a:p>
          <a:r>
            <a:rPr lang="en-US" dirty="0"/>
            <a:t>Learner</a:t>
          </a:r>
        </a:p>
      </dgm:t>
    </dgm:pt>
    <dgm:pt modelId="{AC5C6830-AE2B-4E05-AB3E-D9F7509F4154}" type="parTrans" cxnId="{72E4FA7B-7A4D-4AB7-A131-7FEA0EA39EDE}">
      <dgm:prSet/>
      <dgm:spPr/>
      <dgm:t>
        <a:bodyPr/>
        <a:lstStyle/>
        <a:p>
          <a:endParaRPr lang="en-US"/>
        </a:p>
      </dgm:t>
    </dgm:pt>
    <dgm:pt modelId="{D2D1F8BF-F822-4C0C-B731-9F8A720762C0}" type="sibTrans" cxnId="{72E4FA7B-7A4D-4AB7-A131-7FEA0EA39EDE}">
      <dgm:prSet/>
      <dgm:spPr/>
      <dgm:t>
        <a:bodyPr/>
        <a:lstStyle/>
        <a:p>
          <a:endParaRPr lang="en-US"/>
        </a:p>
      </dgm:t>
    </dgm:pt>
    <dgm:pt modelId="{8155FC6E-05DC-470A-A6EC-9738AEDCB484}">
      <dgm:prSet phldrT="[Text]" custT="1"/>
      <dgm:spPr/>
      <dgm:t>
        <a:bodyPr/>
        <a:lstStyle/>
        <a:p>
          <a:r>
            <a:rPr lang="en-US" sz="1600" dirty="0"/>
            <a:t>What are the expectations of the student?</a:t>
          </a:r>
        </a:p>
      </dgm:t>
    </dgm:pt>
    <dgm:pt modelId="{7F6E41E6-D82F-4590-909C-52803A30453B}" type="parTrans" cxnId="{7025F1ED-779D-4648-A55C-1A5D914966AC}">
      <dgm:prSet/>
      <dgm:spPr/>
      <dgm:t>
        <a:bodyPr/>
        <a:lstStyle/>
        <a:p>
          <a:endParaRPr lang="en-US"/>
        </a:p>
      </dgm:t>
    </dgm:pt>
    <dgm:pt modelId="{19728406-F5AC-45BC-AAD2-99581EA3FE79}" type="sibTrans" cxnId="{7025F1ED-779D-4648-A55C-1A5D914966AC}">
      <dgm:prSet/>
      <dgm:spPr/>
      <dgm:t>
        <a:bodyPr/>
        <a:lstStyle/>
        <a:p>
          <a:endParaRPr lang="en-US"/>
        </a:p>
      </dgm:t>
    </dgm:pt>
    <dgm:pt modelId="{06BD5916-63F6-4664-8F4B-7CD62C9AA247}">
      <dgm:prSet phldrT="[Text]" custT="1"/>
      <dgm:spPr/>
      <dgm:t>
        <a:bodyPr/>
        <a:lstStyle/>
        <a:p>
          <a:r>
            <a:rPr lang="en-US" sz="1600" dirty="0"/>
            <a:t>How is peer environment impacting student?</a:t>
          </a:r>
        </a:p>
      </dgm:t>
    </dgm:pt>
    <dgm:pt modelId="{321C8A12-BA44-4A2D-8493-A9FA8A4CBAFE}" type="parTrans" cxnId="{F60A364D-CF6A-48A0-9433-12FB2A1FDE26}">
      <dgm:prSet/>
      <dgm:spPr/>
      <dgm:t>
        <a:bodyPr/>
        <a:lstStyle/>
        <a:p>
          <a:endParaRPr lang="en-US"/>
        </a:p>
      </dgm:t>
    </dgm:pt>
    <dgm:pt modelId="{38DF6090-3A46-4151-B8BF-DD3439012487}" type="sibTrans" cxnId="{F60A364D-CF6A-48A0-9433-12FB2A1FDE26}">
      <dgm:prSet/>
      <dgm:spPr/>
      <dgm:t>
        <a:bodyPr/>
        <a:lstStyle/>
        <a:p>
          <a:endParaRPr lang="en-US"/>
        </a:p>
      </dgm:t>
    </dgm:pt>
    <dgm:pt modelId="{1F129791-632E-4961-8E26-7DA6131C83ED}">
      <dgm:prSet phldrT="[Text]"/>
      <dgm:spPr/>
      <dgm:t>
        <a:bodyPr/>
        <a:lstStyle/>
        <a:p>
          <a:r>
            <a:rPr lang="en-US" dirty="0"/>
            <a:t>History of instruction?</a:t>
          </a:r>
        </a:p>
      </dgm:t>
    </dgm:pt>
    <dgm:pt modelId="{B86664D2-7EFC-4946-A4C9-BEEB47E0ADCD}" type="parTrans" cxnId="{A51DE0AA-6BEF-4F37-9925-92383D98DAA7}">
      <dgm:prSet/>
      <dgm:spPr/>
      <dgm:t>
        <a:bodyPr/>
        <a:lstStyle/>
        <a:p>
          <a:endParaRPr lang="en-US"/>
        </a:p>
      </dgm:t>
    </dgm:pt>
    <dgm:pt modelId="{34B005EA-1C80-4AB4-B037-EDE844FC65CB}" type="sibTrans" cxnId="{A51DE0AA-6BEF-4F37-9925-92383D98DAA7}">
      <dgm:prSet/>
      <dgm:spPr/>
      <dgm:t>
        <a:bodyPr/>
        <a:lstStyle/>
        <a:p>
          <a:endParaRPr lang="en-US"/>
        </a:p>
      </dgm:t>
    </dgm:pt>
    <dgm:pt modelId="{F816F111-42B5-4224-A41F-14A43E3B0388}" type="pres">
      <dgm:prSet presAssocID="{DB8126B4-B3CC-43AB-AD75-843CA4B0963C}" presName="rootnode" presStyleCnt="0">
        <dgm:presLayoutVars>
          <dgm:chMax/>
          <dgm:chPref/>
          <dgm:dir/>
          <dgm:animLvl val="lvl"/>
        </dgm:presLayoutVars>
      </dgm:prSet>
      <dgm:spPr/>
    </dgm:pt>
    <dgm:pt modelId="{80EE091E-51A5-4A53-BFCC-B8121DE2D608}" type="pres">
      <dgm:prSet presAssocID="{4D60CB41-45EB-4D74-84AB-2866246025EA}" presName="composite" presStyleCnt="0"/>
      <dgm:spPr/>
    </dgm:pt>
    <dgm:pt modelId="{89C007E7-0DAC-4FF5-85C2-225C638951A0}" type="pres">
      <dgm:prSet presAssocID="{4D60CB41-45EB-4D74-84AB-2866246025EA}" presName="bentUpArrow1" presStyleLbl="alignImgPlace1" presStyleIdx="0" presStyleCnt="3" custLinFactNeighborX="-7377" custLinFactNeighborY="1584"/>
      <dgm:spPr/>
    </dgm:pt>
    <dgm:pt modelId="{7D538BB0-1D4A-449A-9EF3-73C448F749C3}" type="pres">
      <dgm:prSet presAssocID="{4D60CB41-45EB-4D74-84AB-2866246025EA}" presName="ParentText" presStyleLbl="node1" presStyleIdx="0" presStyleCnt="4">
        <dgm:presLayoutVars>
          <dgm:chMax val="1"/>
          <dgm:chPref val="1"/>
          <dgm:bulletEnabled val="1"/>
        </dgm:presLayoutVars>
      </dgm:prSet>
      <dgm:spPr/>
    </dgm:pt>
    <dgm:pt modelId="{AE561416-2566-46BA-9109-0CB85CC1B7E2}" type="pres">
      <dgm:prSet presAssocID="{4D60CB41-45EB-4D74-84AB-2866246025EA}" presName="ChildText" presStyleLbl="revTx" presStyleIdx="0" presStyleCnt="4" custScaleX="435805" custScaleY="179382" custLinFactX="67032" custLinFactNeighborX="100000" custLinFactNeighborY="-1790">
        <dgm:presLayoutVars>
          <dgm:chMax val="0"/>
          <dgm:chPref val="0"/>
          <dgm:bulletEnabled val="1"/>
        </dgm:presLayoutVars>
      </dgm:prSet>
      <dgm:spPr/>
    </dgm:pt>
    <dgm:pt modelId="{7046AF16-05BE-45B1-B3DA-68F076BE50FF}" type="pres">
      <dgm:prSet presAssocID="{9748FD79-B10A-4CC0-B322-4C384CFD8849}" presName="sibTrans" presStyleCnt="0"/>
      <dgm:spPr/>
    </dgm:pt>
    <dgm:pt modelId="{EABB9B94-61FA-4FC2-AC82-1FD8E9F81F18}" type="pres">
      <dgm:prSet presAssocID="{8E476652-F962-41D0-98DC-7C75B9276D1D}" presName="composite" presStyleCnt="0"/>
      <dgm:spPr/>
    </dgm:pt>
    <dgm:pt modelId="{EE08FF0C-DB09-4BA7-A618-9CE3D4D7D9A9}" type="pres">
      <dgm:prSet presAssocID="{8E476652-F962-41D0-98DC-7C75B9276D1D}" presName="bentUpArrow1" presStyleLbl="alignImgPlace1" presStyleIdx="1" presStyleCnt="3" custLinFactX="-79487" custLinFactNeighborX="-100000" custLinFactNeighborY="-1888"/>
      <dgm:spPr/>
    </dgm:pt>
    <dgm:pt modelId="{E58E0F09-D0A1-4F9C-9113-0075D74797C5}" type="pres">
      <dgm:prSet presAssocID="{8E476652-F962-41D0-98DC-7C75B9276D1D}" presName="ParentText" presStyleLbl="node1" presStyleIdx="1" presStyleCnt="4" custLinFactX="-9123" custLinFactNeighborX="-100000" custLinFactNeighborY="-2265">
        <dgm:presLayoutVars>
          <dgm:chMax val="1"/>
          <dgm:chPref val="1"/>
          <dgm:bulletEnabled val="1"/>
        </dgm:presLayoutVars>
      </dgm:prSet>
      <dgm:spPr/>
    </dgm:pt>
    <dgm:pt modelId="{C24C3561-456C-4C82-BD18-3622702DDB0A}" type="pres">
      <dgm:prSet presAssocID="{8E476652-F962-41D0-98DC-7C75B9276D1D}" presName="ChildText" presStyleLbl="revTx" presStyleIdx="1" presStyleCnt="4" custScaleX="518806" custLinFactNeighborX="75965" custLinFactNeighborY="8149">
        <dgm:presLayoutVars>
          <dgm:chMax val="0"/>
          <dgm:chPref val="0"/>
          <dgm:bulletEnabled val="1"/>
        </dgm:presLayoutVars>
      </dgm:prSet>
      <dgm:spPr/>
    </dgm:pt>
    <dgm:pt modelId="{9011371F-AACB-4255-98D5-DB48CB2AF686}" type="pres">
      <dgm:prSet presAssocID="{7F2D5455-809D-4865-876D-58923809BB9A}" presName="sibTrans" presStyleCnt="0"/>
      <dgm:spPr/>
    </dgm:pt>
    <dgm:pt modelId="{10739FFD-D6FE-42B5-9E41-A436DD830471}" type="pres">
      <dgm:prSet presAssocID="{7F09D091-B635-48B3-9C59-FFA9FB794F59}" presName="composite" presStyleCnt="0"/>
      <dgm:spPr/>
    </dgm:pt>
    <dgm:pt modelId="{D9555535-2073-4CA2-9D2F-8F8ADCF97CF1}" type="pres">
      <dgm:prSet presAssocID="{7F09D091-B635-48B3-9C59-FFA9FB794F59}" presName="bentUpArrow1" presStyleLbl="alignImgPlace1" presStyleIdx="2" presStyleCnt="3" custLinFactX="-100000" custLinFactNeighborX="-167090" custLinFactNeighborY="8215"/>
      <dgm:spPr/>
    </dgm:pt>
    <dgm:pt modelId="{1B7BA47C-2397-4342-9DBB-2CB2F34995D3}" type="pres">
      <dgm:prSet presAssocID="{7F09D091-B635-48B3-9C59-FFA9FB794F59}" presName="ParentText" presStyleLbl="node1" presStyleIdx="2" presStyleCnt="4" custLinFactX="-86279" custLinFactNeighborX="-100000" custLinFactNeighborY="-2424">
        <dgm:presLayoutVars>
          <dgm:chMax val="1"/>
          <dgm:chPref val="1"/>
          <dgm:bulletEnabled val="1"/>
        </dgm:presLayoutVars>
      </dgm:prSet>
      <dgm:spPr/>
    </dgm:pt>
    <dgm:pt modelId="{5A472AE9-FDF8-4D63-9B33-83A4C49F0EF4}" type="pres">
      <dgm:prSet presAssocID="{7F09D091-B635-48B3-9C59-FFA9FB794F59}" presName="ChildText" presStyleLbl="revTx" presStyleIdx="2" presStyleCnt="4" custScaleX="517484" custLinFactNeighborX="-42844">
        <dgm:presLayoutVars>
          <dgm:chMax val="0"/>
          <dgm:chPref val="0"/>
          <dgm:bulletEnabled val="1"/>
        </dgm:presLayoutVars>
      </dgm:prSet>
      <dgm:spPr/>
    </dgm:pt>
    <dgm:pt modelId="{93C68ECC-B6AD-4C31-94BD-2AC4654037EA}" type="pres">
      <dgm:prSet presAssocID="{4581DB9F-C2CE-4676-AB33-D8A10B418773}" presName="sibTrans" presStyleCnt="0"/>
      <dgm:spPr/>
    </dgm:pt>
    <dgm:pt modelId="{3C89F68A-FF57-4922-8E8B-706A82A1D24D}" type="pres">
      <dgm:prSet presAssocID="{B3E867D6-FD00-45D9-81CF-498E0FD4A143}" presName="composite" presStyleCnt="0"/>
      <dgm:spPr/>
    </dgm:pt>
    <dgm:pt modelId="{61FE9BAE-9A07-486E-99A4-1B9042BE2220}" type="pres">
      <dgm:prSet presAssocID="{B3E867D6-FD00-45D9-81CF-498E0FD4A143}" presName="ParentText" presStyleLbl="node1" presStyleIdx="3" presStyleCnt="4" custLinFactX="-100000" custLinFactNeighborX="-102693" custLinFactNeighborY="2192">
        <dgm:presLayoutVars>
          <dgm:chMax val="1"/>
          <dgm:chPref val="1"/>
          <dgm:bulletEnabled val="1"/>
        </dgm:presLayoutVars>
      </dgm:prSet>
      <dgm:spPr/>
    </dgm:pt>
    <dgm:pt modelId="{A4274F85-72E0-40EC-A53D-A0C5C431CD09}" type="pres">
      <dgm:prSet presAssocID="{B3E867D6-FD00-45D9-81CF-498E0FD4A143}" presName="FinalChildText" presStyleLbl="revTx" presStyleIdx="3" presStyleCnt="4" custScaleX="374144" custLinFactX="-43119" custLinFactNeighborX="-100000" custLinFactNeighborY="2395">
        <dgm:presLayoutVars>
          <dgm:chMax val="0"/>
          <dgm:chPref val="0"/>
          <dgm:bulletEnabled val="1"/>
        </dgm:presLayoutVars>
      </dgm:prSet>
      <dgm:spPr/>
    </dgm:pt>
  </dgm:ptLst>
  <dgm:cxnLst>
    <dgm:cxn modelId="{8B0C4F06-B078-47AE-8A01-4BF584C469A1}" type="presOf" srcId="{06BD5916-63F6-4664-8F4B-7CD62C9AA247}" destId="{5A472AE9-FDF8-4D63-9B33-83A4C49F0EF4}" srcOrd="0" destOrd="1" presId="urn:microsoft.com/office/officeart/2005/8/layout/StepDownProcess"/>
    <dgm:cxn modelId="{CA425E12-431E-4066-A80B-A5322D7A582E}" type="presOf" srcId="{1F129791-632E-4961-8E26-7DA6131C83ED}" destId="{A4274F85-72E0-40EC-A53D-A0C5C431CD09}" srcOrd="0" destOrd="1" presId="urn:microsoft.com/office/officeart/2005/8/layout/StepDownProcess"/>
    <dgm:cxn modelId="{9FDA6B26-CADA-4787-82B8-6832C127CD43}" type="presOf" srcId="{F41C28D7-9F64-4A69-85A5-C78116DBE9E7}" destId="{AE561416-2566-46BA-9109-0CB85CC1B7E2}" srcOrd="0" destOrd="0" presId="urn:microsoft.com/office/officeart/2005/8/layout/StepDownProcess"/>
    <dgm:cxn modelId="{2269083C-820D-4DB1-92DF-03940B70327F}" type="presOf" srcId="{B3E867D6-FD00-45D9-81CF-498E0FD4A143}" destId="{61FE9BAE-9A07-486E-99A4-1B9042BE2220}" srcOrd="0" destOrd="0" presId="urn:microsoft.com/office/officeart/2005/8/layout/StepDownProcess"/>
    <dgm:cxn modelId="{F60A364D-CF6A-48A0-9433-12FB2A1FDE26}" srcId="{7F09D091-B635-48B3-9C59-FFA9FB794F59}" destId="{06BD5916-63F6-4664-8F4B-7CD62C9AA247}" srcOrd="1" destOrd="0" parTransId="{321C8A12-BA44-4A2D-8493-A9FA8A4CBAFE}" sibTransId="{38DF6090-3A46-4151-B8BF-DD3439012487}"/>
    <dgm:cxn modelId="{9B9B8370-F1EF-4730-82B7-A0A914475710}" srcId="{4D60CB41-45EB-4D74-84AB-2866246025EA}" destId="{4E417C22-B106-4545-B3A5-657157010D53}" srcOrd="1" destOrd="0" parTransId="{381D5F52-F332-4695-9A22-AE325062003B}" sibTransId="{77D6FBA9-5076-40A3-96A1-3E29B1F1B1C3}"/>
    <dgm:cxn modelId="{76F5D451-2911-420F-BFA2-FB65CC039B46}" type="presOf" srcId="{4E417C22-B106-4545-B3A5-657157010D53}" destId="{AE561416-2566-46BA-9109-0CB85CC1B7E2}" srcOrd="0" destOrd="1" presId="urn:microsoft.com/office/officeart/2005/8/layout/StepDownProcess"/>
    <dgm:cxn modelId="{9E9C1557-F81A-499F-8659-518CC69D66DE}" type="presOf" srcId="{8155FC6E-05DC-470A-A6EC-9738AEDCB484}" destId="{5A472AE9-FDF8-4D63-9B33-83A4C49F0EF4}" srcOrd="0" destOrd="0" presId="urn:microsoft.com/office/officeart/2005/8/layout/StepDownProcess"/>
    <dgm:cxn modelId="{72E4FA7B-7A4D-4AB7-A131-7FEA0EA39EDE}" srcId="{DB8126B4-B3CC-43AB-AD75-843CA4B0963C}" destId="{B3E867D6-FD00-45D9-81CF-498E0FD4A143}" srcOrd="3" destOrd="0" parTransId="{AC5C6830-AE2B-4E05-AB3E-D9F7509F4154}" sibTransId="{D2D1F8BF-F822-4C0C-B731-9F8A720762C0}"/>
    <dgm:cxn modelId="{428A3F85-A92A-41D1-AFA2-3F8235678653}" srcId="{B3E867D6-FD00-45D9-81CF-498E0FD4A143}" destId="{E30B0BE4-8A38-4406-8097-43779DA4962A}" srcOrd="0" destOrd="0" parTransId="{FED0678A-6903-4797-8B13-4259B51681D5}" sibTransId="{2731BE65-08DC-4D4B-A735-997BED0D2214}"/>
    <dgm:cxn modelId="{36849388-AFD5-405C-B9E1-59688226C73E}" type="presOf" srcId="{4D60CB41-45EB-4D74-84AB-2866246025EA}" destId="{7D538BB0-1D4A-449A-9EF3-73C448F749C3}" srcOrd="0" destOrd="0" presId="urn:microsoft.com/office/officeart/2005/8/layout/StepDownProcess"/>
    <dgm:cxn modelId="{6137D388-CD9B-47D1-92F4-7CD7ACE1558B}" type="presOf" srcId="{7F09D091-B635-48B3-9C59-FFA9FB794F59}" destId="{1B7BA47C-2397-4342-9DBB-2CB2F34995D3}" srcOrd="0" destOrd="0" presId="urn:microsoft.com/office/officeart/2005/8/layout/StepDownProcess"/>
    <dgm:cxn modelId="{2D024E9C-012F-46A5-9F43-B988B7FA83BC}" srcId="{8E476652-F962-41D0-98DC-7C75B9276D1D}" destId="{572E2366-EDF3-4C5A-9E36-B92DB1B5151C}" srcOrd="1" destOrd="0" parTransId="{954D374E-A2D1-44D5-8828-368CD59C1F1C}" sibTransId="{6E6B4F10-CC4D-40DB-A729-DEC8A0C148D4}"/>
    <dgm:cxn modelId="{935F3CA1-AD6A-4F98-BE60-A63B9DD7E922}" type="presOf" srcId="{E30B0BE4-8A38-4406-8097-43779DA4962A}" destId="{A4274F85-72E0-40EC-A53D-A0C5C431CD09}" srcOrd="0" destOrd="0" presId="urn:microsoft.com/office/officeart/2005/8/layout/StepDownProcess"/>
    <dgm:cxn modelId="{A51DE0AA-6BEF-4F37-9925-92383D98DAA7}" srcId="{B3E867D6-FD00-45D9-81CF-498E0FD4A143}" destId="{1F129791-632E-4961-8E26-7DA6131C83ED}" srcOrd="1" destOrd="0" parTransId="{B86664D2-7EFC-4946-A4C9-BEEB47E0ADCD}" sibTransId="{34B005EA-1C80-4AB4-B037-EDE844FC65CB}"/>
    <dgm:cxn modelId="{CBDB48BB-BD6D-456A-824B-F547B88CD0B2}" srcId="{DB8126B4-B3CC-43AB-AD75-843CA4B0963C}" destId="{7F09D091-B635-48B3-9C59-FFA9FB794F59}" srcOrd="2" destOrd="0" parTransId="{C8183818-2930-4488-813A-4578729B6C0F}" sibTransId="{4581DB9F-C2CE-4676-AB33-D8A10B418773}"/>
    <dgm:cxn modelId="{577B19BC-2DD4-439E-87A4-09218C98FE71}" type="presOf" srcId="{9528E10F-5D40-4144-94C1-775DBC90283F}" destId="{C24C3561-456C-4C82-BD18-3622702DDB0A}" srcOrd="0" destOrd="0" presId="urn:microsoft.com/office/officeart/2005/8/layout/StepDownProcess"/>
    <dgm:cxn modelId="{E2FC66C2-3F4D-4E9D-AFB8-7F04072CEF4E}" type="presOf" srcId="{DB8126B4-B3CC-43AB-AD75-843CA4B0963C}" destId="{F816F111-42B5-4224-A41F-14A43E3B0388}" srcOrd="0" destOrd="0" presId="urn:microsoft.com/office/officeart/2005/8/layout/StepDownProcess"/>
    <dgm:cxn modelId="{88A471CA-A9D2-4B48-8772-C022E0344142}" srcId="{DB8126B4-B3CC-43AB-AD75-843CA4B0963C}" destId="{4D60CB41-45EB-4D74-84AB-2866246025EA}" srcOrd="0" destOrd="0" parTransId="{9B6BB110-BF49-42F0-8984-DA1D5772857E}" sibTransId="{9748FD79-B10A-4CC0-B322-4C384CFD8849}"/>
    <dgm:cxn modelId="{FE370AD3-7AAC-4512-86A7-29B120616931}" srcId="{DB8126B4-B3CC-43AB-AD75-843CA4B0963C}" destId="{8E476652-F962-41D0-98DC-7C75B9276D1D}" srcOrd="1" destOrd="0" parTransId="{F9ADB602-9BB2-4A31-A834-4FFC96BEB30A}" sibTransId="{7F2D5455-809D-4865-876D-58923809BB9A}"/>
    <dgm:cxn modelId="{A08B06DD-A676-4F2A-9DAF-0F60F82E55DA}" type="presOf" srcId="{8E476652-F962-41D0-98DC-7C75B9276D1D}" destId="{E58E0F09-D0A1-4F9C-9113-0075D74797C5}" srcOrd="0" destOrd="0" presId="urn:microsoft.com/office/officeart/2005/8/layout/StepDownProcess"/>
    <dgm:cxn modelId="{41FDB7DF-BCF0-4E66-9652-9DCEC75FF126}" srcId="{8E476652-F962-41D0-98DC-7C75B9276D1D}" destId="{9528E10F-5D40-4144-94C1-775DBC90283F}" srcOrd="0" destOrd="0" parTransId="{20DD4CED-B5B5-4C8E-91DD-E55D03313511}" sibTransId="{D2C3C3BE-CE93-4448-A0BF-C5BBB8065725}"/>
    <dgm:cxn modelId="{BF7C26E9-A1B4-483A-8C42-4A95289A1742}" type="presOf" srcId="{572E2366-EDF3-4C5A-9E36-B92DB1B5151C}" destId="{C24C3561-456C-4C82-BD18-3622702DDB0A}" srcOrd="0" destOrd="1" presId="urn:microsoft.com/office/officeart/2005/8/layout/StepDownProcess"/>
    <dgm:cxn modelId="{7025F1ED-779D-4648-A55C-1A5D914966AC}" srcId="{7F09D091-B635-48B3-9C59-FFA9FB794F59}" destId="{8155FC6E-05DC-470A-A6EC-9738AEDCB484}" srcOrd="0" destOrd="0" parTransId="{7F6E41E6-D82F-4590-909C-52803A30453B}" sibTransId="{19728406-F5AC-45BC-AAD2-99581EA3FE79}"/>
    <dgm:cxn modelId="{22AA18FB-B2C3-4512-8BE7-C17FEB93CAD9}" srcId="{4D60CB41-45EB-4D74-84AB-2866246025EA}" destId="{F41C28D7-9F64-4A69-85A5-C78116DBE9E7}" srcOrd="0" destOrd="0" parTransId="{DB36AAC0-8913-401A-84B1-A8203629B68F}" sibTransId="{C3E87FDE-5B30-4415-9D36-E35EB4AE923F}"/>
    <dgm:cxn modelId="{8E9CD7B7-7C5E-4033-BA00-9A801C2872E9}" type="presParOf" srcId="{F816F111-42B5-4224-A41F-14A43E3B0388}" destId="{80EE091E-51A5-4A53-BFCC-B8121DE2D608}" srcOrd="0" destOrd="0" presId="urn:microsoft.com/office/officeart/2005/8/layout/StepDownProcess"/>
    <dgm:cxn modelId="{5627CBDB-4485-4CC4-A5CE-606D1F62AD2B}" type="presParOf" srcId="{80EE091E-51A5-4A53-BFCC-B8121DE2D608}" destId="{89C007E7-0DAC-4FF5-85C2-225C638951A0}" srcOrd="0" destOrd="0" presId="urn:microsoft.com/office/officeart/2005/8/layout/StepDownProcess"/>
    <dgm:cxn modelId="{126C8E2C-B8C6-4DF0-A725-9CC7EEABD1B4}" type="presParOf" srcId="{80EE091E-51A5-4A53-BFCC-B8121DE2D608}" destId="{7D538BB0-1D4A-449A-9EF3-73C448F749C3}" srcOrd="1" destOrd="0" presId="urn:microsoft.com/office/officeart/2005/8/layout/StepDownProcess"/>
    <dgm:cxn modelId="{F6010B9F-1657-4903-902D-C78F22DBF331}" type="presParOf" srcId="{80EE091E-51A5-4A53-BFCC-B8121DE2D608}" destId="{AE561416-2566-46BA-9109-0CB85CC1B7E2}" srcOrd="2" destOrd="0" presId="urn:microsoft.com/office/officeart/2005/8/layout/StepDownProcess"/>
    <dgm:cxn modelId="{2529E5DE-4A6E-40C7-B22C-123FB7D01E04}" type="presParOf" srcId="{F816F111-42B5-4224-A41F-14A43E3B0388}" destId="{7046AF16-05BE-45B1-B3DA-68F076BE50FF}" srcOrd="1" destOrd="0" presId="urn:microsoft.com/office/officeart/2005/8/layout/StepDownProcess"/>
    <dgm:cxn modelId="{FEAC0249-EC9C-40CE-BE7F-C4B3C104F61A}" type="presParOf" srcId="{F816F111-42B5-4224-A41F-14A43E3B0388}" destId="{EABB9B94-61FA-4FC2-AC82-1FD8E9F81F18}" srcOrd="2" destOrd="0" presId="urn:microsoft.com/office/officeart/2005/8/layout/StepDownProcess"/>
    <dgm:cxn modelId="{64ECE919-8372-4CD4-901B-17BF81726EC8}" type="presParOf" srcId="{EABB9B94-61FA-4FC2-AC82-1FD8E9F81F18}" destId="{EE08FF0C-DB09-4BA7-A618-9CE3D4D7D9A9}" srcOrd="0" destOrd="0" presId="urn:microsoft.com/office/officeart/2005/8/layout/StepDownProcess"/>
    <dgm:cxn modelId="{5E9E1DA8-0961-4570-8EBF-9DD9595F08A5}" type="presParOf" srcId="{EABB9B94-61FA-4FC2-AC82-1FD8E9F81F18}" destId="{E58E0F09-D0A1-4F9C-9113-0075D74797C5}" srcOrd="1" destOrd="0" presId="urn:microsoft.com/office/officeart/2005/8/layout/StepDownProcess"/>
    <dgm:cxn modelId="{34C33F13-C349-4CFC-BD42-AEDF7580BEC4}" type="presParOf" srcId="{EABB9B94-61FA-4FC2-AC82-1FD8E9F81F18}" destId="{C24C3561-456C-4C82-BD18-3622702DDB0A}" srcOrd="2" destOrd="0" presId="urn:microsoft.com/office/officeart/2005/8/layout/StepDownProcess"/>
    <dgm:cxn modelId="{85F98A9F-DFE1-4CBE-BCD2-0BF2EAA87374}" type="presParOf" srcId="{F816F111-42B5-4224-A41F-14A43E3B0388}" destId="{9011371F-AACB-4255-98D5-DB48CB2AF686}" srcOrd="3" destOrd="0" presId="urn:microsoft.com/office/officeart/2005/8/layout/StepDownProcess"/>
    <dgm:cxn modelId="{D98CB6C8-4EEA-4C75-A577-FCB896E7448E}" type="presParOf" srcId="{F816F111-42B5-4224-A41F-14A43E3B0388}" destId="{10739FFD-D6FE-42B5-9E41-A436DD830471}" srcOrd="4" destOrd="0" presId="urn:microsoft.com/office/officeart/2005/8/layout/StepDownProcess"/>
    <dgm:cxn modelId="{CB79EB77-65F2-4D7D-BD1F-5E8B5BA434D2}" type="presParOf" srcId="{10739FFD-D6FE-42B5-9E41-A436DD830471}" destId="{D9555535-2073-4CA2-9D2F-8F8ADCF97CF1}" srcOrd="0" destOrd="0" presId="urn:microsoft.com/office/officeart/2005/8/layout/StepDownProcess"/>
    <dgm:cxn modelId="{DBF80D48-188C-4F5B-A187-7897C7383C3D}" type="presParOf" srcId="{10739FFD-D6FE-42B5-9E41-A436DD830471}" destId="{1B7BA47C-2397-4342-9DBB-2CB2F34995D3}" srcOrd="1" destOrd="0" presId="urn:microsoft.com/office/officeart/2005/8/layout/StepDownProcess"/>
    <dgm:cxn modelId="{A9443830-F777-4BC2-8C20-1320C3F1163E}" type="presParOf" srcId="{10739FFD-D6FE-42B5-9E41-A436DD830471}" destId="{5A472AE9-FDF8-4D63-9B33-83A4C49F0EF4}" srcOrd="2" destOrd="0" presId="urn:microsoft.com/office/officeart/2005/8/layout/StepDownProcess"/>
    <dgm:cxn modelId="{56A36260-57DD-42A0-BA12-2BEDB321465A}" type="presParOf" srcId="{F816F111-42B5-4224-A41F-14A43E3B0388}" destId="{93C68ECC-B6AD-4C31-94BD-2AC4654037EA}" srcOrd="5" destOrd="0" presId="urn:microsoft.com/office/officeart/2005/8/layout/StepDownProcess"/>
    <dgm:cxn modelId="{11AACB70-B0FD-4D44-8CFF-9C87598BBE18}" type="presParOf" srcId="{F816F111-42B5-4224-A41F-14A43E3B0388}" destId="{3C89F68A-FF57-4922-8E8B-706A82A1D24D}" srcOrd="6" destOrd="0" presId="urn:microsoft.com/office/officeart/2005/8/layout/StepDownProcess"/>
    <dgm:cxn modelId="{2A9373E6-950D-433E-A2E3-3BB058CDB2EF}" type="presParOf" srcId="{3C89F68A-FF57-4922-8E8B-706A82A1D24D}" destId="{61FE9BAE-9A07-486E-99A4-1B9042BE2220}" srcOrd="0" destOrd="0" presId="urn:microsoft.com/office/officeart/2005/8/layout/StepDownProcess"/>
    <dgm:cxn modelId="{070DDC71-B6FA-4983-905D-527EB7F7FC08}" type="presParOf" srcId="{3C89F68A-FF57-4922-8E8B-706A82A1D24D}" destId="{A4274F85-72E0-40EC-A53D-A0C5C431CD09}"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64324-6C90-4CC1-AE51-FB2B29AAB1CB}">
      <dsp:nvSpPr>
        <dsp:cNvPr id="0" name=""/>
        <dsp:cNvSpPr/>
      </dsp:nvSpPr>
      <dsp:spPr>
        <a:xfrm>
          <a:off x="398746" y="0"/>
          <a:ext cx="4519127" cy="16335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05220-AE55-423A-B572-96027B63AFCD}">
      <dsp:nvSpPr>
        <dsp:cNvPr id="0" name=""/>
        <dsp:cNvSpPr/>
      </dsp:nvSpPr>
      <dsp:spPr>
        <a:xfrm>
          <a:off x="5711" y="490068"/>
          <a:ext cx="1711287" cy="653424"/>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Lack of fidelity with curriculum/interventions</a:t>
          </a:r>
        </a:p>
      </dsp:txBody>
      <dsp:txXfrm>
        <a:off x="37609" y="521966"/>
        <a:ext cx="1647491" cy="589628"/>
      </dsp:txXfrm>
    </dsp:sp>
    <dsp:sp modelId="{080CC411-E8AF-4D24-AD60-71C5C3EF3C30}">
      <dsp:nvSpPr>
        <dsp:cNvPr id="0" name=""/>
        <dsp:cNvSpPr/>
      </dsp:nvSpPr>
      <dsp:spPr>
        <a:xfrm>
          <a:off x="1802666" y="490068"/>
          <a:ext cx="1711287" cy="653424"/>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Misleading data</a:t>
          </a:r>
        </a:p>
      </dsp:txBody>
      <dsp:txXfrm>
        <a:off x="1834564" y="521966"/>
        <a:ext cx="1647491" cy="589628"/>
      </dsp:txXfrm>
    </dsp:sp>
    <dsp:sp modelId="{35CC83EC-D97E-4708-BB76-391D33B0AC7A}">
      <dsp:nvSpPr>
        <dsp:cNvPr id="0" name=""/>
        <dsp:cNvSpPr/>
      </dsp:nvSpPr>
      <dsp:spPr>
        <a:xfrm>
          <a:off x="3599621" y="490068"/>
          <a:ext cx="1711287" cy="653424"/>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Misinformed decisions affecting student outcomes</a:t>
          </a:r>
        </a:p>
      </dsp:txBody>
      <dsp:txXfrm>
        <a:off x="3631519" y="521966"/>
        <a:ext cx="1647491" cy="589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007E7-0DAC-4FF5-85C2-225C638951A0}">
      <dsp:nvSpPr>
        <dsp:cNvPr id="0" name=""/>
        <dsp:cNvSpPr/>
      </dsp:nvSpPr>
      <dsp:spPr>
        <a:xfrm rot="5400000">
          <a:off x="389379" y="1162122"/>
          <a:ext cx="703384" cy="80077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38BB0-1D4A-449A-9EF3-73C448F749C3}">
      <dsp:nvSpPr>
        <dsp:cNvPr id="0" name=""/>
        <dsp:cNvSpPr/>
      </dsp:nvSpPr>
      <dsp:spPr>
        <a:xfrm>
          <a:off x="262098" y="371265"/>
          <a:ext cx="1184084" cy="828820"/>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Instruction</a:t>
          </a:r>
        </a:p>
      </dsp:txBody>
      <dsp:txXfrm>
        <a:off x="302565" y="411732"/>
        <a:ext cx="1103150" cy="747886"/>
      </dsp:txXfrm>
    </dsp:sp>
    <dsp:sp modelId="{AE561416-2566-46BA-9109-0CB85CC1B7E2}">
      <dsp:nvSpPr>
        <dsp:cNvPr id="0" name=""/>
        <dsp:cNvSpPr/>
      </dsp:nvSpPr>
      <dsp:spPr>
        <a:xfrm>
          <a:off x="1438686" y="172435"/>
          <a:ext cx="3753111" cy="120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How is material presented?</a:t>
          </a:r>
        </a:p>
        <a:p>
          <a:pPr marL="171450" lvl="1" indent="-171450" algn="l" defTabSz="711200">
            <a:lnSpc>
              <a:spcPct val="90000"/>
            </a:lnSpc>
            <a:spcBef>
              <a:spcPct val="0"/>
            </a:spcBef>
            <a:spcAft>
              <a:spcPct val="15000"/>
            </a:spcAft>
            <a:buChar char="•"/>
          </a:pPr>
          <a:r>
            <a:rPr lang="en-US" sz="1600" kern="1200" dirty="0"/>
            <a:t>How does student engage during instructional conversations? </a:t>
          </a:r>
        </a:p>
      </dsp:txBody>
      <dsp:txXfrm>
        <a:off x="1438686" y="172435"/>
        <a:ext cx="3753111" cy="1201661"/>
      </dsp:txXfrm>
    </dsp:sp>
    <dsp:sp modelId="{EE08FF0C-DB09-4BA7-A618-9CE3D4D7D9A9}">
      <dsp:nvSpPr>
        <dsp:cNvPr id="0" name=""/>
        <dsp:cNvSpPr/>
      </dsp:nvSpPr>
      <dsp:spPr>
        <a:xfrm rot="5400000">
          <a:off x="1170052" y="2068740"/>
          <a:ext cx="703384" cy="80077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E0F09-D0A1-4F9C-9113-0075D74797C5}">
      <dsp:nvSpPr>
        <dsp:cNvPr id="0" name=""/>
        <dsp:cNvSpPr/>
      </dsp:nvSpPr>
      <dsp:spPr>
        <a:xfrm>
          <a:off x="1128881" y="1283531"/>
          <a:ext cx="1184084" cy="828820"/>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Curriculum</a:t>
          </a:r>
        </a:p>
      </dsp:txBody>
      <dsp:txXfrm>
        <a:off x="1169348" y="1323998"/>
        <a:ext cx="1103150" cy="747886"/>
      </dsp:txXfrm>
    </dsp:sp>
    <dsp:sp modelId="{C24C3561-456C-4C82-BD18-3622702DDB0A}">
      <dsp:nvSpPr>
        <dsp:cNvPr id="0" name=""/>
        <dsp:cNvSpPr/>
      </dsp:nvSpPr>
      <dsp:spPr>
        <a:xfrm>
          <a:off x="2455919" y="1435941"/>
          <a:ext cx="4467907" cy="66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What sequence do objectives follow?</a:t>
          </a:r>
        </a:p>
        <a:p>
          <a:pPr marL="114300" lvl="1" indent="-114300" algn="l" defTabSz="622300">
            <a:lnSpc>
              <a:spcPct val="90000"/>
            </a:lnSpc>
            <a:spcBef>
              <a:spcPct val="0"/>
            </a:spcBef>
            <a:spcAft>
              <a:spcPct val="15000"/>
            </a:spcAft>
            <a:buChar char="•"/>
          </a:pPr>
          <a:r>
            <a:rPr lang="en-US" sz="1400" kern="1200" dirty="0"/>
            <a:t>Difficulty of curriculum for all students compared to target?</a:t>
          </a:r>
        </a:p>
      </dsp:txBody>
      <dsp:txXfrm>
        <a:off x="2455919" y="1435941"/>
        <a:ext cx="4467907" cy="669889"/>
      </dsp:txXfrm>
    </dsp:sp>
    <dsp:sp modelId="{D9555535-2073-4CA2-9D2F-8F8ADCF97CF1}">
      <dsp:nvSpPr>
        <dsp:cNvPr id="0" name=""/>
        <dsp:cNvSpPr/>
      </dsp:nvSpPr>
      <dsp:spPr>
        <a:xfrm rot="5400000">
          <a:off x="2264347" y="3070842"/>
          <a:ext cx="703384" cy="800777"/>
        </a:xfrm>
        <a:prstGeom prst="bentUpArrow">
          <a:avLst>
            <a:gd name="adj1" fmla="val 32840"/>
            <a:gd name="adj2" fmla="val 25000"/>
            <a:gd name="adj3" fmla="val 35780"/>
          </a:avLst>
        </a:prstGeom>
        <a:solidFill>
          <a:schemeClr val="accent1">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BA47C-2397-4342-9DBB-2CB2F34995D3}">
      <dsp:nvSpPr>
        <dsp:cNvPr id="0" name=""/>
        <dsp:cNvSpPr/>
      </dsp:nvSpPr>
      <dsp:spPr>
        <a:xfrm>
          <a:off x="2011090" y="2213253"/>
          <a:ext cx="1184084" cy="828820"/>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Environment</a:t>
          </a:r>
        </a:p>
      </dsp:txBody>
      <dsp:txXfrm>
        <a:off x="2051557" y="2253720"/>
        <a:ext cx="1103150" cy="747886"/>
      </dsp:txXfrm>
    </dsp:sp>
    <dsp:sp modelId="{5A472AE9-FDF8-4D63-9B33-83A4C49F0EF4}">
      <dsp:nvSpPr>
        <dsp:cNvPr id="0" name=""/>
        <dsp:cNvSpPr/>
      </dsp:nvSpPr>
      <dsp:spPr>
        <a:xfrm>
          <a:off x="3234241" y="2312391"/>
          <a:ext cx="4456522" cy="66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are the expectations of the student?</a:t>
          </a:r>
        </a:p>
        <a:p>
          <a:pPr marL="171450" lvl="1" indent="-171450" algn="l" defTabSz="711200">
            <a:lnSpc>
              <a:spcPct val="90000"/>
            </a:lnSpc>
            <a:spcBef>
              <a:spcPct val="0"/>
            </a:spcBef>
            <a:spcAft>
              <a:spcPct val="15000"/>
            </a:spcAft>
            <a:buChar char="•"/>
          </a:pPr>
          <a:r>
            <a:rPr lang="en-US" sz="1600" kern="1200" dirty="0"/>
            <a:t>How is peer environment impacting student?</a:t>
          </a:r>
        </a:p>
      </dsp:txBody>
      <dsp:txXfrm>
        <a:off x="3234241" y="2312391"/>
        <a:ext cx="4456522" cy="669889"/>
      </dsp:txXfrm>
    </dsp:sp>
    <dsp:sp modelId="{61FE9BAE-9A07-486E-99A4-1B9042BE2220}">
      <dsp:nvSpPr>
        <dsp:cNvPr id="0" name=""/>
        <dsp:cNvSpPr/>
      </dsp:nvSpPr>
      <dsp:spPr>
        <a:xfrm>
          <a:off x="3004646" y="3182551"/>
          <a:ext cx="1184084" cy="828820"/>
        </a:xfrm>
        <a:prstGeom prst="roundRect">
          <a:avLst>
            <a:gd name="adj" fmla="val 166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Learner</a:t>
          </a:r>
        </a:p>
      </dsp:txBody>
      <dsp:txXfrm>
        <a:off x="3045113" y="3223018"/>
        <a:ext cx="1103150" cy="747886"/>
      </dsp:txXfrm>
    </dsp:sp>
    <dsp:sp modelId="{A4274F85-72E0-40EC-A53D-A0C5C431CD09}">
      <dsp:nvSpPr>
        <dsp:cNvPr id="0" name=""/>
        <dsp:cNvSpPr/>
      </dsp:nvSpPr>
      <dsp:spPr>
        <a:xfrm>
          <a:off x="4175809" y="3259474"/>
          <a:ext cx="3222092" cy="66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Motivational level?</a:t>
          </a:r>
        </a:p>
        <a:p>
          <a:pPr marL="171450" lvl="1" indent="-171450" algn="l" defTabSz="755650">
            <a:lnSpc>
              <a:spcPct val="90000"/>
            </a:lnSpc>
            <a:spcBef>
              <a:spcPct val="0"/>
            </a:spcBef>
            <a:spcAft>
              <a:spcPct val="15000"/>
            </a:spcAft>
            <a:buChar char="•"/>
          </a:pPr>
          <a:r>
            <a:rPr lang="en-US" sz="1700" kern="1200" dirty="0"/>
            <a:t>History of instruction?</a:t>
          </a:r>
        </a:p>
      </dsp:txBody>
      <dsp:txXfrm>
        <a:off x="4175809" y="3259474"/>
        <a:ext cx="3222092" cy="6698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B2B50E-693D-9343-9C10-6E34A75AF1BC}" type="datetimeFigureOut">
              <a:rPr lang="en-US" smtClean="0"/>
              <a:t>1/18/2019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667A48-BD01-E447-8D24-CB39A77E6846}" type="slidenum">
              <a:rPr lang="en-US" smtClean="0"/>
              <a:t>‹#›</a:t>
            </a:fld>
            <a:endParaRPr lang="en-US"/>
          </a:p>
        </p:txBody>
      </p:sp>
    </p:spTree>
    <p:extLst>
      <p:ext uri="{BB962C8B-B14F-4D97-AF65-F5344CB8AC3E}">
        <p14:creationId xmlns:p14="http://schemas.microsoft.com/office/powerpoint/2010/main" val="286982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DD851-D4A5-429E-AEBB-33DE46F0B730}" type="datetimeFigureOut">
              <a:rPr lang="en-US" smtClean="0"/>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BE763-266E-4AE3-8D02-F66BB54D4929}" type="slidenum">
              <a:rPr lang="en-US" smtClean="0"/>
              <a:t>‹#›</a:t>
            </a:fld>
            <a:endParaRPr lang="en-US"/>
          </a:p>
        </p:txBody>
      </p:sp>
    </p:spTree>
    <p:extLst>
      <p:ext uri="{BB962C8B-B14F-4D97-AF65-F5344CB8AC3E}">
        <p14:creationId xmlns:p14="http://schemas.microsoft.com/office/powerpoint/2010/main" val="247406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graphic </a:t>
            </a:r>
          </a:p>
          <a:p>
            <a:r>
              <a:rPr lang="en-US" baseline="0" dirty="0"/>
              <a:t>MTSS is made of up of collaboration, assessment, instruction, and culturally responsive practices  - it is not just is a student making progress</a:t>
            </a:r>
          </a:p>
          <a:p>
            <a:r>
              <a:rPr lang="en-US" baseline="0" dirty="0"/>
              <a:t>It is a whole child approach done in a variety of different settings</a:t>
            </a:r>
            <a:endParaRPr lang="en-US" dirty="0"/>
          </a:p>
        </p:txBody>
      </p:sp>
      <p:sp>
        <p:nvSpPr>
          <p:cNvPr id="4" name="Slide Number Placeholder 3"/>
          <p:cNvSpPr>
            <a:spLocks noGrp="1"/>
          </p:cNvSpPr>
          <p:nvPr>
            <p:ph type="sldNum" sz="quarter" idx="10"/>
          </p:nvPr>
        </p:nvSpPr>
        <p:spPr/>
        <p:txBody>
          <a:bodyPr/>
          <a:lstStyle/>
          <a:p>
            <a:fld id="{0389C37E-F1EA-478E-A6BB-321238A206A3}" type="slidenum">
              <a:rPr lang="en-US" smtClean="0"/>
              <a:t>4</a:t>
            </a:fld>
            <a:endParaRPr lang="en-US"/>
          </a:p>
        </p:txBody>
      </p:sp>
    </p:spTree>
    <p:extLst>
      <p:ext uri="{BB962C8B-B14F-4D97-AF65-F5344CB8AC3E}">
        <p14:creationId xmlns:p14="http://schemas.microsoft.com/office/powerpoint/2010/main" val="372267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the RIOT/ICEL form has been eliminated a new Problem Solving form was created.  This form includes now the target areas of concern at the top.  It also has a checkbox for teams who determine no new plan was needed.  Now the identified problem and hypothesis are combined into one box.  All else remains the same.  </a:t>
            </a:r>
          </a:p>
          <a:p>
            <a:endParaRPr lang="en-US" baseline="0" dirty="0"/>
          </a:p>
          <a:p>
            <a:r>
              <a:rPr lang="en-US" baseline="0" dirty="0"/>
              <a:t>Remember it is important for teams to discuss who will be collecting fidelity.  Suggestion would be to schedule fidelity observations at that meeting.  Also, be sure to document the outcome of the meeting on the problem solving log along with a follow up date.  I know it is hard to schedule meetings, so getting things on the calendar as soon as possible is very helpful.  </a:t>
            </a:r>
            <a:endParaRPr lang="en-US" dirty="0"/>
          </a:p>
        </p:txBody>
      </p:sp>
      <p:sp>
        <p:nvSpPr>
          <p:cNvPr id="4" name="Slide Number Placeholder 3"/>
          <p:cNvSpPr>
            <a:spLocks noGrp="1"/>
          </p:cNvSpPr>
          <p:nvPr>
            <p:ph type="sldNum" sz="quarter" idx="10"/>
          </p:nvPr>
        </p:nvSpPr>
        <p:spPr/>
        <p:txBody>
          <a:bodyPr/>
          <a:lstStyle/>
          <a:p>
            <a:fld id="{3BF45FD6-457D-4B20-94F1-A89DC269493C}" type="slidenum">
              <a:rPr lang="en-US" smtClean="0"/>
              <a:t>21</a:t>
            </a:fld>
            <a:endParaRPr lang="en-US"/>
          </a:p>
        </p:txBody>
      </p:sp>
    </p:spTree>
    <p:extLst>
      <p:ext uri="{BB962C8B-B14F-4D97-AF65-F5344CB8AC3E}">
        <p14:creationId xmlns:p14="http://schemas.microsoft.com/office/powerpoint/2010/main" val="1000564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goal is to measure if the plan is working.  In the frame of mind of the</a:t>
            </a:r>
            <a:r>
              <a:rPr lang="en-US" baseline="0" dirty="0"/>
              <a:t> scientific method, this step is the “experiment”.  Our progress monitoring is the data that we are collecting and tells us if the hypothesis was correct or not.  We need an accurate goal statement to ensure the data we collect accurately answers our hypothesis or not. </a:t>
            </a:r>
            <a:endParaRPr lang="en-US" dirty="0"/>
          </a:p>
        </p:txBody>
      </p:sp>
      <p:sp>
        <p:nvSpPr>
          <p:cNvPr id="4" name="Slide Number Placeholder 3"/>
          <p:cNvSpPr>
            <a:spLocks noGrp="1"/>
          </p:cNvSpPr>
          <p:nvPr>
            <p:ph type="sldNum" sz="quarter" idx="10"/>
          </p:nvPr>
        </p:nvSpPr>
        <p:spPr/>
        <p:txBody>
          <a:bodyPr/>
          <a:lstStyle/>
          <a:p>
            <a:fld id="{09FB5A87-8E43-4EF2-A8D1-A828E5033FA7}" type="slidenum">
              <a:rPr lang="en-US" smtClean="0"/>
              <a:t>22</a:t>
            </a:fld>
            <a:endParaRPr lang="en-US"/>
          </a:p>
        </p:txBody>
      </p:sp>
    </p:spTree>
    <p:extLst>
      <p:ext uri="{BB962C8B-B14F-4D97-AF65-F5344CB8AC3E}">
        <p14:creationId xmlns:p14="http://schemas.microsoft.com/office/powerpoint/2010/main" val="65296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B5A87-8E43-4EF2-A8D1-A828E5033FA7}" type="slidenum">
              <a:rPr lang="en-US" smtClean="0"/>
              <a:t>23</a:t>
            </a:fld>
            <a:endParaRPr lang="en-US"/>
          </a:p>
        </p:txBody>
      </p:sp>
    </p:spTree>
    <p:extLst>
      <p:ext uri="{BB962C8B-B14F-4D97-AF65-F5344CB8AC3E}">
        <p14:creationId xmlns:p14="http://schemas.microsoft.com/office/powerpoint/2010/main" val="175546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teams might be</a:t>
            </a:r>
            <a:r>
              <a:rPr lang="en-US" baseline="0" dirty="0"/>
              <a:t> near the point they need to evaluate the plan.  We will get into more detail within the next year, but in the mean time you will want to determine if the student is making the gains that were expected (reaching the goal that was set).  If not, the team is again going to want to go through the PS process with this new information to determine if the right problem was identified or if it was the correct hypothesis and a new plan is needed.  Or it might just be the that the current plan needs to be tweaked to better suit the students needs. </a:t>
            </a:r>
            <a:endParaRPr lang="en-US" dirty="0"/>
          </a:p>
        </p:txBody>
      </p:sp>
      <p:sp>
        <p:nvSpPr>
          <p:cNvPr id="4" name="Slide Number Placeholder 3"/>
          <p:cNvSpPr>
            <a:spLocks noGrp="1"/>
          </p:cNvSpPr>
          <p:nvPr>
            <p:ph type="sldNum" sz="quarter" idx="10"/>
          </p:nvPr>
        </p:nvSpPr>
        <p:spPr/>
        <p:txBody>
          <a:bodyPr/>
          <a:lstStyle/>
          <a:p>
            <a:fld id="{09FB5A87-8E43-4EF2-A8D1-A828E5033FA7}" type="slidenum">
              <a:rPr lang="en-US" smtClean="0"/>
              <a:t>24</a:t>
            </a:fld>
            <a:endParaRPr lang="en-US"/>
          </a:p>
        </p:txBody>
      </p:sp>
    </p:spTree>
    <p:extLst>
      <p:ext uri="{BB962C8B-B14F-4D97-AF65-F5344CB8AC3E}">
        <p14:creationId xmlns:p14="http://schemas.microsoft.com/office/powerpoint/2010/main" val="251499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670-3D36-40B8-924B-4E5443296B07}" type="slidenum">
              <a:rPr lang="en-US" smtClean="0"/>
              <a:t>8</a:t>
            </a:fld>
            <a:endParaRPr lang="en-US"/>
          </a:p>
        </p:txBody>
      </p:sp>
    </p:spTree>
    <p:extLst>
      <p:ext uri="{BB962C8B-B14F-4D97-AF65-F5344CB8AC3E}">
        <p14:creationId xmlns:p14="http://schemas.microsoft.com/office/powerpoint/2010/main" val="398676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670-3D36-40B8-924B-4E5443296B07}" type="slidenum">
              <a:rPr lang="en-US" smtClean="0"/>
              <a:t>9</a:t>
            </a:fld>
            <a:endParaRPr lang="en-US"/>
          </a:p>
        </p:txBody>
      </p:sp>
    </p:spTree>
    <p:extLst>
      <p:ext uri="{BB962C8B-B14F-4D97-AF65-F5344CB8AC3E}">
        <p14:creationId xmlns:p14="http://schemas.microsoft.com/office/powerpoint/2010/main" val="355849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670-3D36-40B8-924B-4E5443296B07}" type="slidenum">
              <a:rPr lang="en-US" smtClean="0"/>
              <a:t>10</a:t>
            </a:fld>
            <a:endParaRPr lang="en-US"/>
          </a:p>
        </p:txBody>
      </p:sp>
    </p:spTree>
    <p:extLst>
      <p:ext uri="{BB962C8B-B14F-4D97-AF65-F5344CB8AC3E}">
        <p14:creationId xmlns:p14="http://schemas.microsoft.com/office/powerpoint/2010/main" val="39925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670-3D36-40B8-924B-4E5443296B07}" type="slidenum">
              <a:rPr lang="en-US" smtClean="0"/>
              <a:t>13</a:t>
            </a:fld>
            <a:endParaRPr lang="en-US"/>
          </a:p>
        </p:txBody>
      </p:sp>
    </p:spTree>
    <p:extLst>
      <p:ext uri="{BB962C8B-B14F-4D97-AF65-F5344CB8AC3E}">
        <p14:creationId xmlns:p14="http://schemas.microsoft.com/office/powerpoint/2010/main" val="340531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3A670-3D36-40B8-924B-4E5443296B07}" type="slidenum">
              <a:rPr lang="en-US" smtClean="0"/>
              <a:t>15</a:t>
            </a:fld>
            <a:endParaRPr lang="en-US"/>
          </a:p>
        </p:txBody>
      </p:sp>
    </p:spTree>
    <p:extLst>
      <p:ext uri="{BB962C8B-B14F-4D97-AF65-F5344CB8AC3E}">
        <p14:creationId xmlns:p14="http://schemas.microsoft.com/office/powerpoint/2010/main" val="235224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going to focus on steps 1-4 </a:t>
            </a:r>
          </a:p>
          <a:p>
            <a:endParaRPr lang="en-US" dirty="0"/>
          </a:p>
          <a:p>
            <a:r>
              <a:rPr lang="en-US" dirty="0"/>
              <a:t>Think</a:t>
            </a:r>
            <a:r>
              <a:rPr lang="en-US" baseline="0" dirty="0"/>
              <a:t> in terms of a science project.  When we teach our students about what is needed to be included in their science project we require steps from the scientific method.  </a:t>
            </a:r>
          </a:p>
          <a:p>
            <a:r>
              <a:rPr lang="en-US" baseline="0" dirty="0"/>
              <a:t>In the scientific method our students are required to observe and question (this would be when we look at student data and question why a student is not performing where we expect them to be (performance deficit).  Our research is the problem identification stage – we are trying to figure out the possible problem.  Our problem analysis is our hypothesis phase.  We are developing a possible reason for why the there is a performance deficit.  From there we determine our plan (or equivalent would be experiment).  We collect our data (progress monitoring) and then after the end of our experiment we come back and determine if it worked.  </a:t>
            </a:r>
            <a:endParaRPr lang="en-US" dirty="0"/>
          </a:p>
        </p:txBody>
      </p:sp>
      <p:sp>
        <p:nvSpPr>
          <p:cNvPr id="4" name="Slide Number Placeholder 3"/>
          <p:cNvSpPr>
            <a:spLocks noGrp="1"/>
          </p:cNvSpPr>
          <p:nvPr>
            <p:ph type="sldNum" sz="quarter" idx="10"/>
          </p:nvPr>
        </p:nvSpPr>
        <p:spPr/>
        <p:txBody>
          <a:bodyPr/>
          <a:lstStyle/>
          <a:p>
            <a:fld id="{09FB5A87-8E43-4EF2-A8D1-A828E5033FA7}" type="slidenum">
              <a:rPr lang="en-US" smtClean="0"/>
              <a:t>18</a:t>
            </a:fld>
            <a:endParaRPr lang="en-US"/>
          </a:p>
        </p:txBody>
      </p:sp>
    </p:spTree>
    <p:extLst>
      <p:ext uri="{BB962C8B-B14F-4D97-AF65-F5344CB8AC3E}">
        <p14:creationId xmlns:p14="http://schemas.microsoft.com/office/powerpoint/2010/main" val="420884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move through each section you need to determine if there is anything in any of these areas that need to be adjusted/changed for the student before considering talking about the issues that may line within the child.  If something in the area of instruction, curriculum and environment needs to be changed, this should be addressed.  Again, only focus on things that are educationally relevant and we are able to control.  </a:t>
            </a:r>
          </a:p>
          <a:p>
            <a:endParaRPr lang="en-US" baseline="0" dirty="0"/>
          </a:p>
          <a:p>
            <a:r>
              <a:rPr lang="en-US" baseline="0" dirty="0"/>
              <a:t>No right or wrong way to have this conversation.  Whole goal is to pinpoint the cause for the student learning gap.  </a:t>
            </a:r>
          </a:p>
          <a:p>
            <a:endParaRPr lang="en-US" baseline="0" dirty="0"/>
          </a:p>
          <a:p>
            <a:r>
              <a:rPr lang="en-US" baseline="0" dirty="0"/>
              <a:t>This flow of conversation might feel uncomfortable at first and some questions might put people on “defense” but remember back to the beginning when we reflected on why we wanted to be become educators.  To make a difference in children’s lives.  This means that sometimes we have to have the “hard” conversations and be subjective.  “remove emotion”.  </a:t>
            </a:r>
            <a:endParaRPr lang="en-US" dirty="0"/>
          </a:p>
        </p:txBody>
      </p:sp>
      <p:sp>
        <p:nvSpPr>
          <p:cNvPr id="4" name="Slide Number Placeholder 3"/>
          <p:cNvSpPr>
            <a:spLocks noGrp="1"/>
          </p:cNvSpPr>
          <p:nvPr>
            <p:ph type="sldNum" sz="quarter" idx="10"/>
          </p:nvPr>
        </p:nvSpPr>
        <p:spPr/>
        <p:txBody>
          <a:bodyPr/>
          <a:lstStyle/>
          <a:p>
            <a:fld id="{09FB5A87-8E43-4EF2-A8D1-A828E5033FA7}" type="slidenum">
              <a:rPr lang="en-US" smtClean="0"/>
              <a:t>19</a:t>
            </a:fld>
            <a:endParaRPr lang="en-US"/>
          </a:p>
        </p:txBody>
      </p:sp>
    </p:spTree>
    <p:extLst>
      <p:ext uri="{BB962C8B-B14F-4D97-AF65-F5344CB8AC3E}">
        <p14:creationId xmlns:p14="http://schemas.microsoft.com/office/powerpoint/2010/main" val="149799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Hypothesis</a:t>
            </a:r>
            <a:r>
              <a:rPr lang="en-US" baseline="0" dirty="0"/>
              <a:t> are created to help guide the plan to intervene with the student.  As the definition says, it is a proposed explanation.  The plan we create for the child is to test out that hypothesis.  For example, after going through the problem identification phase a team may determine that Billy does not have basic phonic skills.  Through the problem identification phase it was not determined that there were problems with the current instruction or the curriculum but within the area of environment it was noted that Billy has been to five different schools and he is only in 3</a:t>
            </a:r>
            <a:r>
              <a:rPr lang="en-US" baseline="30000" dirty="0"/>
              <a:t>rd</a:t>
            </a:r>
            <a:r>
              <a:rPr lang="en-US" baseline="0" dirty="0"/>
              <a:t> grade.  He has also consistently missed 15+ days per school year.  What would be the logical hypothesis why Billy does not have any phonics skills?  He has not had the specific and consistent instruction in this area.  Thus, the plan would be to provide Billy with some specific instruction within the area of phonics.  </a:t>
            </a:r>
          </a:p>
          <a:p>
            <a:endParaRPr lang="en-US" baseline="0" dirty="0"/>
          </a:p>
          <a:p>
            <a:r>
              <a:rPr lang="en-US" baseline="0" dirty="0"/>
              <a:t>Again, there is no right or wrong hypothesis.  Remember it is a team decision and what the team determines based on extensive data review that the child needs at that time.  If the team is really questioning the hypothesis or even the plan that is created, as this question “Is what we are determining going to be detrimental to the child?” </a:t>
            </a:r>
            <a:endParaRPr lang="en-US" dirty="0"/>
          </a:p>
        </p:txBody>
      </p:sp>
      <p:sp>
        <p:nvSpPr>
          <p:cNvPr id="4" name="Slide Number Placeholder 3"/>
          <p:cNvSpPr>
            <a:spLocks noGrp="1"/>
          </p:cNvSpPr>
          <p:nvPr>
            <p:ph type="sldNum" sz="quarter" idx="10"/>
          </p:nvPr>
        </p:nvSpPr>
        <p:spPr/>
        <p:txBody>
          <a:bodyPr/>
          <a:lstStyle/>
          <a:p>
            <a:fld id="{09FB5A87-8E43-4EF2-A8D1-A828E5033FA7}" type="slidenum">
              <a:rPr lang="en-US" smtClean="0"/>
              <a:t>20</a:t>
            </a:fld>
            <a:endParaRPr lang="en-US"/>
          </a:p>
        </p:txBody>
      </p:sp>
    </p:spTree>
    <p:extLst>
      <p:ext uri="{BB962C8B-B14F-4D97-AF65-F5344CB8AC3E}">
        <p14:creationId xmlns:p14="http://schemas.microsoft.com/office/powerpoint/2010/main" val="398407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398B14-7E90-F840-A3D4-A84396C8A0C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98B14-7E90-F840-A3D4-A84396C8A0C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98B14-7E90-F840-A3D4-A84396C8A0C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98B14-7E90-F840-A3D4-A84396C8A0C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98B14-7E90-F840-A3D4-A84396C8A0C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D36EB-78D0-A24A-9425-FEE9C59591C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398B14-7E90-F840-A3D4-A84396C8A0C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98B14-7E90-F840-A3D4-A84396C8A0C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D36EB-78D0-A24A-9425-FEE9C59591C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398B14-7E90-F840-A3D4-A84396C8A0C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98B14-7E90-F840-A3D4-A84396C8A0C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98B14-7E90-F840-A3D4-A84396C8A0C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398B14-7E90-F840-A3D4-A84396C8A0C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D36EB-78D0-A24A-9425-FEE9C59591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D398B14-7E90-F840-A3D4-A84396C8A0C6}" type="datetimeFigureOut">
              <a:rPr lang="en-US" smtClean="0"/>
              <a:t>1/18/2019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66D36EB-78D0-A24A-9425-FEE9C59591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956" r:id="rId1"/>
    <p:sldLayoutId id="2147484957" r:id="rId2"/>
    <p:sldLayoutId id="2147484958" r:id="rId3"/>
    <p:sldLayoutId id="2147484959" r:id="rId4"/>
    <p:sldLayoutId id="2147484960" r:id="rId5"/>
    <p:sldLayoutId id="2147484961" r:id="rId6"/>
    <p:sldLayoutId id="2147484962" r:id="rId7"/>
    <p:sldLayoutId id="2147484963" r:id="rId8"/>
    <p:sldLayoutId id="2147484964" r:id="rId9"/>
    <p:sldLayoutId id="2147484965" r:id="rId10"/>
    <p:sldLayoutId id="214748496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Multi-Tiered Systems of Support (MTSS)</a:t>
            </a:r>
          </a:p>
        </p:txBody>
      </p:sp>
      <p:sp>
        <p:nvSpPr>
          <p:cNvPr id="3" name="Subtitle 2"/>
          <p:cNvSpPr>
            <a:spLocks noGrp="1"/>
          </p:cNvSpPr>
          <p:nvPr>
            <p:ph type="subTitle" idx="1"/>
          </p:nvPr>
        </p:nvSpPr>
        <p:spPr>
          <a:xfrm>
            <a:off x="1757873" y="3596218"/>
            <a:ext cx="6776527" cy="919193"/>
          </a:xfrm>
        </p:spPr>
        <p:txBody>
          <a:bodyPr>
            <a:normAutofit/>
          </a:bodyPr>
          <a:lstStyle/>
          <a:p>
            <a:r>
              <a:rPr lang="en-US" dirty="0">
                <a:solidFill>
                  <a:schemeClr val="accent1"/>
                </a:solidFill>
              </a:rPr>
              <a:t>Deanna Rugzie</a:t>
            </a:r>
          </a:p>
          <a:p>
            <a:r>
              <a:rPr lang="en-US" dirty="0">
                <a:solidFill>
                  <a:schemeClr val="accent1"/>
                </a:solidFill>
              </a:rPr>
              <a:t>MTSS Facilitator </a:t>
            </a:r>
          </a:p>
        </p:txBody>
      </p:sp>
      <p:pic>
        <p:nvPicPr>
          <p:cNvPr id="10" name="Picture 9"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52" y="3483135"/>
            <a:ext cx="1058733" cy="1058733"/>
          </a:xfrm>
          <a:prstGeom prst="rect">
            <a:avLst/>
          </a:prstGeom>
        </p:spPr>
      </p:pic>
    </p:spTree>
    <p:extLst>
      <p:ext uri="{BB962C8B-B14F-4D97-AF65-F5344CB8AC3E}">
        <p14:creationId xmlns:p14="http://schemas.microsoft.com/office/powerpoint/2010/main" val="71554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MTSS Framework: Tier 2</a:t>
            </a:r>
          </a:p>
        </p:txBody>
      </p:sp>
      <p:sp>
        <p:nvSpPr>
          <p:cNvPr id="2" name="Content Placeholder 1"/>
          <p:cNvSpPr>
            <a:spLocks noGrp="1"/>
          </p:cNvSpPr>
          <p:nvPr>
            <p:ph idx="1"/>
          </p:nvPr>
        </p:nvSpPr>
        <p:spPr>
          <a:xfrm>
            <a:off x="457200" y="1600200"/>
            <a:ext cx="7886398" cy="4525963"/>
          </a:xfrm>
        </p:spPr>
        <p:txBody>
          <a:bodyPr>
            <a:normAutofit lnSpcReduction="10000"/>
          </a:bodyPr>
          <a:lstStyle/>
          <a:p>
            <a:r>
              <a:rPr lang="en-US" dirty="0"/>
              <a:t>Instruction (10-15% of students)</a:t>
            </a:r>
          </a:p>
          <a:p>
            <a:pPr lvl="1"/>
            <a:r>
              <a:rPr lang="en-US" dirty="0"/>
              <a:t>instruction is provided in unison with the core curriculum </a:t>
            </a:r>
          </a:p>
          <a:p>
            <a:pPr lvl="2"/>
            <a:r>
              <a:rPr lang="en-US" dirty="0"/>
              <a:t>Supplemental or strategic support </a:t>
            </a:r>
          </a:p>
          <a:p>
            <a:pPr lvl="2"/>
            <a:r>
              <a:rPr lang="en-US" b="1" u="sng" dirty="0"/>
              <a:t>Supplemental Intervention – </a:t>
            </a:r>
            <a:r>
              <a:rPr lang="en-US" i="1" dirty="0"/>
              <a:t>curriculum and instruction practices that are provided to SOME students IN ADDITION to the routine</a:t>
            </a:r>
            <a:endParaRPr lang="en-US" b="1" u="sng" dirty="0"/>
          </a:p>
          <a:p>
            <a:pPr lvl="2"/>
            <a:r>
              <a:rPr lang="en-US" dirty="0"/>
              <a:t>Meant for students who are deemed at-risk for failure, low-performing or needing enrichment</a:t>
            </a:r>
          </a:p>
          <a:p>
            <a:pPr lvl="2"/>
            <a:r>
              <a:rPr lang="en-US" altLang="en-US" dirty="0">
                <a:latin typeface="Calibri" panose="020F0502020204030204" pitchFamily="34" charset="0"/>
                <a:ea typeface="Calibri" panose="020F0502020204030204" pitchFamily="34" charset="0"/>
                <a:cs typeface="Times New Roman" panose="02020603050405020304" pitchFamily="18" charset="0"/>
              </a:rPr>
              <a:t>Implies a small group of three to five students for 20-40 minutes, at least three to five days a week.</a:t>
            </a:r>
          </a:p>
          <a:p>
            <a:pPr lvl="2"/>
            <a:r>
              <a:rPr lang="en-US" altLang="en-US" b="1" u="sng" dirty="0">
                <a:latin typeface="Calibri" panose="020F0502020204030204" pitchFamily="34" charset="0"/>
                <a:ea typeface="Calibri" panose="020F0502020204030204" pitchFamily="34" charset="0"/>
                <a:cs typeface="Times New Roman" panose="02020603050405020304" pitchFamily="18" charset="0"/>
              </a:rPr>
              <a:t>Intervention – </a:t>
            </a:r>
            <a:r>
              <a:rPr lang="en-US" altLang="en-US" dirty="0">
                <a:latin typeface="Calibri" panose="020F0502020204030204" pitchFamily="34" charset="0"/>
                <a:ea typeface="Calibri" panose="020F0502020204030204" pitchFamily="34" charset="0"/>
                <a:cs typeface="Times New Roman" panose="02020603050405020304" pitchFamily="18" charset="0"/>
              </a:rPr>
              <a:t>a systematic use of a technique, practice, or program designed and shown to improve learning in specific areas of student need.  An intervention teaches skills to help students overcome specific deficits or maladaptive response patterns.  Interventions require a targeted assessment, planning, and data to be effective; consideration is given to the nature of the problem (skill deficit vs. performance deficit).</a:t>
            </a:r>
            <a:endParaRPr lang="en-US" dirty="0"/>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233436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imsweb.com/wp-content/uploads/ELL-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558" y="3248297"/>
            <a:ext cx="481965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746335" y="355847"/>
            <a:ext cx="6597264" cy="1054394"/>
          </a:xfrm>
        </p:spPr>
        <p:txBody>
          <a:bodyPr/>
          <a:lstStyle/>
          <a:p>
            <a:r>
              <a:rPr lang="en-US" dirty="0"/>
              <a:t>MTSS Framework: Tier 2</a:t>
            </a:r>
          </a:p>
        </p:txBody>
      </p:sp>
      <p:sp>
        <p:nvSpPr>
          <p:cNvPr id="2" name="Content Placeholder 1"/>
          <p:cNvSpPr>
            <a:spLocks noGrp="1"/>
          </p:cNvSpPr>
          <p:nvPr>
            <p:ph idx="1"/>
          </p:nvPr>
        </p:nvSpPr>
        <p:spPr>
          <a:xfrm>
            <a:off x="378822" y="1442802"/>
            <a:ext cx="7886398" cy="5001541"/>
          </a:xfrm>
        </p:spPr>
        <p:txBody>
          <a:bodyPr>
            <a:normAutofit/>
          </a:bodyPr>
          <a:lstStyle/>
          <a:p>
            <a:r>
              <a:rPr lang="en-US" dirty="0"/>
              <a:t>Assessment</a:t>
            </a:r>
          </a:p>
          <a:p>
            <a:pPr lvl="1"/>
            <a:r>
              <a:rPr lang="en-US" b="1" u="sng" dirty="0"/>
              <a:t>Progress Monitoring - </a:t>
            </a:r>
            <a:r>
              <a:rPr lang="en-US" dirty="0"/>
              <a:t>is used to assess students’ academic performance to quantify a student rate of improvement or responsiveness to instruction, and evaluation the effectiveness of instruction </a:t>
            </a:r>
          </a:p>
          <a:p>
            <a:pPr lvl="2"/>
            <a:r>
              <a:rPr lang="en-US" dirty="0"/>
              <a:t>Example: </a:t>
            </a:r>
            <a:r>
              <a:rPr lang="en-US" dirty="0" err="1"/>
              <a:t>AIMSweb</a:t>
            </a:r>
            <a:endParaRPr lang="en-US" dirty="0"/>
          </a:p>
          <a:p>
            <a:pPr lvl="2"/>
            <a:r>
              <a:rPr lang="en-US" dirty="0"/>
              <a:t>Done on bi-weekly or </a:t>
            </a:r>
          </a:p>
          <a:p>
            <a:pPr marL="548640" lvl="2" indent="0">
              <a:buNone/>
            </a:pPr>
            <a:r>
              <a:rPr lang="en-US" dirty="0"/>
              <a:t>		weekly basis</a:t>
            </a:r>
          </a:p>
          <a:p>
            <a:pPr marL="548640" lvl="2" indent="0">
              <a:buNone/>
            </a:pPr>
            <a:endParaRPr lang="en-US" dirty="0"/>
          </a:p>
          <a:p>
            <a:pPr marL="548640" lvl="2" indent="0">
              <a:buNone/>
            </a:pPr>
            <a:r>
              <a:rPr lang="en-US" i="1" dirty="0"/>
              <a:t>*For an SLD referral</a:t>
            </a:r>
            <a:r>
              <a:rPr lang="en-US" dirty="0"/>
              <a:t>: must be </a:t>
            </a:r>
          </a:p>
          <a:p>
            <a:pPr marL="548640" lvl="2" indent="0">
              <a:buNone/>
            </a:pPr>
            <a:r>
              <a:rPr lang="en-US" dirty="0"/>
              <a:t>  weekly </a:t>
            </a:r>
          </a:p>
          <a:p>
            <a:pPr marL="548640" lvl="2" indent="0">
              <a:buNone/>
            </a:pPr>
            <a:endParaRPr lang="en-US" dirty="0"/>
          </a:p>
          <a:p>
            <a:pPr lvl="2"/>
            <a:r>
              <a:rPr lang="en-US" b="1" u="sng" dirty="0"/>
              <a:t>Fidelity </a:t>
            </a:r>
            <a:r>
              <a:rPr lang="en-US" dirty="0"/>
              <a:t>– is the degree to which an intervention or instruction is delivered as planned with accuracy and consistency</a:t>
            </a:r>
          </a:p>
          <a:p>
            <a:pPr lvl="3"/>
            <a:r>
              <a:rPr lang="en-US" dirty="0"/>
              <a:t>Fidelity Logs &amp; Checks  </a:t>
            </a:r>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320154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MTSS Framework: Tier 2</a:t>
            </a:r>
          </a:p>
        </p:txBody>
      </p:sp>
      <p:pic>
        <p:nvPicPr>
          <p:cNvPr id="5" name="Picture 4"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
        <p:nvSpPr>
          <p:cNvPr id="6" name="Content Placeholder 5"/>
          <p:cNvSpPr>
            <a:spLocks noGrp="1" noChangeArrowheads="1"/>
          </p:cNvSpPr>
          <p:nvPr>
            <p:ph idx="1"/>
          </p:nvPr>
        </p:nvSpPr>
        <p:spPr bwMode="auto">
          <a:xfrm>
            <a:off x="261991" y="1447391"/>
            <a:ext cx="78867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US" altLang="en-US" sz="1800" b="1" dirty="0">
                <a:latin typeface="Calibri" panose="020F0502020204030204" pitchFamily="34" charset="0"/>
                <a:ea typeface="Calibri" panose="020F0502020204030204" pitchFamily="34" charset="0"/>
                <a:cs typeface="Times New Roman" panose="02020603050405020304" pitchFamily="18" charset="0"/>
              </a:rPr>
              <a:t>Vocabulary: </a:t>
            </a:r>
            <a:endParaRPr kumimoji="0" lang="en-US" altLang="en-US" sz="1800" b="1"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kumimoji="0" lang="en-US" altLang="en-US" sz="1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Performance Discrepancy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how a student’s level of achievement compares to the expected level of achievement, norm-based. (see graphic). </a:t>
            </a:r>
          </a:p>
          <a:p>
            <a:pPr marL="0" indent="0">
              <a:buNone/>
            </a:pPr>
            <a:endParaRPr kumimoji="0" lang="en-US" altLang="en-US" sz="1800" b="0" i="0" u="none" strike="noStrike" cap="none" normalizeH="0" baseline="0" dirty="0">
              <a:ln>
                <a:noFill/>
              </a:ln>
              <a:solidFill>
                <a:schemeClr val="tx1"/>
              </a:solidFill>
              <a:effectLst/>
            </a:endParaRPr>
          </a:p>
          <a:p>
            <a:pPr marL="0" indent="0">
              <a:buNone/>
            </a:pPr>
            <a:r>
              <a:rPr kumimoji="0" lang="en-US" altLang="en-US" sz="1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Progress Discrepancy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how a student’s rate of improvement (ROI) compares to the expected level of ROI of achievement with norm-based criteria</a:t>
            </a:r>
          </a:p>
          <a:p>
            <a:pPr marL="0" indent="0">
              <a:buNone/>
            </a:pPr>
            <a:endParaRPr kumimoji="0" lang="en-US" altLang="en-US" sz="1800" b="0" i="0" u="none" strike="noStrike" cap="none" normalizeH="0" baseline="0" dirty="0">
              <a:ln>
                <a:noFill/>
              </a:ln>
              <a:solidFill>
                <a:schemeClr val="tx1"/>
              </a:solidFill>
              <a:effectLst/>
            </a:endParaRPr>
          </a:p>
          <a:p>
            <a:pPr marL="0" indent="0">
              <a:buNone/>
            </a:pPr>
            <a:r>
              <a:rPr kumimoji="0" lang="en-US" altLang="en-US" sz="18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Rate of Improvement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numerical index that reflects how rapidly raw scores on a measure increase during a given school year </a:t>
            </a:r>
            <a:endParaRPr kumimoji="0" lang="en-US" altLang="en-US" sz="1800" b="0" i="0" u="none" strike="noStrike" cap="none" normalizeH="0" baseline="0" dirty="0">
              <a:ln>
                <a:noFill/>
              </a:ln>
              <a:solidFill>
                <a:schemeClr val="tx1"/>
              </a:solidFill>
              <a:effectLst/>
            </a:endParaRPr>
          </a:p>
        </p:txBody>
      </p:sp>
      <p:pic>
        <p:nvPicPr>
          <p:cNvPr id="7" name="Picture 2" descr="http://images.slideplayer.com/26/8706874/slides/slide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89" y="4069863"/>
            <a:ext cx="4954765" cy="233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6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8032" y="437279"/>
            <a:ext cx="6879114" cy="990600"/>
          </a:xfrm>
        </p:spPr>
        <p:txBody>
          <a:bodyPr/>
          <a:lstStyle/>
          <a:p>
            <a:r>
              <a:rPr lang="en-US" dirty="0"/>
              <a:t>MTSS Framework: Tier 2</a:t>
            </a:r>
          </a:p>
        </p:txBody>
      </p:sp>
      <p:sp>
        <p:nvSpPr>
          <p:cNvPr id="2" name="Content Placeholder 1"/>
          <p:cNvSpPr>
            <a:spLocks noGrp="1"/>
          </p:cNvSpPr>
          <p:nvPr>
            <p:ph sz="half" idx="1"/>
          </p:nvPr>
        </p:nvSpPr>
        <p:spPr/>
        <p:txBody>
          <a:bodyPr>
            <a:normAutofit fontScale="85000" lnSpcReduction="10000"/>
          </a:bodyPr>
          <a:lstStyle/>
          <a:p>
            <a:r>
              <a:rPr lang="en-US" dirty="0"/>
              <a:t>Problem-Solving</a:t>
            </a:r>
          </a:p>
          <a:p>
            <a:pPr lvl="1"/>
            <a:r>
              <a:rPr lang="en-US" dirty="0"/>
              <a:t>Grade Level Teams (PLC)</a:t>
            </a:r>
          </a:p>
          <a:p>
            <a:pPr lvl="1"/>
            <a:r>
              <a:rPr lang="en-US" dirty="0"/>
              <a:t>utilize and review grade/content level data to determine how students are progressing toward standards</a:t>
            </a:r>
          </a:p>
          <a:p>
            <a:pPr lvl="1"/>
            <a:r>
              <a:rPr lang="en-US" dirty="0"/>
              <a:t>Data drives instruction! </a:t>
            </a:r>
          </a:p>
          <a:p>
            <a:pPr lvl="2"/>
            <a:r>
              <a:rPr lang="en-US" dirty="0"/>
              <a:t>Constant review of formative assessments </a:t>
            </a:r>
          </a:p>
          <a:p>
            <a:pPr lvl="2"/>
            <a:r>
              <a:rPr lang="en-US" dirty="0"/>
              <a:t>Helps determine differentiation and flexible groups </a:t>
            </a:r>
          </a:p>
          <a:p>
            <a:pPr lvl="1"/>
            <a:r>
              <a:rPr lang="en-US" dirty="0"/>
              <a:t>Problem Solving Team might be utilized to determine effective interventions for students</a:t>
            </a:r>
          </a:p>
          <a:p>
            <a:pPr marL="274320" lvl="1" indent="0">
              <a:buNone/>
            </a:pPr>
            <a:endParaRPr lang="en-US" dirty="0"/>
          </a:p>
          <a:p>
            <a:pPr lvl="1"/>
            <a:endParaRPr lang="en-US" dirty="0"/>
          </a:p>
        </p:txBody>
      </p:sp>
      <p:graphicFrame>
        <p:nvGraphicFramePr>
          <p:cNvPr id="7" name="Content Placeholder 6"/>
          <p:cNvGraphicFramePr>
            <a:graphicFrameLocks noGrp="1"/>
          </p:cNvGraphicFramePr>
          <p:nvPr>
            <p:ph sz="half" idx="2"/>
            <p:extLst/>
          </p:nvPr>
        </p:nvGraphicFramePr>
        <p:xfrm>
          <a:off x="4495800" y="1673225"/>
          <a:ext cx="4191000" cy="3022600"/>
        </p:xfrm>
        <a:graphic>
          <a:graphicData uri="http://schemas.openxmlformats.org/drawingml/2006/table">
            <a:tbl>
              <a:tblPr firstRow="1" bandRow="1">
                <a:tableStyleId>{D7AC3CCA-C797-4891-BE02-D94E43425B78}</a:tableStyleId>
              </a:tblPr>
              <a:tblGrid>
                <a:gridCol w="1855648">
                  <a:extLst>
                    <a:ext uri="{9D8B030D-6E8A-4147-A177-3AD203B41FA5}">
                      <a16:colId xmlns:a16="http://schemas.microsoft.com/office/drawing/2014/main" val="20000"/>
                    </a:ext>
                  </a:extLst>
                </a:gridCol>
                <a:gridCol w="2335352">
                  <a:extLst>
                    <a:ext uri="{9D8B030D-6E8A-4147-A177-3AD203B41FA5}">
                      <a16:colId xmlns:a16="http://schemas.microsoft.com/office/drawing/2014/main" val="20001"/>
                    </a:ext>
                  </a:extLst>
                </a:gridCol>
              </a:tblGrid>
              <a:tr h="370840">
                <a:tc>
                  <a:txBody>
                    <a:bodyPr/>
                    <a:lstStyle/>
                    <a:p>
                      <a:pPr algn="ctr"/>
                      <a:r>
                        <a:rPr lang="en-US" dirty="0"/>
                        <a:t>Teams</a:t>
                      </a:r>
                    </a:p>
                  </a:txBody>
                  <a:tcPr/>
                </a:tc>
                <a:tc>
                  <a:txBody>
                    <a:bodyPr/>
                    <a:lstStyle/>
                    <a:p>
                      <a:pPr algn="ctr"/>
                      <a:r>
                        <a:rPr lang="en-US" dirty="0"/>
                        <a:t>Data Reviewed</a:t>
                      </a:r>
                    </a:p>
                  </a:txBody>
                  <a:tcPr/>
                </a:tc>
                <a:extLst>
                  <a:ext uri="{0D108BD9-81ED-4DB2-BD59-A6C34878D82A}">
                    <a16:rowId xmlns:a16="http://schemas.microsoft.com/office/drawing/2014/main" val="10000"/>
                  </a:ext>
                </a:extLst>
              </a:tr>
              <a:tr h="370840">
                <a:tc>
                  <a:txBody>
                    <a:bodyPr/>
                    <a:lstStyle/>
                    <a:p>
                      <a:pPr algn="ctr"/>
                      <a:r>
                        <a:rPr lang="en-US" dirty="0"/>
                        <a:t>PLC Team</a:t>
                      </a:r>
                    </a:p>
                  </a:txBody>
                  <a:tcPr/>
                </a:tc>
                <a:tc>
                  <a:txBody>
                    <a:bodyPr/>
                    <a:lstStyle/>
                    <a:p>
                      <a:pPr algn="ctr"/>
                      <a:r>
                        <a:rPr lang="en-US" dirty="0"/>
                        <a:t>Use screening</a:t>
                      </a:r>
                      <a:r>
                        <a:rPr lang="en-US" baseline="0" dirty="0"/>
                        <a:t> data to triage students to tiered interventions; review of data</a:t>
                      </a:r>
                      <a:endParaRPr lang="en-US" dirty="0"/>
                    </a:p>
                  </a:txBody>
                  <a:tcPr/>
                </a:tc>
                <a:extLst>
                  <a:ext uri="{0D108BD9-81ED-4DB2-BD59-A6C34878D82A}">
                    <a16:rowId xmlns:a16="http://schemas.microsoft.com/office/drawing/2014/main" val="10001"/>
                  </a:ext>
                </a:extLst>
              </a:tr>
              <a:tr h="370840">
                <a:tc>
                  <a:txBody>
                    <a:bodyPr/>
                    <a:lstStyle/>
                    <a:p>
                      <a:pPr algn="ctr"/>
                      <a:r>
                        <a:rPr lang="en-US" dirty="0"/>
                        <a:t>Problem Solving Team</a:t>
                      </a:r>
                    </a:p>
                  </a:txBody>
                  <a:tcPr/>
                </a:tc>
                <a:tc>
                  <a:txBody>
                    <a:bodyPr/>
                    <a:lstStyle/>
                    <a:p>
                      <a:pPr algn="ctr"/>
                      <a:r>
                        <a:rPr lang="en-US" dirty="0"/>
                        <a:t>Review achievement </a:t>
                      </a:r>
                      <a:r>
                        <a:rPr lang="en-US" baseline="0" dirty="0"/>
                        <a:t> behavior support data to determine effects and needs for students</a:t>
                      </a:r>
                      <a:endParaRPr lang="en-US" dirty="0"/>
                    </a:p>
                  </a:txBody>
                  <a:tcPr/>
                </a:tc>
                <a:extLst>
                  <a:ext uri="{0D108BD9-81ED-4DB2-BD59-A6C34878D82A}">
                    <a16:rowId xmlns:a16="http://schemas.microsoft.com/office/drawing/2014/main" val="10002"/>
                  </a:ext>
                </a:extLst>
              </a:tr>
            </a:tbl>
          </a:graphicData>
        </a:graphic>
      </p:graphicFrame>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373554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MTSS Framework: Tier 3</a:t>
            </a:r>
          </a:p>
        </p:txBody>
      </p:sp>
      <p:pic>
        <p:nvPicPr>
          <p:cNvPr id="5" name="Picture 4"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
        <p:nvSpPr>
          <p:cNvPr id="7" name="Rectangle 6"/>
          <p:cNvSpPr/>
          <p:nvPr/>
        </p:nvSpPr>
        <p:spPr>
          <a:xfrm>
            <a:off x="457200" y="1360932"/>
            <a:ext cx="8239874" cy="4062651"/>
          </a:xfrm>
          <a:prstGeom prst="rect">
            <a:avLst/>
          </a:prstGeom>
        </p:spPr>
        <p:txBody>
          <a:bodyPr wrap="square">
            <a:spAutoFit/>
          </a:bodyPr>
          <a:lstStyle/>
          <a:p>
            <a:r>
              <a:rPr lang="en-US" dirty="0"/>
              <a:t>Instruction (1-5% of students)</a:t>
            </a:r>
          </a:p>
          <a:p>
            <a:r>
              <a:rPr lang="en-US" b="1" u="sng" dirty="0">
                <a:latin typeface="Calibri" panose="020F0502020204030204" pitchFamily="34" charset="0"/>
                <a:ea typeface="Calibri" panose="020F0502020204030204" pitchFamily="34" charset="0"/>
                <a:cs typeface="Times New Roman" panose="02020603050405020304" pitchFamily="18" charset="0"/>
              </a:rPr>
              <a:t>Tier 3 – </a:t>
            </a:r>
            <a:r>
              <a:rPr lang="en-US" dirty="0">
                <a:latin typeface="Calibri" panose="020F0502020204030204" pitchFamily="34" charset="0"/>
                <a:ea typeface="Calibri" panose="020F0502020204030204" pitchFamily="34" charset="0"/>
                <a:cs typeface="Times New Roman" panose="02020603050405020304" pitchFamily="18" charset="0"/>
              </a:rPr>
              <a:t>individualized, intensive instruction for students with significant underachievement; intensive, skill specific interventions in one-on-one or small group instruction that is either supplemental or supplanted.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This implies smaller instructional group sizes, longer daily sessions and intervention over a longer term*</a:t>
            </a:r>
          </a:p>
          <a:p>
            <a:pPr marL="285750"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Example: Replacement curriculum in special education</a:t>
            </a:r>
          </a:p>
          <a:p>
            <a:pPr marL="285750" marR="0" lvl="0" indent="-285750">
              <a:spcBef>
                <a:spcPts val="0"/>
              </a:spcBef>
              <a:spcAft>
                <a:spcPts val="0"/>
              </a:spcAft>
              <a:buFont typeface="Arial" panose="020B0604020202020204" pitchFamily="34" charset="0"/>
              <a:buChar char="•"/>
            </a:pPr>
            <a:r>
              <a:rPr lang="en-US" sz="1600" b="1" u="sng" dirty="0">
                <a:latin typeface="Calibri" panose="020F0502020204030204" pitchFamily="34" charset="0"/>
                <a:ea typeface="Calibri" panose="020F0502020204030204" pitchFamily="34" charset="0"/>
              </a:rPr>
              <a:t>Intensive Intervention –</a:t>
            </a:r>
            <a:r>
              <a:rPr lang="en-US" sz="1600" dirty="0">
                <a:latin typeface="Calibri" panose="020F0502020204030204" pitchFamily="34" charset="0"/>
                <a:ea typeface="Calibri" panose="020F0502020204030204" pitchFamily="34" charset="0"/>
              </a:rPr>
              <a:t> a systematic use of a technique, program, or </a:t>
            </a:r>
          </a:p>
          <a:p>
            <a:pPr marL="57150" marR="0">
              <a:spcBef>
                <a:spcPts val="0"/>
              </a:spcBef>
              <a:spcAft>
                <a:spcPts val="0"/>
              </a:spcAft>
            </a:pPr>
            <a:r>
              <a:rPr lang="en-US" sz="1600" dirty="0">
                <a:latin typeface="Calibri" panose="020F0502020204030204" pitchFamily="34" charset="0"/>
                <a:ea typeface="Calibri" panose="020F0502020204030204" pitchFamily="34" charset="0"/>
              </a:rPr>
              <a:t>practice designed to improve learning or performance in a specific area </a:t>
            </a:r>
          </a:p>
          <a:p>
            <a:pPr marL="57150" marR="0">
              <a:spcBef>
                <a:spcPts val="0"/>
              </a:spcBef>
              <a:spcAft>
                <a:spcPts val="0"/>
              </a:spcAft>
            </a:pPr>
            <a:r>
              <a:rPr lang="en-US" sz="1600" dirty="0">
                <a:latin typeface="Calibri" panose="020F0502020204030204" pitchFamily="34" charset="0"/>
                <a:ea typeface="Calibri" panose="020F0502020204030204" pitchFamily="34" charset="0"/>
              </a:rPr>
              <a:t>of need</a:t>
            </a:r>
          </a:p>
          <a:p>
            <a:pPr marL="57150" marR="0">
              <a:spcBef>
                <a:spcPts val="0"/>
              </a:spcBef>
              <a:spcAft>
                <a:spcPts val="0"/>
              </a:spcAft>
            </a:pPr>
            <a:endParaRPr lang="en-US" sz="1600" dirty="0">
              <a:latin typeface="Calibri" panose="020F0502020204030204" pitchFamily="34" charset="0"/>
              <a:ea typeface="Calibri" panose="020F0502020204030204" pitchFamily="34" charset="0"/>
            </a:endParaRPr>
          </a:p>
          <a:p>
            <a:pPr marL="57150" marR="0">
              <a:spcBef>
                <a:spcPts val="0"/>
              </a:spcBef>
              <a:spcAft>
                <a:spcPts val="0"/>
              </a:spcAft>
            </a:pPr>
            <a:r>
              <a:rPr lang="en-US" dirty="0">
                <a:latin typeface="Calibri" panose="020F0502020204030204" pitchFamily="34" charset="0"/>
                <a:ea typeface="Calibri" panose="020F0502020204030204" pitchFamily="34" charset="0"/>
              </a:rPr>
              <a:t>Assessment</a:t>
            </a:r>
          </a:p>
          <a:p>
            <a:pPr marL="34290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Progress monitoring on a weekly basis</a:t>
            </a:r>
          </a:p>
          <a:p>
            <a:pPr marL="57150" marR="0">
              <a:spcBef>
                <a:spcPts val="0"/>
              </a:spcBef>
              <a:spcAft>
                <a:spcPts val="0"/>
              </a:spcAft>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l="3365" r="10256" b="1789"/>
          <a:stretch/>
        </p:blipFill>
        <p:spPr bwMode="auto">
          <a:xfrm>
            <a:off x="5962262" y="4217438"/>
            <a:ext cx="2917726" cy="2137036"/>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0" y="6354473"/>
            <a:ext cx="6260840" cy="400110"/>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cs typeface="Times New Roman" panose="02020603050405020304" pitchFamily="18" charset="0"/>
              </a:rPr>
              <a:t>*(</a:t>
            </a:r>
            <a:r>
              <a:rPr lang="en-US" sz="1000" dirty="0">
                <a:latin typeface="Calibri" panose="020F0502020204030204" pitchFamily="34" charset="0"/>
                <a:ea typeface="Times New Roman" panose="02020603050405020304" pitchFamily="18" charset="0"/>
                <a:cs typeface="Times New Roman" panose="02020603050405020304" pitchFamily="18" charset="0"/>
              </a:rPr>
              <a:t>Shinn, M. R., PhD, &amp; Walker, H. M., PhD (Eds.). (2010). </a:t>
            </a:r>
            <a:r>
              <a:rPr lang="en-US" sz="1000" i="1" dirty="0">
                <a:latin typeface="Calibri" panose="020F0502020204030204" pitchFamily="34" charset="0"/>
                <a:ea typeface="Times New Roman" panose="02020603050405020304" pitchFamily="18" charset="0"/>
                <a:cs typeface="Times New Roman" panose="02020603050405020304" pitchFamily="18" charset="0"/>
              </a:rPr>
              <a:t>Interventions for Achievement and Behavior Problems in a Three-Tier Model Including </a:t>
            </a:r>
            <a:r>
              <a:rPr lang="en-US" sz="1000" i="1" dirty="0" err="1">
                <a:latin typeface="Calibri" panose="020F0502020204030204" pitchFamily="34" charset="0"/>
                <a:ea typeface="Times New Roman" panose="02020603050405020304" pitchFamily="18" charset="0"/>
                <a:cs typeface="Times New Roman" panose="02020603050405020304" pitchFamily="18" charset="0"/>
              </a:rPr>
              <a:t>RtI</a:t>
            </a:r>
            <a:r>
              <a:rPr lang="en-US" sz="1000" dirty="0">
                <a:latin typeface="Calibri" panose="020F0502020204030204" pitchFamily="34" charset="0"/>
                <a:ea typeface="Times New Roman" panose="02020603050405020304" pitchFamily="18" charset="0"/>
                <a:cs typeface="Times New Roman" panose="02020603050405020304" pitchFamily="18" charset="0"/>
              </a:rPr>
              <a:t>. Bethesda, MD: </a:t>
            </a:r>
            <a:r>
              <a:rPr lang="en-US" sz="1000" dirty="0">
                <a:latin typeface="Calibri" panose="020F0502020204030204" pitchFamily="34" charset="0"/>
              </a:rPr>
              <a:t>National Association of School Psychologists. )</a:t>
            </a:r>
          </a:p>
        </p:txBody>
      </p:sp>
    </p:spTree>
    <p:extLst>
      <p:ext uri="{BB962C8B-B14F-4D97-AF65-F5344CB8AC3E}">
        <p14:creationId xmlns:p14="http://schemas.microsoft.com/office/powerpoint/2010/main" val="298472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8032" y="437279"/>
            <a:ext cx="6879114" cy="990600"/>
          </a:xfrm>
        </p:spPr>
        <p:txBody>
          <a:bodyPr/>
          <a:lstStyle/>
          <a:p>
            <a:r>
              <a:rPr lang="en-US" dirty="0"/>
              <a:t>MTSS Framework: Tier 3</a:t>
            </a:r>
          </a:p>
        </p:txBody>
      </p:sp>
      <p:sp>
        <p:nvSpPr>
          <p:cNvPr id="2" name="Content Placeholder 1"/>
          <p:cNvSpPr>
            <a:spLocks noGrp="1"/>
          </p:cNvSpPr>
          <p:nvPr>
            <p:ph sz="half" idx="1"/>
          </p:nvPr>
        </p:nvSpPr>
        <p:spPr/>
        <p:txBody>
          <a:bodyPr>
            <a:normAutofit/>
          </a:bodyPr>
          <a:lstStyle/>
          <a:p>
            <a:r>
              <a:rPr lang="en-US" dirty="0"/>
              <a:t>Problem-Solving</a:t>
            </a:r>
          </a:p>
          <a:p>
            <a:pPr lvl="1"/>
            <a:r>
              <a:rPr lang="en-US" dirty="0"/>
              <a:t>Problem Solving Team utilized to determine effective interventions for students</a:t>
            </a:r>
          </a:p>
          <a:p>
            <a:pPr lvl="1"/>
            <a:r>
              <a:rPr lang="en-US" dirty="0"/>
              <a:t>Special Education Referral </a:t>
            </a:r>
          </a:p>
          <a:p>
            <a:pPr marL="274320" lvl="1" indent="0">
              <a:buNone/>
            </a:pPr>
            <a:endParaRPr lang="en-US" dirty="0"/>
          </a:p>
          <a:p>
            <a:pPr lvl="1"/>
            <a:endParaRPr lang="en-US" dirty="0"/>
          </a:p>
        </p:txBody>
      </p:sp>
      <p:graphicFrame>
        <p:nvGraphicFramePr>
          <p:cNvPr id="7" name="Content Placeholder 6"/>
          <p:cNvGraphicFramePr>
            <a:graphicFrameLocks noGrp="1"/>
          </p:cNvGraphicFramePr>
          <p:nvPr>
            <p:ph sz="half" idx="2"/>
            <p:extLst/>
          </p:nvPr>
        </p:nvGraphicFramePr>
        <p:xfrm>
          <a:off x="4495800" y="1673225"/>
          <a:ext cx="4191000" cy="3845560"/>
        </p:xfrm>
        <a:graphic>
          <a:graphicData uri="http://schemas.openxmlformats.org/drawingml/2006/table">
            <a:tbl>
              <a:tblPr firstRow="1" bandRow="1">
                <a:tableStyleId>{D7AC3CCA-C797-4891-BE02-D94E43425B78}</a:tableStyleId>
              </a:tblPr>
              <a:tblGrid>
                <a:gridCol w="1855648">
                  <a:extLst>
                    <a:ext uri="{9D8B030D-6E8A-4147-A177-3AD203B41FA5}">
                      <a16:colId xmlns:a16="http://schemas.microsoft.com/office/drawing/2014/main" val="20000"/>
                    </a:ext>
                  </a:extLst>
                </a:gridCol>
                <a:gridCol w="2335352">
                  <a:extLst>
                    <a:ext uri="{9D8B030D-6E8A-4147-A177-3AD203B41FA5}">
                      <a16:colId xmlns:a16="http://schemas.microsoft.com/office/drawing/2014/main" val="20001"/>
                    </a:ext>
                  </a:extLst>
                </a:gridCol>
              </a:tblGrid>
              <a:tr h="370840">
                <a:tc>
                  <a:txBody>
                    <a:bodyPr/>
                    <a:lstStyle/>
                    <a:p>
                      <a:pPr algn="ctr"/>
                      <a:r>
                        <a:rPr lang="en-US" dirty="0"/>
                        <a:t>Teams</a:t>
                      </a:r>
                    </a:p>
                  </a:txBody>
                  <a:tcPr/>
                </a:tc>
                <a:tc>
                  <a:txBody>
                    <a:bodyPr/>
                    <a:lstStyle/>
                    <a:p>
                      <a:pPr algn="ctr"/>
                      <a:r>
                        <a:rPr lang="en-US" dirty="0"/>
                        <a:t>Data Reviewed</a:t>
                      </a:r>
                    </a:p>
                  </a:txBody>
                  <a:tcPr/>
                </a:tc>
                <a:extLst>
                  <a:ext uri="{0D108BD9-81ED-4DB2-BD59-A6C34878D82A}">
                    <a16:rowId xmlns:a16="http://schemas.microsoft.com/office/drawing/2014/main" val="10000"/>
                  </a:ext>
                </a:extLst>
              </a:tr>
              <a:tr h="370840">
                <a:tc>
                  <a:txBody>
                    <a:bodyPr/>
                    <a:lstStyle/>
                    <a:p>
                      <a:pPr algn="ctr"/>
                      <a:r>
                        <a:rPr lang="en-US" dirty="0"/>
                        <a:t>Problem Solving Team</a:t>
                      </a:r>
                    </a:p>
                  </a:txBody>
                  <a:tcPr/>
                </a:tc>
                <a:tc>
                  <a:txBody>
                    <a:bodyPr/>
                    <a:lstStyle/>
                    <a:p>
                      <a:pPr algn="ctr"/>
                      <a:r>
                        <a:rPr lang="en-US" dirty="0"/>
                        <a:t>Review achievement </a:t>
                      </a:r>
                      <a:r>
                        <a:rPr lang="en-US" baseline="0" dirty="0"/>
                        <a:t> behavior support data to determine effects and needs for students</a:t>
                      </a:r>
                      <a:endParaRPr lang="en-US" dirty="0"/>
                    </a:p>
                  </a:txBody>
                  <a:tcPr/>
                </a:tc>
                <a:extLst>
                  <a:ext uri="{0D108BD9-81ED-4DB2-BD59-A6C34878D82A}">
                    <a16:rowId xmlns:a16="http://schemas.microsoft.com/office/drawing/2014/main" val="10001"/>
                  </a:ext>
                </a:extLst>
              </a:tr>
              <a:tr h="370840">
                <a:tc>
                  <a:txBody>
                    <a:bodyPr/>
                    <a:lstStyle/>
                    <a:p>
                      <a:pPr algn="ctr"/>
                      <a:r>
                        <a:rPr lang="en-US" dirty="0"/>
                        <a:t>Special Education Referral</a:t>
                      </a:r>
                    </a:p>
                  </a:txBody>
                  <a:tcPr/>
                </a:tc>
                <a:tc>
                  <a:txBody>
                    <a:bodyPr/>
                    <a:lstStyle/>
                    <a:p>
                      <a:pPr algn="ctr"/>
                      <a:r>
                        <a:rPr lang="en-US" dirty="0"/>
                        <a:t>Review achievement </a:t>
                      </a:r>
                      <a:r>
                        <a:rPr lang="en-US" baseline="0" dirty="0"/>
                        <a:t> behavior support data to determine effects and needs for students and if they meet criteria for a disability</a:t>
                      </a:r>
                      <a:endParaRPr lang="en-US" dirty="0"/>
                    </a:p>
                  </a:txBody>
                  <a:tcPr/>
                </a:tc>
                <a:extLst>
                  <a:ext uri="{0D108BD9-81ED-4DB2-BD59-A6C34878D82A}">
                    <a16:rowId xmlns:a16="http://schemas.microsoft.com/office/drawing/2014/main" val="10002"/>
                  </a:ext>
                </a:extLst>
              </a:tr>
            </a:tbl>
          </a:graphicData>
        </a:graphic>
      </p:graphicFrame>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284720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987" y="428625"/>
            <a:ext cx="8582025" cy="6429375"/>
          </a:xfrm>
          <a:prstGeom prst="rect">
            <a:avLst/>
          </a:prstGeom>
        </p:spPr>
      </p:pic>
    </p:spTree>
    <p:extLst>
      <p:ext uri="{BB962C8B-B14F-4D97-AF65-F5344CB8AC3E}">
        <p14:creationId xmlns:p14="http://schemas.microsoft.com/office/powerpoint/2010/main" val="428388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260" y="432925"/>
            <a:ext cx="4415051" cy="990600"/>
          </a:xfrm>
        </p:spPr>
        <p:txBody>
          <a:bodyPr/>
          <a:lstStyle/>
          <a:p>
            <a:r>
              <a:rPr lang="en-US" dirty="0"/>
              <a:t>Note about Fidelity </a:t>
            </a:r>
          </a:p>
        </p:txBody>
      </p:sp>
      <p:sp>
        <p:nvSpPr>
          <p:cNvPr id="3" name="Content Placeholder 2"/>
          <p:cNvSpPr>
            <a:spLocks noGrp="1"/>
          </p:cNvSpPr>
          <p:nvPr>
            <p:ph idx="1"/>
          </p:nvPr>
        </p:nvSpPr>
        <p:spPr>
          <a:xfrm>
            <a:off x="435895" y="1651379"/>
            <a:ext cx="8272211" cy="4107976"/>
          </a:xfrm>
        </p:spPr>
        <p:txBody>
          <a:bodyPr>
            <a:normAutofit fontScale="85000" lnSpcReduction="10000"/>
          </a:bodyPr>
          <a:lstStyle/>
          <a:p>
            <a:r>
              <a:rPr lang="en-US" b="1" u="sng" dirty="0"/>
              <a:t>Fidelity </a:t>
            </a:r>
            <a:r>
              <a:rPr lang="en-US" dirty="0"/>
              <a:t>is the degree to which an intervention/instruction is delivered as planned with accuracy and consistency.  It measures the difference between what is expected in the curriculum/intervention design and what is actually executed in the class and/or intervention session </a:t>
            </a:r>
            <a:r>
              <a:rPr lang="en-US" sz="825" dirty="0"/>
              <a:t>(</a:t>
            </a:r>
            <a:r>
              <a:rPr lang="en-US" sz="825" dirty="0" err="1"/>
              <a:t>Deni</a:t>
            </a:r>
            <a:r>
              <a:rPr lang="en-US" sz="825" dirty="0"/>
              <a:t>, J., Dimick. D., Foster, K., (Speakers) (2012, November 14). Instructional Integrity: From Research to Practice. </a:t>
            </a:r>
            <a:r>
              <a:rPr lang="en-US" sz="825" i="1" dirty="0"/>
              <a:t>42</a:t>
            </a:r>
            <a:r>
              <a:rPr lang="en-US" sz="825" i="1" baseline="30000" dirty="0"/>
              <a:t>nd</a:t>
            </a:r>
            <a:r>
              <a:rPr lang="en-US" sz="825" i="1" dirty="0"/>
              <a:t> Conference on Exceptional Children. </a:t>
            </a:r>
            <a:r>
              <a:rPr lang="en-US" sz="825" dirty="0"/>
              <a:t>Lecture conducted from North Carolina Department of Public Instruction, Greensboro.) </a:t>
            </a:r>
          </a:p>
          <a:p>
            <a:r>
              <a:rPr lang="en-US" dirty="0"/>
              <a:t>Crucial component within all Tiers </a:t>
            </a:r>
          </a:p>
          <a:p>
            <a:r>
              <a:rPr lang="en-US" dirty="0"/>
              <a:t>Instruction/Interventions to be implemented with fidelity </a:t>
            </a:r>
          </a:p>
          <a:p>
            <a:r>
              <a:rPr lang="en-US" dirty="0"/>
              <a:t>It</a:t>
            </a:r>
            <a:r>
              <a:rPr lang="en-US" sz="825" dirty="0"/>
              <a:t> </a:t>
            </a:r>
            <a:r>
              <a:rPr lang="en-US" dirty="0"/>
              <a:t>cannot be assumed that interventions are conducted with fidelity, as fidelity data is required to demonstrate that interventions are implemented correctly.  </a:t>
            </a:r>
          </a:p>
          <a:p>
            <a:r>
              <a:rPr lang="en-US" dirty="0"/>
              <a:t>Aim for 80% or higher with fidelity of interventions/instruction </a:t>
            </a:r>
          </a:p>
          <a:p>
            <a:r>
              <a:rPr lang="en-US" dirty="0"/>
              <a:t>Collecting fidelity data will be incorporated into the MTSS data gathering process</a:t>
            </a:r>
          </a:p>
        </p:txBody>
      </p:sp>
      <p:graphicFrame>
        <p:nvGraphicFramePr>
          <p:cNvPr id="4" name="Diagram 3"/>
          <p:cNvGraphicFramePr/>
          <p:nvPr>
            <p:extLst/>
          </p:nvPr>
        </p:nvGraphicFramePr>
        <p:xfrm>
          <a:off x="1943989" y="5224440"/>
          <a:ext cx="5316620" cy="163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MOTIONM_NO BACKGROUND.ps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835" y="298619"/>
            <a:ext cx="1220832" cy="1220832"/>
          </a:xfrm>
          <a:prstGeom prst="rect">
            <a:avLst/>
          </a:prstGeom>
        </p:spPr>
      </p:pic>
    </p:spTree>
    <p:extLst>
      <p:ext uri="{BB962C8B-B14F-4D97-AF65-F5344CB8AC3E}">
        <p14:creationId xmlns:p14="http://schemas.microsoft.com/office/powerpoint/2010/main" val="47435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Problem Solving Process </a:t>
            </a:r>
          </a:p>
        </p:txBody>
      </p:sp>
      <p:sp>
        <p:nvSpPr>
          <p:cNvPr id="2" name="Content Placeholder 1"/>
          <p:cNvSpPr>
            <a:spLocks noGrp="1"/>
          </p:cNvSpPr>
          <p:nvPr>
            <p:ph idx="1"/>
          </p:nvPr>
        </p:nvSpPr>
        <p:spPr>
          <a:xfrm>
            <a:off x="457200" y="1600200"/>
            <a:ext cx="6840415" cy="4149969"/>
          </a:xfrm>
        </p:spPr>
        <p:txBody>
          <a:bodyPr/>
          <a:lstStyle/>
          <a:p>
            <a:pPr marL="457200" lvl="0" indent="-457200">
              <a:buFont typeface="+mj-lt"/>
              <a:buAutoNum type="arabicPeriod"/>
            </a:pPr>
            <a:r>
              <a:rPr lang="en-US" dirty="0"/>
              <a:t>Problem Identification (What’s the problem?)</a:t>
            </a:r>
            <a:endParaRPr lang="en-US" sz="2000" dirty="0"/>
          </a:p>
          <a:p>
            <a:pPr marL="457200" lvl="0" indent="-457200">
              <a:buFont typeface="+mj-lt"/>
              <a:buAutoNum type="arabicPeriod"/>
            </a:pPr>
            <a:r>
              <a:rPr lang="en-US" dirty="0"/>
              <a:t>Problem Analysis (Develop hypotheses, why is it happening?) </a:t>
            </a:r>
            <a:endParaRPr lang="en-US" sz="2000" dirty="0"/>
          </a:p>
          <a:p>
            <a:pPr marL="457200" lvl="0" indent="-457200">
              <a:buFont typeface="+mj-lt"/>
              <a:buAutoNum type="arabicPeriod"/>
            </a:pPr>
            <a:r>
              <a:rPr lang="en-US" dirty="0"/>
              <a:t>Plan Development</a:t>
            </a:r>
            <a:endParaRPr lang="en-US" sz="2000" dirty="0"/>
          </a:p>
          <a:p>
            <a:pPr marL="731520" lvl="1" indent="-457200">
              <a:buFont typeface="+mj-lt"/>
              <a:buAutoNum type="alphaLcParenR"/>
            </a:pPr>
            <a:r>
              <a:rPr lang="en-US" dirty="0"/>
              <a:t>Intervention determined</a:t>
            </a:r>
            <a:endParaRPr lang="en-US" sz="1800" dirty="0"/>
          </a:p>
          <a:p>
            <a:pPr marL="731520" lvl="1" indent="-457200">
              <a:buFont typeface="+mj-lt"/>
              <a:buAutoNum type="alphaLcParenR"/>
            </a:pPr>
            <a:r>
              <a:rPr lang="en-US" dirty="0"/>
              <a:t>What assessment will be used?</a:t>
            </a:r>
            <a:endParaRPr lang="en-US" sz="1800" dirty="0"/>
          </a:p>
          <a:p>
            <a:pPr marL="731520" lvl="1" indent="-457200">
              <a:buFont typeface="+mj-lt"/>
              <a:buAutoNum type="alphaLcParenR"/>
            </a:pPr>
            <a:r>
              <a:rPr lang="en-US" dirty="0"/>
              <a:t>What is the intended goal? </a:t>
            </a:r>
            <a:endParaRPr lang="en-US" sz="1800" dirty="0"/>
          </a:p>
          <a:p>
            <a:pPr marL="457200" lvl="0" indent="-457200">
              <a:buFont typeface="+mj-lt"/>
              <a:buAutoNum type="arabicPeriod"/>
            </a:pPr>
            <a:r>
              <a:rPr lang="en-US" dirty="0"/>
              <a:t>Plan Implementation</a:t>
            </a:r>
            <a:endParaRPr lang="en-US" sz="2000" dirty="0"/>
          </a:p>
          <a:p>
            <a:pPr marL="457200" lvl="0" indent="-457200">
              <a:buFont typeface="+mj-lt"/>
              <a:buAutoNum type="arabicPeriod"/>
            </a:pPr>
            <a:r>
              <a:rPr lang="en-US" dirty="0"/>
              <a:t>Plan Evaluation (Did it work?) </a:t>
            </a:r>
            <a:endParaRPr lang="en-US" sz="2000" dirty="0"/>
          </a:p>
          <a:p>
            <a:pPr marL="0" indent="0">
              <a:buNone/>
            </a:pPr>
            <a:endParaRPr lang="en-US" dirty="0"/>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pic>
        <p:nvPicPr>
          <p:cNvPr id="10242" name="Picture 2" descr="http://basalduscience.weebly.com/uploads/2/2/1/8/22182056/4651063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452" y="3214078"/>
            <a:ext cx="33337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28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Problem Identification</a:t>
            </a:r>
          </a:p>
        </p:txBody>
      </p:sp>
      <p:sp>
        <p:nvSpPr>
          <p:cNvPr id="2" name="Content Placeholder 1"/>
          <p:cNvSpPr>
            <a:spLocks noGrp="1"/>
          </p:cNvSpPr>
          <p:nvPr>
            <p:ph idx="1"/>
          </p:nvPr>
        </p:nvSpPr>
        <p:spPr>
          <a:xfrm>
            <a:off x="457201" y="1376947"/>
            <a:ext cx="7886398" cy="693821"/>
          </a:xfrm>
        </p:spPr>
        <p:txBody>
          <a:bodyPr>
            <a:normAutofit fontScale="62500" lnSpcReduction="20000"/>
          </a:bodyPr>
          <a:lstStyle/>
          <a:p>
            <a:r>
              <a:rPr lang="en-US" dirty="0"/>
              <a:t>Problem Identification is used to review multiple sources of data to prioritize the main concern and guide the problem analysis phase</a:t>
            </a:r>
          </a:p>
          <a:p>
            <a:r>
              <a:rPr lang="en-US" dirty="0"/>
              <a:t>Progression of conversation:</a:t>
            </a:r>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graphicFrame>
        <p:nvGraphicFramePr>
          <p:cNvPr id="6" name="Diagram 5"/>
          <p:cNvGraphicFramePr/>
          <p:nvPr>
            <p:extLst/>
          </p:nvPr>
        </p:nvGraphicFramePr>
        <p:xfrm>
          <a:off x="224589" y="1957137"/>
          <a:ext cx="8630653" cy="4177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data mem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3642" y="1604124"/>
            <a:ext cx="2671600" cy="199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0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697" y="381285"/>
            <a:ext cx="6657017" cy="990600"/>
          </a:xfrm>
        </p:spPr>
        <p:txBody>
          <a:bodyPr/>
          <a:lstStyle/>
          <a:p>
            <a:r>
              <a:rPr lang="en-US" dirty="0"/>
              <a:t>What is MTSS? </a:t>
            </a:r>
          </a:p>
        </p:txBody>
      </p:sp>
      <p:sp>
        <p:nvSpPr>
          <p:cNvPr id="3" name="Content Placeholder 2"/>
          <p:cNvSpPr>
            <a:spLocks noGrp="1"/>
          </p:cNvSpPr>
          <p:nvPr>
            <p:ph idx="1"/>
          </p:nvPr>
        </p:nvSpPr>
        <p:spPr>
          <a:xfrm>
            <a:off x="435895" y="1524000"/>
            <a:ext cx="8272211" cy="4863151"/>
          </a:xfrm>
        </p:spPr>
        <p:txBody>
          <a:bodyPr>
            <a:normAutofit fontScale="85000" lnSpcReduction="20000"/>
          </a:bodyPr>
          <a:lstStyle/>
          <a:p>
            <a:r>
              <a:rPr lang="en-US" dirty="0"/>
              <a:t>MTSS = Multi-Tiered System of Support</a:t>
            </a:r>
          </a:p>
          <a:p>
            <a:r>
              <a:rPr lang="en-US" dirty="0"/>
              <a:t>MTSS is a systemic, continuous- improvement framework that uses evidence-based practices, focusing on data-based problem-solving at multiple levels to support “need-driven” decision making to accelerate performance for all students. </a:t>
            </a:r>
            <a:r>
              <a:rPr lang="en-US" sz="1050" dirty="0"/>
              <a:t>(Gibbons, K., </a:t>
            </a:r>
            <a:r>
              <a:rPr lang="en-US" sz="1050" dirty="0" err="1"/>
              <a:t>Bollman</a:t>
            </a:r>
            <a:r>
              <a:rPr lang="en-US" sz="1050" dirty="0"/>
              <a:t>, K. (Directors) (2015, June 23). Response to Intervention Summer Institute. </a:t>
            </a:r>
            <a:r>
              <a:rPr lang="en-US" sz="1050" i="1" dirty="0"/>
              <a:t>10th Annual Response to Intervention (</a:t>
            </a:r>
            <a:r>
              <a:rPr lang="en-US" sz="1050" i="1" dirty="0" err="1"/>
              <a:t>RtI</a:t>
            </a:r>
            <a:r>
              <a:rPr lang="en-US" sz="1050" i="1" dirty="0"/>
              <a:t>) Summer Institute</a:t>
            </a:r>
            <a:r>
              <a:rPr lang="en-US" sz="1050" dirty="0"/>
              <a:t>. Lecture conducted from Crowne Plaza, Bloomington). </a:t>
            </a:r>
            <a:endParaRPr lang="en-US" dirty="0"/>
          </a:p>
          <a:p>
            <a:r>
              <a:rPr lang="en-US" dirty="0"/>
              <a:t>It is based on the assumption that ALL students can learn and achieve when provided with effective teaching, research-based instruction and access to standards-based curriculum. </a:t>
            </a:r>
          </a:p>
          <a:p>
            <a:r>
              <a:rPr lang="en-US" dirty="0"/>
              <a:t>Main Goal: </a:t>
            </a:r>
          </a:p>
          <a:p>
            <a:pPr lvl="1"/>
            <a:r>
              <a:rPr lang="en-US" dirty="0"/>
              <a:t>To problem-solve why students are struggling with grade level content and provide assistance to those identified students within all tiers to ‘close the gap’ of student achievement </a:t>
            </a:r>
          </a:p>
          <a:p>
            <a:r>
              <a:rPr lang="en-US" dirty="0"/>
              <a:t>Originally referred to as Response to Intervention (</a:t>
            </a:r>
            <a:r>
              <a:rPr lang="en-US" dirty="0" err="1"/>
              <a:t>RtI</a:t>
            </a:r>
            <a:r>
              <a:rPr lang="en-US" dirty="0"/>
              <a:t>)</a:t>
            </a:r>
          </a:p>
          <a:p>
            <a:pPr lvl="1"/>
            <a:r>
              <a:rPr lang="en-US" dirty="0"/>
              <a:t>Difference from </a:t>
            </a:r>
            <a:r>
              <a:rPr lang="en-US" dirty="0" err="1"/>
              <a:t>RtI</a:t>
            </a:r>
            <a:r>
              <a:rPr lang="en-US" dirty="0"/>
              <a:t>:</a:t>
            </a:r>
          </a:p>
          <a:p>
            <a:pPr lvl="2"/>
            <a:r>
              <a:rPr lang="en-US" dirty="0"/>
              <a:t>problem-solving and support for students’ social/emotional/and behavior needs</a:t>
            </a:r>
          </a:p>
          <a:p>
            <a:pPr lvl="2"/>
            <a:r>
              <a:rPr lang="en-US" dirty="0"/>
              <a:t> provides a framework for focusing on overall school improvement </a:t>
            </a:r>
          </a:p>
          <a:p>
            <a:pPr lvl="2"/>
            <a:r>
              <a:rPr lang="en-US" dirty="0"/>
              <a:t>emphasizes prevention </a:t>
            </a:r>
          </a:p>
          <a:p>
            <a:pPr marL="243000" lvl="1" indent="0">
              <a:buNone/>
            </a:pPr>
            <a:r>
              <a:rPr lang="en-US" dirty="0"/>
              <a:t>			</a:t>
            </a:r>
            <a:r>
              <a:rPr lang="en-US" sz="900" dirty="0"/>
              <a:t>(Hurst, S. (2014, January 6). What is the Difference Between </a:t>
            </a:r>
            <a:r>
              <a:rPr lang="en-US" sz="900" dirty="0" err="1"/>
              <a:t>RtI</a:t>
            </a:r>
            <a:r>
              <a:rPr lang="en-US" sz="900" dirty="0"/>
              <a:t> and MTSS? Retrieved July 27, 2015.)</a:t>
            </a:r>
          </a:p>
        </p:txBody>
      </p:sp>
      <p:pic>
        <p:nvPicPr>
          <p:cNvPr id="4" name="Picture 3"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2" y="266169"/>
            <a:ext cx="1220832" cy="1220832"/>
          </a:xfrm>
          <a:prstGeom prst="rect">
            <a:avLst/>
          </a:prstGeom>
        </p:spPr>
      </p:pic>
    </p:spTree>
    <p:extLst>
      <p:ext uri="{BB962C8B-B14F-4D97-AF65-F5344CB8AC3E}">
        <p14:creationId xmlns:p14="http://schemas.microsoft.com/office/powerpoint/2010/main" val="188253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Problem Analysis </a:t>
            </a:r>
          </a:p>
        </p:txBody>
      </p:sp>
      <p:sp>
        <p:nvSpPr>
          <p:cNvPr id="2" name="Content Placeholder 1"/>
          <p:cNvSpPr>
            <a:spLocks noGrp="1"/>
          </p:cNvSpPr>
          <p:nvPr>
            <p:ph idx="1"/>
          </p:nvPr>
        </p:nvSpPr>
        <p:spPr>
          <a:xfrm>
            <a:off x="457199" y="1600200"/>
            <a:ext cx="4628147" cy="4848725"/>
          </a:xfrm>
        </p:spPr>
        <p:txBody>
          <a:bodyPr>
            <a:normAutofit/>
          </a:bodyPr>
          <a:lstStyle/>
          <a:p>
            <a:r>
              <a:rPr lang="en-US" dirty="0"/>
              <a:t>Reviewing possible reasons for skill deficit</a:t>
            </a:r>
          </a:p>
          <a:p>
            <a:r>
              <a:rPr lang="en-US" dirty="0"/>
              <a:t>Generate a hypothesis to determine why the problem is occurring based on data reviewed </a:t>
            </a:r>
          </a:p>
          <a:p>
            <a:pPr lvl="1"/>
            <a:r>
              <a:rPr lang="en-US" dirty="0"/>
              <a:t>Why do we create a hypothesis? </a:t>
            </a:r>
          </a:p>
          <a:p>
            <a:pPr lvl="1"/>
            <a:r>
              <a:rPr lang="en-US" b="1" u="sng" dirty="0"/>
              <a:t>Hypothesis</a:t>
            </a:r>
            <a:r>
              <a:rPr lang="en-US" dirty="0"/>
              <a:t> - a proposed explanation for a phenomenon. For a hypothesis to be a scientific hypothesis, the scientific method requires that one can test it.</a:t>
            </a:r>
          </a:p>
          <a:p>
            <a:pPr lvl="1"/>
            <a:endParaRPr lang="en-US" dirty="0"/>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pic>
        <p:nvPicPr>
          <p:cNvPr id="8196" name="Picture 4" descr="http://sd.keepcalm-o-matic.co.uk/i/keep-calm-and-create-a-hypothesi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52" y="1600201"/>
            <a:ext cx="2619447" cy="305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0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Plan Development </a:t>
            </a:r>
          </a:p>
        </p:txBody>
      </p:sp>
      <p:sp>
        <p:nvSpPr>
          <p:cNvPr id="2" name="Content Placeholder 1"/>
          <p:cNvSpPr>
            <a:spLocks noGrp="1"/>
          </p:cNvSpPr>
          <p:nvPr>
            <p:ph idx="1"/>
          </p:nvPr>
        </p:nvSpPr>
        <p:spPr>
          <a:xfrm>
            <a:off x="457200" y="1600200"/>
            <a:ext cx="7886398" cy="4886864"/>
          </a:xfrm>
        </p:spPr>
        <p:txBody>
          <a:bodyPr>
            <a:normAutofit lnSpcReduction="10000"/>
          </a:bodyPr>
          <a:lstStyle/>
          <a:p>
            <a:r>
              <a:rPr lang="en-US" sz="2800" b="1" dirty="0"/>
              <a:t>Who: </a:t>
            </a:r>
            <a:r>
              <a:rPr lang="en-US" sz="2800" dirty="0"/>
              <a:t>will implement intervention</a:t>
            </a:r>
            <a:endParaRPr lang="en-US" sz="2800" b="1" dirty="0"/>
          </a:p>
          <a:p>
            <a:r>
              <a:rPr lang="en-US" sz="2800" b="1" dirty="0"/>
              <a:t>What</a:t>
            </a:r>
            <a:r>
              <a:rPr lang="en-US" sz="2800" dirty="0"/>
              <a:t>: intervention will be used; progress monitoring tool will be used </a:t>
            </a:r>
            <a:endParaRPr lang="en-US" sz="2800" b="1" dirty="0"/>
          </a:p>
          <a:p>
            <a:r>
              <a:rPr lang="en-US" sz="2800" b="1" dirty="0"/>
              <a:t>When: </a:t>
            </a:r>
            <a:r>
              <a:rPr lang="en-US" sz="2800" dirty="0"/>
              <a:t>intervention will be conducted; progress monitoring will be done </a:t>
            </a:r>
            <a:endParaRPr lang="en-US" sz="2800" b="1" dirty="0"/>
          </a:p>
          <a:p>
            <a:r>
              <a:rPr lang="en-US" sz="2800" b="1" dirty="0"/>
              <a:t>Where: </a:t>
            </a:r>
            <a:r>
              <a:rPr lang="en-US" sz="2800" dirty="0"/>
              <a:t>intervention will be implemented </a:t>
            </a:r>
            <a:endParaRPr lang="en-US" sz="2800" b="1" dirty="0"/>
          </a:p>
          <a:p>
            <a:r>
              <a:rPr lang="en-US" sz="2800" b="1" dirty="0"/>
              <a:t>How: </a:t>
            </a:r>
            <a:r>
              <a:rPr lang="en-US" sz="2800" dirty="0"/>
              <a:t>intervention will be implemented </a:t>
            </a:r>
            <a:endParaRPr lang="en-US" sz="2800" b="1" dirty="0"/>
          </a:p>
          <a:p>
            <a:pPr marL="0" indent="0">
              <a:buNone/>
            </a:pPr>
            <a:endParaRPr lang="en-US" dirty="0"/>
          </a:p>
          <a:p>
            <a:pPr lvl="1"/>
            <a:endParaRPr lang="en-US" dirty="0"/>
          </a:p>
          <a:p>
            <a:pPr marL="0" indent="0">
              <a:buNone/>
            </a:pPr>
            <a:r>
              <a:rPr lang="en-US" dirty="0"/>
              <a:t>Needs to address the hypothesis question</a:t>
            </a:r>
          </a:p>
          <a:p>
            <a:r>
              <a:rPr lang="en-US" dirty="0"/>
              <a:t>Develop a goal statement </a:t>
            </a:r>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379675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Goal Statement</a:t>
            </a:r>
          </a:p>
        </p:txBody>
      </p:sp>
      <p:sp>
        <p:nvSpPr>
          <p:cNvPr id="2" name="Content Placeholder 1"/>
          <p:cNvSpPr>
            <a:spLocks noGrp="1"/>
          </p:cNvSpPr>
          <p:nvPr>
            <p:ph idx="1"/>
          </p:nvPr>
        </p:nvSpPr>
        <p:spPr>
          <a:xfrm>
            <a:off x="457200" y="1600200"/>
            <a:ext cx="7886398" cy="4525963"/>
          </a:xfrm>
        </p:spPr>
        <p:txBody>
          <a:bodyPr/>
          <a:lstStyle/>
          <a:p>
            <a:r>
              <a:rPr lang="en-US" dirty="0"/>
              <a:t>Goal statement will address the hypothesis question</a:t>
            </a:r>
          </a:p>
          <a:p>
            <a:endParaRPr lang="en-US" dirty="0"/>
          </a:p>
          <a:p>
            <a:r>
              <a:rPr lang="en-US" dirty="0"/>
              <a:t>The goal(s) should be specific, including baseline data, what the desired outcome should be and within what timeframe it will be completed</a:t>
            </a:r>
          </a:p>
          <a:p>
            <a:endParaRPr lang="en-US" dirty="0"/>
          </a:p>
          <a:p>
            <a:r>
              <a:rPr lang="en-US" dirty="0"/>
              <a:t>Goal statements should be written using the following formula: “By _____ (date), Sally will have increased within the area of reading fluency from 28 words per minute (the problem) to __________.”</a:t>
            </a:r>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416506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Plan Implementation</a:t>
            </a:r>
          </a:p>
        </p:txBody>
      </p:sp>
      <p:sp>
        <p:nvSpPr>
          <p:cNvPr id="2" name="Content Placeholder 1"/>
          <p:cNvSpPr>
            <a:spLocks noGrp="1"/>
          </p:cNvSpPr>
          <p:nvPr>
            <p:ph idx="1"/>
          </p:nvPr>
        </p:nvSpPr>
        <p:spPr>
          <a:xfrm>
            <a:off x="457200" y="1600200"/>
            <a:ext cx="7886398" cy="4525963"/>
          </a:xfrm>
        </p:spPr>
        <p:txBody>
          <a:bodyPr/>
          <a:lstStyle/>
          <a:p>
            <a:r>
              <a:rPr lang="en-US" dirty="0"/>
              <a:t>Intervention will be administered as prescribed, which was developed during the plan development phase</a:t>
            </a:r>
          </a:p>
          <a:p>
            <a:endParaRPr lang="en-US" dirty="0"/>
          </a:p>
          <a:p>
            <a:r>
              <a:rPr lang="en-US" dirty="0"/>
              <a:t>Ensure fidelity at this phase</a:t>
            </a:r>
          </a:p>
          <a:p>
            <a:endParaRPr lang="en-US" dirty="0"/>
          </a:p>
          <a:p>
            <a:r>
              <a:rPr lang="en-US" dirty="0"/>
              <a:t>Be sure to be progress monitoring (collecting data)</a:t>
            </a:r>
          </a:p>
          <a:p>
            <a:pPr marL="0" indent="0">
              <a:buNone/>
            </a:pPr>
            <a:endParaRPr lang="en-US" dirty="0"/>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3679220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Plan Evaluation</a:t>
            </a:r>
          </a:p>
        </p:txBody>
      </p:sp>
      <p:sp>
        <p:nvSpPr>
          <p:cNvPr id="2" name="Content Placeholder 1"/>
          <p:cNvSpPr>
            <a:spLocks noGrp="1"/>
          </p:cNvSpPr>
          <p:nvPr>
            <p:ph idx="1"/>
          </p:nvPr>
        </p:nvSpPr>
        <p:spPr>
          <a:xfrm>
            <a:off x="457200" y="1600200"/>
            <a:ext cx="7886398" cy="4525963"/>
          </a:xfrm>
        </p:spPr>
        <p:txBody>
          <a:bodyPr>
            <a:normAutofit fontScale="92500"/>
          </a:bodyPr>
          <a:lstStyle/>
          <a:p>
            <a:r>
              <a:rPr lang="en-US" dirty="0"/>
              <a:t>Upon completion of the intervention cycle, the team reviews progress monitoring and fidelity data to determine if the prescribed plan was effective in achieving student progress</a:t>
            </a:r>
          </a:p>
          <a:p>
            <a:endParaRPr lang="en-US" dirty="0"/>
          </a:p>
          <a:p>
            <a:r>
              <a:rPr lang="en-US" dirty="0"/>
              <a:t>Consider the following: </a:t>
            </a:r>
          </a:p>
          <a:p>
            <a:pPr lvl="1"/>
            <a:r>
              <a:rPr lang="en-US" dirty="0"/>
              <a:t>If the student has made adequate progress toward their goal and no longer requires intervention, fading out the intervention </a:t>
            </a:r>
          </a:p>
          <a:p>
            <a:pPr lvl="1"/>
            <a:r>
              <a:rPr lang="en-US" dirty="0"/>
              <a:t>Student has made adequate progress but continues to need support </a:t>
            </a:r>
          </a:p>
          <a:p>
            <a:pPr lvl="1"/>
            <a:r>
              <a:rPr lang="en-US" dirty="0"/>
              <a:t>Student has made insufficient and requires a change in the current plan</a:t>
            </a:r>
          </a:p>
          <a:p>
            <a:pPr lvl="1"/>
            <a:r>
              <a:rPr lang="en-US" dirty="0"/>
              <a:t>Student has made insufficient progress, after multiple interventions, and requires a referral for an evaluation</a:t>
            </a:r>
          </a:p>
          <a:p>
            <a:endParaRPr lang="en-US" dirty="0"/>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400240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612" y="410570"/>
            <a:ext cx="5356746" cy="990600"/>
          </a:xfrm>
        </p:spPr>
        <p:txBody>
          <a:bodyPr/>
          <a:lstStyle/>
          <a:p>
            <a:r>
              <a:rPr lang="en-US" dirty="0"/>
              <a:t>MTSS Teams	</a:t>
            </a:r>
          </a:p>
        </p:txBody>
      </p:sp>
      <p:sp>
        <p:nvSpPr>
          <p:cNvPr id="4" name="Text Placeholder 3"/>
          <p:cNvSpPr>
            <a:spLocks noGrp="1"/>
          </p:cNvSpPr>
          <p:nvPr>
            <p:ph type="body" idx="1"/>
          </p:nvPr>
        </p:nvSpPr>
        <p:spPr/>
        <p:txBody>
          <a:bodyPr/>
          <a:lstStyle/>
          <a:p>
            <a:r>
              <a:rPr lang="en-US" dirty="0"/>
              <a:t>District Team</a:t>
            </a:r>
          </a:p>
        </p:txBody>
      </p:sp>
      <p:sp>
        <p:nvSpPr>
          <p:cNvPr id="3" name="Content Placeholder 2"/>
          <p:cNvSpPr>
            <a:spLocks noGrp="1"/>
          </p:cNvSpPr>
          <p:nvPr>
            <p:ph sz="half" idx="2"/>
          </p:nvPr>
        </p:nvSpPr>
        <p:spPr/>
        <p:txBody>
          <a:bodyPr>
            <a:normAutofit lnSpcReduction="10000"/>
          </a:bodyPr>
          <a:lstStyle/>
          <a:p>
            <a:r>
              <a:rPr lang="en-US" dirty="0"/>
              <a:t>Reviewing district data to assess needs of the district</a:t>
            </a:r>
          </a:p>
          <a:p>
            <a:r>
              <a:rPr lang="en-US" dirty="0"/>
              <a:t>Develop protocols to assist buildings with implementation</a:t>
            </a:r>
          </a:p>
          <a:p>
            <a:r>
              <a:rPr lang="en-US" dirty="0"/>
              <a:t>Provide training to building teams</a:t>
            </a:r>
          </a:p>
          <a:p>
            <a:r>
              <a:rPr lang="en-US" dirty="0"/>
              <a:t>Create intervention guide and protocols for implementation </a:t>
            </a:r>
          </a:p>
        </p:txBody>
      </p:sp>
      <p:sp>
        <p:nvSpPr>
          <p:cNvPr id="5" name="Text Placeholder 4"/>
          <p:cNvSpPr>
            <a:spLocks noGrp="1"/>
          </p:cNvSpPr>
          <p:nvPr>
            <p:ph type="body" sz="quarter" idx="3"/>
          </p:nvPr>
        </p:nvSpPr>
        <p:spPr/>
        <p:txBody>
          <a:bodyPr/>
          <a:lstStyle/>
          <a:p>
            <a:r>
              <a:rPr lang="en-US" dirty="0"/>
              <a:t>Building Team </a:t>
            </a:r>
          </a:p>
        </p:txBody>
      </p:sp>
      <p:sp>
        <p:nvSpPr>
          <p:cNvPr id="6" name="Content Placeholder 5"/>
          <p:cNvSpPr>
            <a:spLocks noGrp="1"/>
          </p:cNvSpPr>
          <p:nvPr>
            <p:ph sz="quarter" idx="4"/>
          </p:nvPr>
        </p:nvSpPr>
        <p:spPr/>
        <p:txBody>
          <a:bodyPr>
            <a:normAutofit fontScale="85000" lnSpcReduction="10000"/>
          </a:bodyPr>
          <a:lstStyle/>
          <a:p>
            <a:r>
              <a:rPr lang="en-US" dirty="0"/>
              <a:t>Review school-wide data to determine needs of the school</a:t>
            </a:r>
          </a:p>
          <a:p>
            <a:r>
              <a:rPr lang="en-US" dirty="0"/>
              <a:t>Review individual student data with teacher to engage in problem solving and develop an intervention plan </a:t>
            </a:r>
          </a:p>
          <a:p>
            <a:r>
              <a:rPr lang="en-US" dirty="0"/>
              <a:t>Assist staff members with MTSS implementation, including collecting data, documenting interventions and intervention implementation to ensure fidelity</a:t>
            </a:r>
          </a:p>
        </p:txBody>
      </p:sp>
      <p:pic>
        <p:nvPicPr>
          <p:cNvPr id="7" name="Picture 6"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45" y="295454"/>
            <a:ext cx="1220832" cy="1220832"/>
          </a:xfrm>
          <a:prstGeom prst="rect">
            <a:avLst/>
          </a:prstGeom>
        </p:spPr>
      </p:pic>
    </p:spTree>
    <p:extLst>
      <p:ext uri="{BB962C8B-B14F-4D97-AF65-F5344CB8AC3E}">
        <p14:creationId xmlns:p14="http://schemas.microsoft.com/office/powerpoint/2010/main" val="265945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51" y="433069"/>
            <a:ext cx="4169391" cy="990600"/>
          </a:xfrm>
        </p:spPr>
        <p:txBody>
          <a:bodyPr/>
          <a:lstStyle/>
          <a:p>
            <a:r>
              <a:rPr lang="en-US" dirty="0"/>
              <a:t>MTSS Teams	</a:t>
            </a:r>
          </a:p>
        </p:txBody>
      </p:sp>
      <p:sp>
        <p:nvSpPr>
          <p:cNvPr id="3" name="Text Placeholder 2"/>
          <p:cNvSpPr>
            <a:spLocks noGrp="1"/>
          </p:cNvSpPr>
          <p:nvPr>
            <p:ph type="body" idx="1"/>
          </p:nvPr>
        </p:nvSpPr>
        <p:spPr/>
        <p:txBody>
          <a:bodyPr/>
          <a:lstStyle/>
          <a:p>
            <a:r>
              <a:rPr lang="en-US" dirty="0"/>
              <a:t>District Team</a:t>
            </a:r>
          </a:p>
        </p:txBody>
      </p:sp>
      <p:sp>
        <p:nvSpPr>
          <p:cNvPr id="4" name="Content Placeholder 3"/>
          <p:cNvSpPr>
            <a:spLocks noGrp="1"/>
          </p:cNvSpPr>
          <p:nvPr>
            <p:ph sz="half" idx="2"/>
          </p:nvPr>
        </p:nvSpPr>
        <p:spPr/>
        <p:txBody>
          <a:bodyPr/>
          <a:lstStyle/>
          <a:p>
            <a:r>
              <a:rPr lang="en-US" dirty="0"/>
              <a:t>Made up of representatives throughout the district</a:t>
            </a:r>
          </a:p>
          <a:p>
            <a:pPr lvl="1"/>
            <a:r>
              <a:rPr lang="en-US" dirty="0"/>
              <a:t>Principal/Assistant Principals </a:t>
            </a:r>
          </a:p>
          <a:p>
            <a:pPr lvl="1"/>
            <a:r>
              <a:rPr lang="en-US" dirty="0"/>
              <a:t>School Psychologists</a:t>
            </a:r>
          </a:p>
          <a:p>
            <a:pPr lvl="1"/>
            <a:r>
              <a:rPr lang="en-US" dirty="0"/>
              <a:t>Director of Curriculum and Instruction</a:t>
            </a:r>
          </a:p>
          <a:p>
            <a:pPr lvl="1"/>
            <a:r>
              <a:rPr lang="en-US" dirty="0"/>
              <a:t>Director of Student Services </a:t>
            </a:r>
          </a:p>
          <a:p>
            <a:pPr lvl="1"/>
            <a:r>
              <a:rPr lang="en-US" dirty="0"/>
              <a:t>Literacy Coaches </a:t>
            </a:r>
          </a:p>
          <a:p>
            <a:pPr lvl="1"/>
            <a:r>
              <a:rPr lang="en-US" dirty="0"/>
              <a:t>Behavior Specialist</a:t>
            </a:r>
          </a:p>
          <a:p>
            <a:pPr lvl="1"/>
            <a:endParaRPr lang="en-US" dirty="0"/>
          </a:p>
        </p:txBody>
      </p:sp>
      <p:sp>
        <p:nvSpPr>
          <p:cNvPr id="5" name="Text Placeholder 4"/>
          <p:cNvSpPr>
            <a:spLocks noGrp="1"/>
          </p:cNvSpPr>
          <p:nvPr>
            <p:ph type="body" sz="quarter" idx="3"/>
          </p:nvPr>
        </p:nvSpPr>
        <p:spPr/>
        <p:txBody>
          <a:bodyPr/>
          <a:lstStyle/>
          <a:p>
            <a:r>
              <a:rPr lang="en-US" dirty="0"/>
              <a:t>Building Team </a:t>
            </a:r>
          </a:p>
        </p:txBody>
      </p:sp>
      <p:sp>
        <p:nvSpPr>
          <p:cNvPr id="6" name="Content Placeholder 5"/>
          <p:cNvSpPr>
            <a:spLocks noGrp="1"/>
          </p:cNvSpPr>
          <p:nvPr>
            <p:ph sz="quarter" idx="4"/>
          </p:nvPr>
        </p:nvSpPr>
        <p:spPr/>
        <p:txBody>
          <a:bodyPr/>
          <a:lstStyle/>
          <a:p>
            <a:r>
              <a:rPr lang="en-US" dirty="0"/>
              <a:t>Will include </a:t>
            </a:r>
          </a:p>
          <a:p>
            <a:pPr lvl="1"/>
            <a:r>
              <a:rPr lang="en-US" dirty="0"/>
              <a:t>Administrator </a:t>
            </a:r>
          </a:p>
          <a:p>
            <a:pPr lvl="1"/>
            <a:r>
              <a:rPr lang="en-US" dirty="0"/>
              <a:t>Data coach</a:t>
            </a:r>
          </a:p>
          <a:p>
            <a:pPr lvl="1"/>
            <a:r>
              <a:rPr lang="en-US" dirty="0"/>
              <a:t>School Psychologist</a:t>
            </a:r>
          </a:p>
          <a:p>
            <a:pPr lvl="1"/>
            <a:r>
              <a:rPr lang="en-US" dirty="0"/>
              <a:t>General Education Representative</a:t>
            </a:r>
          </a:p>
          <a:p>
            <a:pPr lvl="1"/>
            <a:r>
              <a:rPr lang="en-US" dirty="0"/>
              <a:t>Special Education Representative </a:t>
            </a:r>
          </a:p>
        </p:txBody>
      </p:sp>
      <p:pic>
        <p:nvPicPr>
          <p:cNvPr id="7" name="Picture 6"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83" y="317953"/>
            <a:ext cx="1220832" cy="1220832"/>
          </a:xfrm>
          <a:prstGeom prst="rect">
            <a:avLst/>
          </a:prstGeom>
        </p:spPr>
      </p:pic>
    </p:spTree>
    <p:extLst>
      <p:ext uri="{BB962C8B-B14F-4D97-AF65-F5344CB8AC3E}">
        <p14:creationId xmlns:p14="http://schemas.microsoft.com/office/powerpoint/2010/main" val="4670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Reference Guides</a:t>
            </a:r>
          </a:p>
        </p:txBody>
      </p:sp>
      <p:sp>
        <p:nvSpPr>
          <p:cNvPr id="2" name="Content Placeholder 1"/>
          <p:cNvSpPr>
            <a:spLocks noGrp="1"/>
          </p:cNvSpPr>
          <p:nvPr>
            <p:ph idx="1"/>
          </p:nvPr>
        </p:nvSpPr>
        <p:spPr>
          <a:xfrm>
            <a:off x="457200" y="1600200"/>
            <a:ext cx="7886398" cy="4525963"/>
          </a:xfrm>
        </p:spPr>
        <p:txBody>
          <a:bodyPr/>
          <a:lstStyle/>
          <a:p>
            <a:r>
              <a:rPr lang="en-US" dirty="0"/>
              <a:t>MTSS Website</a:t>
            </a:r>
          </a:p>
          <a:p>
            <a:pPr lvl="1"/>
            <a:r>
              <a:rPr lang="en-US" dirty="0"/>
              <a:t>MTSS manual</a:t>
            </a:r>
          </a:p>
          <a:p>
            <a:pPr lvl="1"/>
            <a:r>
              <a:rPr lang="en-US" dirty="0"/>
              <a:t>Alpine guides</a:t>
            </a:r>
          </a:p>
          <a:p>
            <a:pPr lvl="1"/>
            <a:r>
              <a:rPr lang="en-US" dirty="0"/>
              <a:t>Problem Solving Forms</a:t>
            </a:r>
          </a:p>
          <a:p>
            <a:endParaRPr lang="en-US" dirty="0"/>
          </a:p>
          <a:p>
            <a:r>
              <a:rPr lang="en-US" dirty="0"/>
              <a:t>MTSS Intervention Webpage</a:t>
            </a:r>
          </a:p>
        </p:txBody>
      </p:sp>
      <p:pic>
        <p:nvPicPr>
          <p:cNvPr id="5" name="Picture 4"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338652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805" y="409754"/>
            <a:ext cx="3104866" cy="990600"/>
          </a:xfrm>
        </p:spPr>
        <p:txBody>
          <a:bodyPr/>
          <a:lstStyle/>
          <a:p>
            <a:r>
              <a:rPr lang="en-US" dirty="0"/>
              <a:t>Questions?</a:t>
            </a:r>
          </a:p>
        </p:txBody>
      </p:sp>
      <p:sp>
        <p:nvSpPr>
          <p:cNvPr id="3" name="Content Placeholder 2"/>
          <p:cNvSpPr>
            <a:spLocks noGrp="1"/>
          </p:cNvSpPr>
          <p:nvPr>
            <p:ph idx="1"/>
          </p:nvPr>
        </p:nvSpPr>
        <p:spPr>
          <a:xfrm>
            <a:off x="457200" y="1984612"/>
            <a:ext cx="8229600" cy="2560092"/>
          </a:xfrm>
        </p:spPr>
        <p:txBody>
          <a:bodyPr/>
          <a:lstStyle/>
          <a:p>
            <a:r>
              <a:rPr lang="en-US" dirty="0"/>
              <a:t>Contact Information:</a:t>
            </a:r>
          </a:p>
          <a:p>
            <a:pPr lvl="1"/>
            <a:r>
              <a:rPr lang="en-US" dirty="0"/>
              <a:t>Deanna Rugzie</a:t>
            </a:r>
          </a:p>
          <a:p>
            <a:pPr marL="274320" lvl="1" indent="0">
              <a:buNone/>
            </a:pPr>
            <a:r>
              <a:rPr lang="en-US" dirty="0"/>
              <a:t>	School Psychologist (Madison Elementary)</a:t>
            </a:r>
          </a:p>
          <a:p>
            <a:pPr marL="274320" lvl="1" indent="0">
              <a:buNone/>
            </a:pPr>
            <a:r>
              <a:rPr lang="en-US" dirty="0"/>
              <a:t>	MTSS Facilitator </a:t>
            </a:r>
          </a:p>
          <a:p>
            <a:pPr marL="274320" lvl="1" indent="0">
              <a:buNone/>
            </a:pPr>
            <a:r>
              <a:rPr lang="en-US" dirty="0"/>
              <a:t>	rugzie@marshfieldschools.org</a:t>
            </a:r>
          </a:p>
        </p:txBody>
      </p:sp>
      <p:pic>
        <p:nvPicPr>
          <p:cNvPr id="4" name="Picture 3"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74" y="294638"/>
            <a:ext cx="1220832" cy="1220832"/>
          </a:xfrm>
          <a:prstGeom prst="rect">
            <a:avLst/>
          </a:prstGeom>
        </p:spPr>
      </p:pic>
    </p:spTree>
    <p:extLst>
      <p:ext uri="{BB962C8B-B14F-4D97-AF65-F5344CB8AC3E}">
        <p14:creationId xmlns:p14="http://schemas.microsoft.com/office/powerpoint/2010/main" val="122463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832" y="418284"/>
            <a:ext cx="7487274" cy="990600"/>
          </a:xfrm>
        </p:spPr>
        <p:txBody>
          <a:bodyPr/>
          <a:lstStyle/>
          <a:p>
            <a:r>
              <a:rPr lang="en-US" dirty="0"/>
              <a:t>MTSS vs. </a:t>
            </a:r>
            <a:r>
              <a:rPr lang="en-US" dirty="0" err="1"/>
              <a:t>RtI</a:t>
            </a:r>
            <a:r>
              <a:rPr lang="en-US" dirty="0"/>
              <a:t>/PBIS?	</a:t>
            </a:r>
          </a:p>
        </p:txBody>
      </p:sp>
      <p:pic>
        <p:nvPicPr>
          <p:cNvPr id="4" name="Picture 3"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0" y="188052"/>
            <a:ext cx="1220832" cy="1220832"/>
          </a:xfrm>
          <a:prstGeom prst="rect">
            <a:avLst/>
          </a:prstGeom>
        </p:spPr>
      </p:pic>
      <p:sp>
        <p:nvSpPr>
          <p:cNvPr id="6" name="Oval 5"/>
          <p:cNvSpPr/>
          <p:nvPr/>
        </p:nvSpPr>
        <p:spPr>
          <a:xfrm>
            <a:off x="37210" y="1429170"/>
            <a:ext cx="7117977" cy="462578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383047" y="1684281"/>
            <a:ext cx="210827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MTSS</a:t>
            </a:r>
          </a:p>
        </p:txBody>
      </p:sp>
      <p:sp>
        <p:nvSpPr>
          <p:cNvPr id="8" name="Oval 7"/>
          <p:cNvSpPr/>
          <p:nvPr/>
        </p:nvSpPr>
        <p:spPr>
          <a:xfrm>
            <a:off x="4668587" y="2340158"/>
            <a:ext cx="1272988" cy="12729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884933" y="2604429"/>
            <a:ext cx="840295"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RtI</a:t>
            </a:r>
          </a:p>
        </p:txBody>
      </p:sp>
      <p:sp>
        <p:nvSpPr>
          <p:cNvPr id="10" name="TextBox 9"/>
          <p:cNvSpPr txBox="1"/>
          <p:nvPr/>
        </p:nvSpPr>
        <p:spPr>
          <a:xfrm>
            <a:off x="794342" y="2653252"/>
            <a:ext cx="2599765" cy="1754326"/>
          </a:xfrm>
          <a:prstGeom prst="rect">
            <a:avLst/>
          </a:prstGeom>
          <a:noFill/>
        </p:spPr>
        <p:txBody>
          <a:bodyPr wrap="square" rtlCol="0">
            <a:spAutoFit/>
          </a:bodyPr>
          <a:lstStyle/>
          <a:p>
            <a:pPr algn="ctr"/>
            <a:r>
              <a:rPr lang="en-US" dirty="0"/>
              <a:t>MTSS – ALL students can learn and achieve; Problem solve on how to ‘close the gap’ and accelerate learning for all children </a:t>
            </a:r>
          </a:p>
        </p:txBody>
      </p:sp>
      <p:cxnSp>
        <p:nvCxnSpPr>
          <p:cNvPr id="12" name="Straight Arrow Connector 11"/>
          <p:cNvCxnSpPr>
            <a:cxnSpLocks/>
          </p:cNvCxnSpPr>
          <p:nvPr/>
        </p:nvCxnSpPr>
        <p:spPr>
          <a:xfrm flipV="1">
            <a:off x="6096000" y="1775012"/>
            <a:ext cx="519953" cy="995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15953" y="576286"/>
            <a:ext cx="2486600" cy="2031325"/>
          </a:xfrm>
          <a:prstGeom prst="rect">
            <a:avLst/>
          </a:prstGeom>
          <a:noFill/>
        </p:spPr>
        <p:txBody>
          <a:bodyPr wrap="square" rtlCol="0">
            <a:spAutoFit/>
          </a:bodyPr>
          <a:lstStyle/>
          <a:p>
            <a:pPr algn="ctr"/>
            <a:r>
              <a:rPr lang="en-US" dirty="0"/>
              <a:t>RtI – Referral based process to determine if a student is responding to the prescribed intervention; used for SLD referral</a:t>
            </a:r>
          </a:p>
        </p:txBody>
      </p:sp>
      <p:sp>
        <p:nvSpPr>
          <p:cNvPr id="14" name="Oval 13">
            <a:extLst>
              <a:ext uri="{FF2B5EF4-FFF2-40B4-BE49-F238E27FC236}">
                <a16:creationId xmlns:a16="http://schemas.microsoft.com/office/drawing/2014/main" id="{ED64157A-F08B-41FD-A7C2-7748228A1578}"/>
              </a:ext>
            </a:extLst>
          </p:cNvPr>
          <p:cNvSpPr/>
          <p:nvPr/>
        </p:nvSpPr>
        <p:spPr>
          <a:xfrm>
            <a:off x="4582575" y="4023509"/>
            <a:ext cx="1272988" cy="12729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8C51777-9DBA-4E7A-B311-5425FC06311A}"/>
              </a:ext>
            </a:extLst>
          </p:cNvPr>
          <p:cNvSpPr/>
          <p:nvPr/>
        </p:nvSpPr>
        <p:spPr>
          <a:xfrm>
            <a:off x="4561426" y="4191465"/>
            <a:ext cx="135165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PBIS</a:t>
            </a:r>
          </a:p>
        </p:txBody>
      </p:sp>
      <p:cxnSp>
        <p:nvCxnSpPr>
          <p:cNvPr id="16" name="Straight Arrow Connector 15">
            <a:extLst>
              <a:ext uri="{FF2B5EF4-FFF2-40B4-BE49-F238E27FC236}">
                <a16:creationId xmlns:a16="http://schemas.microsoft.com/office/drawing/2014/main" id="{A0F1A6A8-3475-419C-B644-C26F1CC378F7}"/>
              </a:ext>
            </a:extLst>
          </p:cNvPr>
          <p:cNvCxnSpPr>
            <a:cxnSpLocks/>
          </p:cNvCxnSpPr>
          <p:nvPr/>
        </p:nvCxnSpPr>
        <p:spPr>
          <a:xfrm>
            <a:off x="5756149" y="5099492"/>
            <a:ext cx="923938" cy="313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4D34CD-49C8-43A3-AE73-335EBC5CE279}"/>
              </a:ext>
            </a:extLst>
          </p:cNvPr>
          <p:cNvSpPr txBox="1"/>
          <p:nvPr/>
        </p:nvSpPr>
        <p:spPr>
          <a:xfrm>
            <a:off x="6610361" y="5081385"/>
            <a:ext cx="2486600" cy="1200329"/>
          </a:xfrm>
          <a:prstGeom prst="rect">
            <a:avLst/>
          </a:prstGeom>
          <a:noFill/>
        </p:spPr>
        <p:txBody>
          <a:bodyPr wrap="square" rtlCol="0">
            <a:spAutoFit/>
          </a:bodyPr>
          <a:lstStyle/>
          <a:p>
            <a:pPr algn="ctr"/>
            <a:r>
              <a:rPr lang="en-US" dirty="0"/>
              <a:t>PBIS - is an application of a behaviorally-based systems approach </a:t>
            </a:r>
          </a:p>
        </p:txBody>
      </p:sp>
    </p:spTree>
    <p:extLst>
      <p:ext uri="{BB962C8B-B14F-4D97-AF65-F5344CB8AC3E}">
        <p14:creationId xmlns:p14="http://schemas.microsoft.com/office/powerpoint/2010/main" val="26769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3" grpId="0"/>
      <p:bldP spid="14" grpId="0" animBg="1"/>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832" y="418284"/>
            <a:ext cx="7487274" cy="990600"/>
          </a:xfrm>
        </p:spPr>
        <p:txBody>
          <a:bodyPr/>
          <a:lstStyle/>
          <a:p>
            <a:r>
              <a:rPr lang="en-US" dirty="0"/>
              <a:t>What is MTSS? 	</a:t>
            </a:r>
          </a:p>
        </p:txBody>
      </p:sp>
      <p:pic>
        <p:nvPicPr>
          <p:cNvPr id="4" name="Picture 3"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0" y="188052"/>
            <a:ext cx="1220832" cy="12208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043" y="1318887"/>
            <a:ext cx="6705550" cy="5229237"/>
          </a:xfrm>
          <a:prstGeom prst="rect">
            <a:avLst/>
          </a:prstGeom>
        </p:spPr>
      </p:pic>
    </p:spTree>
    <p:extLst>
      <p:ext uri="{BB962C8B-B14F-4D97-AF65-F5344CB8AC3E}">
        <p14:creationId xmlns:p14="http://schemas.microsoft.com/office/powerpoint/2010/main" val="66315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260" y="418284"/>
            <a:ext cx="3459707" cy="990600"/>
          </a:xfrm>
        </p:spPr>
        <p:txBody>
          <a:bodyPr/>
          <a:lstStyle/>
          <a:p>
            <a:r>
              <a:rPr lang="en-US" dirty="0"/>
              <a:t>Why MTSS?</a:t>
            </a:r>
          </a:p>
        </p:txBody>
      </p:sp>
      <p:sp>
        <p:nvSpPr>
          <p:cNvPr id="3" name="Content Placeholder 2"/>
          <p:cNvSpPr>
            <a:spLocks noGrp="1"/>
          </p:cNvSpPr>
          <p:nvPr>
            <p:ph idx="1"/>
          </p:nvPr>
        </p:nvSpPr>
        <p:spPr>
          <a:xfrm>
            <a:off x="435895" y="1381587"/>
            <a:ext cx="8272211" cy="5087451"/>
          </a:xfrm>
        </p:spPr>
        <p:txBody>
          <a:bodyPr>
            <a:normAutofit fontScale="92500" lnSpcReduction="20000"/>
          </a:bodyPr>
          <a:lstStyle/>
          <a:p>
            <a:r>
              <a:rPr lang="en-US" dirty="0"/>
              <a:t>Use of evidence-based practices is required by law</a:t>
            </a:r>
          </a:p>
          <a:p>
            <a:pPr lvl="1"/>
            <a:r>
              <a:rPr lang="en-US" dirty="0"/>
              <a:t>NCLB Act of 2001 requires the use of instruction based on scientific research </a:t>
            </a:r>
            <a:r>
              <a:rPr lang="en-US" sz="825" dirty="0"/>
              <a:t>(</a:t>
            </a:r>
            <a:r>
              <a:rPr lang="en-US" sz="825" dirty="0" err="1"/>
              <a:t>Stanovich</a:t>
            </a:r>
            <a:r>
              <a:rPr lang="en-US" sz="825" dirty="0"/>
              <a:t>, P., &amp; </a:t>
            </a:r>
            <a:r>
              <a:rPr lang="en-US" sz="825" dirty="0" err="1"/>
              <a:t>Stanovich</a:t>
            </a:r>
            <a:r>
              <a:rPr lang="en-US" sz="825" dirty="0"/>
              <a:t>, K. (2006). What is Scientifically Based Research? A Guide for Teachers. Retrieved July 27, 2015, from http://lincs.ed.gov/publications/pdf/science_research.pdf). </a:t>
            </a:r>
          </a:p>
          <a:p>
            <a:pPr lvl="1"/>
            <a:r>
              <a:rPr lang="en-US" dirty="0"/>
              <a:t>Reauthorization of (IDEA) in 2004 required the use of a process based on the child’s response to scientific, researched-based intervention </a:t>
            </a:r>
          </a:p>
          <a:p>
            <a:pPr lvl="2"/>
            <a:r>
              <a:rPr lang="en-US" dirty="0"/>
              <a:t>Specific to Learning Disabilities: IDEA requires that (1) states could no longer require the use of significant discrepancy between intellectual ability and achievement as a part of learning disability determinations, (2) states must permit the use of a process based on the student’s response to scientific-research/evidence-based interventions </a:t>
            </a:r>
            <a:r>
              <a:rPr lang="en-US" sz="825" dirty="0"/>
              <a:t>(Topic: Identification of Specific Learning Disabilities. (2006, October 4). Retrieved July 27, 2015, from http://sped.dpi.wi.gov/sites/default/files/imce/sped/pdf/sld-guide.pdf). </a:t>
            </a:r>
          </a:p>
          <a:p>
            <a:pPr lvl="1"/>
            <a:r>
              <a:rPr lang="en-US" dirty="0"/>
              <a:t>2013, Wisconsin state law stated that IEP teams could no longer use significant discrepancy as learning disability criterion and must use progress monitoring data collected during intensive, scientific research-based/evidence-based interventions</a:t>
            </a:r>
          </a:p>
          <a:p>
            <a:pPr lvl="2"/>
            <a:r>
              <a:rPr lang="en-US" dirty="0"/>
              <a:t>WI state law requires that a student (if suspected as having a disability) must receive TWO intensive interventions within the area of concern before IEP teams can make the learning disability eligibility determination </a:t>
            </a:r>
          </a:p>
          <a:p>
            <a:pPr lvl="2"/>
            <a:r>
              <a:rPr lang="en-US" dirty="0"/>
              <a:t>The intervention must be implemented within the general education setting by appropriately licensed general education staff </a:t>
            </a:r>
            <a:r>
              <a:rPr lang="en-US" sz="825" dirty="0"/>
              <a:t>(2006, October 4). Retrieved July 27, 2015, from http://sped.dpi.wi.gov/sites/default/files/imce/sped/pdf/sld-guide.pdf). </a:t>
            </a:r>
          </a:p>
        </p:txBody>
      </p:sp>
      <p:pic>
        <p:nvPicPr>
          <p:cNvPr id="4" name="Picture 3"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97" y="303168"/>
            <a:ext cx="1220832" cy="1220832"/>
          </a:xfrm>
          <a:prstGeom prst="rect">
            <a:avLst/>
          </a:prstGeom>
        </p:spPr>
      </p:pic>
    </p:spTree>
    <p:extLst>
      <p:ext uri="{BB962C8B-B14F-4D97-AF65-F5344CB8AC3E}">
        <p14:creationId xmlns:p14="http://schemas.microsoft.com/office/powerpoint/2010/main" val="259253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613" y="408324"/>
            <a:ext cx="3964675" cy="990600"/>
          </a:xfrm>
        </p:spPr>
        <p:txBody>
          <a:bodyPr/>
          <a:lstStyle/>
          <a:p>
            <a:r>
              <a:rPr lang="en-US" dirty="0"/>
              <a:t>WHY MTSS?</a:t>
            </a:r>
          </a:p>
        </p:txBody>
      </p:sp>
      <p:sp>
        <p:nvSpPr>
          <p:cNvPr id="3" name="Content Placeholder 2"/>
          <p:cNvSpPr>
            <a:spLocks noGrp="1"/>
          </p:cNvSpPr>
          <p:nvPr>
            <p:ph idx="1"/>
          </p:nvPr>
        </p:nvSpPr>
        <p:spPr/>
        <p:txBody>
          <a:bodyPr/>
          <a:lstStyle/>
          <a:p>
            <a:pPr marL="0" indent="0">
              <a:buNone/>
            </a:pPr>
            <a:endParaRPr lang="en-US"/>
          </a:p>
          <a:p>
            <a:r>
              <a:rPr lang="en-US" dirty="0"/>
              <a:t>The School District of Marshfield’s vision for the implementation of a MTSS framework, embedded in best practice, is to ensure that </a:t>
            </a:r>
            <a:r>
              <a:rPr lang="en-US" b="1" i="1" u="sng" dirty="0"/>
              <a:t>ALL</a:t>
            </a:r>
            <a:r>
              <a:rPr lang="en-US" dirty="0"/>
              <a:t> students in the district are provided with high quality instruction that is evidence based within a supportive environment, ensuring that students’ academic and behavior needs are not only met, but promote growth within the learning environment.  </a:t>
            </a:r>
          </a:p>
          <a:p>
            <a:pPr marL="0" indent="0">
              <a:buNone/>
            </a:pPr>
            <a:endParaRPr lang="en-US" dirty="0"/>
          </a:p>
        </p:txBody>
      </p:sp>
      <p:pic>
        <p:nvPicPr>
          <p:cNvPr id="4" name="Picture 3" descr="MOTIONM_NO BACKGROUN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3" y="293208"/>
            <a:ext cx="1220832" cy="1220832"/>
          </a:xfrm>
          <a:prstGeom prst="rect">
            <a:avLst/>
          </a:prstGeom>
        </p:spPr>
      </p:pic>
    </p:spTree>
    <p:extLst>
      <p:ext uri="{BB962C8B-B14F-4D97-AF65-F5344CB8AC3E}">
        <p14:creationId xmlns:p14="http://schemas.microsoft.com/office/powerpoint/2010/main" val="76283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816" y="474351"/>
            <a:ext cx="5629701" cy="990600"/>
          </a:xfrm>
        </p:spPr>
        <p:txBody>
          <a:bodyPr>
            <a:normAutofit fontScale="90000"/>
          </a:bodyPr>
          <a:lstStyle/>
          <a:p>
            <a:r>
              <a:rPr lang="en-US" dirty="0"/>
              <a:t>Marshfield MTSS Model 	</a:t>
            </a:r>
          </a:p>
        </p:txBody>
      </p:sp>
      <p:sp>
        <p:nvSpPr>
          <p:cNvPr id="3" name="Content Placeholder 2"/>
          <p:cNvSpPr>
            <a:spLocks noGrp="1"/>
          </p:cNvSpPr>
          <p:nvPr>
            <p:ph idx="1"/>
          </p:nvPr>
        </p:nvSpPr>
        <p:spPr>
          <a:xfrm>
            <a:off x="0" y="3524610"/>
            <a:ext cx="4103909" cy="2758727"/>
          </a:xfrm>
        </p:spPr>
        <p:txBody>
          <a:bodyPr>
            <a:normAutofit lnSpcReduction="10000"/>
          </a:bodyPr>
          <a:lstStyle/>
          <a:p>
            <a:r>
              <a:rPr lang="en-US" dirty="0"/>
              <a:t>Three tier model </a:t>
            </a:r>
          </a:p>
          <a:p>
            <a:r>
              <a:rPr lang="en-US" dirty="0"/>
              <a:t>Following components are implemented in </a:t>
            </a:r>
          </a:p>
          <a:p>
            <a:pPr marL="0" indent="0">
              <a:buNone/>
            </a:pPr>
            <a:r>
              <a:rPr lang="en-US" dirty="0"/>
              <a:t>  each tier:</a:t>
            </a:r>
          </a:p>
          <a:p>
            <a:pPr lvl="1"/>
            <a:r>
              <a:rPr lang="en-US" dirty="0"/>
              <a:t>Instruction</a:t>
            </a:r>
          </a:p>
          <a:p>
            <a:pPr lvl="1"/>
            <a:r>
              <a:rPr lang="en-US" dirty="0"/>
              <a:t>Assessment</a:t>
            </a:r>
          </a:p>
          <a:p>
            <a:pPr lvl="1"/>
            <a:r>
              <a:rPr lang="en-US" dirty="0"/>
              <a:t>Problem-solving </a:t>
            </a:r>
          </a:p>
        </p:txBody>
      </p:sp>
      <p:pic>
        <p:nvPicPr>
          <p:cNvPr id="4" name="Picture 3"/>
          <p:cNvPicPr>
            <a:picLocks noChangeAspect="1"/>
          </p:cNvPicPr>
          <p:nvPr/>
        </p:nvPicPr>
        <p:blipFill>
          <a:blip r:embed="rId2"/>
          <a:stretch>
            <a:fillRect/>
          </a:stretch>
        </p:blipFill>
        <p:spPr>
          <a:xfrm>
            <a:off x="3968906" y="1091821"/>
            <a:ext cx="5175094" cy="3812153"/>
          </a:xfrm>
          <a:prstGeom prst="rect">
            <a:avLst/>
          </a:prstGeom>
        </p:spPr>
      </p:pic>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92" y="244119"/>
            <a:ext cx="1220832" cy="1220832"/>
          </a:xfrm>
          <a:prstGeom prst="rect">
            <a:avLst/>
          </a:prstGeom>
        </p:spPr>
      </p:pic>
    </p:spTree>
    <p:extLst>
      <p:ext uri="{BB962C8B-B14F-4D97-AF65-F5344CB8AC3E}">
        <p14:creationId xmlns:p14="http://schemas.microsoft.com/office/powerpoint/2010/main" val="303876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335" y="355847"/>
            <a:ext cx="6597264" cy="1054394"/>
          </a:xfrm>
        </p:spPr>
        <p:txBody>
          <a:bodyPr/>
          <a:lstStyle/>
          <a:p>
            <a:r>
              <a:rPr lang="en-US" dirty="0"/>
              <a:t>MTSS Framework: Tier 1</a:t>
            </a:r>
          </a:p>
        </p:txBody>
      </p:sp>
      <p:sp>
        <p:nvSpPr>
          <p:cNvPr id="2" name="Content Placeholder 1"/>
          <p:cNvSpPr>
            <a:spLocks noGrp="1"/>
          </p:cNvSpPr>
          <p:nvPr>
            <p:ph idx="1"/>
          </p:nvPr>
        </p:nvSpPr>
        <p:spPr>
          <a:xfrm>
            <a:off x="457200" y="1410241"/>
            <a:ext cx="7886398" cy="5140684"/>
          </a:xfrm>
        </p:spPr>
        <p:txBody>
          <a:bodyPr>
            <a:normAutofit fontScale="85000" lnSpcReduction="20000"/>
          </a:bodyPr>
          <a:lstStyle/>
          <a:p>
            <a:r>
              <a:rPr lang="en-US" b="1" u="sng" dirty="0"/>
              <a:t>Tier 1 – </a:t>
            </a:r>
            <a:r>
              <a:rPr lang="en-US" dirty="0"/>
              <a:t>high-quality, research-based instruction made up of a standards driven curriculum.  It is made up of the following:</a:t>
            </a:r>
          </a:p>
          <a:p>
            <a:pPr lvl="1"/>
            <a:r>
              <a:rPr lang="en-US" b="1" u="sng" dirty="0"/>
              <a:t>High Quality Instruction – </a:t>
            </a:r>
            <a:r>
              <a:rPr lang="en-US" dirty="0"/>
              <a:t>engaging, standards-based, data-driven, and research-based instruction which are grounded in culturally responsive practices </a:t>
            </a:r>
          </a:p>
          <a:p>
            <a:pPr lvl="1"/>
            <a:r>
              <a:rPr lang="en-US" dirty="0"/>
              <a:t> </a:t>
            </a:r>
            <a:r>
              <a:rPr lang="en-US" b="1" u="sng" dirty="0"/>
              <a:t>Culturally Responsive Practices –</a:t>
            </a:r>
            <a:r>
              <a:rPr lang="en-US" dirty="0"/>
              <a:t> account for and adapt to the broad diversity of race, language and culture in Wisconsin schools and prepare all students for a multicultural world</a:t>
            </a:r>
          </a:p>
          <a:p>
            <a:pPr lvl="1"/>
            <a:r>
              <a:rPr lang="en-US" dirty="0"/>
              <a:t> </a:t>
            </a:r>
            <a:r>
              <a:rPr lang="en-US" b="1" u="sng" dirty="0"/>
              <a:t>Curriculum –</a:t>
            </a:r>
            <a:r>
              <a:rPr lang="en-US" dirty="0"/>
              <a:t> is what is taught, including scope, sequence, pacing, materials, rigor, format, relevance (provide examples, such as, Imagine It! of our curriculums) </a:t>
            </a:r>
          </a:p>
          <a:p>
            <a:r>
              <a:rPr lang="en-US" dirty="0"/>
              <a:t>Assessment</a:t>
            </a:r>
          </a:p>
          <a:p>
            <a:pPr lvl="1"/>
            <a:r>
              <a:rPr lang="en-US" dirty="0"/>
              <a:t>Universal screening– </a:t>
            </a:r>
            <a:r>
              <a:rPr lang="en-US" dirty="0" err="1"/>
              <a:t>AIMSweb</a:t>
            </a:r>
            <a:r>
              <a:rPr lang="en-US" dirty="0"/>
              <a:t>; PALS (4k-2</a:t>
            </a:r>
            <a:r>
              <a:rPr lang="en-US" baseline="30000" dirty="0"/>
              <a:t>nd</a:t>
            </a:r>
            <a:r>
              <a:rPr lang="en-US" dirty="0"/>
              <a:t>);</a:t>
            </a:r>
            <a:r>
              <a:rPr lang="en-US" dirty="0" err="1"/>
              <a:t>Lexiles</a:t>
            </a:r>
            <a:r>
              <a:rPr lang="en-US" dirty="0"/>
              <a:t> (2</a:t>
            </a:r>
            <a:r>
              <a:rPr lang="en-US" baseline="30000" dirty="0"/>
              <a:t>nd</a:t>
            </a:r>
            <a:r>
              <a:rPr lang="en-US" dirty="0"/>
              <a:t> – 6</a:t>
            </a:r>
            <a:r>
              <a:rPr lang="en-US" baseline="30000" dirty="0"/>
              <a:t>th</a:t>
            </a:r>
            <a:r>
              <a:rPr lang="en-US" dirty="0"/>
              <a:t>) </a:t>
            </a:r>
          </a:p>
          <a:p>
            <a:pPr lvl="2"/>
            <a:r>
              <a:rPr lang="en-US" b="1" u="sng" dirty="0"/>
              <a:t>Screening – </a:t>
            </a:r>
            <a:r>
              <a:rPr lang="en-US" i="1" dirty="0"/>
              <a:t>testing to determine if a student is sufficiently different (discrepant) such that more intensive intervention may be required</a:t>
            </a:r>
          </a:p>
          <a:p>
            <a:pPr lvl="2"/>
            <a:r>
              <a:rPr lang="en-US" b="1" u="sng" dirty="0"/>
              <a:t>Universal Screening – </a:t>
            </a:r>
            <a:r>
              <a:rPr lang="en-US" i="1" dirty="0"/>
              <a:t>Testing of ALL students to identify at-risk</a:t>
            </a:r>
          </a:p>
          <a:p>
            <a:pPr lvl="2"/>
            <a:r>
              <a:rPr lang="en-US" b="1" u="sng" dirty="0"/>
              <a:t>Benchmark Assessment – </a:t>
            </a:r>
            <a:r>
              <a:rPr lang="en-US" i="1" dirty="0"/>
              <a:t>combines screening and progress monitoring (it is both)</a:t>
            </a:r>
            <a:endParaRPr lang="en-US" b="1" u="sng" dirty="0"/>
          </a:p>
          <a:p>
            <a:pPr lvl="1"/>
            <a:r>
              <a:rPr lang="en-US" dirty="0"/>
              <a:t>State assessments – Forward (3</a:t>
            </a:r>
            <a:r>
              <a:rPr lang="en-US" baseline="30000" dirty="0"/>
              <a:t>rd</a:t>
            </a:r>
            <a:r>
              <a:rPr lang="en-US" dirty="0"/>
              <a:t> – 10</a:t>
            </a:r>
            <a:r>
              <a:rPr lang="en-US" baseline="30000" dirty="0"/>
              <a:t>th</a:t>
            </a:r>
            <a:r>
              <a:rPr lang="en-US" dirty="0"/>
              <a:t>)</a:t>
            </a:r>
          </a:p>
          <a:p>
            <a:pPr lvl="1"/>
            <a:r>
              <a:rPr lang="en-US" dirty="0"/>
              <a:t>Classroom performance (formative and summative)</a:t>
            </a:r>
          </a:p>
          <a:p>
            <a:pPr lvl="1"/>
            <a:r>
              <a:rPr lang="en-US" dirty="0"/>
              <a:t>Record reviews </a:t>
            </a:r>
          </a:p>
        </p:txBody>
      </p:sp>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Tree>
    <p:extLst>
      <p:ext uri="{BB962C8B-B14F-4D97-AF65-F5344CB8AC3E}">
        <p14:creationId xmlns:p14="http://schemas.microsoft.com/office/powerpoint/2010/main" val="148668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8032" y="437279"/>
            <a:ext cx="6879114" cy="990600"/>
          </a:xfrm>
        </p:spPr>
        <p:txBody>
          <a:bodyPr/>
          <a:lstStyle/>
          <a:p>
            <a:r>
              <a:rPr lang="en-US" dirty="0"/>
              <a:t>MTSS Framework: Tier 1</a:t>
            </a:r>
          </a:p>
        </p:txBody>
      </p:sp>
      <p:sp>
        <p:nvSpPr>
          <p:cNvPr id="2" name="Content Placeholder 1"/>
          <p:cNvSpPr>
            <a:spLocks noGrp="1"/>
          </p:cNvSpPr>
          <p:nvPr>
            <p:ph sz="half" idx="1"/>
          </p:nvPr>
        </p:nvSpPr>
        <p:spPr/>
        <p:txBody>
          <a:bodyPr>
            <a:normAutofit fontScale="85000" lnSpcReduction="10000"/>
          </a:bodyPr>
          <a:lstStyle/>
          <a:p>
            <a:r>
              <a:rPr lang="en-US" dirty="0"/>
              <a:t>Problem-Solving</a:t>
            </a:r>
          </a:p>
          <a:p>
            <a:pPr lvl="1"/>
            <a:r>
              <a:rPr lang="en-US" dirty="0"/>
              <a:t>Grade Level Teams (PLC)</a:t>
            </a:r>
          </a:p>
          <a:p>
            <a:pPr lvl="1"/>
            <a:r>
              <a:rPr lang="en-US" dirty="0"/>
              <a:t>utilize and review grade/content level data to determine how students are progressing toward standards</a:t>
            </a:r>
          </a:p>
          <a:p>
            <a:pPr lvl="1"/>
            <a:r>
              <a:rPr lang="en-US" dirty="0"/>
              <a:t>Data drives instruction! </a:t>
            </a:r>
          </a:p>
          <a:p>
            <a:pPr lvl="2"/>
            <a:r>
              <a:rPr lang="en-US" dirty="0"/>
              <a:t>Constant review of formative assessments </a:t>
            </a:r>
          </a:p>
          <a:p>
            <a:pPr lvl="2"/>
            <a:r>
              <a:rPr lang="en-US" dirty="0"/>
              <a:t>Helps determine differentiation and flexible groups </a:t>
            </a:r>
          </a:p>
          <a:p>
            <a:pPr lvl="1"/>
            <a:r>
              <a:rPr lang="en-US" dirty="0"/>
              <a:t>MTSS building teams should review school wide data trends to help determine supports needed </a:t>
            </a:r>
          </a:p>
          <a:p>
            <a:pPr marL="274320" lvl="1" indent="0">
              <a:buNone/>
            </a:pPr>
            <a:endParaRPr lang="en-US" dirty="0"/>
          </a:p>
          <a:p>
            <a:pPr lvl="1"/>
            <a:endParaRPr lang="en-US" dirty="0"/>
          </a:p>
        </p:txBody>
      </p:sp>
      <p:graphicFrame>
        <p:nvGraphicFramePr>
          <p:cNvPr id="7" name="Content Placeholder 6"/>
          <p:cNvGraphicFramePr>
            <a:graphicFrameLocks noGrp="1"/>
          </p:cNvGraphicFramePr>
          <p:nvPr>
            <p:ph sz="half" idx="2"/>
            <p:extLst/>
          </p:nvPr>
        </p:nvGraphicFramePr>
        <p:xfrm>
          <a:off x="4495800" y="1673225"/>
          <a:ext cx="4191000" cy="3022600"/>
        </p:xfrm>
        <a:graphic>
          <a:graphicData uri="http://schemas.openxmlformats.org/drawingml/2006/table">
            <a:tbl>
              <a:tblPr firstRow="1" bandRow="1">
                <a:tableStyleId>{D7AC3CCA-C797-4891-BE02-D94E43425B78}</a:tableStyleId>
              </a:tblPr>
              <a:tblGrid>
                <a:gridCol w="1855648">
                  <a:extLst>
                    <a:ext uri="{9D8B030D-6E8A-4147-A177-3AD203B41FA5}">
                      <a16:colId xmlns:a16="http://schemas.microsoft.com/office/drawing/2014/main" val="20000"/>
                    </a:ext>
                  </a:extLst>
                </a:gridCol>
                <a:gridCol w="2335352">
                  <a:extLst>
                    <a:ext uri="{9D8B030D-6E8A-4147-A177-3AD203B41FA5}">
                      <a16:colId xmlns:a16="http://schemas.microsoft.com/office/drawing/2014/main" val="20001"/>
                    </a:ext>
                  </a:extLst>
                </a:gridCol>
              </a:tblGrid>
              <a:tr h="370840">
                <a:tc>
                  <a:txBody>
                    <a:bodyPr/>
                    <a:lstStyle/>
                    <a:p>
                      <a:pPr algn="ctr"/>
                      <a:r>
                        <a:rPr lang="en-US" dirty="0"/>
                        <a:t>Teams</a:t>
                      </a:r>
                    </a:p>
                  </a:txBody>
                  <a:tcPr/>
                </a:tc>
                <a:tc>
                  <a:txBody>
                    <a:bodyPr/>
                    <a:lstStyle/>
                    <a:p>
                      <a:pPr algn="ctr"/>
                      <a:r>
                        <a:rPr lang="en-US" dirty="0"/>
                        <a:t>Data Reviewed</a:t>
                      </a:r>
                    </a:p>
                  </a:txBody>
                  <a:tcPr/>
                </a:tc>
                <a:extLst>
                  <a:ext uri="{0D108BD9-81ED-4DB2-BD59-A6C34878D82A}">
                    <a16:rowId xmlns:a16="http://schemas.microsoft.com/office/drawing/2014/main" val="10000"/>
                  </a:ext>
                </a:extLst>
              </a:tr>
              <a:tr h="370840">
                <a:tc>
                  <a:txBody>
                    <a:bodyPr/>
                    <a:lstStyle/>
                    <a:p>
                      <a:pPr algn="ctr"/>
                      <a:r>
                        <a:rPr lang="en-US" dirty="0"/>
                        <a:t>PLC Team</a:t>
                      </a:r>
                    </a:p>
                  </a:txBody>
                  <a:tcPr/>
                </a:tc>
                <a:tc>
                  <a:txBody>
                    <a:bodyPr/>
                    <a:lstStyle/>
                    <a:p>
                      <a:pPr algn="ctr"/>
                      <a:r>
                        <a:rPr lang="en-US" dirty="0"/>
                        <a:t>Use screening</a:t>
                      </a:r>
                      <a:r>
                        <a:rPr lang="en-US" baseline="0" dirty="0"/>
                        <a:t> data to triage students to tiered interventions; review of data</a:t>
                      </a:r>
                      <a:endParaRPr lang="en-US" dirty="0"/>
                    </a:p>
                  </a:txBody>
                  <a:tcPr/>
                </a:tc>
                <a:extLst>
                  <a:ext uri="{0D108BD9-81ED-4DB2-BD59-A6C34878D82A}">
                    <a16:rowId xmlns:a16="http://schemas.microsoft.com/office/drawing/2014/main" val="10001"/>
                  </a:ext>
                </a:extLst>
              </a:tr>
              <a:tr h="370840">
                <a:tc>
                  <a:txBody>
                    <a:bodyPr/>
                    <a:lstStyle/>
                    <a:p>
                      <a:pPr algn="ctr"/>
                      <a:r>
                        <a:rPr lang="en-US" dirty="0"/>
                        <a:t>MTSS Building Team</a:t>
                      </a:r>
                    </a:p>
                  </a:txBody>
                  <a:tcPr/>
                </a:tc>
                <a:tc>
                  <a:txBody>
                    <a:bodyPr/>
                    <a:lstStyle/>
                    <a:p>
                      <a:pPr algn="ctr"/>
                      <a:r>
                        <a:rPr lang="en-US" dirty="0"/>
                        <a:t>Review school level achievement &amp;</a:t>
                      </a:r>
                      <a:r>
                        <a:rPr lang="en-US" baseline="0" dirty="0"/>
                        <a:t> behavior support data to determine effects and needs</a:t>
                      </a:r>
                      <a:endParaRPr lang="en-US" dirty="0"/>
                    </a:p>
                  </a:txBody>
                  <a:tcPr/>
                </a:tc>
                <a:extLst>
                  <a:ext uri="{0D108BD9-81ED-4DB2-BD59-A6C34878D82A}">
                    <a16:rowId xmlns:a16="http://schemas.microsoft.com/office/drawing/2014/main" val="10002"/>
                  </a:ext>
                </a:extLst>
              </a:tr>
            </a:tbl>
          </a:graphicData>
        </a:graphic>
      </p:graphicFrame>
      <p:pic>
        <p:nvPicPr>
          <p:cNvPr id="5" name="Picture 4" descr="MOTIONM_NO BACKGROUND.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7047"/>
            <a:ext cx="1220832" cy="1220832"/>
          </a:xfrm>
          <a:prstGeom prst="rect">
            <a:avLst/>
          </a:prstGeom>
        </p:spPr>
      </p:pic>
      <p:sp>
        <p:nvSpPr>
          <p:cNvPr id="8" name="TextBox 7"/>
          <p:cNvSpPr txBox="1"/>
          <p:nvPr/>
        </p:nvSpPr>
        <p:spPr>
          <a:xfrm>
            <a:off x="4796050" y="4699210"/>
            <a:ext cx="4191000" cy="646331"/>
          </a:xfrm>
          <a:prstGeom prst="rect">
            <a:avLst/>
          </a:prstGeom>
          <a:noFill/>
        </p:spPr>
        <p:txBody>
          <a:bodyPr wrap="square" rtlCol="0">
            <a:spAutoFit/>
          </a:bodyPr>
          <a:lstStyle/>
          <a:p>
            <a:r>
              <a:rPr lang="en-US" sz="1200" dirty="0"/>
              <a:t>*Adapted from “Supporting High Quality Implementation of MTSS: Nobody Said It would be “Easy” presentation by Mark Shinn, Ph.D. on February 15, 2016</a:t>
            </a:r>
          </a:p>
        </p:txBody>
      </p:sp>
    </p:spTree>
    <p:extLst>
      <p:ext uri="{BB962C8B-B14F-4D97-AF65-F5344CB8AC3E}">
        <p14:creationId xmlns:p14="http://schemas.microsoft.com/office/powerpoint/2010/main" val="1981507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gerWhitetopstripe">
  <a:themeElements>
    <a:clrScheme name="Custom 17">
      <a:dk1>
        <a:srgbClr val="292934"/>
      </a:dk1>
      <a:lt1>
        <a:srgbClr val="FFFFFF"/>
      </a:lt1>
      <a:dk2>
        <a:srgbClr val="F55E00"/>
      </a:dk2>
      <a:lt2>
        <a:srgbClr val="F3F2DC"/>
      </a:lt2>
      <a:accent1>
        <a:srgbClr val="000000"/>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7BBAC4B5DA74FB1C9B0D22640570C" ma:contentTypeVersion="18" ma:contentTypeDescription="Create a new document." ma:contentTypeScope="" ma:versionID="54f1d44057f84383ed77741da91971ad">
  <xsd:schema xmlns:xsd="http://www.w3.org/2001/XMLSchema" xmlns:xs="http://www.w3.org/2001/XMLSchema" xmlns:p="http://schemas.microsoft.com/office/2006/metadata/properties" xmlns:ns2="86dd0431-72f7-4111-b598-26b3cc0c97a7" xmlns:ns3="bf8e6af5-334f-4920-87d8-c717a7afa95e" targetNamespace="http://schemas.microsoft.com/office/2006/metadata/properties" ma:root="true" ma:fieldsID="7fa8b89d953c957f2ed04a81f71d8319" ns2:_="" ns3:_="">
    <xsd:import namespace="86dd0431-72f7-4111-b598-26b3cc0c97a7"/>
    <xsd:import namespace="bf8e6af5-334f-4920-87d8-c717a7afa9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d0431-72f7-4111-b598-26b3cc0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42d4f3-5741-4827-9cab-9edbf30a73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8e6af5-334f-4920-87d8-c717a7afa9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129a0c-8789-49da-8cd2-e90a21dedea3}" ma:internalName="TaxCatchAll" ma:showField="CatchAllData" ma:web="bf8e6af5-334f-4920-87d8-c717a7afa9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8e6af5-334f-4920-87d8-c717a7afa95e" xsi:nil="true"/>
    <lcf76f155ced4ddcb4097134ff3c332f xmlns="86dd0431-72f7-4111-b598-26b3cc0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AC44FA-128D-4E24-9643-9E792B4AE90E}"/>
</file>

<file path=customXml/itemProps2.xml><?xml version="1.0" encoding="utf-8"?>
<ds:datastoreItem xmlns:ds="http://schemas.openxmlformats.org/officeDocument/2006/customXml" ds:itemID="{8FC2DEDE-FB98-4252-992B-BA2623067375}"/>
</file>

<file path=customXml/itemProps3.xml><?xml version="1.0" encoding="utf-8"?>
<ds:datastoreItem xmlns:ds="http://schemas.openxmlformats.org/officeDocument/2006/customXml" ds:itemID="{0FFCDB70-98E0-4492-8A46-CE53BEDE37DE}"/>
</file>

<file path=docProps/app.xml><?xml version="1.0" encoding="utf-8"?>
<Properties xmlns="http://schemas.openxmlformats.org/officeDocument/2006/extended-properties" xmlns:vt="http://schemas.openxmlformats.org/officeDocument/2006/docPropsVTypes">
  <Template>TigerWhitetopstripe.thmx</Template>
  <TotalTime>76</TotalTime>
  <Words>3015</Words>
  <Application>Microsoft Office PowerPoint</Application>
  <PresentationFormat>On-screen Show (4:3)</PresentationFormat>
  <Paragraphs>273</Paragraphs>
  <Slides>28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TigerWhitetopstripe</vt:lpstr>
      <vt:lpstr>Multi-Tiered Systems of Support (MTSS)</vt:lpstr>
      <vt:lpstr>What is MTSS? </vt:lpstr>
      <vt:lpstr>MTSS vs. RtI/PBIS? </vt:lpstr>
      <vt:lpstr>What is MTSS?  </vt:lpstr>
      <vt:lpstr>Why MTSS?</vt:lpstr>
      <vt:lpstr>WHY MTSS?</vt:lpstr>
      <vt:lpstr>Marshfield MTSS Model  </vt:lpstr>
      <vt:lpstr>MTSS Framework: Tier 1</vt:lpstr>
      <vt:lpstr>MTSS Framework: Tier 1</vt:lpstr>
      <vt:lpstr>MTSS Framework: Tier 2</vt:lpstr>
      <vt:lpstr>MTSS Framework: Tier 2</vt:lpstr>
      <vt:lpstr>MTSS Framework: Tier 2</vt:lpstr>
      <vt:lpstr>MTSS Framework: Tier 2</vt:lpstr>
      <vt:lpstr>MTSS Framework: Tier 3</vt:lpstr>
      <vt:lpstr>MTSS Framework: Tier 3</vt:lpstr>
      <vt:lpstr>PowerPoint Presentation</vt:lpstr>
      <vt:lpstr>Note about Fidelity </vt:lpstr>
      <vt:lpstr>Problem Solving Process </vt:lpstr>
      <vt:lpstr>Problem Identification</vt:lpstr>
      <vt:lpstr>Problem Analysis </vt:lpstr>
      <vt:lpstr>Plan Development </vt:lpstr>
      <vt:lpstr>Goal Statement</vt:lpstr>
      <vt:lpstr>Plan Implementation</vt:lpstr>
      <vt:lpstr>Plan Evaluation</vt:lpstr>
      <vt:lpstr>MTSS Teams </vt:lpstr>
      <vt:lpstr>MTSS Teams </vt:lpstr>
      <vt:lpstr>Reference Guides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End-of-the-Year Report to the Board of Education</dc:title>
  <dc:creator>Administrator</dc:creator>
  <cp:lastModifiedBy>Deanna Rugzie</cp:lastModifiedBy>
  <cp:revision>9</cp:revision>
  <cp:lastPrinted>2015-07-27T16:48:07Z</cp:lastPrinted>
  <dcterms:created xsi:type="dcterms:W3CDTF">2015-07-27T16:09:26Z</dcterms:created>
  <dcterms:modified xsi:type="dcterms:W3CDTF">2019-01-18T19:53:10Z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0x0101006737BBAC4B5DA74FB1C9B0D22640570C</vt:lpwstr>
  </property>
</Properties>
</file>