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slideMasters/slideMaster1.xml" ContentType="application/vnd.openxmlformats-officedocument.presentationml.slideMaster+xml"/>
  <Override PartName="/ppt/notesSlides/notesSlide12.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1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ppt/tags/tag1.xml" ContentType="application/vnd.openxmlformats-officedocument.presentationml.tag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7"/>
  </p:notesMasterIdLst>
  <p:sldIdLst>
    <p:sldId id="260" r:id="rId3"/>
    <p:sldId id="257" r:id="rId4"/>
    <p:sldId id="258" r:id="rId5"/>
    <p:sldId id="259" r:id="rId6"/>
    <p:sldId id="262" r:id="rId7"/>
    <p:sldId id="263" r:id="rId8"/>
    <p:sldId id="265" r:id="rId9"/>
    <p:sldId id="269" r:id="rId10"/>
    <p:sldId id="266" r:id="rId11"/>
    <p:sldId id="264" r:id="rId12"/>
    <p:sldId id="267" r:id="rId13"/>
    <p:sldId id="268" r:id="rId14"/>
    <p:sldId id="270" r:id="rId15"/>
    <p:sldId id="271" r:id="rId16"/>
  </p:sldIdLst>
  <p:sldSz cx="9144000" cy="6858000" type="screen4x3"/>
  <p:notesSz cx="7010400" cy="92964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6059" autoAdjust="0"/>
  </p:normalViewPr>
  <p:slideViewPr>
    <p:cSldViewPr snapToGrid="0">
      <p:cViewPr varScale="1">
        <p:scale>
          <a:sx n="87" d="100"/>
          <a:sy n="87" d="100"/>
        </p:scale>
        <p:origin x="234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0C526E9-CCD1-4DE7-A7B2-FBB7D389680B}" type="datetimeFigureOut">
              <a:rPr lang="en-US" smtClean="0"/>
              <a:t>10/3/2018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78DD9A3-7048-4426-A3B0-D699B0AA6213}" type="slidenum">
              <a:rPr lang="en-US" smtClean="0"/>
              <a:t>‹#›</a:t>
            </a:fld>
            <a:endParaRPr lang="en-US"/>
          </a:p>
        </p:txBody>
      </p:sp>
    </p:spTree>
    <p:extLst>
      <p:ext uri="{BB962C8B-B14F-4D97-AF65-F5344CB8AC3E}">
        <p14:creationId xmlns:p14="http://schemas.microsoft.com/office/powerpoint/2010/main" val="24790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8DD9A3-7048-4426-A3B0-D699B0AA6213}" type="slidenum">
              <a:rPr lang="en-US" smtClean="0"/>
              <a:t>1</a:t>
            </a:fld>
            <a:endParaRPr lang="en-US"/>
          </a:p>
        </p:txBody>
      </p:sp>
    </p:spTree>
    <p:extLst>
      <p:ext uri="{BB962C8B-B14F-4D97-AF65-F5344CB8AC3E}">
        <p14:creationId xmlns:p14="http://schemas.microsoft.com/office/powerpoint/2010/main" val="26652651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8DD9A3-7048-4426-A3B0-D699B0AA6213}" type="slidenum">
              <a:rPr lang="en-US" smtClean="0"/>
              <a:t>10</a:t>
            </a:fld>
            <a:endParaRPr lang="en-US"/>
          </a:p>
        </p:txBody>
      </p:sp>
    </p:spTree>
    <p:extLst>
      <p:ext uri="{BB962C8B-B14F-4D97-AF65-F5344CB8AC3E}">
        <p14:creationId xmlns:p14="http://schemas.microsoft.com/office/powerpoint/2010/main" val="2071599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8DD9A3-7048-4426-A3B0-D699B0AA6213}" type="slidenum">
              <a:rPr lang="en-US" smtClean="0"/>
              <a:t>11</a:t>
            </a:fld>
            <a:endParaRPr lang="en-US"/>
          </a:p>
        </p:txBody>
      </p:sp>
    </p:spTree>
    <p:extLst>
      <p:ext uri="{BB962C8B-B14F-4D97-AF65-F5344CB8AC3E}">
        <p14:creationId xmlns:p14="http://schemas.microsoft.com/office/powerpoint/2010/main" val="741900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8DD9A3-7048-4426-A3B0-D699B0AA6213}" type="slidenum">
              <a:rPr lang="en-US" smtClean="0"/>
              <a:t>12</a:t>
            </a:fld>
            <a:endParaRPr lang="en-US"/>
          </a:p>
        </p:txBody>
      </p:sp>
    </p:spTree>
    <p:extLst>
      <p:ext uri="{BB962C8B-B14F-4D97-AF65-F5344CB8AC3E}">
        <p14:creationId xmlns:p14="http://schemas.microsoft.com/office/powerpoint/2010/main" val="28073702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8DD9A3-7048-4426-A3B0-D699B0AA6213}" type="slidenum">
              <a:rPr lang="en-US" smtClean="0"/>
              <a:t>13</a:t>
            </a:fld>
            <a:endParaRPr lang="en-US"/>
          </a:p>
        </p:txBody>
      </p:sp>
    </p:spTree>
    <p:extLst>
      <p:ext uri="{BB962C8B-B14F-4D97-AF65-F5344CB8AC3E}">
        <p14:creationId xmlns:p14="http://schemas.microsoft.com/office/powerpoint/2010/main" val="755915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 lot of moving parts to make this Framework successful for each child.  At times, it has seemed like a challenge to learn and implement these changes. Yet, with all of these challenges, we have made enormous positive changes. </a:t>
            </a:r>
            <a:r>
              <a:rPr lang="en-US"/>
              <a:t>Understand that what you do every day in your classrooms to meet the needs of all our students, you are effectively implementing MTSS. </a:t>
            </a:r>
            <a:endParaRPr lang="en-US" dirty="0"/>
          </a:p>
        </p:txBody>
      </p:sp>
      <p:sp>
        <p:nvSpPr>
          <p:cNvPr id="4" name="Slide Number Placeholder 3"/>
          <p:cNvSpPr>
            <a:spLocks noGrp="1"/>
          </p:cNvSpPr>
          <p:nvPr>
            <p:ph type="sldNum" sz="quarter" idx="10"/>
          </p:nvPr>
        </p:nvSpPr>
        <p:spPr/>
        <p:txBody>
          <a:bodyPr/>
          <a:lstStyle/>
          <a:p>
            <a:fld id="{578DD9A3-7048-4426-A3B0-D699B0AA6213}" type="slidenum">
              <a:rPr lang="en-US" smtClean="0"/>
              <a:t>14</a:t>
            </a:fld>
            <a:endParaRPr lang="en-US"/>
          </a:p>
        </p:txBody>
      </p:sp>
    </p:spTree>
    <p:extLst>
      <p:ext uri="{BB962C8B-B14F-4D97-AF65-F5344CB8AC3E}">
        <p14:creationId xmlns:p14="http://schemas.microsoft.com/office/powerpoint/2010/main" val="1627641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Equity – Educational equity means that every student has access to the resources and educational rigor they need at the right moment in their education, across race, gender, ethnicity, language, disability, sexual orientation, family background, and/or family income.</a:t>
            </a:r>
            <a:r>
              <a:rPr lang="en-US" i="1" dirty="0"/>
              <a:t> </a:t>
            </a:r>
            <a:endParaRPr lang="en-US" dirty="0"/>
          </a:p>
          <a:p>
            <a:endParaRPr lang="en-US" dirty="0"/>
          </a:p>
          <a:p>
            <a:r>
              <a:rPr lang="en-US" dirty="0"/>
              <a:t>High Quality Instruction – Curriculum, teaching practices and learning environments are standards-based, evidenced-based, engaging, differentiated, culturally responsive, and data-driven. </a:t>
            </a:r>
          </a:p>
          <a:p>
            <a:endParaRPr lang="en-US" dirty="0"/>
          </a:p>
          <a:p>
            <a:r>
              <a:rPr lang="en-US" dirty="0"/>
              <a:t>Strategic Use of Data – Ongoing, reflective and collaborative analysis of implementation and outcomes data in a problem-solving process to inform improvement and achieve equity. </a:t>
            </a:r>
          </a:p>
          <a:p>
            <a:endParaRPr lang="en-US" dirty="0"/>
          </a:p>
          <a:p>
            <a:r>
              <a:rPr lang="en-US" dirty="0"/>
              <a:t>Collaboration - A systemic process of learners, families, educators, and the community working together to ensure the academic, behavioral, social and emotional success of every learner. </a:t>
            </a:r>
          </a:p>
        </p:txBody>
      </p:sp>
      <p:sp>
        <p:nvSpPr>
          <p:cNvPr id="4" name="Slide Number Placeholder 3"/>
          <p:cNvSpPr>
            <a:spLocks noGrp="1"/>
          </p:cNvSpPr>
          <p:nvPr>
            <p:ph type="sldNum" sz="quarter" idx="10"/>
          </p:nvPr>
        </p:nvSpPr>
        <p:spPr/>
        <p:txBody>
          <a:bodyPr/>
          <a:lstStyle/>
          <a:p>
            <a:fld id="{578DD9A3-7048-4426-A3B0-D699B0AA6213}" type="slidenum">
              <a:rPr lang="en-US" smtClean="0"/>
              <a:t>2</a:t>
            </a:fld>
            <a:endParaRPr lang="en-US"/>
          </a:p>
        </p:txBody>
      </p:sp>
    </p:spTree>
    <p:extLst>
      <p:ext uri="{BB962C8B-B14F-4D97-AF65-F5344CB8AC3E}">
        <p14:creationId xmlns:p14="http://schemas.microsoft.com/office/powerpoint/2010/main" val="570935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Family and Community Engagement – Families and communities are active partners and key collaborators in achieving the goal of success for every learner. </a:t>
            </a:r>
          </a:p>
          <a:p>
            <a:endParaRPr lang="en-US" dirty="0"/>
          </a:p>
          <a:p>
            <a:r>
              <a:rPr lang="en-US" dirty="0"/>
              <a:t>Continuum of Supports – High quality instruction, collaboration, and strategic use of data of varying intensity to equitably address the needs of every learner. </a:t>
            </a:r>
          </a:p>
          <a:p>
            <a:endParaRPr lang="en-US" dirty="0"/>
          </a:p>
          <a:p>
            <a:r>
              <a:rPr lang="en-US" dirty="0"/>
              <a:t>Strong Universal Level – Instruction, assessment and collaborative systems and practices are accessible, effective and reflective of every learner. </a:t>
            </a:r>
          </a:p>
          <a:p>
            <a:endParaRPr lang="en-US" dirty="0"/>
          </a:p>
          <a:p>
            <a:pPr defTabSz="931774"/>
            <a:r>
              <a:rPr lang="en-US" dirty="0"/>
              <a:t>Systemic Implementation - Programs, practices, roles and expertise aligned and coordinated into an interdependent whole to ensure every learner benefits equitably from access, opportunity, and support across the school and district. </a:t>
            </a:r>
          </a:p>
          <a:p>
            <a:endParaRPr lang="en-US" dirty="0"/>
          </a:p>
        </p:txBody>
      </p:sp>
      <p:sp>
        <p:nvSpPr>
          <p:cNvPr id="4" name="Slide Number Placeholder 3"/>
          <p:cNvSpPr>
            <a:spLocks noGrp="1"/>
          </p:cNvSpPr>
          <p:nvPr>
            <p:ph type="sldNum" sz="quarter" idx="10"/>
          </p:nvPr>
        </p:nvSpPr>
        <p:spPr/>
        <p:txBody>
          <a:bodyPr/>
          <a:lstStyle/>
          <a:p>
            <a:fld id="{578DD9A3-7048-4426-A3B0-D699B0AA6213}" type="slidenum">
              <a:rPr lang="en-US" smtClean="0"/>
              <a:t>3</a:t>
            </a:fld>
            <a:endParaRPr lang="en-US"/>
          </a:p>
        </p:txBody>
      </p:sp>
    </p:spTree>
    <p:extLst>
      <p:ext uri="{BB962C8B-B14F-4D97-AF65-F5344CB8AC3E}">
        <p14:creationId xmlns:p14="http://schemas.microsoft.com/office/powerpoint/2010/main" val="2539722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Strong Shared Leadership – Representative teams with responsibility to lead and oversee implementation of an equitable multi-level system of supports at the school and district level. </a:t>
            </a:r>
          </a:p>
          <a:p>
            <a:endParaRPr lang="en-US" dirty="0"/>
          </a:p>
          <a:p>
            <a:r>
              <a:rPr lang="en-US" dirty="0"/>
              <a:t>Positive Culture – A collective sense of purpose and commitment to ensure the well-being, sense of belonging, safety and success of every learner. </a:t>
            </a:r>
          </a:p>
          <a:p>
            <a:endParaRPr lang="en-US" dirty="0"/>
          </a:p>
          <a:p>
            <a:pPr defTabSz="931774"/>
            <a:r>
              <a:rPr lang="en-US" dirty="0"/>
              <a:t>Evidenced-Based Practices - Use of programs, practices and procedures with the best available evidence balanced with the fit to the schools’ and district’s population and values. </a:t>
            </a:r>
          </a:p>
          <a:p>
            <a:endParaRPr lang="en-US" dirty="0"/>
          </a:p>
        </p:txBody>
      </p:sp>
      <p:sp>
        <p:nvSpPr>
          <p:cNvPr id="4" name="Slide Number Placeholder 3"/>
          <p:cNvSpPr>
            <a:spLocks noGrp="1"/>
          </p:cNvSpPr>
          <p:nvPr>
            <p:ph type="sldNum" sz="quarter" idx="10"/>
          </p:nvPr>
        </p:nvSpPr>
        <p:spPr/>
        <p:txBody>
          <a:bodyPr/>
          <a:lstStyle/>
          <a:p>
            <a:fld id="{578DD9A3-7048-4426-A3B0-D699B0AA6213}" type="slidenum">
              <a:rPr lang="en-US" smtClean="0"/>
              <a:t>4</a:t>
            </a:fld>
            <a:endParaRPr lang="en-US"/>
          </a:p>
        </p:txBody>
      </p:sp>
    </p:spTree>
    <p:extLst>
      <p:ext uri="{BB962C8B-B14F-4D97-AF65-F5344CB8AC3E}">
        <p14:creationId xmlns:p14="http://schemas.microsoft.com/office/powerpoint/2010/main" val="1022087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8DD9A3-7048-4426-A3B0-D699B0AA6213}" type="slidenum">
              <a:rPr lang="en-US" smtClean="0"/>
              <a:t>5</a:t>
            </a:fld>
            <a:endParaRPr lang="en-US"/>
          </a:p>
        </p:txBody>
      </p:sp>
    </p:spTree>
    <p:extLst>
      <p:ext uri="{BB962C8B-B14F-4D97-AF65-F5344CB8AC3E}">
        <p14:creationId xmlns:p14="http://schemas.microsoft.com/office/powerpoint/2010/main" val="2711925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8DD9A3-7048-4426-A3B0-D699B0AA6213}" type="slidenum">
              <a:rPr lang="en-US" smtClean="0"/>
              <a:t>6</a:t>
            </a:fld>
            <a:endParaRPr lang="en-US"/>
          </a:p>
        </p:txBody>
      </p:sp>
    </p:spTree>
    <p:extLst>
      <p:ext uri="{BB962C8B-B14F-4D97-AF65-F5344CB8AC3E}">
        <p14:creationId xmlns:p14="http://schemas.microsoft.com/office/powerpoint/2010/main" val="1718498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8DD9A3-7048-4426-A3B0-D699B0AA6213}" type="slidenum">
              <a:rPr lang="en-US" smtClean="0"/>
              <a:t>7</a:t>
            </a:fld>
            <a:endParaRPr lang="en-US"/>
          </a:p>
        </p:txBody>
      </p:sp>
    </p:spTree>
    <p:extLst>
      <p:ext uri="{BB962C8B-B14F-4D97-AF65-F5344CB8AC3E}">
        <p14:creationId xmlns:p14="http://schemas.microsoft.com/office/powerpoint/2010/main" val="699223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8DD9A3-7048-4426-A3B0-D699B0AA6213}" type="slidenum">
              <a:rPr lang="en-US" smtClean="0"/>
              <a:t>8</a:t>
            </a:fld>
            <a:endParaRPr lang="en-US"/>
          </a:p>
        </p:txBody>
      </p:sp>
    </p:spTree>
    <p:extLst>
      <p:ext uri="{BB962C8B-B14F-4D97-AF65-F5344CB8AC3E}">
        <p14:creationId xmlns:p14="http://schemas.microsoft.com/office/powerpoint/2010/main" val="3361049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8DD9A3-7048-4426-A3B0-D699B0AA6213}" type="slidenum">
              <a:rPr lang="en-US" smtClean="0"/>
              <a:t>9</a:t>
            </a:fld>
            <a:endParaRPr lang="en-US"/>
          </a:p>
        </p:txBody>
      </p:sp>
    </p:spTree>
    <p:extLst>
      <p:ext uri="{BB962C8B-B14F-4D97-AF65-F5344CB8AC3E}">
        <p14:creationId xmlns:p14="http://schemas.microsoft.com/office/powerpoint/2010/main" val="1672755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9F56CC-7482-4D32-812D-6A61036ABA1F}" type="datetimeFigureOut">
              <a:rPr lang="en-US" smtClean="0"/>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E1136-BE93-4D8E-B6B2-988EBDF9F1AC}" type="slidenum">
              <a:rPr lang="en-US" smtClean="0"/>
              <a:t>‹#›</a:t>
            </a:fld>
            <a:endParaRPr lang="en-US"/>
          </a:p>
        </p:txBody>
      </p:sp>
    </p:spTree>
    <p:extLst>
      <p:ext uri="{BB962C8B-B14F-4D97-AF65-F5344CB8AC3E}">
        <p14:creationId xmlns:p14="http://schemas.microsoft.com/office/powerpoint/2010/main" val="1529266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9F56CC-7482-4D32-812D-6A61036ABA1F}" type="datetimeFigureOut">
              <a:rPr lang="en-US" smtClean="0"/>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E1136-BE93-4D8E-B6B2-988EBDF9F1AC}" type="slidenum">
              <a:rPr lang="en-US" smtClean="0"/>
              <a:t>‹#›</a:t>
            </a:fld>
            <a:endParaRPr lang="en-US"/>
          </a:p>
        </p:txBody>
      </p:sp>
    </p:spTree>
    <p:extLst>
      <p:ext uri="{BB962C8B-B14F-4D97-AF65-F5344CB8AC3E}">
        <p14:creationId xmlns:p14="http://schemas.microsoft.com/office/powerpoint/2010/main" val="2580385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9F56CC-7482-4D32-812D-6A61036ABA1F}" type="datetimeFigureOut">
              <a:rPr lang="en-US" smtClean="0"/>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E1136-BE93-4D8E-B6B2-988EBDF9F1AC}" type="slidenum">
              <a:rPr lang="en-US" smtClean="0"/>
              <a:t>‹#›</a:t>
            </a:fld>
            <a:endParaRPr lang="en-US"/>
          </a:p>
        </p:txBody>
      </p:sp>
    </p:spTree>
    <p:extLst>
      <p:ext uri="{BB962C8B-B14F-4D97-AF65-F5344CB8AC3E}">
        <p14:creationId xmlns:p14="http://schemas.microsoft.com/office/powerpoint/2010/main" val="832422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Buttons Grow and Turn on Path">
    <p:bg>
      <p:bgPr>
        <a:gradFill rotWithShape="1">
          <a:gsLst>
            <a:gs pos="0">
              <a:srgbClr val="FFFFFF"/>
            </a:gs>
            <a:gs pos="100000">
              <a:srgbClr val="D9D9D9"/>
            </a:gs>
          </a:gsLst>
          <a:lin ang="13500000" scaled="0"/>
        </a:gradFill>
        <a:effectLst/>
      </p:bgPr>
    </p:bg>
    <p:spTree>
      <p:nvGrpSpPr>
        <p:cNvPr id="1" name=""/>
        <p:cNvGrpSpPr/>
        <p:nvPr/>
      </p:nvGrpSpPr>
      <p:grpSpPr>
        <a:xfrm>
          <a:off x="0" y="0"/>
          <a:ext cx="0" cy="0"/>
          <a:chOff x="0" y="0"/>
          <a:chExt cx="0" cy="0"/>
        </a:xfrm>
      </p:grpSpPr>
      <p:sp>
        <p:nvSpPr>
          <p:cNvPr id="9" name="Freeform 8"/>
          <p:cNvSpPr/>
          <p:nvPr userDrawn="1"/>
        </p:nvSpPr>
        <p:spPr>
          <a:xfrm>
            <a:off x="0" y="1"/>
            <a:ext cx="3920756" cy="68579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rgbClr val="FFFFFF"/>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350">
              <a:solidFill>
                <a:prstClr val="black"/>
              </a:solidFill>
            </a:endParaRPr>
          </a:p>
        </p:txBody>
      </p:sp>
      <p:sp>
        <p:nvSpPr>
          <p:cNvPr id="3" name="Date Placeholder 2"/>
          <p:cNvSpPr>
            <a:spLocks noGrp="1"/>
          </p:cNvSpPr>
          <p:nvPr>
            <p:ph type="dt" sz="half" idx="10"/>
          </p:nvPr>
        </p:nvSpPr>
        <p:spPr/>
        <p:txBody>
          <a:bodyPr/>
          <a:lstStyle/>
          <a:p>
            <a:fld id="{ACE966E8-DCA0-42DE-A10D-4868BED75878}" type="datetimeFigureOut">
              <a:rPr lang="en-US" smtClean="0"/>
              <a:t>10/3/2018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CF7DFB-4023-4036-BB09-7E1973D8C318}" type="slidenum">
              <a:rPr lang="en-US" smtClean="0"/>
              <a:t>‹#›</a:t>
            </a:fld>
            <a:endParaRPr lang="en-US"/>
          </a:p>
        </p:txBody>
      </p:sp>
      <p:sp>
        <p:nvSpPr>
          <p:cNvPr id="8" name="Text Placeholder 1"/>
          <p:cNvSpPr>
            <a:spLocks noGrp="1"/>
          </p:cNvSpPr>
          <p:nvPr>
            <p:ph type="body" sz="quarter" idx="14"/>
          </p:nvPr>
        </p:nvSpPr>
        <p:spPr>
          <a:xfrm>
            <a:off x="2221464" y="838201"/>
            <a:ext cx="4513144" cy="430887"/>
          </a:xfrm>
        </p:spPr>
        <p:txBody>
          <a:bodyPr anchor="ctr">
            <a:noAutofit/>
          </a:bodyPr>
          <a:lstStyle>
            <a:lvl1pPr marL="0" indent="0">
              <a:lnSpc>
                <a:spcPct val="100000"/>
              </a:lnSpc>
              <a:spcBef>
                <a:spcPts val="0"/>
              </a:spcBef>
              <a:buNone/>
              <a:defRPr sz="1650">
                <a:solidFill>
                  <a:srgbClr val="7F7F7F"/>
                </a:solidFill>
              </a:defRPr>
            </a:lvl1pPr>
            <a:lvl2pPr marL="0" indent="0">
              <a:lnSpc>
                <a:spcPct val="100000"/>
              </a:lnSpc>
              <a:spcBef>
                <a:spcPts val="0"/>
              </a:spcBef>
              <a:buNone/>
              <a:defRPr sz="1650">
                <a:solidFill>
                  <a:srgbClr val="7F7F7F"/>
                </a:solidFill>
              </a:defRPr>
            </a:lvl2pPr>
            <a:lvl3pPr marL="0" indent="0">
              <a:lnSpc>
                <a:spcPct val="100000"/>
              </a:lnSpc>
              <a:spcBef>
                <a:spcPts val="0"/>
              </a:spcBef>
              <a:buNone/>
              <a:defRPr sz="1650">
                <a:solidFill>
                  <a:srgbClr val="7F7F7F"/>
                </a:solidFill>
              </a:defRPr>
            </a:lvl3pPr>
            <a:lvl4pPr marL="0" indent="0">
              <a:lnSpc>
                <a:spcPct val="100000"/>
              </a:lnSpc>
              <a:spcBef>
                <a:spcPts val="0"/>
              </a:spcBef>
              <a:buNone/>
              <a:defRPr sz="1650">
                <a:solidFill>
                  <a:srgbClr val="7F7F7F"/>
                </a:solidFill>
              </a:defRPr>
            </a:lvl4pPr>
            <a:lvl5pPr marL="0" indent="0">
              <a:lnSpc>
                <a:spcPct val="100000"/>
              </a:lnSpc>
              <a:spcBef>
                <a:spcPts val="0"/>
              </a:spcBef>
              <a:buNone/>
              <a:defRPr sz="1650">
                <a:solidFill>
                  <a:srgbClr val="7F7F7F"/>
                </a:solidFill>
              </a:defRPr>
            </a:lvl5pPr>
            <a:lvl6pPr marL="0" indent="0">
              <a:lnSpc>
                <a:spcPct val="100000"/>
              </a:lnSpc>
              <a:spcBef>
                <a:spcPts val="0"/>
              </a:spcBef>
              <a:buNone/>
              <a:defRPr sz="1650">
                <a:solidFill>
                  <a:srgbClr val="7F7F7F"/>
                </a:solidFill>
              </a:defRPr>
            </a:lvl6pPr>
            <a:lvl7pPr marL="0" indent="0">
              <a:lnSpc>
                <a:spcPct val="100000"/>
              </a:lnSpc>
              <a:spcBef>
                <a:spcPts val="0"/>
              </a:spcBef>
              <a:buNone/>
              <a:defRPr sz="1650">
                <a:solidFill>
                  <a:srgbClr val="7F7F7F"/>
                </a:solidFill>
              </a:defRPr>
            </a:lvl7pPr>
            <a:lvl8pPr marL="0" indent="0">
              <a:lnSpc>
                <a:spcPct val="100000"/>
              </a:lnSpc>
              <a:spcBef>
                <a:spcPts val="0"/>
              </a:spcBef>
              <a:buNone/>
              <a:defRPr sz="1650">
                <a:solidFill>
                  <a:srgbClr val="7F7F7F"/>
                </a:solidFill>
              </a:defRPr>
            </a:lvl8pPr>
            <a:lvl9pPr marL="0" indent="0">
              <a:lnSpc>
                <a:spcPct val="100000"/>
              </a:lnSpc>
              <a:spcBef>
                <a:spcPts val="0"/>
              </a:spcBef>
              <a:buNone/>
              <a:defRPr sz="1650">
                <a:solidFill>
                  <a:srgbClr val="7F7F7F"/>
                </a:solidFill>
              </a:defRPr>
            </a:lvl9pPr>
          </a:lstStyle>
          <a:p>
            <a:pPr lvl="0"/>
            <a:r>
              <a:rPr lang="en-US"/>
              <a:t>Edit Master text styles</a:t>
            </a:r>
          </a:p>
        </p:txBody>
      </p:sp>
      <p:sp>
        <p:nvSpPr>
          <p:cNvPr id="7" name="Picture Placeholder 6"/>
          <p:cNvSpPr>
            <a:spLocks noGrp="1" noChangeAspect="1"/>
          </p:cNvSpPr>
          <p:nvPr>
            <p:ph type="pic" sz="quarter" idx="13" hasCustomPrompt="1"/>
          </p:nvPr>
        </p:nvSpPr>
        <p:spPr>
          <a:xfrm>
            <a:off x="1120955" y="609600"/>
            <a:ext cx="822960" cy="1097280"/>
          </a:xfrm>
          <a:prstGeom prst="ellipse">
            <a:avLst/>
          </a:prstGeom>
          <a:noFill/>
          <a:effectLst>
            <a:outerShdw blurRad="127000" dist="127000" dir="8460000" algn="tr" rotWithShape="0">
              <a:prstClr val="black">
                <a:alpha val="23000"/>
              </a:prstClr>
            </a:outerShdw>
          </a:effectLst>
          <a:scene3d>
            <a:camera prst="orthographicFront"/>
            <a:lightRig rig="contrasting" dir="t">
              <a:rot lat="0" lon="0" rev="1500000"/>
            </a:lightRig>
          </a:scene3d>
          <a:sp3d prstMaterial="metal">
            <a:bevelT w="88900" h="88900"/>
          </a:sp3d>
        </p:spPr>
        <p:txBody>
          <a:bodyPr>
            <a:normAutofit/>
          </a:bodyPr>
          <a:lstStyle>
            <a:lvl1pPr marL="0" indent="0" algn="ctr">
              <a:buFont typeface="Arial" panose="020B0604020202020204" pitchFamily="34" charset="0"/>
              <a:buNone/>
              <a:defRPr sz="900"/>
            </a:lvl1pPr>
          </a:lstStyle>
          <a:p>
            <a:r>
              <a:rPr lang="en-US" dirty="0"/>
              <a:t>Picture</a:t>
            </a:r>
          </a:p>
        </p:txBody>
      </p:sp>
      <p:sp>
        <p:nvSpPr>
          <p:cNvPr id="10" name="Text Placeholder 1"/>
          <p:cNvSpPr>
            <a:spLocks noGrp="1"/>
          </p:cNvSpPr>
          <p:nvPr>
            <p:ph type="body" sz="quarter" idx="15"/>
          </p:nvPr>
        </p:nvSpPr>
        <p:spPr>
          <a:xfrm>
            <a:off x="3161538" y="2057401"/>
            <a:ext cx="4512564" cy="430887"/>
          </a:xfrm>
        </p:spPr>
        <p:txBody>
          <a:bodyPr anchor="ctr">
            <a:noAutofit/>
          </a:bodyPr>
          <a:lstStyle>
            <a:lvl1pPr marL="0" indent="0">
              <a:lnSpc>
                <a:spcPct val="100000"/>
              </a:lnSpc>
              <a:spcBef>
                <a:spcPts val="0"/>
              </a:spcBef>
              <a:buNone/>
              <a:defRPr sz="1650">
                <a:solidFill>
                  <a:srgbClr val="7F7F7F"/>
                </a:solidFill>
              </a:defRPr>
            </a:lvl1pPr>
            <a:lvl2pPr marL="0" indent="0">
              <a:lnSpc>
                <a:spcPct val="100000"/>
              </a:lnSpc>
              <a:spcBef>
                <a:spcPts val="0"/>
              </a:spcBef>
              <a:buNone/>
              <a:defRPr sz="1650">
                <a:solidFill>
                  <a:srgbClr val="7F7F7F"/>
                </a:solidFill>
              </a:defRPr>
            </a:lvl2pPr>
            <a:lvl3pPr marL="0" indent="0">
              <a:lnSpc>
                <a:spcPct val="100000"/>
              </a:lnSpc>
              <a:spcBef>
                <a:spcPts val="0"/>
              </a:spcBef>
              <a:buNone/>
              <a:defRPr sz="1650">
                <a:solidFill>
                  <a:srgbClr val="7F7F7F"/>
                </a:solidFill>
              </a:defRPr>
            </a:lvl3pPr>
            <a:lvl4pPr marL="0" indent="0">
              <a:lnSpc>
                <a:spcPct val="100000"/>
              </a:lnSpc>
              <a:spcBef>
                <a:spcPts val="0"/>
              </a:spcBef>
              <a:buNone/>
              <a:defRPr sz="1650">
                <a:solidFill>
                  <a:srgbClr val="7F7F7F"/>
                </a:solidFill>
              </a:defRPr>
            </a:lvl4pPr>
            <a:lvl5pPr marL="0" indent="0">
              <a:lnSpc>
                <a:spcPct val="100000"/>
              </a:lnSpc>
              <a:spcBef>
                <a:spcPts val="0"/>
              </a:spcBef>
              <a:buNone/>
              <a:defRPr sz="1650">
                <a:solidFill>
                  <a:srgbClr val="7F7F7F"/>
                </a:solidFill>
              </a:defRPr>
            </a:lvl5pPr>
            <a:lvl6pPr marL="0" indent="0">
              <a:lnSpc>
                <a:spcPct val="100000"/>
              </a:lnSpc>
              <a:spcBef>
                <a:spcPts val="0"/>
              </a:spcBef>
              <a:buNone/>
              <a:defRPr sz="1650">
                <a:solidFill>
                  <a:srgbClr val="7F7F7F"/>
                </a:solidFill>
              </a:defRPr>
            </a:lvl6pPr>
            <a:lvl7pPr marL="0" indent="0">
              <a:lnSpc>
                <a:spcPct val="100000"/>
              </a:lnSpc>
              <a:spcBef>
                <a:spcPts val="0"/>
              </a:spcBef>
              <a:buNone/>
              <a:defRPr sz="1650">
                <a:solidFill>
                  <a:srgbClr val="7F7F7F"/>
                </a:solidFill>
              </a:defRPr>
            </a:lvl7pPr>
            <a:lvl8pPr marL="0" indent="0">
              <a:lnSpc>
                <a:spcPct val="100000"/>
              </a:lnSpc>
              <a:spcBef>
                <a:spcPts val="0"/>
              </a:spcBef>
              <a:buNone/>
              <a:defRPr sz="1650">
                <a:solidFill>
                  <a:srgbClr val="7F7F7F"/>
                </a:solidFill>
              </a:defRPr>
            </a:lvl8pPr>
            <a:lvl9pPr marL="0" indent="0">
              <a:lnSpc>
                <a:spcPct val="100000"/>
              </a:lnSpc>
              <a:spcBef>
                <a:spcPts val="0"/>
              </a:spcBef>
              <a:buNone/>
              <a:defRPr sz="1650">
                <a:solidFill>
                  <a:srgbClr val="7F7F7F"/>
                </a:solidFill>
              </a:defRPr>
            </a:lvl9pPr>
          </a:lstStyle>
          <a:p>
            <a:pPr lvl="0"/>
            <a:r>
              <a:rPr lang="en-US"/>
              <a:t>Edit Master text styles</a:t>
            </a:r>
          </a:p>
        </p:txBody>
      </p:sp>
      <p:sp>
        <p:nvSpPr>
          <p:cNvPr id="11" name="Picture Placeholder 6"/>
          <p:cNvSpPr>
            <a:spLocks noGrp="1" noChangeAspect="1"/>
          </p:cNvSpPr>
          <p:nvPr>
            <p:ph type="pic" sz="quarter" idx="16" hasCustomPrompt="1"/>
          </p:nvPr>
        </p:nvSpPr>
        <p:spPr>
          <a:xfrm>
            <a:off x="2067196" y="1828800"/>
            <a:ext cx="822960" cy="1097280"/>
          </a:xfrm>
          <a:prstGeom prst="ellipse">
            <a:avLst/>
          </a:prstGeom>
          <a:noFill/>
          <a:effectLst>
            <a:outerShdw blurRad="127000" dist="127000" dir="8460000" algn="tr" rotWithShape="0">
              <a:prstClr val="black">
                <a:alpha val="23000"/>
              </a:prstClr>
            </a:outerShdw>
          </a:effectLst>
          <a:scene3d>
            <a:camera prst="orthographicFront"/>
            <a:lightRig rig="contrasting" dir="t">
              <a:rot lat="0" lon="0" rev="1500000"/>
            </a:lightRig>
          </a:scene3d>
          <a:sp3d prstMaterial="metal">
            <a:bevelT w="88900" h="88900"/>
          </a:sp3d>
        </p:spPr>
        <p:txBody>
          <a:bodyPr>
            <a:normAutofit/>
          </a:bodyPr>
          <a:lstStyle>
            <a:lvl1pPr marL="0" indent="0" algn="ctr">
              <a:buFont typeface="Arial" panose="020B0604020202020204" pitchFamily="34" charset="0"/>
              <a:buNone/>
              <a:defRPr sz="900"/>
            </a:lvl1pPr>
          </a:lstStyle>
          <a:p>
            <a:r>
              <a:rPr lang="en-US" dirty="0"/>
              <a:t>Picture</a:t>
            </a:r>
          </a:p>
        </p:txBody>
      </p:sp>
      <p:sp>
        <p:nvSpPr>
          <p:cNvPr id="12" name="Text Placeholder 1"/>
          <p:cNvSpPr>
            <a:spLocks noGrp="1"/>
          </p:cNvSpPr>
          <p:nvPr>
            <p:ph type="body" sz="quarter" idx="17"/>
          </p:nvPr>
        </p:nvSpPr>
        <p:spPr>
          <a:xfrm>
            <a:off x="3785616" y="3352801"/>
            <a:ext cx="4512564" cy="430887"/>
          </a:xfrm>
        </p:spPr>
        <p:txBody>
          <a:bodyPr anchor="ctr">
            <a:noAutofit/>
          </a:bodyPr>
          <a:lstStyle>
            <a:lvl1pPr marL="0" indent="0">
              <a:lnSpc>
                <a:spcPct val="100000"/>
              </a:lnSpc>
              <a:spcBef>
                <a:spcPts val="0"/>
              </a:spcBef>
              <a:buNone/>
              <a:defRPr sz="1650">
                <a:solidFill>
                  <a:srgbClr val="7F7F7F"/>
                </a:solidFill>
              </a:defRPr>
            </a:lvl1pPr>
            <a:lvl2pPr marL="0" indent="0">
              <a:lnSpc>
                <a:spcPct val="100000"/>
              </a:lnSpc>
              <a:spcBef>
                <a:spcPts val="0"/>
              </a:spcBef>
              <a:buNone/>
              <a:defRPr sz="1650">
                <a:solidFill>
                  <a:srgbClr val="7F7F7F"/>
                </a:solidFill>
              </a:defRPr>
            </a:lvl2pPr>
            <a:lvl3pPr marL="0" indent="0">
              <a:lnSpc>
                <a:spcPct val="100000"/>
              </a:lnSpc>
              <a:spcBef>
                <a:spcPts val="0"/>
              </a:spcBef>
              <a:buNone/>
              <a:defRPr sz="1650">
                <a:solidFill>
                  <a:srgbClr val="7F7F7F"/>
                </a:solidFill>
              </a:defRPr>
            </a:lvl3pPr>
            <a:lvl4pPr marL="0" indent="0">
              <a:lnSpc>
                <a:spcPct val="100000"/>
              </a:lnSpc>
              <a:spcBef>
                <a:spcPts val="0"/>
              </a:spcBef>
              <a:buNone/>
              <a:defRPr sz="1650">
                <a:solidFill>
                  <a:srgbClr val="7F7F7F"/>
                </a:solidFill>
              </a:defRPr>
            </a:lvl4pPr>
            <a:lvl5pPr marL="0" indent="0">
              <a:lnSpc>
                <a:spcPct val="100000"/>
              </a:lnSpc>
              <a:spcBef>
                <a:spcPts val="0"/>
              </a:spcBef>
              <a:buNone/>
              <a:defRPr sz="1650">
                <a:solidFill>
                  <a:srgbClr val="7F7F7F"/>
                </a:solidFill>
              </a:defRPr>
            </a:lvl5pPr>
            <a:lvl6pPr marL="0" indent="0">
              <a:lnSpc>
                <a:spcPct val="100000"/>
              </a:lnSpc>
              <a:spcBef>
                <a:spcPts val="0"/>
              </a:spcBef>
              <a:buNone/>
              <a:defRPr sz="1650">
                <a:solidFill>
                  <a:srgbClr val="7F7F7F"/>
                </a:solidFill>
              </a:defRPr>
            </a:lvl6pPr>
            <a:lvl7pPr marL="0" indent="0">
              <a:lnSpc>
                <a:spcPct val="100000"/>
              </a:lnSpc>
              <a:spcBef>
                <a:spcPts val="0"/>
              </a:spcBef>
              <a:buNone/>
              <a:defRPr sz="1650">
                <a:solidFill>
                  <a:srgbClr val="7F7F7F"/>
                </a:solidFill>
              </a:defRPr>
            </a:lvl7pPr>
            <a:lvl8pPr marL="0" indent="0">
              <a:lnSpc>
                <a:spcPct val="100000"/>
              </a:lnSpc>
              <a:spcBef>
                <a:spcPts val="0"/>
              </a:spcBef>
              <a:buNone/>
              <a:defRPr sz="1650">
                <a:solidFill>
                  <a:srgbClr val="7F7F7F"/>
                </a:solidFill>
              </a:defRPr>
            </a:lvl8pPr>
            <a:lvl9pPr marL="0" indent="0">
              <a:lnSpc>
                <a:spcPct val="100000"/>
              </a:lnSpc>
              <a:spcBef>
                <a:spcPts val="0"/>
              </a:spcBef>
              <a:buNone/>
              <a:defRPr sz="1650">
                <a:solidFill>
                  <a:srgbClr val="7F7F7F"/>
                </a:solidFill>
              </a:defRPr>
            </a:lvl9pPr>
          </a:lstStyle>
          <a:p>
            <a:pPr lvl="0"/>
            <a:r>
              <a:rPr lang="en-US"/>
              <a:t>Edit Master text styles</a:t>
            </a:r>
          </a:p>
        </p:txBody>
      </p:sp>
      <p:sp>
        <p:nvSpPr>
          <p:cNvPr id="13" name="Picture Placeholder 6"/>
          <p:cNvSpPr>
            <a:spLocks noGrp="1" noChangeAspect="1"/>
          </p:cNvSpPr>
          <p:nvPr>
            <p:ph type="pic" sz="quarter" idx="18" hasCustomPrompt="1"/>
          </p:nvPr>
        </p:nvSpPr>
        <p:spPr>
          <a:xfrm>
            <a:off x="2686050" y="3200400"/>
            <a:ext cx="822960" cy="1097280"/>
          </a:xfrm>
          <a:prstGeom prst="ellipse">
            <a:avLst/>
          </a:prstGeom>
          <a:noFill/>
          <a:effectLst>
            <a:outerShdw blurRad="127000" dist="127000" dir="8460000" algn="tr" rotWithShape="0">
              <a:prstClr val="black">
                <a:alpha val="23000"/>
              </a:prstClr>
            </a:outerShdw>
          </a:effectLst>
          <a:scene3d>
            <a:camera prst="orthographicFront"/>
            <a:lightRig rig="contrasting" dir="t">
              <a:rot lat="0" lon="0" rev="1500000"/>
            </a:lightRig>
          </a:scene3d>
          <a:sp3d prstMaterial="metal">
            <a:bevelT w="88900" h="88900"/>
          </a:sp3d>
        </p:spPr>
        <p:txBody>
          <a:bodyPr>
            <a:normAutofit/>
          </a:bodyPr>
          <a:lstStyle>
            <a:lvl1pPr marL="0" indent="0" algn="ctr">
              <a:buFont typeface="Arial" panose="020B0604020202020204" pitchFamily="34" charset="0"/>
              <a:buNone/>
              <a:defRPr sz="900"/>
            </a:lvl1pPr>
          </a:lstStyle>
          <a:p>
            <a:r>
              <a:rPr lang="en-US" dirty="0"/>
              <a:t>Picture</a:t>
            </a:r>
          </a:p>
        </p:txBody>
      </p:sp>
      <p:sp>
        <p:nvSpPr>
          <p:cNvPr id="14" name="Text Placeholder 1"/>
          <p:cNvSpPr>
            <a:spLocks noGrp="1"/>
          </p:cNvSpPr>
          <p:nvPr>
            <p:ph type="body" sz="quarter" idx="19"/>
          </p:nvPr>
        </p:nvSpPr>
        <p:spPr>
          <a:xfrm>
            <a:off x="4354830" y="4846321"/>
            <a:ext cx="4512564" cy="430887"/>
          </a:xfrm>
        </p:spPr>
        <p:txBody>
          <a:bodyPr anchor="ctr">
            <a:noAutofit/>
          </a:bodyPr>
          <a:lstStyle>
            <a:lvl1pPr marL="0" indent="0">
              <a:lnSpc>
                <a:spcPct val="100000"/>
              </a:lnSpc>
              <a:spcBef>
                <a:spcPts val="0"/>
              </a:spcBef>
              <a:buNone/>
              <a:defRPr sz="1650">
                <a:solidFill>
                  <a:srgbClr val="7F7F7F"/>
                </a:solidFill>
              </a:defRPr>
            </a:lvl1pPr>
            <a:lvl2pPr marL="0" indent="0">
              <a:lnSpc>
                <a:spcPct val="100000"/>
              </a:lnSpc>
              <a:spcBef>
                <a:spcPts val="0"/>
              </a:spcBef>
              <a:buNone/>
              <a:defRPr sz="1650">
                <a:solidFill>
                  <a:srgbClr val="7F7F7F"/>
                </a:solidFill>
              </a:defRPr>
            </a:lvl2pPr>
            <a:lvl3pPr marL="0" indent="0">
              <a:lnSpc>
                <a:spcPct val="100000"/>
              </a:lnSpc>
              <a:spcBef>
                <a:spcPts val="0"/>
              </a:spcBef>
              <a:buNone/>
              <a:defRPr sz="1650">
                <a:solidFill>
                  <a:srgbClr val="7F7F7F"/>
                </a:solidFill>
              </a:defRPr>
            </a:lvl3pPr>
            <a:lvl4pPr marL="0" indent="0">
              <a:lnSpc>
                <a:spcPct val="100000"/>
              </a:lnSpc>
              <a:spcBef>
                <a:spcPts val="0"/>
              </a:spcBef>
              <a:buNone/>
              <a:defRPr sz="1650">
                <a:solidFill>
                  <a:srgbClr val="7F7F7F"/>
                </a:solidFill>
              </a:defRPr>
            </a:lvl4pPr>
            <a:lvl5pPr marL="0" indent="0">
              <a:lnSpc>
                <a:spcPct val="100000"/>
              </a:lnSpc>
              <a:spcBef>
                <a:spcPts val="0"/>
              </a:spcBef>
              <a:buNone/>
              <a:defRPr sz="1650">
                <a:solidFill>
                  <a:srgbClr val="7F7F7F"/>
                </a:solidFill>
              </a:defRPr>
            </a:lvl5pPr>
            <a:lvl6pPr marL="0" indent="0">
              <a:lnSpc>
                <a:spcPct val="100000"/>
              </a:lnSpc>
              <a:spcBef>
                <a:spcPts val="0"/>
              </a:spcBef>
              <a:buNone/>
              <a:defRPr sz="1650">
                <a:solidFill>
                  <a:srgbClr val="7F7F7F"/>
                </a:solidFill>
              </a:defRPr>
            </a:lvl6pPr>
            <a:lvl7pPr marL="0" indent="0">
              <a:lnSpc>
                <a:spcPct val="100000"/>
              </a:lnSpc>
              <a:spcBef>
                <a:spcPts val="0"/>
              </a:spcBef>
              <a:buNone/>
              <a:defRPr sz="1650">
                <a:solidFill>
                  <a:srgbClr val="7F7F7F"/>
                </a:solidFill>
              </a:defRPr>
            </a:lvl7pPr>
            <a:lvl8pPr marL="0" indent="0">
              <a:lnSpc>
                <a:spcPct val="100000"/>
              </a:lnSpc>
              <a:spcBef>
                <a:spcPts val="0"/>
              </a:spcBef>
              <a:buNone/>
              <a:defRPr sz="1650">
                <a:solidFill>
                  <a:srgbClr val="7F7F7F"/>
                </a:solidFill>
              </a:defRPr>
            </a:lvl8pPr>
            <a:lvl9pPr marL="0" indent="0">
              <a:lnSpc>
                <a:spcPct val="100000"/>
              </a:lnSpc>
              <a:spcBef>
                <a:spcPts val="0"/>
              </a:spcBef>
              <a:buNone/>
              <a:defRPr sz="1650">
                <a:solidFill>
                  <a:srgbClr val="7F7F7F"/>
                </a:solidFill>
              </a:defRPr>
            </a:lvl9pPr>
          </a:lstStyle>
          <a:p>
            <a:pPr lvl="0"/>
            <a:r>
              <a:rPr lang="en-US"/>
              <a:t>Edit Master text styles</a:t>
            </a:r>
          </a:p>
        </p:txBody>
      </p:sp>
      <p:sp>
        <p:nvSpPr>
          <p:cNvPr id="15" name="Picture Placeholder 6"/>
          <p:cNvSpPr>
            <a:spLocks noGrp="1" noChangeAspect="1"/>
          </p:cNvSpPr>
          <p:nvPr>
            <p:ph type="pic" sz="quarter" idx="20" hasCustomPrompt="1"/>
          </p:nvPr>
        </p:nvSpPr>
        <p:spPr>
          <a:xfrm>
            <a:off x="3255915" y="4690872"/>
            <a:ext cx="822960" cy="1097280"/>
          </a:xfrm>
          <a:prstGeom prst="ellipse">
            <a:avLst/>
          </a:prstGeom>
          <a:noFill/>
          <a:effectLst>
            <a:outerShdw blurRad="127000" dist="127000" dir="8460000" algn="tr" rotWithShape="0">
              <a:prstClr val="black">
                <a:alpha val="23000"/>
              </a:prstClr>
            </a:outerShdw>
          </a:effectLst>
          <a:scene3d>
            <a:camera prst="orthographicFront"/>
            <a:lightRig rig="contrasting" dir="t">
              <a:rot lat="0" lon="0" rev="1500000"/>
            </a:lightRig>
          </a:scene3d>
          <a:sp3d prstMaterial="metal">
            <a:bevelT w="88900" h="88900"/>
          </a:sp3d>
        </p:spPr>
        <p:txBody>
          <a:bodyPr>
            <a:normAutofit/>
          </a:bodyPr>
          <a:lstStyle>
            <a:lvl1pPr marL="0" indent="0" algn="ctr">
              <a:buFont typeface="Arial" panose="020B0604020202020204" pitchFamily="34" charset="0"/>
              <a:buNone/>
              <a:defRPr sz="900"/>
            </a:lvl1pPr>
          </a:lstStyle>
          <a:p>
            <a:r>
              <a:rPr lang="en-US" dirty="0"/>
              <a:t>Picture</a:t>
            </a:r>
          </a:p>
        </p:txBody>
      </p:sp>
      <p:sp>
        <p:nvSpPr>
          <p:cNvPr id="16" name="Instructions"/>
          <p:cNvSpPr/>
          <p:nvPr userDrawn="1"/>
        </p:nvSpPr>
        <p:spPr>
          <a:xfrm>
            <a:off x="9301469" y="10886"/>
            <a:ext cx="1390005" cy="6847114"/>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450"/>
              </a:spcBef>
            </a:pPr>
            <a:r>
              <a:rPr lang="en-US" sz="1125" dirty="0">
                <a:solidFill>
                  <a:prstClr val="white">
                    <a:lumMod val="50000"/>
                  </a:prstClr>
                </a:solidFill>
                <a:latin typeface="Calibri Light" panose="020F0302020204030204" pitchFamily="34" charset="0"/>
                <a:cs typeface="Calibri" panose="020F0502020204030204" pitchFamily="34" charset="0"/>
              </a:rPr>
              <a:t>Edit the text with your own short phrases. </a:t>
            </a:r>
          </a:p>
          <a:p>
            <a:pPr>
              <a:spcBef>
                <a:spcPts val="450"/>
              </a:spcBef>
            </a:pPr>
            <a:r>
              <a:rPr lang="en-US" sz="1125" dirty="0">
                <a:solidFill>
                  <a:prstClr val="white">
                    <a:lumMod val="50000"/>
                  </a:prstClr>
                </a:solidFill>
                <a:latin typeface="Calibri Light" panose="020F0302020204030204" pitchFamily="34" charset="0"/>
                <a:cs typeface="Calibri" panose="020F0502020204030204" pitchFamily="34" charset="0"/>
              </a:rPr>
              <a:t>To change a sample image, select a picture and delete it. Now click the Pictures icon in each placeholder to insert your own images.</a:t>
            </a:r>
          </a:p>
          <a:p>
            <a:pPr>
              <a:spcBef>
                <a:spcPts val="450"/>
              </a:spcBef>
            </a:pPr>
            <a:r>
              <a:rPr lang="en-US" sz="1125" dirty="0">
                <a:solidFill>
                  <a:prstClr val="white">
                    <a:lumMod val="50000"/>
                  </a:prstClr>
                </a:solidFill>
                <a:latin typeface="Calibri Light" panose="020F0302020204030204" pitchFamily="34" charset="0"/>
                <a:cs typeface="Calibri" panose="020F0502020204030204" pitchFamily="34" charset="0"/>
              </a:rPr>
              <a:t>The animation is already done for you; just copy and paste the slide into your existing presentation.</a:t>
            </a:r>
          </a:p>
          <a:p>
            <a:pPr marL="0" marR="0" indent="0" algn="l" defTabSz="685800" rtl="0" eaLnBrk="1" fontAlgn="auto" latinLnBrk="0" hangingPunct="1">
              <a:lnSpc>
                <a:spcPct val="100000"/>
              </a:lnSpc>
              <a:spcBef>
                <a:spcPts val="450"/>
              </a:spcBef>
              <a:spcAft>
                <a:spcPts val="0"/>
              </a:spcAft>
              <a:buClrTx/>
              <a:buSzTx/>
              <a:buFontTx/>
              <a:buNone/>
              <a:tabLst/>
              <a:defRPr/>
            </a:pPr>
            <a:r>
              <a:rPr lang="en-US" sz="1125" baseline="0" dirty="0">
                <a:solidFill>
                  <a:prstClr val="white">
                    <a:lumMod val="50000"/>
                  </a:prstClr>
                </a:solidFill>
                <a:latin typeface="Calibri Light" panose="020F0302020204030204" pitchFamily="34" charset="0"/>
                <a:cs typeface="Calibri" panose="020F0502020204030204" pitchFamily="34" charset="0"/>
              </a:rPr>
              <a:t>Sample pictures courtesy of Bill Staples.</a:t>
            </a:r>
            <a:endParaRPr lang="en-US" sz="1125"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1185298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par>
                                <p:cTn id="11" presetID="0" presetClass="path" presetSubtype="0" accel="50000" decel="50000" fill="hold" grpId="1" nodeType="withEffect">
                                  <p:stCondLst>
                                    <p:cond delay="0"/>
                                  </p:stCondLst>
                                  <p:childTnLst>
                                    <p:animMotion origin="layout" path="M 1.875E-6 2.77556E-17 C 0.08333 0.12338 0.12409 0.20185 0.17031 0.35532 C 0.21771 0.51736 0.26002 0.8213 0.28515 0.97199 " pathEditMode="relative" rAng="0" ptsTypes="AAA">
                                      <p:cBhvr>
                                        <p:cTn id="12" dur="1000" spd="-100000" fill="hold"/>
                                        <p:tgtEl>
                                          <p:spTgt spid="7"/>
                                        </p:tgtEl>
                                        <p:attrNameLst>
                                          <p:attrName>ppt_x</p:attrName>
                                          <p:attrName>ppt_y</p:attrName>
                                        </p:attrNameLst>
                                      </p:cBhvr>
                                      <p:rCtr x="14258" y="48588"/>
                                    </p:animMotion>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1000"/>
                                        <p:tgtEl>
                                          <p:spTgt spid="8"/>
                                        </p:tgtEl>
                                      </p:cBhvr>
                                    </p:animEffect>
                                  </p:childTnLst>
                                </p:cTn>
                              </p:par>
                            </p:childTnLst>
                          </p:cTn>
                        </p:par>
                        <p:par>
                          <p:cTn id="17" fill="hold">
                            <p:stCondLst>
                              <p:cond delay="2000"/>
                            </p:stCondLst>
                            <p:childTnLst>
                              <p:par>
                                <p:cTn id="18" presetID="31"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p:cTn id="20" dur="1000" fill="hold"/>
                                        <p:tgtEl>
                                          <p:spTgt spid="11"/>
                                        </p:tgtEl>
                                        <p:attrNameLst>
                                          <p:attrName>ppt_w</p:attrName>
                                        </p:attrNameLst>
                                      </p:cBhvr>
                                      <p:tavLst>
                                        <p:tav tm="0">
                                          <p:val>
                                            <p:fltVal val="0"/>
                                          </p:val>
                                        </p:tav>
                                        <p:tav tm="100000">
                                          <p:val>
                                            <p:strVal val="#ppt_w"/>
                                          </p:val>
                                        </p:tav>
                                      </p:tavLst>
                                    </p:anim>
                                    <p:anim calcmode="lin" valueType="num">
                                      <p:cBhvr>
                                        <p:cTn id="21" dur="1000" fill="hold"/>
                                        <p:tgtEl>
                                          <p:spTgt spid="11"/>
                                        </p:tgtEl>
                                        <p:attrNameLst>
                                          <p:attrName>ppt_h</p:attrName>
                                        </p:attrNameLst>
                                      </p:cBhvr>
                                      <p:tavLst>
                                        <p:tav tm="0">
                                          <p:val>
                                            <p:fltVal val="0"/>
                                          </p:val>
                                        </p:tav>
                                        <p:tav tm="100000">
                                          <p:val>
                                            <p:strVal val="#ppt_h"/>
                                          </p:val>
                                        </p:tav>
                                      </p:tavLst>
                                    </p:anim>
                                    <p:anim calcmode="lin" valueType="num">
                                      <p:cBhvr>
                                        <p:cTn id="22" dur="1000" fill="hold"/>
                                        <p:tgtEl>
                                          <p:spTgt spid="11"/>
                                        </p:tgtEl>
                                        <p:attrNameLst>
                                          <p:attrName>style.rotation</p:attrName>
                                        </p:attrNameLst>
                                      </p:cBhvr>
                                      <p:tavLst>
                                        <p:tav tm="0">
                                          <p:val>
                                            <p:fltVal val="90"/>
                                          </p:val>
                                        </p:tav>
                                        <p:tav tm="100000">
                                          <p:val>
                                            <p:fltVal val="0"/>
                                          </p:val>
                                        </p:tav>
                                      </p:tavLst>
                                    </p:anim>
                                    <p:animEffect transition="in" filter="fade">
                                      <p:cBhvr>
                                        <p:cTn id="23" dur="1000"/>
                                        <p:tgtEl>
                                          <p:spTgt spid="11"/>
                                        </p:tgtEl>
                                      </p:cBhvr>
                                    </p:animEffect>
                                  </p:childTnLst>
                                </p:cTn>
                              </p:par>
                              <p:par>
                                <p:cTn id="24" presetID="0" presetClass="path" presetSubtype="0" accel="50000" decel="50000" fill="hold" grpId="1" nodeType="withEffect">
                                  <p:stCondLst>
                                    <p:cond delay="0"/>
                                  </p:stCondLst>
                                  <p:childTnLst>
                                    <p:animMotion origin="layout" path="M -3.54167E-6 2.22222E-6 C 0.0487 0.10208 0.07266 0.16713 0.09987 0.29444 C 0.12774 0.4287 0.15248 0.68078 0.16732 0.80602 " pathEditMode="relative" rAng="0" ptsTypes="AAA">
                                      <p:cBhvr>
                                        <p:cTn id="25" dur="1000" spd="-100000" fill="hold"/>
                                        <p:tgtEl>
                                          <p:spTgt spid="11"/>
                                        </p:tgtEl>
                                        <p:attrNameLst>
                                          <p:attrName>ppt_x</p:attrName>
                                          <p:attrName>ppt_y</p:attrName>
                                        </p:attrNameLst>
                                      </p:cBhvr>
                                      <p:rCtr x="8359" y="40301"/>
                                    </p:animMotion>
                                  </p:childTnLst>
                                </p:cTn>
                              </p:par>
                            </p:childTnLst>
                          </p:cTn>
                        </p:par>
                        <p:par>
                          <p:cTn id="26" fill="hold">
                            <p:stCondLst>
                              <p:cond delay="3000"/>
                            </p:stCondLst>
                            <p:childTnLst>
                              <p:par>
                                <p:cTn id="27" presetID="10"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1000"/>
                                        <p:tgtEl>
                                          <p:spTgt spid="10"/>
                                        </p:tgtEl>
                                      </p:cBhvr>
                                    </p:animEffect>
                                  </p:childTnLst>
                                </p:cTn>
                              </p:par>
                            </p:childTnLst>
                          </p:cTn>
                        </p:par>
                        <p:par>
                          <p:cTn id="30" fill="hold">
                            <p:stCondLst>
                              <p:cond delay="4000"/>
                            </p:stCondLst>
                            <p:childTnLst>
                              <p:par>
                                <p:cTn id="31" presetID="31" presetClass="entr" presetSubtype="0"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1000" fill="hold"/>
                                        <p:tgtEl>
                                          <p:spTgt spid="13"/>
                                        </p:tgtEl>
                                        <p:attrNameLst>
                                          <p:attrName>ppt_w</p:attrName>
                                        </p:attrNameLst>
                                      </p:cBhvr>
                                      <p:tavLst>
                                        <p:tav tm="0">
                                          <p:val>
                                            <p:fltVal val="0"/>
                                          </p:val>
                                        </p:tav>
                                        <p:tav tm="100000">
                                          <p:val>
                                            <p:strVal val="#ppt_w"/>
                                          </p:val>
                                        </p:tav>
                                      </p:tavLst>
                                    </p:anim>
                                    <p:anim calcmode="lin" valueType="num">
                                      <p:cBhvr>
                                        <p:cTn id="34" dur="1000" fill="hold"/>
                                        <p:tgtEl>
                                          <p:spTgt spid="13"/>
                                        </p:tgtEl>
                                        <p:attrNameLst>
                                          <p:attrName>ppt_h</p:attrName>
                                        </p:attrNameLst>
                                      </p:cBhvr>
                                      <p:tavLst>
                                        <p:tav tm="0">
                                          <p:val>
                                            <p:fltVal val="0"/>
                                          </p:val>
                                        </p:tav>
                                        <p:tav tm="100000">
                                          <p:val>
                                            <p:strVal val="#ppt_h"/>
                                          </p:val>
                                        </p:tav>
                                      </p:tavLst>
                                    </p:anim>
                                    <p:anim calcmode="lin" valueType="num">
                                      <p:cBhvr>
                                        <p:cTn id="35" dur="1000" fill="hold"/>
                                        <p:tgtEl>
                                          <p:spTgt spid="13"/>
                                        </p:tgtEl>
                                        <p:attrNameLst>
                                          <p:attrName>style.rotation</p:attrName>
                                        </p:attrNameLst>
                                      </p:cBhvr>
                                      <p:tavLst>
                                        <p:tav tm="0">
                                          <p:val>
                                            <p:fltVal val="90"/>
                                          </p:val>
                                        </p:tav>
                                        <p:tav tm="100000">
                                          <p:val>
                                            <p:fltVal val="0"/>
                                          </p:val>
                                        </p:tav>
                                      </p:tavLst>
                                    </p:anim>
                                    <p:animEffect transition="in" filter="fade">
                                      <p:cBhvr>
                                        <p:cTn id="36" dur="1000"/>
                                        <p:tgtEl>
                                          <p:spTgt spid="13"/>
                                        </p:tgtEl>
                                      </p:cBhvr>
                                    </p:animEffect>
                                  </p:childTnLst>
                                </p:cTn>
                              </p:par>
                              <p:par>
                                <p:cTn id="37" presetID="0" presetClass="path" presetSubtype="0" accel="50000" decel="50000" fill="hold" grpId="1" nodeType="withEffect">
                                  <p:stCondLst>
                                    <p:cond delay="0"/>
                                  </p:stCondLst>
                                  <p:childTnLst>
                                    <p:animMotion origin="layout" path="M -1.875E-6 2.22222E-6 C 0.02891 0.07592 0.0431 0.1243 0.05938 0.21921 C 0.07591 0.31921 0.09063 0.50694 0.09961 0.60023 " pathEditMode="relative" rAng="0" ptsTypes="AAA">
                                      <p:cBhvr>
                                        <p:cTn id="38" dur="1000" spd="-100000" fill="hold"/>
                                        <p:tgtEl>
                                          <p:spTgt spid="13"/>
                                        </p:tgtEl>
                                        <p:attrNameLst>
                                          <p:attrName>ppt_x</p:attrName>
                                          <p:attrName>ppt_y</p:attrName>
                                        </p:attrNameLst>
                                      </p:cBhvr>
                                      <p:rCtr x="4974" y="30000"/>
                                    </p:animMotion>
                                  </p:childTnLst>
                                </p:cTn>
                              </p:par>
                            </p:childTnLst>
                          </p:cTn>
                        </p:par>
                        <p:par>
                          <p:cTn id="39" fill="hold">
                            <p:stCondLst>
                              <p:cond delay="5000"/>
                            </p:stCondLst>
                            <p:childTnLst>
                              <p:par>
                                <p:cTn id="40" presetID="10" presetClass="entr" presetSubtype="0"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 calcmode="lin" valueType="num">
                                      <p:cBhvr>
                                        <p:cTn id="46" dur="1000" fill="hold"/>
                                        <p:tgtEl>
                                          <p:spTgt spid="15"/>
                                        </p:tgtEl>
                                        <p:attrNameLst>
                                          <p:attrName>ppt_w</p:attrName>
                                        </p:attrNameLst>
                                      </p:cBhvr>
                                      <p:tavLst>
                                        <p:tav tm="0">
                                          <p:val>
                                            <p:fltVal val="0"/>
                                          </p:val>
                                        </p:tav>
                                        <p:tav tm="100000">
                                          <p:val>
                                            <p:strVal val="#ppt_w"/>
                                          </p:val>
                                        </p:tav>
                                      </p:tavLst>
                                    </p:anim>
                                    <p:anim calcmode="lin" valueType="num">
                                      <p:cBhvr>
                                        <p:cTn id="47" dur="1000" fill="hold"/>
                                        <p:tgtEl>
                                          <p:spTgt spid="15"/>
                                        </p:tgtEl>
                                        <p:attrNameLst>
                                          <p:attrName>ppt_h</p:attrName>
                                        </p:attrNameLst>
                                      </p:cBhvr>
                                      <p:tavLst>
                                        <p:tav tm="0">
                                          <p:val>
                                            <p:fltVal val="0"/>
                                          </p:val>
                                        </p:tav>
                                        <p:tav tm="100000">
                                          <p:val>
                                            <p:strVal val="#ppt_h"/>
                                          </p:val>
                                        </p:tav>
                                      </p:tavLst>
                                    </p:anim>
                                    <p:anim calcmode="lin" valueType="num">
                                      <p:cBhvr>
                                        <p:cTn id="48" dur="1000" fill="hold"/>
                                        <p:tgtEl>
                                          <p:spTgt spid="15"/>
                                        </p:tgtEl>
                                        <p:attrNameLst>
                                          <p:attrName>style.rotation</p:attrName>
                                        </p:attrNameLst>
                                      </p:cBhvr>
                                      <p:tavLst>
                                        <p:tav tm="0">
                                          <p:val>
                                            <p:fltVal val="90"/>
                                          </p:val>
                                        </p:tav>
                                        <p:tav tm="100000">
                                          <p:val>
                                            <p:fltVal val="0"/>
                                          </p:val>
                                        </p:tav>
                                      </p:tavLst>
                                    </p:anim>
                                    <p:animEffect transition="in" filter="fade">
                                      <p:cBhvr>
                                        <p:cTn id="49" dur="1000"/>
                                        <p:tgtEl>
                                          <p:spTgt spid="15"/>
                                        </p:tgtEl>
                                      </p:cBhvr>
                                    </p:animEffect>
                                  </p:childTnLst>
                                </p:cTn>
                              </p:par>
                              <p:par>
                                <p:cTn id="50" presetID="0" presetClass="path" presetSubtype="0" accel="50000" decel="50000" fill="hold" grpId="1" nodeType="withEffect">
                                  <p:stCondLst>
                                    <p:cond delay="0"/>
                                  </p:stCondLst>
                                  <p:childTnLst>
                                    <p:animMotion origin="layout" path="M 3.68629E-18 1.11111E-6 C 0.01107 0.05 0.01641 0.08194 0.02266 0.14491 C 0.0293 0.21134 0.03503 0.33565 0.0388 0.39768 " pathEditMode="relative" rAng="0" ptsTypes="AAA">
                                      <p:cBhvr>
                                        <p:cTn id="51" dur="1000" spd="-100000" fill="hold"/>
                                        <p:tgtEl>
                                          <p:spTgt spid="15"/>
                                        </p:tgtEl>
                                        <p:attrNameLst>
                                          <p:attrName>ppt_x</p:attrName>
                                          <p:attrName>ppt_y</p:attrName>
                                        </p:attrNameLst>
                                      </p:cBhvr>
                                      <p:rCtr x="1940" y="19884"/>
                                    </p:animMotion>
                                  </p:childTnLst>
                                </p:cTn>
                              </p:par>
                            </p:childTnLst>
                          </p:cTn>
                        </p:par>
                        <p:par>
                          <p:cTn id="52" fill="hold">
                            <p:stCondLst>
                              <p:cond delay="7000"/>
                            </p:stCondLst>
                            <p:childTnLst>
                              <p:par>
                                <p:cTn id="53" presetID="10" presetClass="entr" presetSubtype="0"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tmplLst>
          <p:tmpl>
            <p:tnLst>
              <p:par>
                <p:cTn presetID="10" presetClass="entr" presetSubtype="0" fill="hold" nodeType="afterEffect">
                  <p:stCondLst>
                    <p:cond delay="0"/>
                  </p:stCondLst>
                  <p:childTnLst>
                    <p:set>
                      <p:cBhvr>
                        <p:cTn dur="1" fill="hold">
                          <p:stCondLst>
                            <p:cond delay="0"/>
                          </p:stCondLst>
                        </p:cTn>
                        <p:tgtEl>
                          <p:spTgt spid="8"/>
                        </p:tgtEl>
                        <p:attrNameLst>
                          <p:attrName>style.visibility</p:attrName>
                        </p:attrNameLst>
                      </p:cBhvr>
                      <p:to>
                        <p:strVal val="visible"/>
                      </p:to>
                    </p:set>
                    <p:animEffect transition="in" filter="fade">
                      <p:cBhvr>
                        <p:cTn dur="1000"/>
                        <p:tgtEl>
                          <p:spTgt spid="8"/>
                        </p:tgtEl>
                      </p:cBhvr>
                    </p:animEffect>
                  </p:childTnLst>
                </p:cTn>
              </p:par>
            </p:tnLst>
          </p:tmpl>
        </p:tmplLst>
      </p:bldP>
      <p:bldP spid="7" grpId="0"/>
      <p:bldP spid="7" grpId="1"/>
      <p:bldP spid="10" grpId="0">
        <p:tmplLst>
          <p:tmpl>
            <p:tnLst>
              <p:par>
                <p:cTn presetID="10" presetClass="entr" presetSubtype="0" fill="hold" nodeType="afterEffect">
                  <p:stCondLst>
                    <p:cond delay="0"/>
                  </p:stCondLst>
                  <p:childTnLst>
                    <p:set>
                      <p:cBhvr>
                        <p:cTn dur="1" fill="hold">
                          <p:stCondLst>
                            <p:cond delay="0"/>
                          </p:stCondLst>
                        </p:cTn>
                        <p:tgtEl>
                          <p:spTgt spid="10"/>
                        </p:tgtEl>
                        <p:attrNameLst>
                          <p:attrName>style.visibility</p:attrName>
                        </p:attrNameLst>
                      </p:cBhvr>
                      <p:to>
                        <p:strVal val="visible"/>
                      </p:to>
                    </p:set>
                    <p:animEffect transition="in" filter="fade">
                      <p:cBhvr>
                        <p:cTn dur="1000"/>
                        <p:tgtEl>
                          <p:spTgt spid="10"/>
                        </p:tgtEl>
                      </p:cBhvr>
                    </p:animEffect>
                  </p:childTnLst>
                </p:cTn>
              </p:par>
            </p:tnLst>
          </p:tmpl>
        </p:tmplLst>
      </p:bldP>
      <p:bldP spid="11" grpId="0"/>
      <p:bldP spid="11" grpId="1"/>
      <p:bldP spid="12" grpId="0">
        <p:tmplLst>
          <p:tmpl>
            <p:tnLst>
              <p:par>
                <p:cTn presetID="10" presetClass="entr" presetSubtype="0" fill="hold" nodeType="afterEffect">
                  <p:stCondLst>
                    <p:cond delay="0"/>
                  </p:stCondLst>
                  <p:childTnLst>
                    <p:set>
                      <p:cBhvr>
                        <p:cTn dur="1" fill="hold">
                          <p:stCondLst>
                            <p:cond delay="0"/>
                          </p:stCondLst>
                        </p:cTn>
                        <p:tgtEl>
                          <p:spTgt spid="12"/>
                        </p:tgtEl>
                        <p:attrNameLst>
                          <p:attrName>style.visibility</p:attrName>
                        </p:attrNameLst>
                      </p:cBhvr>
                      <p:to>
                        <p:strVal val="visible"/>
                      </p:to>
                    </p:set>
                    <p:animEffect transition="in" filter="fade">
                      <p:cBhvr>
                        <p:cTn dur="1000"/>
                        <p:tgtEl>
                          <p:spTgt spid="12"/>
                        </p:tgtEl>
                      </p:cBhvr>
                    </p:animEffect>
                  </p:childTnLst>
                </p:cTn>
              </p:par>
            </p:tnLst>
          </p:tmpl>
        </p:tmplLst>
      </p:bldP>
      <p:bldP spid="13" grpId="0"/>
      <p:bldP spid="13" grpId="1"/>
      <p:bldP spid="14" grpId="0">
        <p:tmplLst>
          <p:tmpl>
            <p:tnLst>
              <p:par>
                <p:cTn presetID="10" presetClass="entr" presetSubtype="0" fill="hold" nodeType="afterEffect">
                  <p:stCondLst>
                    <p:cond delay="0"/>
                  </p:stCondLst>
                  <p:childTnLst>
                    <p:set>
                      <p:cBhvr>
                        <p:cTn dur="1" fill="hold">
                          <p:stCondLst>
                            <p:cond delay="0"/>
                          </p:stCondLst>
                        </p:cTn>
                        <p:tgtEl>
                          <p:spTgt spid="14"/>
                        </p:tgtEl>
                        <p:attrNameLst>
                          <p:attrName>style.visibility</p:attrName>
                        </p:attrNameLst>
                      </p:cBhvr>
                      <p:to>
                        <p:strVal val="visible"/>
                      </p:to>
                    </p:set>
                    <p:animEffect transition="in" filter="fade">
                      <p:cBhvr>
                        <p:cTn dur="1000"/>
                        <p:tgtEl>
                          <p:spTgt spid="14"/>
                        </p:tgtEl>
                      </p:cBhvr>
                    </p:animEffect>
                  </p:childTnLst>
                </p:cTn>
              </p:par>
            </p:tnLst>
          </p:tmpl>
        </p:tmplLst>
      </p:bldP>
      <p:bldP spid="15" grpId="0"/>
      <p:bldP spid="15" grpId="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9F56CC-7482-4D32-812D-6A61036ABA1F}" type="datetimeFigureOut">
              <a:rPr lang="en-US" smtClean="0"/>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E1136-BE93-4D8E-B6B2-988EBDF9F1AC}" type="slidenum">
              <a:rPr lang="en-US" smtClean="0"/>
              <a:t>‹#›</a:t>
            </a:fld>
            <a:endParaRPr lang="en-US"/>
          </a:p>
        </p:txBody>
      </p:sp>
    </p:spTree>
    <p:extLst>
      <p:ext uri="{BB962C8B-B14F-4D97-AF65-F5344CB8AC3E}">
        <p14:creationId xmlns:p14="http://schemas.microsoft.com/office/powerpoint/2010/main" val="14955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49F56CC-7482-4D32-812D-6A61036ABA1F}" type="datetimeFigureOut">
              <a:rPr lang="en-US" smtClean="0"/>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E1136-BE93-4D8E-B6B2-988EBDF9F1AC}" type="slidenum">
              <a:rPr lang="en-US" smtClean="0"/>
              <a:t>‹#›</a:t>
            </a:fld>
            <a:endParaRPr lang="en-US"/>
          </a:p>
        </p:txBody>
      </p:sp>
    </p:spTree>
    <p:extLst>
      <p:ext uri="{BB962C8B-B14F-4D97-AF65-F5344CB8AC3E}">
        <p14:creationId xmlns:p14="http://schemas.microsoft.com/office/powerpoint/2010/main" val="2951896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9F56CC-7482-4D32-812D-6A61036ABA1F}" type="datetimeFigureOut">
              <a:rPr lang="en-US" smtClean="0"/>
              <a:t>10/3/2018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EE1136-BE93-4D8E-B6B2-988EBDF9F1AC}" type="slidenum">
              <a:rPr lang="en-US" smtClean="0"/>
              <a:t>‹#›</a:t>
            </a:fld>
            <a:endParaRPr lang="en-US"/>
          </a:p>
        </p:txBody>
      </p:sp>
    </p:spTree>
    <p:extLst>
      <p:ext uri="{BB962C8B-B14F-4D97-AF65-F5344CB8AC3E}">
        <p14:creationId xmlns:p14="http://schemas.microsoft.com/office/powerpoint/2010/main" val="2643968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9F56CC-7482-4D32-812D-6A61036ABA1F}" type="datetimeFigureOut">
              <a:rPr lang="en-US" smtClean="0"/>
              <a:t>10/3/2018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EE1136-BE93-4D8E-B6B2-988EBDF9F1AC}" type="slidenum">
              <a:rPr lang="en-US" smtClean="0"/>
              <a:t>‹#›</a:t>
            </a:fld>
            <a:endParaRPr lang="en-US"/>
          </a:p>
        </p:txBody>
      </p:sp>
    </p:spTree>
    <p:extLst>
      <p:ext uri="{BB962C8B-B14F-4D97-AF65-F5344CB8AC3E}">
        <p14:creationId xmlns:p14="http://schemas.microsoft.com/office/powerpoint/2010/main" val="2795269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9F56CC-7482-4D32-812D-6A61036ABA1F}" type="datetimeFigureOut">
              <a:rPr lang="en-US" smtClean="0"/>
              <a:t>10/3/2018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EE1136-BE93-4D8E-B6B2-988EBDF9F1AC}" type="slidenum">
              <a:rPr lang="en-US" smtClean="0"/>
              <a:t>‹#›</a:t>
            </a:fld>
            <a:endParaRPr lang="en-US"/>
          </a:p>
        </p:txBody>
      </p:sp>
    </p:spTree>
    <p:extLst>
      <p:ext uri="{BB962C8B-B14F-4D97-AF65-F5344CB8AC3E}">
        <p14:creationId xmlns:p14="http://schemas.microsoft.com/office/powerpoint/2010/main" val="261956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9F56CC-7482-4D32-812D-6A61036ABA1F}" type="datetimeFigureOut">
              <a:rPr lang="en-US" smtClean="0"/>
              <a:t>10/3/2018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EE1136-BE93-4D8E-B6B2-988EBDF9F1AC}" type="slidenum">
              <a:rPr lang="en-US" smtClean="0"/>
              <a:t>‹#›</a:t>
            </a:fld>
            <a:endParaRPr lang="en-US"/>
          </a:p>
        </p:txBody>
      </p:sp>
    </p:spTree>
    <p:extLst>
      <p:ext uri="{BB962C8B-B14F-4D97-AF65-F5344CB8AC3E}">
        <p14:creationId xmlns:p14="http://schemas.microsoft.com/office/powerpoint/2010/main" val="59182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49F56CC-7482-4D32-812D-6A61036ABA1F}" type="datetimeFigureOut">
              <a:rPr lang="en-US" smtClean="0"/>
              <a:t>10/3/2018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EE1136-BE93-4D8E-B6B2-988EBDF9F1AC}" type="slidenum">
              <a:rPr lang="en-US" smtClean="0"/>
              <a:t>‹#›</a:t>
            </a:fld>
            <a:endParaRPr lang="en-US"/>
          </a:p>
        </p:txBody>
      </p:sp>
    </p:spTree>
    <p:extLst>
      <p:ext uri="{BB962C8B-B14F-4D97-AF65-F5344CB8AC3E}">
        <p14:creationId xmlns:p14="http://schemas.microsoft.com/office/powerpoint/2010/main" val="1286908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49F56CC-7482-4D32-812D-6A61036ABA1F}" type="datetimeFigureOut">
              <a:rPr lang="en-US" smtClean="0"/>
              <a:t>10/3/2018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EE1136-BE93-4D8E-B6B2-988EBDF9F1AC}" type="slidenum">
              <a:rPr lang="en-US" smtClean="0"/>
              <a:t>‹#›</a:t>
            </a:fld>
            <a:endParaRPr lang="en-US"/>
          </a:p>
        </p:txBody>
      </p:sp>
    </p:spTree>
    <p:extLst>
      <p:ext uri="{BB962C8B-B14F-4D97-AF65-F5344CB8AC3E}">
        <p14:creationId xmlns:p14="http://schemas.microsoft.com/office/powerpoint/2010/main" val="1769263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9F56CC-7482-4D32-812D-6A61036ABA1F}" type="datetimeFigureOut">
              <a:rPr lang="en-US" smtClean="0"/>
              <a:t>10/3/2018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EE1136-BE93-4D8E-B6B2-988EBDF9F1AC}" type="slidenum">
              <a:rPr lang="en-US" smtClean="0"/>
              <a:t>‹#›</a:t>
            </a:fld>
            <a:endParaRPr lang="en-US"/>
          </a:p>
        </p:txBody>
      </p:sp>
    </p:spTree>
    <p:extLst>
      <p:ext uri="{BB962C8B-B14F-4D97-AF65-F5344CB8AC3E}">
        <p14:creationId xmlns:p14="http://schemas.microsoft.com/office/powerpoint/2010/main" val="2951308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6C090-0A1A-45E8-AC3B-DEFDFC4263F9}"/>
              </a:ext>
            </a:extLst>
          </p:cNvPr>
          <p:cNvSpPr>
            <a:spLocks noGrp="1"/>
          </p:cNvSpPr>
          <p:nvPr>
            <p:ph type="title"/>
          </p:nvPr>
        </p:nvSpPr>
        <p:spPr>
          <a:xfrm>
            <a:off x="457199" y="101232"/>
            <a:ext cx="8229600" cy="2070997"/>
          </a:xfrm>
        </p:spPr>
        <p:txBody>
          <a:bodyPr>
            <a:normAutofit fontScale="90000"/>
          </a:bodyPr>
          <a:lstStyle/>
          <a:p>
            <a:r>
              <a:rPr lang="en-US" dirty="0"/>
              <a:t>What does “Equitable Multi-Level Systems of Support” actually mean?</a:t>
            </a:r>
          </a:p>
        </p:txBody>
      </p:sp>
      <p:pic>
        <p:nvPicPr>
          <p:cNvPr id="1026" name="Picture 2" descr="RtI guidance graphic">
            <a:extLst>
              <a:ext uri="{FF2B5EF4-FFF2-40B4-BE49-F238E27FC236}">
                <a16:creationId xmlns:a16="http://schemas.microsoft.com/office/drawing/2014/main" id="{47628D70-0F32-48B2-8A1B-E8A08E75FF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4359" y="2172229"/>
            <a:ext cx="4514643" cy="41625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79D76B6-EC1B-4A16-A987-6695CA274F48}"/>
              </a:ext>
            </a:extLst>
          </p:cNvPr>
          <p:cNvSpPr txBox="1"/>
          <p:nvPr/>
        </p:nvSpPr>
        <p:spPr>
          <a:xfrm>
            <a:off x="0" y="6334780"/>
            <a:ext cx="8981440" cy="523220"/>
          </a:xfrm>
          <a:prstGeom prst="rect">
            <a:avLst/>
          </a:prstGeom>
          <a:noFill/>
        </p:spPr>
        <p:txBody>
          <a:bodyPr wrap="square" rtlCol="0">
            <a:spAutoFit/>
          </a:bodyPr>
          <a:lstStyle/>
          <a:p>
            <a:pPr algn="ctr"/>
            <a:r>
              <a:rPr lang="en-US" sz="2800" b="1" dirty="0">
                <a:solidFill>
                  <a:srgbClr val="FF0000"/>
                </a:solidFill>
                <a:effectLst>
                  <a:outerShdw blurRad="38100" dist="38100" dir="2700000" algn="tl">
                    <a:srgbClr val="000000">
                      <a:alpha val="43137"/>
                    </a:srgbClr>
                  </a:outerShdw>
                </a:effectLst>
              </a:rPr>
              <a:t>And how does it relate to me and our students?</a:t>
            </a:r>
          </a:p>
        </p:txBody>
      </p:sp>
    </p:spTree>
    <p:extLst>
      <p:ext uri="{BB962C8B-B14F-4D97-AF65-F5344CB8AC3E}">
        <p14:creationId xmlns:p14="http://schemas.microsoft.com/office/powerpoint/2010/main" val="385397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2CF4E-B985-4804-82D3-F6649FC27E87}"/>
              </a:ext>
            </a:extLst>
          </p:cNvPr>
          <p:cNvSpPr>
            <a:spLocks noGrp="1"/>
          </p:cNvSpPr>
          <p:nvPr>
            <p:ph type="title"/>
          </p:nvPr>
        </p:nvSpPr>
        <p:spPr>
          <a:xfrm>
            <a:off x="0" y="126884"/>
            <a:ext cx="3495758" cy="492094"/>
          </a:xfrm>
        </p:spPr>
        <p:txBody>
          <a:bodyPr>
            <a:normAutofit fontScale="90000"/>
          </a:bodyPr>
          <a:lstStyle/>
          <a:p>
            <a:pPr algn="ctr"/>
            <a:r>
              <a:rPr lang="en-US" sz="2800" dirty="0"/>
              <a:t>More about Sara</a:t>
            </a:r>
          </a:p>
        </p:txBody>
      </p:sp>
      <p:pic>
        <p:nvPicPr>
          <p:cNvPr id="2050" name="Picture 2" descr="Image result for stock photos girl">
            <a:extLst>
              <a:ext uri="{FF2B5EF4-FFF2-40B4-BE49-F238E27FC236}">
                <a16:creationId xmlns:a16="http://schemas.microsoft.com/office/drawing/2014/main" id="{B2B83ED3-75C4-4E22-B888-F51EA7E341A8}"/>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894372" y="1579725"/>
            <a:ext cx="3202772" cy="213518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5BDAC90-AED1-460D-97D4-AF3E4EFF091F}"/>
              </a:ext>
            </a:extLst>
          </p:cNvPr>
          <p:cNvSpPr txBox="1"/>
          <p:nvPr/>
        </p:nvSpPr>
        <p:spPr>
          <a:xfrm>
            <a:off x="457201" y="3714906"/>
            <a:ext cx="8439462" cy="3293209"/>
          </a:xfrm>
          <a:prstGeom prst="rect">
            <a:avLst/>
          </a:prstGeom>
          <a:noFill/>
        </p:spPr>
        <p:txBody>
          <a:bodyPr wrap="square" rtlCol="0">
            <a:spAutoFit/>
          </a:bodyPr>
          <a:lstStyle/>
          <a:p>
            <a:pPr marL="285750" indent="-285750">
              <a:buFont typeface="Arial" panose="020B0604020202020204" pitchFamily="34" charset="0"/>
              <a:buChar char="•"/>
            </a:pPr>
            <a:r>
              <a:rPr lang="en-US" dirty="0"/>
              <a:t>Absences this school year: 15; in past years, Sara has averaged 25 absences per year</a:t>
            </a:r>
          </a:p>
          <a:p>
            <a:pPr marL="285750" indent="-285750">
              <a:buFont typeface="Arial" panose="020B0604020202020204" pitchFamily="34" charset="0"/>
              <a:buChar char="•"/>
            </a:pPr>
            <a:r>
              <a:rPr lang="en-US" dirty="0"/>
              <a:t>Has been seeing school counselor for social/emotional concerns; has been in groups in the past</a:t>
            </a:r>
          </a:p>
          <a:p>
            <a:pPr marL="285750" indent="-285750">
              <a:buFont typeface="Arial" panose="020B0604020202020204" pitchFamily="34" charset="0"/>
              <a:buChar char="•"/>
            </a:pPr>
            <a:r>
              <a:rPr lang="en-US" dirty="0"/>
              <a:t>Difficulty focusing, cries easily, will become verbally aggressive toward adults and peers at times</a:t>
            </a:r>
          </a:p>
          <a:p>
            <a:pPr marL="285750" indent="-285750">
              <a:buFont typeface="Arial" panose="020B0604020202020204" pitchFamily="34" charset="0"/>
              <a:buChar char="•"/>
            </a:pPr>
            <a:r>
              <a:rPr lang="en-US" dirty="0"/>
              <a:t>Discipline referrals: 20 minors; 7 majors</a:t>
            </a:r>
          </a:p>
          <a:p>
            <a:pPr marL="285750" indent="-285750">
              <a:buFont typeface="Arial" panose="020B0604020202020204" pitchFamily="34" charset="0"/>
              <a:buChar char="•"/>
            </a:pPr>
            <a:r>
              <a:rPr lang="en-US" dirty="0"/>
              <a:t>Currently lives with grandmother and grandfather and younger sister</a:t>
            </a:r>
          </a:p>
          <a:p>
            <a:pPr marL="285750" indent="-285750">
              <a:buFont typeface="Arial" panose="020B0604020202020204" pitchFamily="34" charset="0"/>
              <a:buChar char="•"/>
            </a:pPr>
            <a:r>
              <a:rPr lang="en-US" dirty="0"/>
              <a:t>Was removed from mother’s home due to neglect and drug/alcohol abuse</a:t>
            </a:r>
          </a:p>
          <a:p>
            <a:pPr marL="285750" indent="-285750">
              <a:buFont typeface="Arial" panose="020B0604020202020204" pitchFamily="34" charset="0"/>
              <a:buChar char="•"/>
            </a:pPr>
            <a:r>
              <a:rPr lang="en-US" dirty="0"/>
              <a:t>She feels remorse after she has become explosive towards adults and peers</a:t>
            </a:r>
          </a:p>
          <a:p>
            <a:pPr marL="285750" indent="-285750">
              <a:buFont typeface="Arial" panose="020B0604020202020204" pitchFamily="34" charset="0"/>
              <a:buChar char="•"/>
            </a:pPr>
            <a:r>
              <a:rPr lang="en-US" dirty="0"/>
              <a:t>Sara often states she is worried about her mother </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endParaRPr lang="en-US" sz="1400" dirty="0"/>
          </a:p>
        </p:txBody>
      </p:sp>
      <p:sp>
        <p:nvSpPr>
          <p:cNvPr id="6" name="TextBox 5">
            <a:extLst>
              <a:ext uri="{FF2B5EF4-FFF2-40B4-BE49-F238E27FC236}">
                <a16:creationId xmlns:a16="http://schemas.microsoft.com/office/drawing/2014/main" id="{EFB661D4-F129-4665-A2A8-DD1CB8E10300}"/>
              </a:ext>
            </a:extLst>
          </p:cNvPr>
          <p:cNvSpPr txBox="1"/>
          <p:nvPr/>
        </p:nvSpPr>
        <p:spPr>
          <a:xfrm>
            <a:off x="1894372" y="1579725"/>
            <a:ext cx="1978702" cy="307777"/>
          </a:xfrm>
          <a:prstGeom prst="rect">
            <a:avLst/>
          </a:prstGeom>
          <a:noFill/>
        </p:spPr>
        <p:txBody>
          <a:bodyPr wrap="square" rtlCol="0">
            <a:spAutoFit/>
          </a:bodyPr>
          <a:lstStyle/>
          <a:p>
            <a:r>
              <a:rPr lang="en-US" sz="1400" b="1" i="1" dirty="0"/>
              <a:t>*Not real student*</a:t>
            </a:r>
          </a:p>
        </p:txBody>
      </p:sp>
      <p:pic>
        <p:nvPicPr>
          <p:cNvPr id="1026" name="Picture 2" descr="Image result for female mugshots">
            <a:extLst>
              <a:ext uri="{FF2B5EF4-FFF2-40B4-BE49-F238E27FC236}">
                <a16:creationId xmlns:a16="http://schemas.microsoft.com/office/drawing/2014/main" id="{D2DD32A2-87E9-472B-9469-1BBB3AEB5D5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6089" y="580918"/>
            <a:ext cx="2466975" cy="1847850"/>
          </a:xfrm>
          <a:prstGeom prst="ellipse">
            <a:avLst/>
          </a:prstGeom>
          <a:ln>
            <a:noFill/>
          </a:ln>
          <a:effectLst>
            <a:outerShdw blurRad="63500" sx="102000" sy="102000" algn="ctr" rotWithShape="0">
              <a:prstClr val="black">
                <a:alpha val="40000"/>
              </a:prstClr>
            </a:outerShdw>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9911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1000"/>
                                        <p:tgtEl>
                                          <p:spTgt spid="5">
                                            <p:txEl>
                                              <p:pRg st="7" end="7"/>
                                            </p:txEl>
                                          </p:spTgt>
                                        </p:tgtEl>
                                      </p:cBhvr>
                                    </p:animEffect>
                                    <p:anim calcmode="lin" valueType="num">
                                      <p:cBhvr>
                                        <p:cTn id="5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1026"/>
                                        </p:tgtEl>
                                        <p:attrNameLst>
                                          <p:attrName>style.visibility</p:attrName>
                                        </p:attrNameLst>
                                      </p:cBhvr>
                                      <p:to>
                                        <p:strVal val="visible"/>
                                      </p:to>
                                    </p:set>
                                    <p:animEffect transition="in" filter="fade">
                                      <p:cBhvr>
                                        <p:cTn id="63"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0D0F68-3038-417C-856A-445DD5579D07}"/>
              </a:ext>
            </a:extLst>
          </p:cNvPr>
          <p:cNvSpPr>
            <a:spLocks noGrp="1"/>
          </p:cNvSpPr>
          <p:nvPr>
            <p:ph type="title"/>
          </p:nvPr>
        </p:nvSpPr>
        <p:spPr/>
        <p:txBody>
          <a:bodyPr/>
          <a:lstStyle/>
          <a:p>
            <a:r>
              <a:rPr lang="en-US" dirty="0"/>
              <a:t>Student to Teacher Connection</a:t>
            </a:r>
          </a:p>
        </p:txBody>
      </p:sp>
      <p:sp>
        <p:nvSpPr>
          <p:cNvPr id="5" name="Text Placeholder 4">
            <a:extLst>
              <a:ext uri="{FF2B5EF4-FFF2-40B4-BE49-F238E27FC236}">
                <a16:creationId xmlns:a16="http://schemas.microsoft.com/office/drawing/2014/main" id="{5332D072-695C-4102-B812-126D070DA41D}"/>
              </a:ext>
            </a:extLst>
          </p:cNvPr>
          <p:cNvSpPr>
            <a:spLocks noGrp="1"/>
          </p:cNvSpPr>
          <p:nvPr>
            <p:ph type="body" idx="1"/>
          </p:nvPr>
        </p:nvSpPr>
        <p:spPr>
          <a:xfrm>
            <a:off x="457200" y="1097757"/>
            <a:ext cx="4040188" cy="639762"/>
          </a:xfrm>
        </p:spPr>
        <p:txBody>
          <a:bodyPr/>
          <a:lstStyle/>
          <a:p>
            <a:r>
              <a:rPr lang="en-US" dirty="0"/>
              <a:t>Sara’s Needs</a:t>
            </a:r>
          </a:p>
        </p:txBody>
      </p:sp>
      <p:sp>
        <p:nvSpPr>
          <p:cNvPr id="6" name="Content Placeholder 5">
            <a:extLst>
              <a:ext uri="{FF2B5EF4-FFF2-40B4-BE49-F238E27FC236}">
                <a16:creationId xmlns:a16="http://schemas.microsoft.com/office/drawing/2014/main" id="{67B94C65-34D1-4E35-A215-583FE1153EDA}"/>
              </a:ext>
            </a:extLst>
          </p:cNvPr>
          <p:cNvSpPr>
            <a:spLocks noGrp="1"/>
          </p:cNvSpPr>
          <p:nvPr>
            <p:ph sz="half" idx="2"/>
          </p:nvPr>
        </p:nvSpPr>
        <p:spPr>
          <a:xfrm>
            <a:off x="457200" y="1933576"/>
            <a:ext cx="4040188" cy="639762"/>
          </a:xfrm>
        </p:spPr>
        <p:txBody>
          <a:bodyPr>
            <a:normAutofit fontScale="92500" lnSpcReduction="10000"/>
          </a:bodyPr>
          <a:lstStyle/>
          <a:p>
            <a:r>
              <a:rPr lang="en-US" dirty="0"/>
              <a:t>Absenteeism </a:t>
            </a:r>
          </a:p>
          <a:p>
            <a:endParaRPr lang="en-US" dirty="0"/>
          </a:p>
        </p:txBody>
      </p:sp>
      <p:sp>
        <p:nvSpPr>
          <p:cNvPr id="7" name="Text Placeholder 6">
            <a:extLst>
              <a:ext uri="{FF2B5EF4-FFF2-40B4-BE49-F238E27FC236}">
                <a16:creationId xmlns:a16="http://schemas.microsoft.com/office/drawing/2014/main" id="{69841819-71CB-4388-BAD1-BCF88316D70D}"/>
              </a:ext>
            </a:extLst>
          </p:cNvPr>
          <p:cNvSpPr>
            <a:spLocks noGrp="1"/>
          </p:cNvSpPr>
          <p:nvPr>
            <p:ph type="body" sz="quarter" idx="3"/>
          </p:nvPr>
        </p:nvSpPr>
        <p:spPr>
          <a:xfrm>
            <a:off x="4645025" y="1097757"/>
            <a:ext cx="4041775" cy="639762"/>
          </a:xfrm>
        </p:spPr>
        <p:txBody>
          <a:bodyPr/>
          <a:lstStyle/>
          <a:p>
            <a:r>
              <a:rPr lang="en-US" dirty="0"/>
              <a:t>Classroom Application</a:t>
            </a:r>
          </a:p>
        </p:txBody>
      </p:sp>
      <p:sp>
        <p:nvSpPr>
          <p:cNvPr id="8" name="Content Placeholder 7">
            <a:extLst>
              <a:ext uri="{FF2B5EF4-FFF2-40B4-BE49-F238E27FC236}">
                <a16:creationId xmlns:a16="http://schemas.microsoft.com/office/drawing/2014/main" id="{D4EA7E13-D4B6-4D36-B7B7-8195971BC629}"/>
              </a:ext>
            </a:extLst>
          </p:cNvPr>
          <p:cNvSpPr>
            <a:spLocks noGrp="1"/>
          </p:cNvSpPr>
          <p:nvPr>
            <p:ph sz="quarter" idx="4"/>
          </p:nvPr>
        </p:nvSpPr>
        <p:spPr>
          <a:xfrm>
            <a:off x="4645025" y="1731902"/>
            <a:ext cx="4041775" cy="4851460"/>
          </a:xfrm>
        </p:spPr>
        <p:txBody>
          <a:bodyPr>
            <a:normAutofit fontScale="92500" lnSpcReduction="10000"/>
          </a:bodyPr>
          <a:lstStyle/>
          <a:p>
            <a:r>
              <a:rPr lang="en-US" dirty="0"/>
              <a:t>Review of absent history from Skyward</a:t>
            </a:r>
          </a:p>
          <a:p>
            <a:r>
              <a:rPr lang="en-US" dirty="0"/>
              <a:t>Guardian and teacher communication to increase attendance </a:t>
            </a:r>
          </a:p>
          <a:p>
            <a:r>
              <a:rPr lang="en-US" dirty="0"/>
              <a:t>Teacher/School Counselor/Principal/Social Worker collaborate to reduce barriers causing absences; work with County Case Worker </a:t>
            </a:r>
          </a:p>
          <a:p>
            <a:r>
              <a:rPr lang="en-US" dirty="0"/>
              <a:t>When needed, truancy citations administered </a:t>
            </a:r>
          </a:p>
          <a:p>
            <a:r>
              <a:rPr lang="en-US" dirty="0"/>
              <a:t>Outside support provided to family to support attendance  </a:t>
            </a:r>
          </a:p>
        </p:txBody>
      </p:sp>
      <p:sp>
        <p:nvSpPr>
          <p:cNvPr id="3" name="TextBox 2">
            <a:extLst>
              <a:ext uri="{FF2B5EF4-FFF2-40B4-BE49-F238E27FC236}">
                <a16:creationId xmlns:a16="http://schemas.microsoft.com/office/drawing/2014/main" id="{165EFCA0-CB63-44CE-8E45-2A23B1BF52F4}"/>
              </a:ext>
            </a:extLst>
          </p:cNvPr>
          <p:cNvSpPr txBox="1"/>
          <p:nvPr/>
        </p:nvSpPr>
        <p:spPr>
          <a:xfrm>
            <a:off x="561121" y="2671763"/>
            <a:ext cx="4009292" cy="2585323"/>
          </a:xfrm>
          <a:prstGeom prst="rect">
            <a:avLst/>
          </a:prstGeom>
          <a:noFill/>
        </p:spPr>
        <p:txBody>
          <a:bodyPr wrap="square" rtlCol="0">
            <a:spAutoFit/>
          </a:bodyPr>
          <a:lstStyle/>
          <a:p>
            <a:r>
              <a:rPr lang="en-US" b="1" dirty="0"/>
              <a:t>MTSS Areas Addressed:</a:t>
            </a:r>
          </a:p>
          <a:p>
            <a:pPr marL="285750" indent="-285750">
              <a:buFont typeface="Arial" panose="020B0604020202020204" pitchFamily="34" charset="0"/>
              <a:buChar char="•"/>
            </a:pPr>
            <a:r>
              <a:rPr lang="en-US" dirty="0"/>
              <a:t>Equity</a:t>
            </a:r>
          </a:p>
          <a:p>
            <a:pPr marL="285750" indent="-285750">
              <a:buFont typeface="Arial" panose="020B0604020202020204" pitchFamily="34" charset="0"/>
              <a:buChar char="•"/>
            </a:pPr>
            <a:r>
              <a:rPr lang="en-US" dirty="0"/>
              <a:t>Strategic Use of Data</a:t>
            </a:r>
          </a:p>
          <a:p>
            <a:pPr marL="285750" indent="-285750">
              <a:buFont typeface="Arial" panose="020B0604020202020204" pitchFamily="34" charset="0"/>
              <a:buChar char="•"/>
            </a:pPr>
            <a:r>
              <a:rPr lang="en-US" dirty="0"/>
              <a:t>Collaboration</a:t>
            </a:r>
          </a:p>
          <a:p>
            <a:pPr marL="285750" indent="-285750">
              <a:buFont typeface="Arial" panose="020B0604020202020204" pitchFamily="34" charset="0"/>
              <a:buChar char="•"/>
            </a:pPr>
            <a:r>
              <a:rPr lang="en-US" dirty="0"/>
              <a:t>Family and Community Engagement</a:t>
            </a:r>
          </a:p>
          <a:p>
            <a:pPr marL="285750" indent="-285750">
              <a:buFont typeface="Arial" panose="020B0604020202020204" pitchFamily="34" charset="0"/>
              <a:buChar char="•"/>
            </a:pPr>
            <a:r>
              <a:rPr lang="en-US" dirty="0"/>
              <a:t>Continuum of Supports</a:t>
            </a:r>
          </a:p>
          <a:p>
            <a:pPr marL="285750" indent="-285750">
              <a:buFont typeface="Arial" panose="020B0604020202020204" pitchFamily="34" charset="0"/>
              <a:buChar char="•"/>
            </a:pPr>
            <a:r>
              <a:rPr lang="en-US" dirty="0"/>
              <a:t>Systemic Implementation</a:t>
            </a:r>
          </a:p>
          <a:p>
            <a:pPr marL="285750" indent="-285750">
              <a:buFont typeface="Arial" panose="020B0604020202020204" pitchFamily="34" charset="0"/>
              <a:buChar char="•"/>
            </a:pPr>
            <a:r>
              <a:rPr lang="en-US" dirty="0"/>
              <a:t>Strong Shared Leadership</a:t>
            </a:r>
          </a:p>
          <a:p>
            <a:pPr marL="285750" indent="-285750">
              <a:buFont typeface="Arial" panose="020B0604020202020204" pitchFamily="34" charset="0"/>
              <a:buChar char="•"/>
            </a:pPr>
            <a:r>
              <a:rPr lang="en-US" dirty="0"/>
              <a:t>Positive Culture </a:t>
            </a:r>
          </a:p>
        </p:txBody>
      </p:sp>
    </p:spTree>
    <p:extLst>
      <p:ext uri="{BB962C8B-B14F-4D97-AF65-F5344CB8AC3E}">
        <p14:creationId xmlns:p14="http://schemas.microsoft.com/office/powerpoint/2010/main" val="2783942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fade">
                                      <p:cBhvr>
                                        <p:cTn id="13" dur="1000"/>
                                        <p:tgtEl>
                                          <p:spTgt spid="8">
                                            <p:txEl>
                                              <p:pRg st="0" end="0"/>
                                            </p:txEl>
                                          </p:spTgt>
                                        </p:tgtEl>
                                      </p:cBhvr>
                                    </p:animEffect>
                                    <p:anim calcmode="lin" valueType="num">
                                      <p:cBhvr>
                                        <p:cTn id="14"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fade">
                                      <p:cBhvr>
                                        <p:cTn id="20" dur="1000"/>
                                        <p:tgtEl>
                                          <p:spTgt spid="8">
                                            <p:txEl>
                                              <p:pRg st="1" end="1"/>
                                            </p:txEl>
                                          </p:spTgt>
                                        </p:tgtEl>
                                      </p:cBhvr>
                                    </p:animEffect>
                                    <p:anim calcmode="lin" valueType="num">
                                      <p:cBhvr>
                                        <p:cTn id="21"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fade">
                                      <p:cBhvr>
                                        <p:cTn id="27" dur="1000"/>
                                        <p:tgtEl>
                                          <p:spTgt spid="8">
                                            <p:txEl>
                                              <p:pRg st="2" end="2"/>
                                            </p:txEl>
                                          </p:spTgt>
                                        </p:tgtEl>
                                      </p:cBhvr>
                                    </p:animEffect>
                                    <p:anim calcmode="lin" valueType="num">
                                      <p:cBhvr>
                                        <p:cTn id="28"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8">
                                            <p:txEl>
                                              <p:pRg st="3" end="3"/>
                                            </p:txEl>
                                          </p:spTgt>
                                        </p:tgtEl>
                                        <p:attrNameLst>
                                          <p:attrName>style.visibility</p:attrName>
                                        </p:attrNameLst>
                                      </p:cBhvr>
                                      <p:to>
                                        <p:strVal val="visible"/>
                                      </p:to>
                                    </p:set>
                                    <p:animEffect transition="in" filter="fade">
                                      <p:cBhvr>
                                        <p:cTn id="34" dur="1000"/>
                                        <p:tgtEl>
                                          <p:spTgt spid="8">
                                            <p:txEl>
                                              <p:pRg st="3" end="3"/>
                                            </p:txEl>
                                          </p:spTgt>
                                        </p:tgtEl>
                                      </p:cBhvr>
                                    </p:animEffect>
                                    <p:anim calcmode="lin" valueType="num">
                                      <p:cBhvr>
                                        <p:cTn id="35"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8">
                                            <p:txEl>
                                              <p:pRg st="4" end="4"/>
                                            </p:txEl>
                                          </p:spTgt>
                                        </p:tgtEl>
                                        <p:attrNameLst>
                                          <p:attrName>style.visibility</p:attrName>
                                        </p:attrNameLst>
                                      </p:cBhvr>
                                      <p:to>
                                        <p:strVal val="visible"/>
                                      </p:to>
                                    </p:set>
                                    <p:animEffect transition="in" filter="fade">
                                      <p:cBhvr>
                                        <p:cTn id="41" dur="1000"/>
                                        <p:tgtEl>
                                          <p:spTgt spid="8">
                                            <p:txEl>
                                              <p:pRg st="4" end="4"/>
                                            </p:txEl>
                                          </p:spTgt>
                                        </p:tgtEl>
                                      </p:cBhvr>
                                    </p:animEffect>
                                    <p:anim calcmode="lin" valueType="num">
                                      <p:cBhvr>
                                        <p:cTn id="42"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gtEl>
                                        <p:attrNameLst>
                                          <p:attrName>style.visibility</p:attrName>
                                        </p:attrNameLst>
                                      </p:cBhvr>
                                      <p:to>
                                        <p:strVal val="visible"/>
                                      </p:to>
                                    </p:set>
                                    <p:anim calcmode="lin" valueType="num">
                                      <p:cBhvr additive="base">
                                        <p:cTn id="48" dur="500" fill="hold"/>
                                        <p:tgtEl>
                                          <p:spTgt spid="3"/>
                                        </p:tgtEl>
                                        <p:attrNameLst>
                                          <p:attrName>ppt_x</p:attrName>
                                        </p:attrNameLst>
                                      </p:cBhvr>
                                      <p:tavLst>
                                        <p:tav tm="0">
                                          <p:val>
                                            <p:strVal val="#ppt_x"/>
                                          </p:val>
                                        </p:tav>
                                        <p:tav tm="100000">
                                          <p:val>
                                            <p:strVal val="#ppt_x"/>
                                          </p:val>
                                        </p:tav>
                                      </p:tavLst>
                                    </p:anim>
                                    <p:anim calcmode="lin" valueType="num">
                                      <p:cBhvr additive="base">
                                        <p:cTn id="4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0D0F68-3038-417C-856A-445DD5579D07}"/>
              </a:ext>
            </a:extLst>
          </p:cNvPr>
          <p:cNvSpPr>
            <a:spLocks noGrp="1"/>
          </p:cNvSpPr>
          <p:nvPr>
            <p:ph type="title"/>
          </p:nvPr>
        </p:nvSpPr>
        <p:spPr/>
        <p:txBody>
          <a:bodyPr/>
          <a:lstStyle/>
          <a:p>
            <a:r>
              <a:rPr lang="en-US" dirty="0"/>
              <a:t>Student to Teacher Connection</a:t>
            </a:r>
          </a:p>
        </p:txBody>
      </p:sp>
      <p:sp>
        <p:nvSpPr>
          <p:cNvPr id="5" name="Text Placeholder 4">
            <a:extLst>
              <a:ext uri="{FF2B5EF4-FFF2-40B4-BE49-F238E27FC236}">
                <a16:creationId xmlns:a16="http://schemas.microsoft.com/office/drawing/2014/main" id="{5332D072-695C-4102-B812-126D070DA41D}"/>
              </a:ext>
            </a:extLst>
          </p:cNvPr>
          <p:cNvSpPr>
            <a:spLocks noGrp="1"/>
          </p:cNvSpPr>
          <p:nvPr>
            <p:ph type="body" idx="1"/>
          </p:nvPr>
        </p:nvSpPr>
        <p:spPr>
          <a:xfrm>
            <a:off x="457200" y="1097757"/>
            <a:ext cx="4040188" cy="639762"/>
          </a:xfrm>
        </p:spPr>
        <p:txBody>
          <a:bodyPr/>
          <a:lstStyle/>
          <a:p>
            <a:r>
              <a:rPr lang="en-US" dirty="0"/>
              <a:t>Sara’s Needs</a:t>
            </a:r>
          </a:p>
        </p:txBody>
      </p:sp>
      <p:sp>
        <p:nvSpPr>
          <p:cNvPr id="6" name="Content Placeholder 5">
            <a:extLst>
              <a:ext uri="{FF2B5EF4-FFF2-40B4-BE49-F238E27FC236}">
                <a16:creationId xmlns:a16="http://schemas.microsoft.com/office/drawing/2014/main" id="{67B94C65-34D1-4E35-A215-583FE1153EDA}"/>
              </a:ext>
            </a:extLst>
          </p:cNvPr>
          <p:cNvSpPr>
            <a:spLocks noGrp="1"/>
          </p:cNvSpPr>
          <p:nvPr>
            <p:ph sz="half" idx="2"/>
          </p:nvPr>
        </p:nvSpPr>
        <p:spPr>
          <a:xfrm>
            <a:off x="457200" y="1933575"/>
            <a:ext cx="4040188" cy="1254125"/>
          </a:xfrm>
        </p:spPr>
        <p:txBody>
          <a:bodyPr>
            <a:normAutofit/>
          </a:bodyPr>
          <a:lstStyle/>
          <a:p>
            <a:r>
              <a:rPr lang="en-US" dirty="0"/>
              <a:t>Social/Emotional and Behavioral Difficulties </a:t>
            </a:r>
          </a:p>
          <a:p>
            <a:endParaRPr lang="en-US" dirty="0"/>
          </a:p>
        </p:txBody>
      </p:sp>
      <p:sp>
        <p:nvSpPr>
          <p:cNvPr id="7" name="Text Placeholder 6">
            <a:extLst>
              <a:ext uri="{FF2B5EF4-FFF2-40B4-BE49-F238E27FC236}">
                <a16:creationId xmlns:a16="http://schemas.microsoft.com/office/drawing/2014/main" id="{69841819-71CB-4388-BAD1-BCF88316D70D}"/>
              </a:ext>
            </a:extLst>
          </p:cNvPr>
          <p:cNvSpPr>
            <a:spLocks noGrp="1"/>
          </p:cNvSpPr>
          <p:nvPr>
            <p:ph type="body" sz="quarter" idx="3"/>
          </p:nvPr>
        </p:nvSpPr>
        <p:spPr>
          <a:xfrm>
            <a:off x="4645025" y="1097757"/>
            <a:ext cx="4041775" cy="639762"/>
          </a:xfrm>
        </p:spPr>
        <p:txBody>
          <a:bodyPr/>
          <a:lstStyle/>
          <a:p>
            <a:r>
              <a:rPr lang="en-US" dirty="0"/>
              <a:t>Classroom Application</a:t>
            </a:r>
          </a:p>
        </p:txBody>
      </p:sp>
      <p:sp>
        <p:nvSpPr>
          <p:cNvPr id="8" name="Content Placeholder 7">
            <a:extLst>
              <a:ext uri="{FF2B5EF4-FFF2-40B4-BE49-F238E27FC236}">
                <a16:creationId xmlns:a16="http://schemas.microsoft.com/office/drawing/2014/main" id="{D4EA7E13-D4B6-4D36-B7B7-8195971BC629}"/>
              </a:ext>
            </a:extLst>
          </p:cNvPr>
          <p:cNvSpPr>
            <a:spLocks noGrp="1"/>
          </p:cNvSpPr>
          <p:nvPr>
            <p:ph sz="quarter" idx="4"/>
          </p:nvPr>
        </p:nvSpPr>
        <p:spPr>
          <a:xfrm>
            <a:off x="4645025" y="1731902"/>
            <a:ext cx="4041775" cy="4851460"/>
          </a:xfrm>
        </p:spPr>
        <p:txBody>
          <a:bodyPr>
            <a:noAutofit/>
          </a:bodyPr>
          <a:lstStyle/>
          <a:p>
            <a:r>
              <a:rPr lang="en-US" sz="1350" dirty="0"/>
              <a:t>Teacher continues with relationship building</a:t>
            </a:r>
          </a:p>
          <a:p>
            <a:r>
              <a:rPr lang="en-US" sz="1350" dirty="0"/>
              <a:t>Review of data from Alpine/ Skyward</a:t>
            </a:r>
          </a:p>
          <a:p>
            <a:r>
              <a:rPr lang="en-US" sz="1350" dirty="0"/>
              <a:t>Work within PLC to first support Sara behaviorally; after no success with Tier 1 PBIS supports; Problem-Solving Meeting to determine need for intervention; interventions documented in Alpine</a:t>
            </a:r>
          </a:p>
          <a:p>
            <a:r>
              <a:rPr lang="en-US" sz="1350" dirty="0"/>
              <a:t>Continued exposure to classroom guidance lessons </a:t>
            </a:r>
          </a:p>
          <a:p>
            <a:r>
              <a:rPr lang="en-US" sz="1350" dirty="0"/>
              <a:t>Teacher/School Counselor collaboration; School Counselor referral made</a:t>
            </a:r>
          </a:p>
          <a:p>
            <a:r>
              <a:rPr lang="en-US" sz="1350" dirty="0"/>
              <a:t>School Counseling support provided weekly </a:t>
            </a:r>
          </a:p>
          <a:p>
            <a:r>
              <a:rPr lang="en-US" sz="1350" dirty="0"/>
              <a:t>Behavioral intervention put in place with rewards focusing on her interests and preference; data collected daily</a:t>
            </a:r>
          </a:p>
          <a:p>
            <a:r>
              <a:rPr lang="en-US" sz="1350" dirty="0"/>
              <a:t>Communication with guardians, including outside agency referrals made; work with County Case Worker</a:t>
            </a:r>
          </a:p>
          <a:p>
            <a:r>
              <a:rPr lang="en-US" sz="1350" dirty="0"/>
              <a:t>Collaboration with Teacher/School Counselor/Psychologist/Social Worker/Principal to support Sara in and out of school setting</a:t>
            </a:r>
          </a:p>
          <a:p>
            <a:r>
              <a:rPr lang="en-US" sz="1350" dirty="0"/>
              <a:t>Staff learns more about how trauma affects students learning through professional development</a:t>
            </a:r>
          </a:p>
        </p:txBody>
      </p:sp>
      <p:sp>
        <p:nvSpPr>
          <p:cNvPr id="3" name="TextBox 2">
            <a:extLst>
              <a:ext uri="{FF2B5EF4-FFF2-40B4-BE49-F238E27FC236}">
                <a16:creationId xmlns:a16="http://schemas.microsoft.com/office/drawing/2014/main" id="{165EFCA0-CB63-44CE-8E45-2A23B1BF52F4}"/>
              </a:ext>
            </a:extLst>
          </p:cNvPr>
          <p:cNvSpPr txBox="1"/>
          <p:nvPr/>
        </p:nvSpPr>
        <p:spPr>
          <a:xfrm>
            <a:off x="561121" y="2671763"/>
            <a:ext cx="4009292" cy="3416320"/>
          </a:xfrm>
          <a:prstGeom prst="rect">
            <a:avLst/>
          </a:prstGeom>
          <a:noFill/>
        </p:spPr>
        <p:txBody>
          <a:bodyPr wrap="square" rtlCol="0">
            <a:spAutoFit/>
          </a:bodyPr>
          <a:lstStyle/>
          <a:p>
            <a:r>
              <a:rPr lang="en-US" b="1" dirty="0"/>
              <a:t>MTSS Areas Addressed:</a:t>
            </a:r>
          </a:p>
          <a:p>
            <a:pPr marL="285750" indent="-285750">
              <a:buFont typeface="Arial" panose="020B0604020202020204" pitchFamily="34" charset="0"/>
              <a:buChar char="•"/>
            </a:pPr>
            <a:r>
              <a:rPr lang="en-US" dirty="0"/>
              <a:t>Equity</a:t>
            </a:r>
          </a:p>
          <a:p>
            <a:pPr marL="285750" indent="-285750">
              <a:buFont typeface="Arial" panose="020B0604020202020204" pitchFamily="34" charset="0"/>
              <a:buChar char="•"/>
            </a:pPr>
            <a:r>
              <a:rPr lang="en-US" dirty="0"/>
              <a:t>High Quality Instruction</a:t>
            </a:r>
          </a:p>
          <a:p>
            <a:pPr marL="285750" indent="-285750">
              <a:buFont typeface="Arial" panose="020B0604020202020204" pitchFamily="34" charset="0"/>
              <a:buChar char="•"/>
            </a:pPr>
            <a:r>
              <a:rPr lang="en-US" dirty="0"/>
              <a:t>Strategic Use of Data</a:t>
            </a:r>
          </a:p>
          <a:p>
            <a:pPr marL="285750" indent="-285750">
              <a:buFont typeface="Arial" panose="020B0604020202020204" pitchFamily="34" charset="0"/>
              <a:buChar char="•"/>
            </a:pPr>
            <a:r>
              <a:rPr lang="en-US" dirty="0"/>
              <a:t>Collaboration</a:t>
            </a:r>
          </a:p>
          <a:p>
            <a:pPr marL="285750" indent="-285750">
              <a:buFont typeface="Arial" panose="020B0604020202020204" pitchFamily="34" charset="0"/>
              <a:buChar char="•"/>
            </a:pPr>
            <a:r>
              <a:rPr lang="en-US" dirty="0"/>
              <a:t>Family and Community Engagement</a:t>
            </a:r>
          </a:p>
          <a:p>
            <a:pPr marL="285750" indent="-285750">
              <a:buFont typeface="Arial" panose="020B0604020202020204" pitchFamily="34" charset="0"/>
              <a:buChar char="•"/>
            </a:pPr>
            <a:r>
              <a:rPr lang="en-US" dirty="0"/>
              <a:t>Continuum of Supports</a:t>
            </a:r>
          </a:p>
          <a:p>
            <a:pPr marL="285750" indent="-285750">
              <a:buFont typeface="Arial" panose="020B0604020202020204" pitchFamily="34" charset="0"/>
              <a:buChar char="•"/>
            </a:pPr>
            <a:r>
              <a:rPr lang="en-US" dirty="0"/>
              <a:t>Strong Universal Level of Support</a:t>
            </a:r>
          </a:p>
          <a:p>
            <a:pPr marL="285750" indent="-285750">
              <a:buFont typeface="Arial" panose="020B0604020202020204" pitchFamily="34" charset="0"/>
              <a:buChar char="•"/>
            </a:pPr>
            <a:r>
              <a:rPr lang="en-US" dirty="0"/>
              <a:t>Systemic Implementation</a:t>
            </a:r>
          </a:p>
          <a:p>
            <a:pPr marL="285750" indent="-285750">
              <a:buFont typeface="Arial" panose="020B0604020202020204" pitchFamily="34" charset="0"/>
              <a:buChar char="•"/>
            </a:pPr>
            <a:r>
              <a:rPr lang="en-US" dirty="0"/>
              <a:t>Evidenced-Based Practices</a:t>
            </a:r>
          </a:p>
          <a:p>
            <a:pPr marL="285750" indent="-285750">
              <a:buFont typeface="Arial" panose="020B0604020202020204" pitchFamily="34" charset="0"/>
              <a:buChar char="•"/>
            </a:pPr>
            <a:r>
              <a:rPr lang="en-US" dirty="0"/>
              <a:t>Strong Shared Leadership</a:t>
            </a:r>
          </a:p>
          <a:p>
            <a:pPr marL="285750" indent="-285750">
              <a:buFont typeface="Arial" panose="020B0604020202020204" pitchFamily="34" charset="0"/>
              <a:buChar char="•"/>
            </a:pPr>
            <a:r>
              <a:rPr lang="en-US" dirty="0"/>
              <a:t>Positive Culture </a:t>
            </a:r>
          </a:p>
        </p:txBody>
      </p:sp>
    </p:spTree>
    <p:extLst>
      <p:ext uri="{BB962C8B-B14F-4D97-AF65-F5344CB8AC3E}">
        <p14:creationId xmlns:p14="http://schemas.microsoft.com/office/powerpoint/2010/main" val="3259054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fade">
                                      <p:cBhvr>
                                        <p:cTn id="13" dur="1000"/>
                                        <p:tgtEl>
                                          <p:spTgt spid="8">
                                            <p:txEl>
                                              <p:pRg st="0" end="0"/>
                                            </p:txEl>
                                          </p:spTgt>
                                        </p:tgtEl>
                                      </p:cBhvr>
                                    </p:animEffect>
                                    <p:anim calcmode="lin" valueType="num">
                                      <p:cBhvr>
                                        <p:cTn id="14"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fade">
                                      <p:cBhvr>
                                        <p:cTn id="20" dur="1000"/>
                                        <p:tgtEl>
                                          <p:spTgt spid="8">
                                            <p:txEl>
                                              <p:pRg st="1" end="1"/>
                                            </p:txEl>
                                          </p:spTgt>
                                        </p:tgtEl>
                                      </p:cBhvr>
                                    </p:animEffect>
                                    <p:anim calcmode="lin" valueType="num">
                                      <p:cBhvr>
                                        <p:cTn id="21"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fade">
                                      <p:cBhvr>
                                        <p:cTn id="27" dur="1000"/>
                                        <p:tgtEl>
                                          <p:spTgt spid="8">
                                            <p:txEl>
                                              <p:pRg st="2" end="2"/>
                                            </p:txEl>
                                          </p:spTgt>
                                        </p:tgtEl>
                                      </p:cBhvr>
                                    </p:animEffect>
                                    <p:anim calcmode="lin" valueType="num">
                                      <p:cBhvr>
                                        <p:cTn id="28"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8">
                                            <p:txEl>
                                              <p:pRg st="3" end="3"/>
                                            </p:txEl>
                                          </p:spTgt>
                                        </p:tgtEl>
                                        <p:attrNameLst>
                                          <p:attrName>style.visibility</p:attrName>
                                        </p:attrNameLst>
                                      </p:cBhvr>
                                      <p:to>
                                        <p:strVal val="visible"/>
                                      </p:to>
                                    </p:set>
                                    <p:animEffect transition="in" filter="fade">
                                      <p:cBhvr>
                                        <p:cTn id="34" dur="1000"/>
                                        <p:tgtEl>
                                          <p:spTgt spid="8">
                                            <p:txEl>
                                              <p:pRg st="3" end="3"/>
                                            </p:txEl>
                                          </p:spTgt>
                                        </p:tgtEl>
                                      </p:cBhvr>
                                    </p:animEffect>
                                    <p:anim calcmode="lin" valueType="num">
                                      <p:cBhvr>
                                        <p:cTn id="35"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8">
                                            <p:txEl>
                                              <p:pRg st="4" end="4"/>
                                            </p:txEl>
                                          </p:spTgt>
                                        </p:tgtEl>
                                        <p:attrNameLst>
                                          <p:attrName>style.visibility</p:attrName>
                                        </p:attrNameLst>
                                      </p:cBhvr>
                                      <p:to>
                                        <p:strVal val="visible"/>
                                      </p:to>
                                    </p:set>
                                    <p:animEffect transition="in" filter="fade">
                                      <p:cBhvr>
                                        <p:cTn id="41" dur="1000"/>
                                        <p:tgtEl>
                                          <p:spTgt spid="8">
                                            <p:txEl>
                                              <p:pRg st="4" end="4"/>
                                            </p:txEl>
                                          </p:spTgt>
                                        </p:tgtEl>
                                      </p:cBhvr>
                                    </p:animEffect>
                                    <p:anim calcmode="lin" valueType="num">
                                      <p:cBhvr>
                                        <p:cTn id="42"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8">
                                            <p:txEl>
                                              <p:pRg st="5" end="5"/>
                                            </p:txEl>
                                          </p:spTgt>
                                        </p:tgtEl>
                                        <p:attrNameLst>
                                          <p:attrName>style.visibility</p:attrName>
                                        </p:attrNameLst>
                                      </p:cBhvr>
                                      <p:to>
                                        <p:strVal val="visible"/>
                                      </p:to>
                                    </p:set>
                                    <p:animEffect transition="in" filter="fade">
                                      <p:cBhvr>
                                        <p:cTn id="48" dur="1000"/>
                                        <p:tgtEl>
                                          <p:spTgt spid="8">
                                            <p:txEl>
                                              <p:pRg st="5" end="5"/>
                                            </p:txEl>
                                          </p:spTgt>
                                        </p:tgtEl>
                                      </p:cBhvr>
                                    </p:animEffect>
                                    <p:anim calcmode="lin" valueType="num">
                                      <p:cBhvr>
                                        <p:cTn id="49"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8">
                                            <p:txEl>
                                              <p:pRg st="6" end="6"/>
                                            </p:txEl>
                                          </p:spTgt>
                                        </p:tgtEl>
                                        <p:attrNameLst>
                                          <p:attrName>style.visibility</p:attrName>
                                        </p:attrNameLst>
                                      </p:cBhvr>
                                      <p:to>
                                        <p:strVal val="visible"/>
                                      </p:to>
                                    </p:set>
                                    <p:animEffect transition="in" filter="fade">
                                      <p:cBhvr>
                                        <p:cTn id="55" dur="1000"/>
                                        <p:tgtEl>
                                          <p:spTgt spid="8">
                                            <p:txEl>
                                              <p:pRg st="6" end="6"/>
                                            </p:txEl>
                                          </p:spTgt>
                                        </p:tgtEl>
                                      </p:cBhvr>
                                    </p:animEffect>
                                    <p:anim calcmode="lin" valueType="num">
                                      <p:cBhvr>
                                        <p:cTn id="56"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8">
                                            <p:txEl>
                                              <p:pRg st="7" end="7"/>
                                            </p:txEl>
                                          </p:spTgt>
                                        </p:tgtEl>
                                        <p:attrNameLst>
                                          <p:attrName>style.visibility</p:attrName>
                                        </p:attrNameLst>
                                      </p:cBhvr>
                                      <p:to>
                                        <p:strVal val="visible"/>
                                      </p:to>
                                    </p:set>
                                    <p:animEffect transition="in" filter="fade">
                                      <p:cBhvr>
                                        <p:cTn id="62" dur="1000"/>
                                        <p:tgtEl>
                                          <p:spTgt spid="8">
                                            <p:txEl>
                                              <p:pRg st="7" end="7"/>
                                            </p:txEl>
                                          </p:spTgt>
                                        </p:tgtEl>
                                      </p:cBhvr>
                                    </p:animEffect>
                                    <p:anim calcmode="lin" valueType="num">
                                      <p:cBhvr>
                                        <p:cTn id="63"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8">
                                            <p:txEl>
                                              <p:pRg st="8" end="8"/>
                                            </p:txEl>
                                          </p:spTgt>
                                        </p:tgtEl>
                                        <p:attrNameLst>
                                          <p:attrName>style.visibility</p:attrName>
                                        </p:attrNameLst>
                                      </p:cBhvr>
                                      <p:to>
                                        <p:strVal val="visible"/>
                                      </p:to>
                                    </p:set>
                                    <p:animEffect transition="in" filter="fade">
                                      <p:cBhvr>
                                        <p:cTn id="69" dur="1000"/>
                                        <p:tgtEl>
                                          <p:spTgt spid="8">
                                            <p:txEl>
                                              <p:pRg st="8" end="8"/>
                                            </p:txEl>
                                          </p:spTgt>
                                        </p:tgtEl>
                                      </p:cBhvr>
                                    </p:animEffect>
                                    <p:anim calcmode="lin" valueType="num">
                                      <p:cBhvr>
                                        <p:cTn id="70"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p:cTn id="71" dur="1000" fill="hold"/>
                                        <p:tgtEl>
                                          <p:spTgt spid="8">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8">
                                            <p:txEl>
                                              <p:pRg st="9" end="9"/>
                                            </p:txEl>
                                          </p:spTgt>
                                        </p:tgtEl>
                                        <p:attrNameLst>
                                          <p:attrName>style.visibility</p:attrName>
                                        </p:attrNameLst>
                                      </p:cBhvr>
                                      <p:to>
                                        <p:strVal val="visible"/>
                                      </p:to>
                                    </p:set>
                                    <p:animEffect transition="in" filter="fade">
                                      <p:cBhvr>
                                        <p:cTn id="76" dur="1000"/>
                                        <p:tgtEl>
                                          <p:spTgt spid="8">
                                            <p:txEl>
                                              <p:pRg st="9" end="9"/>
                                            </p:txEl>
                                          </p:spTgt>
                                        </p:tgtEl>
                                      </p:cBhvr>
                                    </p:animEffect>
                                    <p:anim calcmode="lin" valueType="num">
                                      <p:cBhvr>
                                        <p:cTn id="77"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78"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3"/>
                                        </p:tgtEl>
                                        <p:attrNameLst>
                                          <p:attrName>style.visibility</p:attrName>
                                        </p:attrNameLst>
                                      </p:cBhvr>
                                      <p:to>
                                        <p:strVal val="visible"/>
                                      </p:to>
                                    </p:set>
                                    <p:anim calcmode="lin" valueType="num">
                                      <p:cBhvr additive="base">
                                        <p:cTn id="83" dur="500" fill="hold"/>
                                        <p:tgtEl>
                                          <p:spTgt spid="3"/>
                                        </p:tgtEl>
                                        <p:attrNameLst>
                                          <p:attrName>ppt_x</p:attrName>
                                        </p:attrNameLst>
                                      </p:cBhvr>
                                      <p:tavLst>
                                        <p:tav tm="0">
                                          <p:val>
                                            <p:strVal val="#ppt_x"/>
                                          </p:val>
                                        </p:tav>
                                        <p:tav tm="100000">
                                          <p:val>
                                            <p:strVal val="#ppt_x"/>
                                          </p:val>
                                        </p:tav>
                                      </p:tavLst>
                                    </p:anim>
                                    <p:anim calcmode="lin" valueType="num">
                                      <p:cBhvr additive="base">
                                        <p:cTn id="8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D65EA-D03B-4BD0-8652-0D10EB4B43E3}"/>
              </a:ext>
            </a:extLst>
          </p:cNvPr>
          <p:cNvSpPr>
            <a:spLocks noGrp="1"/>
          </p:cNvSpPr>
          <p:nvPr>
            <p:ph type="title"/>
          </p:nvPr>
        </p:nvSpPr>
        <p:spPr/>
        <p:txBody>
          <a:bodyPr>
            <a:normAutofit fontScale="90000"/>
          </a:bodyPr>
          <a:lstStyle/>
          <a:p>
            <a:r>
              <a:rPr lang="en-US" dirty="0"/>
              <a:t>Other Staff Duties/Activities to support Sara’s (and all students) academic and behavioral success  </a:t>
            </a:r>
          </a:p>
        </p:txBody>
      </p:sp>
      <p:sp>
        <p:nvSpPr>
          <p:cNvPr id="4" name="Content Placeholder 3">
            <a:extLst>
              <a:ext uri="{FF2B5EF4-FFF2-40B4-BE49-F238E27FC236}">
                <a16:creationId xmlns:a16="http://schemas.microsoft.com/office/drawing/2014/main" id="{7F4312F2-23AB-49BA-AA41-90887083C246}"/>
              </a:ext>
            </a:extLst>
          </p:cNvPr>
          <p:cNvSpPr>
            <a:spLocks noGrp="1"/>
          </p:cNvSpPr>
          <p:nvPr>
            <p:ph idx="1"/>
          </p:nvPr>
        </p:nvSpPr>
        <p:spPr/>
        <p:txBody>
          <a:bodyPr>
            <a:normAutofit fontScale="70000" lnSpcReduction="20000"/>
          </a:bodyPr>
          <a:lstStyle/>
          <a:p>
            <a:r>
              <a:rPr lang="en-US" dirty="0"/>
              <a:t>Professional Development in a variety of areas to keep up with current trends in education </a:t>
            </a:r>
          </a:p>
          <a:p>
            <a:r>
              <a:rPr lang="en-US" dirty="0"/>
              <a:t>Sitting on various committees to assist with implementation of building and district activities that support students, including staff meetings</a:t>
            </a:r>
          </a:p>
          <a:p>
            <a:r>
              <a:rPr lang="en-US" dirty="0"/>
              <a:t>Learning and implementing technology/electronic resources to support all learning</a:t>
            </a:r>
          </a:p>
          <a:p>
            <a:r>
              <a:rPr lang="en-US" dirty="0"/>
              <a:t>Lesson planning and grading</a:t>
            </a:r>
          </a:p>
          <a:p>
            <a:r>
              <a:rPr lang="en-US" dirty="0"/>
              <a:t>Supporting extra curricular activities focusing on student interest</a:t>
            </a:r>
          </a:p>
          <a:p>
            <a:r>
              <a:rPr lang="en-US" dirty="0"/>
              <a:t>Collaboration with various staff and parents to support needs of students</a:t>
            </a:r>
          </a:p>
          <a:p>
            <a:r>
              <a:rPr lang="en-US" dirty="0"/>
              <a:t>Mentoring new staff </a:t>
            </a:r>
          </a:p>
          <a:p>
            <a:endParaRPr lang="en-US" dirty="0"/>
          </a:p>
        </p:txBody>
      </p:sp>
      <p:sp>
        <p:nvSpPr>
          <p:cNvPr id="5" name="Text Placeholder 4">
            <a:extLst>
              <a:ext uri="{FF2B5EF4-FFF2-40B4-BE49-F238E27FC236}">
                <a16:creationId xmlns:a16="http://schemas.microsoft.com/office/drawing/2014/main" id="{E188F765-CCBD-4EBA-A357-6C2F4B4A39D4}"/>
              </a:ext>
            </a:extLst>
          </p:cNvPr>
          <p:cNvSpPr>
            <a:spLocks noGrp="1"/>
          </p:cNvSpPr>
          <p:nvPr>
            <p:ph type="body" sz="half" idx="2"/>
          </p:nvPr>
        </p:nvSpPr>
        <p:spPr/>
        <p:txBody>
          <a:bodyPr/>
          <a:lstStyle/>
          <a:p>
            <a:r>
              <a:rPr lang="en-US" sz="2000" b="1" i="1" dirty="0"/>
              <a:t>MTSS Areas Addressed:</a:t>
            </a:r>
          </a:p>
          <a:p>
            <a:pPr marL="285750" indent="-285750">
              <a:buFont typeface="Arial" panose="020B0604020202020204" pitchFamily="34" charset="0"/>
              <a:buChar char="•"/>
            </a:pPr>
            <a:r>
              <a:rPr lang="en-US" sz="1800" dirty="0"/>
              <a:t> Equity </a:t>
            </a:r>
          </a:p>
          <a:p>
            <a:pPr marL="285750" indent="-285750">
              <a:buFont typeface="Arial" panose="020B0604020202020204" pitchFamily="34" charset="0"/>
              <a:buChar char="•"/>
            </a:pPr>
            <a:r>
              <a:rPr lang="en-US" sz="1800" dirty="0"/>
              <a:t>High Quality Instruction</a:t>
            </a:r>
          </a:p>
          <a:p>
            <a:pPr marL="285750" indent="-285750">
              <a:buFont typeface="Arial" panose="020B0604020202020204" pitchFamily="34" charset="0"/>
              <a:buChar char="•"/>
            </a:pPr>
            <a:r>
              <a:rPr lang="en-US" sz="1800" dirty="0"/>
              <a:t>Strategic Use of Data</a:t>
            </a:r>
          </a:p>
          <a:p>
            <a:pPr marL="285750" indent="-285750">
              <a:buFont typeface="Arial" panose="020B0604020202020204" pitchFamily="34" charset="0"/>
              <a:buChar char="•"/>
            </a:pPr>
            <a:r>
              <a:rPr lang="en-US" sz="1800" dirty="0"/>
              <a:t>Collaboration</a:t>
            </a:r>
          </a:p>
          <a:p>
            <a:pPr marL="285750" indent="-285750">
              <a:buFont typeface="Arial" panose="020B0604020202020204" pitchFamily="34" charset="0"/>
              <a:buChar char="•"/>
            </a:pPr>
            <a:r>
              <a:rPr lang="en-US" sz="1800" dirty="0"/>
              <a:t>Family and Community Engagement</a:t>
            </a:r>
          </a:p>
          <a:p>
            <a:pPr marL="285750" indent="-285750">
              <a:buFont typeface="Arial" panose="020B0604020202020204" pitchFamily="34" charset="0"/>
              <a:buChar char="•"/>
            </a:pPr>
            <a:r>
              <a:rPr lang="en-US" sz="1800" dirty="0"/>
              <a:t>Continuum of Supports</a:t>
            </a:r>
          </a:p>
          <a:p>
            <a:pPr marL="285750" indent="-285750">
              <a:buFont typeface="Arial" panose="020B0604020202020204" pitchFamily="34" charset="0"/>
              <a:buChar char="•"/>
            </a:pPr>
            <a:r>
              <a:rPr lang="en-US" sz="1800" dirty="0"/>
              <a:t>Strong Universal Level of Support </a:t>
            </a:r>
          </a:p>
          <a:p>
            <a:pPr marL="285750" indent="-285750">
              <a:buFont typeface="Arial" panose="020B0604020202020204" pitchFamily="34" charset="0"/>
              <a:buChar char="•"/>
            </a:pPr>
            <a:r>
              <a:rPr lang="en-US" sz="1800" dirty="0"/>
              <a:t>Systemic Implementation</a:t>
            </a:r>
          </a:p>
          <a:p>
            <a:pPr marL="285750" indent="-285750">
              <a:buFont typeface="Arial" panose="020B0604020202020204" pitchFamily="34" charset="0"/>
              <a:buChar char="•"/>
            </a:pPr>
            <a:r>
              <a:rPr lang="en-US" sz="1800" dirty="0"/>
              <a:t>Strong Shared Leadership</a:t>
            </a:r>
          </a:p>
          <a:p>
            <a:pPr marL="285750" indent="-285750">
              <a:buFont typeface="Arial" panose="020B0604020202020204" pitchFamily="34" charset="0"/>
              <a:buChar char="•"/>
            </a:pPr>
            <a:r>
              <a:rPr lang="en-US" sz="1800" dirty="0"/>
              <a:t>Positive Culture</a:t>
            </a:r>
          </a:p>
          <a:p>
            <a:pPr marL="285750" indent="-285750">
              <a:buFont typeface="Arial" panose="020B0604020202020204" pitchFamily="34" charset="0"/>
              <a:buChar char="•"/>
            </a:pPr>
            <a:r>
              <a:rPr lang="en-US" sz="1800" dirty="0"/>
              <a:t>Evidence-Based Practices </a:t>
            </a:r>
          </a:p>
        </p:txBody>
      </p:sp>
    </p:spTree>
    <p:extLst>
      <p:ext uri="{BB962C8B-B14F-4D97-AF65-F5344CB8AC3E}">
        <p14:creationId xmlns:p14="http://schemas.microsoft.com/office/powerpoint/2010/main" val="1269709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6" name="Picture 2" descr="RtI guidance graphic">
            <a:extLst>
              <a:ext uri="{FF2B5EF4-FFF2-40B4-BE49-F238E27FC236}">
                <a16:creationId xmlns:a16="http://schemas.microsoft.com/office/drawing/2014/main" id="{5112950D-B573-4302-A83F-9C7322F8B2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1651" y="661182"/>
            <a:ext cx="5506241" cy="50768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630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072874" y="505765"/>
            <a:ext cx="6259927" cy="914400"/>
          </a:xfrm>
        </p:spPr>
        <p:txBody>
          <a:bodyPr/>
          <a:lstStyle/>
          <a:p>
            <a:r>
              <a:rPr lang="en-US" sz="1400" b="1" u="sng" dirty="0">
                <a:solidFill>
                  <a:schemeClr val="tx1"/>
                </a:solidFill>
              </a:rPr>
              <a:t>Think: </a:t>
            </a:r>
            <a:r>
              <a:rPr lang="en-US" sz="1400" b="1" i="1" dirty="0">
                <a:solidFill>
                  <a:schemeClr val="tx1"/>
                </a:solidFill>
              </a:rPr>
              <a:t>trauma-informed classrooms, professional development, personalized learning experiences for students, academic and career planning, tiered academic and behavioral supports, culturally responsive practices.  </a:t>
            </a:r>
            <a:endParaRPr lang="en-US" b="1" dirty="0">
              <a:solidFill>
                <a:schemeClr val="tx1"/>
              </a:solidFill>
            </a:endParaRPr>
          </a:p>
          <a:p>
            <a:endParaRPr lang="en-US" sz="1400" dirty="0"/>
          </a:p>
        </p:txBody>
      </p:sp>
      <p:sp>
        <p:nvSpPr>
          <p:cNvPr id="4" name="Text Placeholder 3"/>
          <p:cNvSpPr>
            <a:spLocks noGrp="1"/>
          </p:cNvSpPr>
          <p:nvPr>
            <p:ph type="body" sz="quarter" idx="15"/>
          </p:nvPr>
        </p:nvSpPr>
        <p:spPr>
          <a:xfrm>
            <a:off x="3161538" y="1580792"/>
            <a:ext cx="5705856" cy="1772009"/>
          </a:xfrm>
        </p:spPr>
        <p:txBody>
          <a:bodyPr/>
          <a:lstStyle/>
          <a:p>
            <a:r>
              <a:rPr lang="en-US" sz="1400" b="1" u="sng" dirty="0">
                <a:solidFill>
                  <a:schemeClr val="tx1"/>
                </a:solidFill>
              </a:rPr>
              <a:t>Think: </a:t>
            </a:r>
            <a:r>
              <a:rPr lang="en-US" sz="1400" b="1" i="1" dirty="0">
                <a:solidFill>
                  <a:schemeClr val="tx1"/>
                </a:solidFill>
              </a:rPr>
              <a:t>personalized learning experiences for students, tiered academic and behavioral supports, use of technology resources, curriculum resources, professional development, curriculum standards, curriculum assessments, assessments driving instruction (formative and summative), culturally responsive practices, curriculum review process, educator effectiveness, data management systems (Alpine/Skyward), mentoring new staff.   </a:t>
            </a:r>
            <a:endParaRPr lang="en-US" b="1" dirty="0">
              <a:solidFill>
                <a:schemeClr val="tx1"/>
              </a:solidFill>
            </a:endParaRPr>
          </a:p>
        </p:txBody>
      </p:sp>
      <p:sp>
        <p:nvSpPr>
          <p:cNvPr id="6" name="Text Placeholder 5"/>
          <p:cNvSpPr>
            <a:spLocks noGrp="1"/>
          </p:cNvSpPr>
          <p:nvPr>
            <p:ph type="body" sz="quarter" idx="17"/>
          </p:nvPr>
        </p:nvSpPr>
        <p:spPr>
          <a:xfrm>
            <a:off x="4024155" y="3391814"/>
            <a:ext cx="4843239" cy="1763780"/>
          </a:xfrm>
        </p:spPr>
        <p:txBody>
          <a:bodyPr/>
          <a:lstStyle/>
          <a:p>
            <a:r>
              <a:rPr lang="en-US" sz="1400" b="1" u="sng" dirty="0">
                <a:solidFill>
                  <a:schemeClr val="tx1"/>
                </a:solidFill>
              </a:rPr>
              <a:t>Think: </a:t>
            </a:r>
            <a:r>
              <a:rPr lang="en-US" sz="1400" b="1" i="1" dirty="0">
                <a:solidFill>
                  <a:schemeClr val="tx1"/>
                </a:solidFill>
              </a:rPr>
              <a:t>data management systems (Alpine/Skyward), PLC, Problem-Solving Meetings, academic and behavior data to drive instruction/intervention, use of assessments to drive instruction, educator effectiveness, building leadership teams (MTSS, PBIS), professional development. </a:t>
            </a:r>
            <a:endParaRPr lang="en-US" sz="1400" b="1" dirty="0">
              <a:solidFill>
                <a:schemeClr val="tx1"/>
              </a:solidFill>
            </a:endParaRPr>
          </a:p>
        </p:txBody>
      </p:sp>
      <p:sp>
        <p:nvSpPr>
          <p:cNvPr id="8" name="Text Placeholder 7"/>
          <p:cNvSpPr>
            <a:spLocks noGrp="1"/>
          </p:cNvSpPr>
          <p:nvPr>
            <p:ph type="body" sz="quarter" idx="19"/>
          </p:nvPr>
        </p:nvSpPr>
        <p:spPr>
          <a:xfrm>
            <a:off x="4572000" y="5077558"/>
            <a:ext cx="4512564" cy="1763780"/>
          </a:xfrm>
        </p:spPr>
        <p:txBody>
          <a:bodyPr/>
          <a:lstStyle/>
          <a:p>
            <a:r>
              <a:rPr lang="en-US" sz="1400" b="1" u="sng" dirty="0">
                <a:solidFill>
                  <a:schemeClr val="tx1"/>
                </a:solidFill>
              </a:rPr>
              <a:t>Think: </a:t>
            </a:r>
            <a:r>
              <a:rPr lang="en-US" sz="1400" b="1" i="1" dirty="0">
                <a:solidFill>
                  <a:schemeClr val="tx1"/>
                </a:solidFill>
              </a:rPr>
              <a:t>trauma-informed practices, PBIS, use of technology resources, parent communication, PLC, building leadership teams (MTSS, PBIS, BLT), academic and career planning, technology resources for communication, mentoring of staff, professional development.</a:t>
            </a:r>
            <a:endParaRPr lang="en-US" sz="1400" b="1" dirty="0">
              <a:solidFill>
                <a:schemeClr val="tx1"/>
              </a:solidFill>
            </a:endParaRPr>
          </a:p>
        </p:txBody>
      </p:sp>
      <p:pic>
        <p:nvPicPr>
          <p:cNvPr id="15" name="Picture Placeholder 14">
            <a:extLst>
              <a:ext uri="{FF2B5EF4-FFF2-40B4-BE49-F238E27FC236}">
                <a16:creationId xmlns:a16="http://schemas.microsoft.com/office/drawing/2014/main" id="{F4533948-7A3D-441F-8816-54EC1C522B1D}"/>
              </a:ext>
            </a:extLst>
          </p:cNvPr>
          <p:cNvPicPr>
            <a:picLocks noGrp="1" noChangeAspect="1"/>
          </p:cNvPicPr>
          <p:nvPr>
            <p:ph type="pic" sz="quarter" idx="13"/>
          </p:nvPr>
        </p:nvPicPr>
        <p:blipFill rotWithShape="1">
          <a:blip r:embed="rId3">
            <a:extLst>
              <a:ext uri="{28A0092B-C50C-407E-A947-70E740481C1C}">
                <a14:useLocalDpi xmlns:a14="http://schemas.microsoft.com/office/drawing/2010/main" val="0"/>
              </a:ext>
            </a:extLst>
          </a:blip>
          <a:srcRect l="19537" t="10870" r="25064" b="14131"/>
          <a:stretch/>
        </p:blipFill>
        <p:spPr>
          <a:xfrm>
            <a:off x="864465" y="742121"/>
            <a:ext cx="990839" cy="1020417"/>
          </a:xfrm>
        </p:spPr>
      </p:pic>
      <p:pic>
        <p:nvPicPr>
          <p:cNvPr id="23" name="Picture Placeholder 22">
            <a:extLst>
              <a:ext uri="{FF2B5EF4-FFF2-40B4-BE49-F238E27FC236}">
                <a16:creationId xmlns:a16="http://schemas.microsoft.com/office/drawing/2014/main" id="{D0EE7FC8-EAAD-449E-88D7-2C9DADC4F304}"/>
              </a:ext>
            </a:extLst>
          </p:cNvPr>
          <p:cNvPicPr>
            <a:picLocks noGrp="1" noChangeAspect="1"/>
          </p:cNvPicPr>
          <p:nvPr>
            <p:ph type="pic" sz="quarter" idx="20"/>
          </p:nvPr>
        </p:nvPicPr>
        <p:blipFill rotWithShape="1">
          <a:blip r:embed="rId4">
            <a:extLst>
              <a:ext uri="{28A0092B-C50C-407E-A947-70E740481C1C}">
                <a14:useLocalDpi xmlns:a14="http://schemas.microsoft.com/office/drawing/2010/main" val="0"/>
              </a:ext>
            </a:extLst>
          </a:blip>
          <a:srcRect l="17653" t="14167" r="17653" b="22428"/>
          <a:stretch/>
        </p:blipFill>
        <p:spPr>
          <a:xfrm>
            <a:off x="3157032" y="5410863"/>
            <a:ext cx="1297925" cy="1097279"/>
          </a:xfrm>
        </p:spPr>
      </p:pic>
      <p:pic>
        <p:nvPicPr>
          <p:cNvPr id="27" name="Picture Placeholder 26">
            <a:extLst>
              <a:ext uri="{FF2B5EF4-FFF2-40B4-BE49-F238E27FC236}">
                <a16:creationId xmlns:a16="http://schemas.microsoft.com/office/drawing/2014/main" id="{DD3DD45A-18A2-43B8-A3DF-5D2C69B39E61}"/>
              </a:ext>
            </a:extLst>
          </p:cNvPr>
          <p:cNvPicPr>
            <a:picLocks noGrp="1" noChangeAspect="1"/>
          </p:cNvPicPr>
          <p:nvPr>
            <p:ph type="pic" sz="quarter" idx="16"/>
          </p:nvPr>
        </p:nvPicPr>
        <p:blipFill rotWithShape="1">
          <a:blip r:embed="rId5">
            <a:extLst>
              <a:ext uri="{28A0092B-C50C-407E-A947-70E740481C1C}">
                <a14:useLocalDpi xmlns:a14="http://schemas.microsoft.com/office/drawing/2010/main" val="0"/>
              </a:ext>
            </a:extLst>
          </a:blip>
          <a:srcRect l="13042" t="13889" r="13135" b="13044"/>
          <a:stretch/>
        </p:blipFill>
        <p:spPr>
          <a:xfrm>
            <a:off x="1710078" y="1981200"/>
            <a:ext cx="1178896" cy="914400"/>
          </a:xfrm>
        </p:spPr>
      </p:pic>
      <p:pic>
        <p:nvPicPr>
          <p:cNvPr id="31" name="Picture Placeholder 30">
            <a:extLst>
              <a:ext uri="{FF2B5EF4-FFF2-40B4-BE49-F238E27FC236}">
                <a16:creationId xmlns:a16="http://schemas.microsoft.com/office/drawing/2014/main" id="{CBD456AB-A10D-4C2E-94CA-55CE5DDC6746}"/>
              </a:ext>
            </a:extLst>
          </p:cNvPr>
          <p:cNvPicPr>
            <a:picLocks noGrp="1" noChangeAspect="1"/>
          </p:cNvPicPr>
          <p:nvPr>
            <p:ph type="pic" sz="quarter" idx="18"/>
          </p:nvPr>
        </p:nvPicPr>
        <p:blipFill rotWithShape="1">
          <a:blip r:embed="rId6">
            <a:extLst>
              <a:ext uri="{28A0092B-C50C-407E-A947-70E740481C1C}">
                <a14:useLocalDpi xmlns:a14="http://schemas.microsoft.com/office/drawing/2010/main" val="0"/>
              </a:ext>
            </a:extLst>
          </a:blip>
          <a:srcRect l="17243" t="20833" r="15365" b="16667"/>
          <a:stretch/>
        </p:blipFill>
        <p:spPr>
          <a:xfrm>
            <a:off x="2574965" y="3863340"/>
            <a:ext cx="1210651" cy="1036984"/>
          </a:xfrm>
        </p:spPr>
      </p:pic>
    </p:spTree>
    <p:extLst>
      <p:ext uri="{BB962C8B-B14F-4D97-AF65-F5344CB8AC3E}">
        <p14:creationId xmlns:p14="http://schemas.microsoft.com/office/powerpoint/2010/main" val="340167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221464" y="946014"/>
            <a:ext cx="6483624" cy="634778"/>
          </a:xfrm>
        </p:spPr>
        <p:txBody>
          <a:bodyPr/>
          <a:lstStyle/>
          <a:p>
            <a:r>
              <a:rPr lang="en-US" sz="1600" b="1" u="sng" dirty="0">
                <a:solidFill>
                  <a:schemeClr val="tx1"/>
                </a:solidFill>
              </a:rPr>
              <a:t>Think: </a:t>
            </a:r>
            <a:r>
              <a:rPr lang="en-US" sz="1600" b="1" i="1" dirty="0">
                <a:solidFill>
                  <a:schemeClr val="tx1"/>
                </a:solidFill>
              </a:rPr>
              <a:t>use of technology resources, parent communication, open houses, and conferences.</a:t>
            </a:r>
            <a:endParaRPr lang="en-US" sz="1600" b="1" dirty="0"/>
          </a:p>
        </p:txBody>
      </p:sp>
      <p:sp>
        <p:nvSpPr>
          <p:cNvPr id="4" name="Text Placeholder 3"/>
          <p:cNvSpPr>
            <a:spLocks noGrp="1"/>
          </p:cNvSpPr>
          <p:nvPr>
            <p:ph type="body" sz="quarter" idx="15"/>
          </p:nvPr>
        </p:nvSpPr>
        <p:spPr>
          <a:xfrm>
            <a:off x="3059848" y="1517194"/>
            <a:ext cx="5543550" cy="1804567"/>
          </a:xfrm>
        </p:spPr>
        <p:txBody>
          <a:bodyPr/>
          <a:lstStyle/>
          <a:p>
            <a:r>
              <a:rPr lang="en-US" sz="1600" b="1" u="sng" dirty="0">
                <a:solidFill>
                  <a:schemeClr val="tx1"/>
                </a:solidFill>
              </a:rPr>
              <a:t>Think: </a:t>
            </a:r>
            <a:r>
              <a:rPr lang="en-US" sz="1600" b="1" i="1" dirty="0">
                <a:solidFill>
                  <a:schemeClr val="tx1"/>
                </a:solidFill>
              </a:rPr>
              <a:t>PLC, data management systems (Alpine/Skyward), assessments driving instruction (formative and summative), PBIS, personalized learning, tired academic and behavioral supports, Problem-Solving Meetings, staff mentoring, professional development, culturally responsive practices, trauma-informed practices, and curriculum review process. </a:t>
            </a:r>
            <a:endParaRPr lang="en-US" sz="1600" b="1" dirty="0"/>
          </a:p>
        </p:txBody>
      </p:sp>
      <p:sp>
        <p:nvSpPr>
          <p:cNvPr id="6" name="Text Placeholder 5"/>
          <p:cNvSpPr>
            <a:spLocks noGrp="1"/>
          </p:cNvSpPr>
          <p:nvPr>
            <p:ph type="body" sz="quarter" idx="17"/>
          </p:nvPr>
        </p:nvSpPr>
        <p:spPr>
          <a:xfrm>
            <a:off x="3903648" y="3285643"/>
            <a:ext cx="4992624" cy="1804566"/>
          </a:xfrm>
        </p:spPr>
        <p:txBody>
          <a:bodyPr/>
          <a:lstStyle/>
          <a:p>
            <a:r>
              <a:rPr lang="en-US" sz="1600" b="1" u="sng" dirty="0">
                <a:solidFill>
                  <a:schemeClr val="tx1"/>
                </a:solidFill>
              </a:rPr>
              <a:t>Think: </a:t>
            </a:r>
            <a:r>
              <a:rPr lang="en-US" sz="1600" b="1" i="1" dirty="0">
                <a:solidFill>
                  <a:schemeClr val="tx1"/>
                </a:solidFill>
              </a:rPr>
              <a:t>personalized learning, use of technology resources, PLC, assessment driving instruction (formative and summative), building teams (PBIS, MTSS, BLT), PBIS, data management systems (Alpine/Skyward), curriculum review, professional development, staff mentoring, educator effectiveness, culturally responsive practices, trauma-informed practices. </a:t>
            </a:r>
            <a:endParaRPr lang="en-US" sz="1600" b="1" dirty="0"/>
          </a:p>
        </p:txBody>
      </p:sp>
      <p:sp>
        <p:nvSpPr>
          <p:cNvPr id="8" name="Text Placeholder 7"/>
          <p:cNvSpPr>
            <a:spLocks noGrp="1"/>
          </p:cNvSpPr>
          <p:nvPr>
            <p:ph type="body" sz="quarter" idx="19"/>
          </p:nvPr>
        </p:nvSpPr>
        <p:spPr>
          <a:xfrm>
            <a:off x="4572000" y="5162178"/>
            <a:ext cx="4512564" cy="1499616"/>
          </a:xfrm>
        </p:spPr>
        <p:txBody>
          <a:bodyPr/>
          <a:lstStyle/>
          <a:p>
            <a:r>
              <a:rPr lang="en-US" sz="1400" b="1" u="sng" dirty="0">
                <a:solidFill>
                  <a:schemeClr val="tx1"/>
                </a:solidFill>
              </a:rPr>
              <a:t>Think: </a:t>
            </a:r>
            <a:r>
              <a:rPr lang="en-US" sz="1400" b="1" i="1" dirty="0">
                <a:solidFill>
                  <a:schemeClr val="tx1"/>
                </a:solidFill>
              </a:rPr>
              <a:t>professional development, trauma-informed practices, tiered academic and behavioral supports, PBIS, personalized learning, use of technology resources, PLC, Problem-Solving meetings, building leadership teams (MTSS, PBIS), use of data management systems (Alpine/Skyward), staff mentoring, curriculum review, culturally responsive practices, and educator effectiveness.</a:t>
            </a:r>
            <a:endParaRPr lang="en-US" sz="1400" b="1" dirty="0"/>
          </a:p>
        </p:txBody>
      </p:sp>
      <p:pic>
        <p:nvPicPr>
          <p:cNvPr id="9" name="Picture Placeholder 8">
            <a:extLst>
              <a:ext uri="{FF2B5EF4-FFF2-40B4-BE49-F238E27FC236}">
                <a16:creationId xmlns:a16="http://schemas.microsoft.com/office/drawing/2014/main" id="{B20DC2FB-98CB-4D91-971B-2A153853D3DB}"/>
              </a:ext>
            </a:extLst>
          </p:cNvPr>
          <p:cNvPicPr>
            <a:picLocks noGrp="1" noChangeAspect="1"/>
          </p:cNvPicPr>
          <p:nvPr>
            <p:ph type="pic" sz="quarter" idx="13"/>
          </p:nvPr>
        </p:nvPicPr>
        <p:blipFill rotWithShape="1">
          <a:blip r:embed="rId3">
            <a:extLst>
              <a:ext uri="{28A0092B-C50C-407E-A947-70E740481C1C}">
                <a14:useLocalDpi xmlns:a14="http://schemas.microsoft.com/office/drawing/2010/main" val="0"/>
              </a:ext>
            </a:extLst>
          </a:blip>
          <a:srcRect l="13612" t="20834" r="13612" b="23610"/>
          <a:stretch/>
        </p:blipFill>
        <p:spPr>
          <a:xfrm>
            <a:off x="709476" y="838200"/>
            <a:ext cx="1234439" cy="914399"/>
          </a:xfrm>
        </p:spPr>
      </p:pic>
      <p:pic>
        <p:nvPicPr>
          <p:cNvPr id="13" name="Picture Placeholder 12">
            <a:extLst>
              <a:ext uri="{FF2B5EF4-FFF2-40B4-BE49-F238E27FC236}">
                <a16:creationId xmlns:a16="http://schemas.microsoft.com/office/drawing/2014/main" id="{9890B798-0745-4D26-8DC1-8BDB51817785}"/>
              </a:ext>
            </a:extLst>
          </p:cNvPr>
          <p:cNvPicPr>
            <a:picLocks noGrp="1" noChangeAspect="1"/>
          </p:cNvPicPr>
          <p:nvPr>
            <p:ph type="pic" sz="quarter" idx="16"/>
          </p:nvPr>
        </p:nvPicPr>
        <p:blipFill rotWithShape="1">
          <a:blip r:embed="rId4">
            <a:extLst>
              <a:ext uri="{28A0092B-C50C-407E-A947-70E740481C1C}">
                <a14:useLocalDpi xmlns:a14="http://schemas.microsoft.com/office/drawing/2010/main" val="0"/>
              </a:ext>
            </a:extLst>
          </a:blip>
          <a:srcRect l="10944" t="20833" r="17635" b="16667"/>
          <a:stretch/>
        </p:blipFill>
        <p:spPr>
          <a:xfrm>
            <a:off x="1679505" y="2057400"/>
            <a:ext cx="1210651" cy="914399"/>
          </a:xfrm>
        </p:spPr>
      </p:pic>
      <p:pic>
        <p:nvPicPr>
          <p:cNvPr id="18" name="Picture Placeholder 17">
            <a:extLst>
              <a:ext uri="{FF2B5EF4-FFF2-40B4-BE49-F238E27FC236}">
                <a16:creationId xmlns:a16="http://schemas.microsoft.com/office/drawing/2014/main" id="{1182D2E2-67D9-4D57-9A32-BC16093C6310}"/>
              </a:ext>
            </a:extLst>
          </p:cNvPr>
          <p:cNvPicPr>
            <a:picLocks noGrp="1" noChangeAspect="1"/>
          </p:cNvPicPr>
          <p:nvPr>
            <p:ph type="pic" sz="quarter" idx="18"/>
          </p:nvPr>
        </p:nvPicPr>
        <p:blipFill rotWithShape="1">
          <a:blip r:embed="rId5">
            <a:extLst>
              <a:ext uri="{28A0092B-C50C-407E-A947-70E740481C1C}">
                <a14:useLocalDpi xmlns:a14="http://schemas.microsoft.com/office/drawing/2010/main" val="0"/>
              </a:ext>
            </a:extLst>
          </a:blip>
          <a:srcRect l="14832" t="20833" r="14832" b="16667"/>
          <a:stretch/>
        </p:blipFill>
        <p:spPr>
          <a:xfrm>
            <a:off x="2454523" y="3536239"/>
            <a:ext cx="1210651" cy="1008874"/>
          </a:xfrm>
        </p:spPr>
      </p:pic>
      <p:pic>
        <p:nvPicPr>
          <p:cNvPr id="22" name="Picture Placeholder 21">
            <a:extLst>
              <a:ext uri="{FF2B5EF4-FFF2-40B4-BE49-F238E27FC236}">
                <a16:creationId xmlns:a16="http://schemas.microsoft.com/office/drawing/2014/main" id="{7F8B1BE6-0511-4B27-AE9D-C3649E0F40E5}"/>
              </a:ext>
            </a:extLst>
          </p:cNvPr>
          <p:cNvPicPr>
            <a:picLocks noGrp="1" noChangeAspect="1"/>
          </p:cNvPicPr>
          <p:nvPr>
            <p:ph type="pic" sz="quarter" idx="20"/>
          </p:nvPr>
        </p:nvPicPr>
        <p:blipFill rotWithShape="1">
          <a:blip r:embed="rId6">
            <a:extLst>
              <a:ext uri="{28A0092B-C50C-407E-A947-70E740481C1C}">
                <a14:useLocalDpi xmlns:a14="http://schemas.microsoft.com/office/drawing/2010/main" val="0"/>
              </a:ext>
            </a:extLst>
          </a:blip>
          <a:srcRect l="10768" t="18609" r="18087" b="17838"/>
          <a:stretch/>
        </p:blipFill>
        <p:spPr>
          <a:xfrm>
            <a:off x="2975521" y="5496326"/>
            <a:ext cx="1379309" cy="1048526"/>
          </a:xfrm>
        </p:spPr>
      </p:pic>
    </p:spTree>
    <p:extLst>
      <p:ext uri="{BB962C8B-B14F-4D97-AF65-F5344CB8AC3E}">
        <p14:creationId xmlns:p14="http://schemas.microsoft.com/office/powerpoint/2010/main" val="1129615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221464" y="838201"/>
            <a:ext cx="6310384" cy="1248090"/>
          </a:xfrm>
        </p:spPr>
        <p:txBody>
          <a:bodyPr/>
          <a:lstStyle/>
          <a:p>
            <a:r>
              <a:rPr lang="en-US" sz="1800" b="1" u="sng" dirty="0">
                <a:solidFill>
                  <a:schemeClr val="tx1"/>
                </a:solidFill>
              </a:rPr>
              <a:t>Think: </a:t>
            </a:r>
            <a:r>
              <a:rPr lang="en-US" sz="1800" b="1" i="1" dirty="0">
                <a:solidFill>
                  <a:schemeClr val="tx1"/>
                </a:solidFill>
              </a:rPr>
              <a:t>teacher leadership opportunities, PLC, professional development, building and district teams (MTSS, BLT, PBIS, curriculum review teams, Personalized Learning), and staff mentoring.</a:t>
            </a:r>
            <a:endParaRPr lang="en-US" b="1" dirty="0"/>
          </a:p>
        </p:txBody>
      </p:sp>
      <p:sp>
        <p:nvSpPr>
          <p:cNvPr id="4" name="Text Placeholder 3"/>
          <p:cNvSpPr>
            <a:spLocks noGrp="1"/>
          </p:cNvSpPr>
          <p:nvPr>
            <p:ph type="body" sz="quarter" idx="15"/>
          </p:nvPr>
        </p:nvSpPr>
        <p:spPr>
          <a:xfrm>
            <a:off x="3582162" y="2360285"/>
            <a:ext cx="5360670" cy="1344845"/>
          </a:xfrm>
        </p:spPr>
        <p:txBody>
          <a:bodyPr/>
          <a:lstStyle/>
          <a:p>
            <a:r>
              <a:rPr lang="en-US" sz="1800" b="1" u="sng" dirty="0">
                <a:solidFill>
                  <a:schemeClr val="tx1"/>
                </a:solidFill>
              </a:rPr>
              <a:t>Think: </a:t>
            </a:r>
            <a:r>
              <a:rPr lang="en-US" sz="1800" b="1" i="1" dirty="0">
                <a:solidFill>
                  <a:schemeClr val="tx1"/>
                </a:solidFill>
              </a:rPr>
              <a:t>trauma-informed practices, PBIS, tiered academic and behavioral supports, PLC, culturally responsive practices, and building teams (PBIS, MTSS, BLT).</a:t>
            </a:r>
            <a:endParaRPr lang="en-US" b="1" dirty="0"/>
          </a:p>
        </p:txBody>
      </p:sp>
      <p:sp>
        <p:nvSpPr>
          <p:cNvPr id="6" name="Text Placeholder 5"/>
          <p:cNvSpPr>
            <a:spLocks noGrp="1"/>
          </p:cNvSpPr>
          <p:nvPr>
            <p:ph type="body" sz="quarter" idx="17"/>
          </p:nvPr>
        </p:nvSpPr>
        <p:spPr>
          <a:xfrm>
            <a:off x="4242816" y="3822193"/>
            <a:ext cx="4700016" cy="2852928"/>
          </a:xfrm>
        </p:spPr>
        <p:txBody>
          <a:bodyPr/>
          <a:lstStyle/>
          <a:p>
            <a:r>
              <a:rPr lang="en-US" sz="1800" b="1" u="sng" dirty="0">
                <a:solidFill>
                  <a:schemeClr val="tx1"/>
                </a:solidFill>
              </a:rPr>
              <a:t>Think: </a:t>
            </a:r>
            <a:r>
              <a:rPr lang="en-US" sz="1800" b="1" i="1" dirty="0">
                <a:solidFill>
                  <a:schemeClr val="tx1"/>
                </a:solidFill>
              </a:rPr>
              <a:t>PLC, curriculum resources, use of technology resources, personalized learning, PBIS, building and district teams (MTSS, PBIS, BLT), data management systems (Alpine/Skyward), academic and career planning, curriculum review, and assessment driving instruction (formative and summative), parent communication, tiered academic and behavior supports, professional development, trauma-informed practices, and culturally responsive practices.</a:t>
            </a:r>
            <a:endParaRPr lang="en-US" b="1" dirty="0"/>
          </a:p>
        </p:txBody>
      </p:sp>
      <p:pic>
        <p:nvPicPr>
          <p:cNvPr id="10" name="Picture Placeholder 9">
            <a:extLst>
              <a:ext uri="{FF2B5EF4-FFF2-40B4-BE49-F238E27FC236}">
                <a16:creationId xmlns:a16="http://schemas.microsoft.com/office/drawing/2014/main" id="{966CB7EB-FD5B-42E2-8834-5D30BAEF9202}"/>
              </a:ext>
            </a:extLst>
          </p:cNvPr>
          <p:cNvPicPr>
            <a:picLocks noGrp="1" noChangeAspect="1"/>
          </p:cNvPicPr>
          <p:nvPr>
            <p:ph type="pic" sz="quarter" idx="13"/>
          </p:nvPr>
        </p:nvPicPr>
        <p:blipFill rotWithShape="1">
          <a:blip r:embed="rId3">
            <a:extLst>
              <a:ext uri="{28A0092B-C50C-407E-A947-70E740481C1C}">
                <a14:useLocalDpi xmlns:a14="http://schemas.microsoft.com/office/drawing/2010/main" val="0"/>
              </a:ext>
            </a:extLst>
          </a:blip>
          <a:srcRect l="14359" t="20834" r="14359" b="20290"/>
          <a:stretch/>
        </p:blipFill>
        <p:spPr>
          <a:xfrm>
            <a:off x="612152" y="838200"/>
            <a:ext cx="1540507" cy="1045463"/>
          </a:xfrm>
        </p:spPr>
      </p:pic>
      <p:pic>
        <p:nvPicPr>
          <p:cNvPr id="15" name="Picture Placeholder 14">
            <a:extLst>
              <a:ext uri="{FF2B5EF4-FFF2-40B4-BE49-F238E27FC236}">
                <a16:creationId xmlns:a16="http://schemas.microsoft.com/office/drawing/2014/main" id="{B54DAEA8-E8B1-4813-9EEB-08D01AE17A18}"/>
              </a:ext>
            </a:extLst>
          </p:cNvPr>
          <p:cNvPicPr>
            <a:picLocks noGrp="1" noChangeAspect="1"/>
          </p:cNvPicPr>
          <p:nvPr>
            <p:ph type="pic" sz="quarter" idx="16"/>
          </p:nvPr>
        </p:nvPicPr>
        <p:blipFill rotWithShape="1">
          <a:blip r:embed="rId4">
            <a:extLst>
              <a:ext uri="{28A0092B-C50C-407E-A947-70E740481C1C}">
                <a14:useLocalDpi xmlns:a14="http://schemas.microsoft.com/office/drawing/2010/main" val="0"/>
              </a:ext>
            </a:extLst>
          </a:blip>
          <a:srcRect l="5966" t="20833" r="11847" b="15460"/>
          <a:stretch/>
        </p:blipFill>
        <p:spPr>
          <a:xfrm>
            <a:off x="1943916" y="2881051"/>
            <a:ext cx="1540508" cy="1078979"/>
          </a:xfrm>
        </p:spPr>
      </p:pic>
      <p:pic>
        <p:nvPicPr>
          <p:cNvPr id="20" name="Picture Placeholder 19">
            <a:extLst>
              <a:ext uri="{FF2B5EF4-FFF2-40B4-BE49-F238E27FC236}">
                <a16:creationId xmlns:a16="http://schemas.microsoft.com/office/drawing/2014/main" id="{216B5513-A3AD-4A39-ABFF-3BB939CCCEDC}"/>
              </a:ext>
            </a:extLst>
          </p:cNvPr>
          <p:cNvPicPr>
            <a:picLocks noGrp="1" noChangeAspect="1"/>
          </p:cNvPicPr>
          <p:nvPr>
            <p:ph type="pic" sz="quarter" idx="18"/>
          </p:nvPr>
        </p:nvPicPr>
        <p:blipFill rotWithShape="1">
          <a:blip r:embed="rId5">
            <a:extLst>
              <a:ext uri="{28A0092B-C50C-407E-A947-70E740481C1C}">
                <a14:useLocalDpi xmlns:a14="http://schemas.microsoft.com/office/drawing/2010/main" val="0"/>
              </a:ext>
            </a:extLst>
          </a:blip>
          <a:srcRect l="11374" t="11776" r="9441" b="17874"/>
          <a:stretch/>
        </p:blipFill>
        <p:spPr>
          <a:xfrm>
            <a:off x="2452251" y="5042980"/>
            <a:ext cx="1613696" cy="1248091"/>
          </a:xfrm>
        </p:spPr>
      </p:pic>
    </p:spTree>
    <p:extLst>
      <p:ext uri="{BB962C8B-B14F-4D97-AF65-F5344CB8AC3E}">
        <p14:creationId xmlns:p14="http://schemas.microsoft.com/office/powerpoint/2010/main" val="2406602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952DF-37A3-43AF-9F82-F56574F61724}"/>
              </a:ext>
            </a:extLst>
          </p:cNvPr>
          <p:cNvSpPr>
            <a:spLocks noGrp="1"/>
          </p:cNvSpPr>
          <p:nvPr>
            <p:ph type="ctrTitle"/>
          </p:nvPr>
        </p:nvSpPr>
        <p:spPr>
          <a:xfrm>
            <a:off x="567636" y="759519"/>
            <a:ext cx="3886200" cy="2081276"/>
          </a:xfrm>
        </p:spPr>
        <p:txBody>
          <a:bodyPr>
            <a:normAutofit fontScale="90000"/>
          </a:bodyPr>
          <a:lstStyle/>
          <a:p>
            <a:r>
              <a:rPr lang="en-US" dirty="0"/>
              <a:t>Multi-Tiered Systems of Support</a:t>
            </a:r>
          </a:p>
        </p:txBody>
      </p:sp>
      <p:sp>
        <p:nvSpPr>
          <p:cNvPr id="3" name="Subtitle 2">
            <a:extLst>
              <a:ext uri="{FF2B5EF4-FFF2-40B4-BE49-F238E27FC236}">
                <a16:creationId xmlns:a16="http://schemas.microsoft.com/office/drawing/2014/main" id="{F0D98CB8-CBE9-488E-9AA4-3B98A8E3F245}"/>
              </a:ext>
            </a:extLst>
          </p:cNvPr>
          <p:cNvSpPr>
            <a:spLocks noGrp="1"/>
          </p:cNvSpPr>
          <p:nvPr>
            <p:ph type="subTitle" idx="1"/>
          </p:nvPr>
        </p:nvSpPr>
        <p:spPr>
          <a:xfrm>
            <a:off x="567636" y="3483647"/>
            <a:ext cx="4004364" cy="2198077"/>
          </a:xfrm>
        </p:spPr>
        <p:txBody>
          <a:bodyPr>
            <a:normAutofit/>
          </a:bodyPr>
          <a:lstStyle/>
          <a:p>
            <a:r>
              <a:rPr lang="en-US" dirty="0"/>
              <a:t>From Theory to Application </a:t>
            </a:r>
          </a:p>
        </p:txBody>
      </p:sp>
      <p:pic>
        <p:nvPicPr>
          <p:cNvPr id="4" name="Picture 2" descr="RtI guidance graphic">
            <a:extLst>
              <a:ext uri="{FF2B5EF4-FFF2-40B4-BE49-F238E27FC236}">
                <a16:creationId xmlns:a16="http://schemas.microsoft.com/office/drawing/2014/main" id="{8DDCB34D-1470-4B84-AF82-049223785C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3836" y="1519174"/>
            <a:ext cx="4514643" cy="4162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0733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2CF4E-B985-4804-82D3-F6649FC27E87}"/>
              </a:ext>
            </a:extLst>
          </p:cNvPr>
          <p:cNvSpPr>
            <a:spLocks noGrp="1"/>
          </p:cNvSpPr>
          <p:nvPr>
            <p:ph type="title"/>
          </p:nvPr>
        </p:nvSpPr>
        <p:spPr>
          <a:xfrm>
            <a:off x="457200" y="273050"/>
            <a:ext cx="3008313" cy="491448"/>
          </a:xfrm>
        </p:spPr>
        <p:txBody>
          <a:bodyPr>
            <a:normAutofit fontScale="90000"/>
          </a:bodyPr>
          <a:lstStyle/>
          <a:p>
            <a:pPr algn="ctr"/>
            <a:r>
              <a:rPr lang="en-US" sz="2800" dirty="0"/>
              <a:t>Who is Sara?</a:t>
            </a:r>
          </a:p>
        </p:txBody>
      </p:sp>
      <p:sp>
        <p:nvSpPr>
          <p:cNvPr id="4" name="Text Placeholder 3">
            <a:extLst>
              <a:ext uri="{FF2B5EF4-FFF2-40B4-BE49-F238E27FC236}">
                <a16:creationId xmlns:a16="http://schemas.microsoft.com/office/drawing/2014/main" id="{8FF9C0C5-C894-4258-A857-7EF76A50D8B3}"/>
              </a:ext>
            </a:extLst>
          </p:cNvPr>
          <p:cNvSpPr>
            <a:spLocks noGrp="1"/>
          </p:cNvSpPr>
          <p:nvPr>
            <p:ph type="body" sz="half" idx="2"/>
          </p:nvPr>
        </p:nvSpPr>
        <p:spPr>
          <a:xfrm>
            <a:off x="247338" y="764497"/>
            <a:ext cx="3567425" cy="5951095"/>
          </a:xfrm>
        </p:spPr>
        <p:txBody>
          <a:bodyPr>
            <a:normAutofit lnSpcReduction="10000"/>
          </a:bodyPr>
          <a:lstStyle/>
          <a:p>
            <a:pPr marL="285750" indent="-285750">
              <a:buFont typeface="Arial" panose="020B0604020202020204" pitchFamily="34" charset="0"/>
              <a:buChar char="•"/>
            </a:pPr>
            <a:r>
              <a:rPr lang="en-US" sz="1600" dirty="0"/>
              <a:t>6</a:t>
            </a:r>
            <a:r>
              <a:rPr lang="en-US" sz="1600" baseline="30000" dirty="0"/>
              <a:t>th</a:t>
            </a:r>
            <a:r>
              <a:rPr lang="en-US" sz="1600" dirty="0"/>
              <a:t> Grade Student</a:t>
            </a:r>
          </a:p>
          <a:p>
            <a:pPr marL="285750" indent="-285750">
              <a:buFont typeface="Arial" panose="020B0604020202020204" pitchFamily="34" charset="0"/>
              <a:buChar char="•"/>
            </a:pPr>
            <a:r>
              <a:rPr lang="en-US" sz="1600" dirty="0"/>
              <a:t>Grades:</a:t>
            </a:r>
          </a:p>
          <a:p>
            <a:pPr marL="742950" lvl="1" indent="-285750">
              <a:buFont typeface="Arial" panose="020B0604020202020204" pitchFamily="34" charset="0"/>
              <a:buChar char="•"/>
            </a:pPr>
            <a:r>
              <a:rPr lang="en-US" sz="1400" dirty="0"/>
              <a:t>ELA – B</a:t>
            </a:r>
          </a:p>
          <a:p>
            <a:pPr marL="742950" lvl="1" indent="-285750">
              <a:buFont typeface="Arial" panose="020B0604020202020204" pitchFamily="34" charset="0"/>
              <a:buChar char="•"/>
            </a:pPr>
            <a:r>
              <a:rPr lang="en-US" sz="1400" dirty="0"/>
              <a:t>Math – N</a:t>
            </a:r>
          </a:p>
          <a:p>
            <a:pPr marL="742950" lvl="1" indent="-285750">
              <a:buFont typeface="Arial" panose="020B0604020202020204" pitchFamily="34" charset="0"/>
              <a:buChar char="•"/>
            </a:pPr>
            <a:r>
              <a:rPr lang="en-US" sz="1400" dirty="0"/>
              <a:t>Social Studies – B</a:t>
            </a:r>
          </a:p>
          <a:p>
            <a:pPr marL="742950" lvl="1" indent="-285750">
              <a:buFont typeface="Arial" panose="020B0604020202020204" pitchFamily="34" charset="0"/>
              <a:buChar char="•"/>
            </a:pPr>
            <a:r>
              <a:rPr lang="en-US" sz="1400" dirty="0"/>
              <a:t>Science – C</a:t>
            </a:r>
          </a:p>
          <a:p>
            <a:pPr marL="742950" lvl="1" indent="-285750">
              <a:buFont typeface="Arial" panose="020B0604020202020204" pitchFamily="34" charset="0"/>
              <a:buChar char="•"/>
            </a:pPr>
            <a:r>
              <a:rPr lang="en-US" sz="1400" dirty="0"/>
              <a:t>Art – 1 </a:t>
            </a:r>
          </a:p>
          <a:p>
            <a:pPr marL="742950" lvl="1" indent="-285750">
              <a:buFont typeface="Arial" panose="020B0604020202020204" pitchFamily="34" charset="0"/>
              <a:buChar char="•"/>
            </a:pPr>
            <a:r>
              <a:rPr lang="en-US" sz="1400" dirty="0"/>
              <a:t>Music – 1</a:t>
            </a:r>
          </a:p>
          <a:p>
            <a:pPr marL="742950" lvl="1" indent="-285750">
              <a:buFont typeface="Arial" panose="020B0604020202020204" pitchFamily="34" charset="0"/>
              <a:buChar char="•"/>
            </a:pPr>
            <a:r>
              <a:rPr lang="en-US" sz="1400" dirty="0"/>
              <a:t>PE – 2</a:t>
            </a:r>
          </a:p>
          <a:p>
            <a:pPr marL="285750" indent="-285750">
              <a:buFont typeface="Arial" panose="020B0604020202020204" pitchFamily="34" charset="0"/>
              <a:buChar char="•"/>
            </a:pPr>
            <a:r>
              <a:rPr lang="en-US" sz="1600" dirty="0"/>
              <a:t>6</a:t>
            </a:r>
            <a:r>
              <a:rPr lang="en-US" sz="1600" baseline="30000" dirty="0"/>
              <a:t>th</a:t>
            </a:r>
            <a:r>
              <a:rPr lang="en-US" sz="1600" dirty="0"/>
              <a:t> Grade Fall &amp; Winter </a:t>
            </a:r>
            <a:r>
              <a:rPr lang="en-US" sz="1600" dirty="0" err="1"/>
              <a:t>AIMSweb</a:t>
            </a:r>
            <a:r>
              <a:rPr lang="en-US" sz="1600" dirty="0"/>
              <a:t> Scores: </a:t>
            </a:r>
          </a:p>
          <a:p>
            <a:pPr marL="742950" lvl="1" indent="-285750">
              <a:buFont typeface="Arial" panose="020B0604020202020204" pitchFamily="34" charset="0"/>
              <a:buChar char="•"/>
            </a:pPr>
            <a:r>
              <a:rPr lang="en-US" sz="1400" dirty="0"/>
              <a:t>RCBM: 140; 163 (average)</a:t>
            </a:r>
          </a:p>
          <a:p>
            <a:pPr marL="742950" lvl="1" indent="-285750">
              <a:buFont typeface="Arial" panose="020B0604020202020204" pitchFamily="34" charset="0"/>
              <a:buChar char="•"/>
            </a:pPr>
            <a:r>
              <a:rPr lang="en-US" sz="1400" dirty="0"/>
              <a:t>MAZE: 20, 21 (average)</a:t>
            </a:r>
          </a:p>
          <a:p>
            <a:pPr marL="742950" lvl="1" indent="-285750">
              <a:buFont typeface="Arial" panose="020B0604020202020204" pitchFamily="34" charset="0"/>
              <a:buChar char="•"/>
            </a:pPr>
            <a:r>
              <a:rPr lang="en-US" sz="1400" dirty="0"/>
              <a:t>MCOMP: 10, 10 (well below average)</a:t>
            </a:r>
          </a:p>
          <a:p>
            <a:pPr marL="742950" lvl="1" indent="-285750">
              <a:buFont typeface="Arial" panose="020B0604020202020204" pitchFamily="34" charset="0"/>
              <a:buChar char="•"/>
            </a:pPr>
            <a:r>
              <a:rPr lang="en-US" sz="1400" dirty="0"/>
              <a:t>MCAP: 6, 10 (well below average)</a:t>
            </a:r>
          </a:p>
          <a:p>
            <a:pPr marL="285750" indent="-285750">
              <a:buFont typeface="Arial" panose="020B0604020202020204" pitchFamily="34" charset="0"/>
              <a:buChar char="•"/>
            </a:pPr>
            <a:r>
              <a:rPr lang="en-US" sz="1600" dirty="0"/>
              <a:t>Lexile Scores:</a:t>
            </a:r>
          </a:p>
          <a:p>
            <a:pPr marL="742950" lvl="1" indent="-285750">
              <a:buFont typeface="Arial" panose="020B0604020202020204" pitchFamily="34" charset="0"/>
              <a:buChar char="•"/>
            </a:pPr>
            <a:r>
              <a:rPr lang="en-US" sz="1400" dirty="0"/>
              <a:t>Fall: 800</a:t>
            </a:r>
          </a:p>
          <a:p>
            <a:pPr marL="742950" lvl="1" indent="-285750">
              <a:buFont typeface="Arial" panose="020B0604020202020204" pitchFamily="34" charset="0"/>
              <a:buChar char="•"/>
            </a:pPr>
            <a:r>
              <a:rPr lang="en-US" sz="1400" dirty="0"/>
              <a:t>Winter</a:t>
            </a:r>
            <a:r>
              <a:rPr lang="en-US" sz="1400"/>
              <a:t>: 891</a:t>
            </a:r>
            <a:endParaRPr lang="en-US" sz="1400" dirty="0"/>
          </a:p>
          <a:p>
            <a:pPr marL="285750" indent="-285750">
              <a:buFont typeface="Arial" panose="020B0604020202020204" pitchFamily="34" charset="0"/>
              <a:buChar char="•"/>
            </a:pPr>
            <a:r>
              <a:rPr lang="en-US" sz="1600" dirty="0"/>
              <a:t>State assessments: Proficient in ELA, Basic in Math</a:t>
            </a:r>
          </a:p>
          <a:p>
            <a:pPr marL="285750" indent="-285750">
              <a:buFont typeface="Arial" panose="020B0604020202020204" pitchFamily="34" charset="0"/>
              <a:buChar char="•"/>
            </a:pPr>
            <a:r>
              <a:rPr lang="en-US" sz="1600" dirty="0"/>
              <a:t>Intervention in math computation</a:t>
            </a:r>
          </a:p>
          <a:p>
            <a:pPr marL="742950" lvl="1" indent="-285750">
              <a:buFont typeface="Arial" panose="020B0604020202020204" pitchFamily="34" charset="0"/>
              <a:buChar char="•"/>
            </a:pPr>
            <a:r>
              <a:rPr lang="en-US" sz="1400" dirty="0"/>
              <a:t>Progress monitoring = no growth</a:t>
            </a:r>
          </a:p>
        </p:txBody>
      </p:sp>
      <p:pic>
        <p:nvPicPr>
          <p:cNvPr id="2050" name="Picture 2" descr="Image result for stock photos girl">
            <a:extLst>
              <a:ext uri="{FF2B5EF4-FFF2-40B4-BE49-F238E27FC236}">
                <a16:creationId xmlns:a16="http://schemas.microsoft.com/office/drawing/2014/main" id="{B2B83ED3-75C4-4E22-B888-F51EA7E341A8}"/>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756722" y="273051"/>
            <a:ext cx="3930078" cy="262005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FB661D4-F129-4665-A2A8-DD1CB8E10300}"/>
              </a:ext>
            </a:extLst>
          </p:cNvPr>
          <p:cNvSpPr txBox="1"/>
          <p:nvPr/>
        </p:nvSpPr>
        <p:spPr>
          <a:xfrm>
            <a:off x="6917960" y="2889355"/>
            <a:ext cx="1978702" cy="307777"/>
          </a:xfrm>
          <a:prstGeom prst="rect">
            <a:avLst/>
          </a:prstGeom>
          <a:noFill/>
        </p:spPr>
        <p:txBody>
          <a:bodyPr wrap="square" rtlCol="0">
            <a:spAutoFit/>
          </a:bodyPr>
          <a:lstStyle/>
          <a:p>
            <a:r>
              <a:rPr lang="en-US" sz="1400" b="1" i="1" dirty="0"/>
              <a:t>*Not real student*</a:t>
            </a:r>
          </a:p>
        </p:txBody>
      </p:sp>
      <p:sp>
        <p:nvSpPr>
          <p:cNvPr id="7" name="TextBox 6">
            <a:extLst>
              <a:ext uri="{FF2B5EF4-FFF2-40B4-BE49-F238E27FC236}">
                <a16:creationId xmlns:a16="http://schemas.microsoft.com/office/drawing/2014/main" id="{639E64D8-9E90-48E6-9A3B-DD21CC1D33B8}"/>
              </a:ext>
            </a:extLst>
          </p:cNvPr>
          <p:cNvSpPr txBox="1"/>
          <p:nvPr/>
        </p:nvSpPr>
        <p:spPr>
          <a:xfrm>
            <a:off x="4296087" y="3421973"/>
            <a:ext cx="4600575" cy="3139321"/>
          </a:xfrm>
          <a:prstGeom prst="rect">
            <a:avLst/>
          </a:prstGeom>
          <a:noFill/>
        </p:spPr>
        <p:txBody>
          <a:bodyPr wrap="square" rtlCol="0">
            <a:spAutoFit/>
          </a:bodyPr>
          <a:lstStyle/>
          <a:p>
            <a:pPr marL="285750" indent="-285750">
              <a:buFont typeface="Arial" panose="020B0604020202020204" pitchFamily="34" charset="0"/>
              <a:buChar char="•"/>
            </a:pPr>
            <a:r>
              <a:rPr lang="en-US" dirty="0"/>
              <a:t>Has a history of difficulty in math</a:t>
            </a:r>
          </a:p>
          <a:p>
            <a:pPr marL="285750" indent="-285750">
              <a:buFont typeface="Arial" panose="020B0604020202020204" pitchFamily="34" charset="0"/>
              <a:buChar char="•"/>
            </a:pPr>
            <a:r>
              <a:rPr lang="en-US" dirty="0"/>
              <a:t>Sara enjoys art, music and reading</a:t>
            </a:r>
          </a:p>
          <a:p>
            <a:pPr marL="285750" indent="-285750">
              <a:buFont typeface="Arial" panose="020B0604020202020204" pitchFamily="34" charset="0"/>
              <a:buChar char="•"/>
            </a:pPr>
            <a:r>
              <a:rPr lang="en-US" dirty="0"/>
              <a:t>Sara wants to be an author when she grows up</a:t>
            </a:r>
          </a:p>
          <a:p>
            <a:pPr marL="285750" indent="-285750">
              <a:buFont typeface="Arial" panose="020B0604020202020204" pitchFamily="34" charset="0"/>
              <a:buChar char="•"/>
            </a:pPr>
            <a:r>
              <a:rPr lang="en-US" dirty="0"/>
              <a:t>She prefers to provide written responses to work instead of being called on or engaging in oral presentations </a:t>
            </a:r>
          </a:p>
          <a:p>
            <a:pPr marL="285750" indent="-285750">
              <a:buFont typeface="Arial" panose="020B0604020202020204" pitchFamily="34" charset="0"/>
              <a:buChar char="•"/>
            </a:pPr>
            <a:r>
              <a:rPr lang="en-US" dirty="0"/>
              <a:t>She enjoys reading to younger students and attention from school staff</a:t>
            </a:r>
          </a:p>
          <a:p>
            <a:endParaRPr lang="en-US" dirty="0"/>
          </a:p>
          <a:p>
            <a:endParaRPr lang="en-US" dirty="0"/>
          </a:p>
        </p:txBody>
      </p:sp>
    </p:spTree>
    <p:extLst>
      <p:ext uri="{BB962C8B-B14F-4D97-AF65-F5344CB8AC3E}">
        <p14:creationId xmlns:p14="http://schemas.microsoft.com/office/powerpoint/2010/main" val="257724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0D0F68-3038-417C-856A-445DD5579D07}"/>
              </a:ext>
            </a:extLst>
          </p:cNvPr>
          <p:cNvSpPr>
            <a:spLocks noGrp="1"/>
          </p:cNvSpPr>
          <p:nvPr>
            <p:ph type="title"/>
          </p:nvPr>
        </p:nvSpPr>
        <p:spPr/>
        <p:txBody>
          <a:bodyPr/>
          <a:lstStyle/>
          <a:p>
            <a:r>
              <a:rPr lang="en-US" dirty="0"/>
              <a:t>Student to Teacher Connection</a:t>
            </a:r>
          </a:p>
        </p:txBody>
      </p:sp>
      <p:sp>
        <p:nvSpPr>
          <p:cNvPr id="5" name="Text Placeholder 4">
            <a:extLst>
              <a:ext uri="{FF2B5EF4-FFF2-40B4-BE49-F238E27FC236}">
                <a16:creationId xmlns:a16="http://schemas.microsoft.com/office/drawing/2014/main" id="{5332D072-695C-4102-B812-126D070DA41D}"/>
              </a:ext>
            </a:extLst>
          </p:cNvPr>
          <p:cNvSpPr>
            <a:spLocks noGrp="1"/>
          </p:cNvSpPr>
          <p:nvPr>
            <p:ph type="body" idx="1"/>
          </p:nvPr>
        </p:nvSpPr>
        <p:spPr>
          <a:xfrm>
            <a:off x="457200" y="1097757"/>
            <a:ext cx="4040188" cy="639762"/>
          </a:xfrm>
        </p:spPr>
        <p:txBody>
          <a:bodyPr/>
          <a:lstStyle/>
          <a:p>
            <a:r>
              <a:rPr lang="en-US" dirty="0"/>
              <a:t>Sara’s Needs</a:t>
            </a:r>
          </a:p>
        </p:txBody>
      </p:sp>
      <p:sp>
        <p:nvSpPr>
          <p:cNvPr id="6" name="Content Placeholder 5">
            <a:extLst>
              <a:ext uri="{FF2B5EF4-FFF2-40B4-BE49-F238E27FC236}">
                <a16:creationId xmlns:a16="http://schemas.microsoft.com/office/drawing/2014/main" id="{67B94C65-34D1-4E35-A215-583FE1153EDA}"/>
              </a:ext>
            </a:extLst>
          </p:cNvPr>
          <p:cNvSpPr>
            <a:spLocks noGrp="1"/>
          </p:cNvSpPr>
          <p:nvPr>
            <p:ph sz="half" idx="2"/>
          </p:nvPr>
        </p:nvSpPr>
        <p:spPr>
          <a:xfrm>
            <a:off x="457200" y="2174875"/>
            <a:ext cx="4040188" cy="639762"/>
          </a:xfrm>
        </p:spPr>
        <p:txBody>
          <a:bodyPr>
            <a:normAutofit fontScale="62500" lnSpcReduction="20000"/>
          </a:bodyPr>
          <a:lstStyle/>
          <a:p>
            <a:r>
              <a:rPr lang="en-US" dirty="0"/>
              <a:t>Support with math, including intervention</a:t>
            </a:r>
          </a:p>
          <a:p>
            <a:endParaRPr lang="en-US" dirty="0"/>
          </a:p>
        </p:txBody>
      </p:sp>
      <p:sp>
        <p:nvSpPr>
          <p:cNvPr id="7" name="Text Placeholder 6">
            <a:extLst>
              <a:ext uri="{FF2B5EF4-FFF2-40B4-BE49-F238E27FC236}">
                <a16:creationId xmlns:a16="http://schemas.microsoft.com/office/drawing/2014/main" id="{69841819-71CB-4388-BAD1-BCF88316D70D}"/>
              </a:ext>
            </a:extLst>
          </p:cNvPr>
          <p:cNvSpPr>
            <a:spLocks noGrp="1"/>
          </p:cNvSpPr>
          <p:nvPr>
            <p:ph type="body" sz="quarter" idx="3"/>
          </p:nvPr>
        </p:nvSpPr>
        <p:spPr>
          <a:xfrm>
            <a:off x="4645025" y="1097757"/>
            <a:ext cx="4041775" cy="639762"/>
          </a:xfrm>
        </p:spPr>
        <p:txBody>
          <a:bodyPr/>
          <a:lstStyle/>
          <a:p>
            <a:r>
              <a:rPr lang="en-US" dirty="0"/>
              <a:t>Classroom Application</a:t>
            </a:r>
          </a:p>
        </p:txBody>
      </p:sp>
      <p:sp>
        <p:nvSpPr>
          <p:cNvPr id="8" name="Content Placeholder 7">
            <a:extLst>
              <a:ext uri="{FF2B5EF4-FFF2-40B4-BE49-F238E27FC236}">
                <a16:creationId xmlns:a16="http://schemas.microsoft.com/office/drawing/2014/main" id="{D4EA7E13-D4B6-4D36-B7B7-8195971BC629}"/>
              </a:ext>
            </a:extLst>
          </p:cNvPr>
          <p:cNvSpPr>
            <a:spLocks noGrp="1"/>
          </p:cNvSpPr>
          <p:nvPr>
            <p:ph sz="quarter" idx="4"/>
          </p:nvPr>
        </p:nvSpPr>
        <p:spPr>
          <a:xfrm>
            <a:off x="4645025" y="1731901"/>
            <a:ext cx="4041775" cy="4528221"/>
          </a:xfrm>
        </p:spPr>
        <p:txBody>
          <a:bodyPr>
            <a:normAutofit fontScale="62500" lnSpcReduction="20000"/>
          </a:bodyPr>
          <a:lstStyle/>
          <a:p>
            <a:r>
              <a:rPr lang="en-US" dirty="0"/>
              <a:t>Review of data from Alpine, </a:t>
            </a:r>
            <a:r>
              <a:rPr lang="en-US" dirty="0" err="1"/>
              <a:t>AIMSweb</a:t>
            </a:r>
            <a:r>
              <a:rPr lang="en-US" dirty="0"/>
              <a:t>, formative/summative assessments</a:t>
            </a:r>
          </a:p>
          <a:p>
            <a:r>
              <a:rPr lang="en-US" dirty="0"/>
              <a:t>Work within PLC to first support Sara in math; after no success with Tier 1 supports; Problem-Solving Meeting to determine intervention; interventions documented in Alpine</a:t>
            </a:r>
          </a:p>
          <a:p>
            <a:r>
              <a:rPr lang="en-US" dirty="0"/>
              <a:t>Intervention implemented and progress tracked in </a:t>
            </a:r>
            <a:r>
              <a:rPr lang="en-US" dirty="0" err="1"/>
              <a:t>AIMSweb</a:t>
            </a:r>
            <a:endParaRPr lang="en-US" dirty="0"/>
          </a:p>
          <a:p>
            <a:r>
              <a:rPr lang="en-US" dirty="0"/>
              <a:t>Use of digital resources to assist with skill &amp; drill practice</a:t>
            </a:r>
          </a:p>
          <a:p>
            <a:r>
              <a:rPr lang="en-US" dirty="0"/>
              <a:t>Communication with parent/guardian regarding implementation of math intervention </a:t>
            </a:r>
          </a:p>
          <a:p>
            <a:r>
              <a:rPr lang="en-US" dirty="0"/>
              <a:t>Continuation of math curriculum standards and resources during regular math instruction; making lesson plans and grading work</a:t>
            </a:r>
          </a:p>
          <a:p>
            <a:r>
              <a:rPr lang="en-US" dirty="0"/>
              <a:t>Options given to Sara for varied ways to complete homework </a:t>
            </a:r>
          </a:p>
          <a:p>
            <a:endParaRPr lang="en-US" dirty="0"/>
          </a:p>
        </p:txBody>
      </p:sp>
      <p:sp>
        <p:nvSpPr>
          <p:cNvPr id="2" name="TextBox 1">
            <a:extLst>
              <a:ext uri="{FF2B5EF4-FFF2-40B4-BE49-F238E27FC236}">
                <a16:creationId xmlns:a16="http://schemas.microsoft.com/office/drawing/2014/main" id="{2C66AFB2-0152-4E87-A8CE-2FF91EA523F6}"/>
              </a:ext>
            </a:extLst>
          </p:cNvPr>
          <p:cNvSpPr txBox="1"/>
          <p:nvPr/>
        </p:nvSpPr>
        <p:spPr>
          <a:xfrm>
            <a:off x="457200" y="3066757"/>
            <a:ext cx="4040188" cy="2862322"/>
          </a:xfrm>
          <a:prstGeom prst="rect">
            <a:avLst/>
          </a:prstGeom>
          <a:noFill/>
        </p:spPr>
        <p:txBody>
          <a:bodyPr wrap="square" rtlCol="0">
            <a:spAutoFit/>
          </a:bodyPr>
          <a:lstStyle/>
          <a:p>
            <a:r>
              <a:rPr lang="en-US" b="1" dirty="0"/>
              <a:t>MTSS Areas Addressed:</a:t>
            </a:r>
          </a:p>
          <a:p>
            <a:pPr marL="285750" indent="-285750">
              <a:buFont typeface="Arial" panose="020B0604020202020204" pitchFamily="34" charset="0"/>
              <a:buChar char="•"/>
            </a:pPr>
            <a:r>
              <a:rPr lang="en-US" dirty="0"/>
              <a:t>Equity</a:t>
            </a:r>
          </a:p>
          <a:p>
            <a:pPr marL="285750" indent="-285750">
              <a:buFont typeface="Arial" panose="020B0604020202020204" pitchFamily="34" charset="0"/>
              <a:buChar char="•"/>
            </a:pPr>
            <a:r>
              <a:rPr lang="en-US" dirty="0"/>
              <a:t>High Quality Instruction</a:t>
            </a:r>
          </a:p>
          <a:p>
            <a:pPr marL="285750" indent="-285750">
              <a:buFont typeface="Arial" panose="020B0604020202020204" pitchFamily="34" charset="0"/>
              <a:buChar char="•"/>
            </a:pPr>
            <a:r>
              <a:rPr lang="en-US" dirty="0"/>
              <a:t>Strategic Use of Data</a:t>
            </a:r>
          </a:p>
          <a:p>
            <a:pPr marL="285750" indent="-285750">
              <a:buFont typeface="Arial" panose="020B0604020202020204" pitchFamily="34" charset="0"/>
              <a:buChar char="•"/>
            </a:pPr>
            <a:r>
              <a:rPr lang="en-US" dirty="0"/>
              <a:t>Collaboration</a:t>
            </a:r>
          </a:p>
          <a:p>
            <a:pPr marL="285750" indent="-285750">
              <a:buFont typeface="Arial" panose="020B0604020202020204" pitchFamily="34" charset="0"/>
              <a:buChar char="•"/>
            </a:pPr>
            <a:r>
              <a:rPr lang="en-US" dirty="0"/>
              <a:t>Family Engagement</a:t>
            </a:r>
          </a:p>
          <a:p>
            <a:pPr marL="285750" indent="-285750">
              <a:buFont typeface="Arial" panose="020B0604020202020204" pitchFamily="34" charset="0"/>
              <a:buChar char="•"/>
            </a:pPr>
            <a:r>
              <a:rPr lang="en-US" dirty="0"/>
              <a:t>Continuum of Supports</a:t>
            </a:r>
          </a:p>
          <a:p>
            <a:pPr marL="285750" indent="-285750">
              <a:buFont typeface="Arial" panose="020B0604020202020204" pitchFamily="34" charset="0"/>
              <a:buChar char="•"/>
            </a:pPr>
            <a:r>
              <a:rPr lang="en-US" dirty="0"/>
              <a:t>Strong Universal Level of Support</a:t>
            </a:r>
          </a:p>
          <a:p>
            <a:pPr marL="285750" indent="-285750">
              <a:buFont typeface="Arial" panose="020B0604020202020204" pitchFamily="34" charset="0"/>
              <a:buChar char="•"/>
            </a:pPr>
            <a:r>
              <a:rPr lang="en-US" dirty="0"/>
              <a:t>Systemic Implementation</a:t>
            </a:r>
          </a:p>
          <a:p>
            <a:pPr marL="285750" indent="-285750">
              <a:buFont typeface="Arial" panose="020B0604020202020204" pitchFamily="34" charset="0"/>
              <a:buChar char="•"/>
            </a:pPr>
            <a:r>
              <a:rPr lang="en-US" dirty="0"/>
              <a:t>Evidenced-Based Practices </a:t>
            </a:r>
          </a:p>
        </p:txBody>
      </p:sp>
    </p:spTree>
    <p:extLst>
      <p:ext uri="{BB962C8B-B14F-4D97-AF65-F5344CB8AC3E}">
        <p14:creationId xmlns:p14="http://schemas.microsoft.com/office/powerpoint/2010/main" val="289337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fade">
                                      <p:cBhvr>
                                        <p:cTn id="13" dur="1000"/>
                                        <p:tgtEl>
                                          <p:spTgt spid="8">
                                            <p:txEl>
                                              <p:pRg st="0" end="0"/>
                                            </p:txEl>
                                          </p:spTgt>
                                        </p:tgtEl>
                                      </p:cBhvr>
                                    </p:animEffect>
                                    <p:anim calcmode="lin" valueType="num">
                                      <p:cBhvr>
                                        <p:cTn id="14"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fade">
                                      <p:cBhvr>
                                        <p:cTn id="20" dur="1000"/>
                                        <p:tgtEl>
                                          <p:spTgt spid="8">
                                            <p:txEl>
                                              <p:pRg st="1" end="1"/>
                                            </p:txEl>
                                          </p:spTgt>
                                        </p:tgtEl>
                                      </p:cBhvr>
                                    </p:animEffect>
                                    <p:anim calcmode="lin" valueType="num">
                                      <p:cBhvr>
                                        <p:cTn id="21"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fade">
                                      <p:cBhvr>
                                        <p:cTn id="27" dur="1000"/>
                                        <p:tgtEl>
                                          <p:spTgt spid="8">
                                            <p:txEl>
                                              <p:pRg st="2" end="2"/>
                                            </p:txEl>
                                          </p:spTgt>
                                        </p:tgtEl>
                                      </p:cBhvr>
                                    </p:animEffect>
                                    <p:anim calcmode="lin" valueType="num">
                                      <p:cBhvr>
                                        <p:cTn id="28"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8">
                                            <p:txEl>
                                              <p:pRg st="3" end="3"/>
                                            </p:txEl>
                                          </p:spTgt>
                                        </p:tgtEl>
                                        <p:attrNameLst>
                                          <p:attrName>style.visibility</p:attrName>
                                        </p:attrNameLst>
                                      </p:cBhvr>
                                      <p:to>
                                        <p:strVal val="visible"/>
                                      </p:to>
                                    </p:set>
                                    <p:animEffect transition="in" filter="fade">
                                      <p:cBhvr>
                                        <p:cTn id="34" dur="1000"/>
                                        <p:tgtEl>
                                          <p:spTgt spid="8">
                                            <p:txEl>
                                              <p:pRg st="3" end="3"/>
                                            </p:txEl>
                                          </p:spTgt>
                                        </p:tgtEl>
                                      </p:cBhvr>
                                    </p:animEffect>
                                    <p:anim calcmode="lin" valueType="num">
                                      <p:cBhvr>
                                        <p:cTn id="35"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8">
                                            <p:txEl>
                                              <p:pRg st="4" end="4"/>
                                            </p:txEl>
                                          </p:spTgt>
                                        </p:tgtEl>
                                        <p:attrNameLst>
                                          <p:attrName>style.visibility</p:attrName>
                                        </p:attrNameLst>
                                      </p:cBhvr>
                                      <p:to>
                                        <p:strVal val="visible"/>
                                      </p:to>
                                    </p:set>
                                    <p:animEffect transition="in" filter="fade">
                                      <p:cBhvr>
                                        <p:cTn id="41" dur="1000"/>
                                        <p:tgtEl>
                                          <p:spTgt spid="8">
                                            <p:txEl>
                                              <p:pRg st="4" end="4"/>
                                            </p:txEl>
                                          </p:spTgt>
                                        </p:tgtEl>
                                      </p:cBhvr>
                                    </p:animEffect>
                                    <p:anim calcmode="lin" valueType="num">
                                      <p:cBhvr>
                                        <p:cTn id="42"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8">
                                            <p:txEl>
                                              <p:pRg st="5" end="5"/>
                                            </p:txEl>
                                          </p:spTgt>
                                        </p:tgtEl>
                                        <p:attrNameLst>
                                          <p:attrName>style.visibility</p:attrName>
                                        </p:attrNameLst>
                                      </p:cBhvr>
                                      <p:to>
                                        <p:strVal val="visible"/>
                                      </p:to>
                                    </p:set>
                                    <p:animEffect transition="in" filter="fade">
                                      <p:cBhvr>
                                        <p:cTn id="48" dur="1000"/>
                                        <p:tgtEl>
                                          <p:spTgt spid="8">
                                            <p:txEl>
                                              <p:pRg st="5" end="5"/>
                                            </p:txEl>
                                          </p:spTgt>
                                        </p:tgtEl>
                                      </p:cBhvr>
                                    </p:animEffect>
                                    <p:anim calcmode="lin" valueType="num">
                                      <p:cBhvr>
                                        <p:cTn id="49"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8">
                                            <p:txEl>
                                              <p:pRg st="6" end="6"/>
                                            </p:txEl>
                                          </p:spTgt>
                                        </p:tgtEl>
                                        <p:attrNameLst>
                                          <p:attrName>style.visibility</p:attrName>
                                        </p:attrNameLst>
                                      </p:cBhvr>
                                      <p:to>
                                        <p:strVal val="visible"/>
                                      </p:to>
                                    </p:set>
                                    <p:animEffect transition="in" filter="fade">
                                      <p:cBhvr>
                                        <p:cTn id="55" dur="1000"/>
                                        <p:tgtEl>
                                          <p:spTgt spid="8">
                                            <p:txEl>
                                              <p:pRg st="6" end="6"/>
                                            </p:txEl>
                                          </p:spTgt>
                                        </p:tgtEl>
                                      </p:cBhvr>
                                    </p:animEffect>
                                    <p:anim calcmode="lin" valueType="num">
                                      <p:cBhvr>
                                        <p:cTn id="56"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2"/>
                                        </p:tgtEl>
                                        <p:attrNameLst>
                                          <p:attrName>style.visibility</p:attrName>
                                        </p:attrNameLst>
                                      </p:cBhvr>
                                      <p:to>
                                        <p:strVal val="visible"/>
                                      </p:to>
                                    </p:set>
                                    <p:anim calcmode="lin" valueType="num">
                                      <p:cBhvr additive="base">
                                        <p:cTn id="62" dur="500" fill="hold"/>
                                        <p:tgtEl>
                                          <p:spTgt spid="2"/>
                                        </p:tgtEl>
                                        <p:attrNameLst>
                                          <p:attrName>ppt_x</p:attrName>
                                        </p:attrNameLst>
                                      </p:cBhvr>
                                      <p:tavLst>
                                        <p:tav tm="0">
                                          <p:val>
                                            <p:strVal val="#ppt_x"/>
                                          </p:val>
                                        </p:tav>
                                        <p:tav tm="100000">
                                          <p:val>
                                            <p:strVal val="#ppt_x"/>
                                          </p:val>
                                        </p:tav>
                                      </p:tavLst>
                                    </p:anim>
                                    <p:anim calcmode="lin" valueType="num">
                                      <p:cBhvr additive="base">
                                        <p:cTn id="6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0D0F68-3038-417C-856A-445DD5579D07}"/>
              </a:ext>
            </a:extLst>
          </p:cNvPr>
          <p:cNvSpPr>
            <a:spLocks noGrp="1"/>
          </p:cNvSpPr>
          <p:nvPr>
            <p:ph type="title"/>
          </p:nvPr>
        </p:nvSpPr>
        <p:spPr/>
        <p:txBody>
          <a:bodyPr/>
          <a:lstStyle/>
          <a:p>
            <a:r>
              <a:rPr lang="en-US" dirty="0"/>
              <a:t>Student to Teacher Connection</a:t>
            </a:r>
          </a:p>
        </p:txBody>
      </p:sp>
      <p:sp>
        <p:nvSpPr>
          <p:cNvPr id="5" name="Text Placeholder 4">
            <a:extLst>
              <a:ext uri="{FF2B5EF4-FFF2-40B4-BE49-F238E27FC236}">
                <a16:creationId xmlns:a16="http://schemas.microsoft.com/office/drawing/2014/main" id="{5332D072-695C-4102-B812-126D070DA41D}"/>
              </a:ext>
            </a:extLst>
          </p:cNvPr>
          <p:cNvSpPr>
            <a:spLocks noGrp="1"/>
          </p:cNvSpPr>
          <p:nvPr>
            <p:ph type="body" idx="1"/>
          </p:nvPr>
        </p:nvSpPr>
        <p:spPr>
          <a:xfrm>
            <a:off x="457200" y="1097757"/>
            <a:ext cx="4040188" cy="639762"/>
          </a:xfrm>
        </p:spPr>
        <p:txBody>
          <a:bodyPr/>
          <a:lstStyle/>
          <a:p>
            <a:r>
              <a:rPr lang="en-US" dirty="0"/>
              <a:t>Sara’s Needs</a:t>
            </a:r>
          </a:p>
        </p:txBody>
      </p:sp>
      <p:sp>
        <p:nvSpPr>
          <p:cNvPr id="6" name="Content Placeholder 5">
            <a:extLst>
              <a:ext uri="{FF2B5EF4-FFF2-40B4-BE49-F238E27FC236}">
                <a16:creationId xmlns:a16="http://schemas.microsoft.com/office/drawing/2014/main" id="{67B94C65-34D1-4E35-A215-583FE1153EDA}"/>
              </a:ext>
            </a:extLst>
          </p:cNvPr>
          <p:cNvSpPr>
            <a:spLocks noGrp="1"/>
          </p:cNvSpPr>
          <p:nvPr>
            <p:ph sz="half" idx="2"/>
          </p:nvPr>
        </p:nvSpPr>
        <p:spPr>
          <a:xfrm>
            <a:off x="232117" y="1920876"/>
            <a:ext cx="4040188" cy="1143000"/>
          </a:xfrm>
        </p:spPr>
        <p:txBody>
          <a:bodyPr>
            <a:normAutofit fontScale="70000" lnSpcReduction="20000"/>
          </a:bodyPr>
          <a:lstStyle/>
          <a:p>
            <a:r>
              <a:rPr lang="en-US" dirty="0"/>
              <a:t>Support with math, including intervention</a:t>
            </a:r>
          </a:p>
          <a:p>
            <a:r>
              <a:rPr lang="en-US" dirty="0"/>
              <a:t>Special Education referral made</a:t>
            </a:r>
          </a:p>
          <a:p>
            <a:pPr lvl="1"/>
            <a:r>
              <a:rPr lang="en-US" dirty="0"/>
              <a:t>Qualifies for Special Education Services</a:t>
            </a:r>
          </a:p>
          <a:p>
            <a:endParaRPr lang="en-US" dirty="0"/>
          </a:p>
        </p:txBody>
      </p:sp>
      <p:sp>
        <p:nvSpPr>
          <p:cNvPr id="7" name="Text Placeholder 6">
            <a:extLst>
              <a:ext uri="{FF2B5EF4-FFF2-40B4-BE49-F238E27FC236}">
                <a16:creationId xmlns:a16="http://schemas.microsoft.com/office/drawing/2014/main" id="{69841819-71CB-4388-BAD1-BCF88316D70D}"/>
              </a:ext>
            </a:extLst>
          </p:cNvPr>
          <p:cNvSpPr>
            <a:spLocks noGrp="1"/>
          </p:cNvSpPr>
          <p:nvPr>
            <p:ph type="body" sz="quarter" idx="3"/>
          </p:nvPr>
        </p:nvSpPr>
        <p:spPr>
          <a:xfrm>
            <a:off x="4645025" y="1097757"/>
            <a:ext cx="4041775" cy="639762"/>
          </a:xfrm>
        </p:spPr>
        <p:txBody>
          <a:bodyPr/>
          <a:lstStyle/>
          <a:p>
            <a:r>
              <a:rPr lang="en-US" dirty="0"/>
              <a:t>Classroom Application</a:t>
            </a:r>
          </a:p>
        </p:txBody>
      </p:sp>
      <p:sp>
        <p:nvSpPr>
          <p:cNvPr id="8" name="Content Placeholder 7">
            <a:extLst>
              <a:ext uri="{FF2B5EF4-FFF2-40B4-BE49-F238E27FC236}">
                <a16:creationId xmlns:a16="http://schemas.microsoft.com/office/drawing/2014/main" id="{D4EA7E13-D4B6-4D36-B7B7-8195971BC629}"/>
              </a:ext>
            </a:extLst>
          </p:cNvPr>
          <p:cNvSpPr>
            <a:spLocks noGrp="1"/>
          </p:cNvSpPr>
          <p:nvPr>
            <p:ph sz="quarter" idx="4"/>
          </p:nvPr>
        </p:nvSpPr>
        <p:spPr>
          <a:xfrm>
            <a:off x="4645025" y="1731901"/>
            <a:ext cx="4041775" cy="4851461"/>
          </a:xfrm>
        </p:spPr>
        <p:txBody>
          <a:bodyPr>
            <a:noAutofit/>
          </a:bodyPr>
          <a:lstStyle/>
          <a:p>
            <a:r>
              <a:rPr lang="en-US" sz="1350" dirty="0"/>
              <a:t>Review of data from Alpine, </a:t>
            </a:r>
            <a:r>
              <a:rPr lang="en-US" sz="1350" dirty="0" err="1"/>
              <a:t>AIMSweb</a:t>
            </a:r>
            <a:r>
              <a:rPr lang="en-US" sz="1350" dirty="0"/>
              <a:t>, formative/summative assessments</a:t>
            </a:r>
          </a:p>
          <a:p>
            <a:r>
              <a:rPr lang="en-US" sz="1350" dirty="0"/>
              <a:t>Problem-Solving Meeting to determine if referral needed based on progress monitoring data; if yes, referral is made</a:t>
            </a:r>
          </a:p>
          <a:p>
            <a:r>
              <a:rPr lang="en-US" sz="1350" dirty="0"/>
              <a:t>Continued implementation of intervention implemented and progress tracked in </a:t>
            </a:r>
            <a:r>
              <a:rPr lang="en-US" sz="1350" dirty="0" err="1"/>
              <a:t>AIMSweb</a:t>
            </a:r>
            <a:r>
              <a:rPr lang="en-US" sz="1350" dirty="0"/>
              <a:t> as evaluation is completed</a:t>
            </a:r>
          </a:p>
          <a:p>
            <a:r>
              <a:rPr lang="en-US" sz="1350" dirty="0"/>
              <a:t>Evaluation information gathered (assessments, observations, parent/teacher input)</a:t>
            </a:r>
          </a:p>
          <a:p>
            <a:r>
              <a:rPr lang="en-US" sz="1350" dirty="0"/>
              <a:t>Continued used of digital resources to assist with skill &amp; drill practice</a:t>
            </a:r>
          </a:p>
          <a:p>
            <a:r>
              <a:rPr lang="en-US" sz="1350" dirty="0"/>
              <a:t>Communication with parent/guardian regarding evaluation and services</a:t>
            </a:r>
          </a:p>
          <a:p>
            <a:r>
              <a:rPr lang="en-US" sz="1350" dirty="0"/>
              <a:t>Continuation of math curriculum standards and resources during regular math instruction</a:t>
            </a:r>
          </a:p>
          <a:p>
            <a:r>
              <a:rPr lang="en-US" sz="1350" dirty="0"/>
              <a:t>Evaluation meeting held to review evaluation data, existing data, determine eligibility </a:t>
            </a:r>
          </a:p>
          <a:p>
            <a:r>
              <a:rPr lang="en-US" sz="1350" dirty="0"/>
              <a:t>Continued options given to Sara for varied ways to complete homework </a:t>
            </a:r>
          </a:p>
          <a:p>
            <a:r>
              <a:rPr lang="en-US" sz="1350" dirty="0"/>
              <a:t>Intensive math intervention provided through special education daily, progress monitoring occurs</a:t>
            </a:r>
          </a:p>
          <a:p>
            <a:endParaRPr lang="en-US" sz="1350" dirty="0"/>
          </a:p>
          <a:p>
            <a:endParaRPr lang="en-US" sz="1350" dirty="0"/>
          </a:p>
        </p:txBody>
      </p:sp>
      <p:sp>
        <p:nvSpPr>
          <p:cNvPr id="2" name="TextBox 1">
            <a:extLst>
              <a:ext uri="{FF2B5EF4-FFF2-40B4-BE49-F238E27FC236}">
                <a16:creationId xmlns:a16="http://schemas.microsoft.com/office/drawing/2014/main" id="{2C66AFB2-0152-4E87-A8CE-2FF91EA523F6}"/>
              </a:ext>
            </a:extLst>
          </p:cNvPr>
          <p:cNvSpPr txBox="1"/>
          <p:nvPr/>
        </p:nvSpPr>
        <p:spPr>
          <a:xfrm>
            <a:off x="457200" y="3066757"/>
            <a:ext cx="4040188" cy="2862322"/>
          </a:xfrm>
          <a:prstGeom prst="rect">
            <a:avLst/>
          </a:prstGeom>
          <a:noFill/>
        </p:spPr>
        <p:txBody>
          <a:bodyPr wrap="square" rtlCol="0">
            <a:spAutoFit/>
          </a:bodyPr>
          <a:lstStyle/>
          <a:p>
            <a:r>
              <a:rPr lang="en-US" b="1" dirty="0"/>
              <a:t>MTSS Areas Addressed:</a:t>
            </a:r>
          </a:p>
          <a:p>
            <a:pPr marL="285750" indent="-285750">
              <a:buFont typeface="Arial" panose="020B0604020202020204" pitchFamily="34" charset="0"/>
              <a:buChar char="•"/>
            </a:pPr>
            <a:r>
              <a:rPr lang="en-US" dirty="0"/>
              <a:t>Equity</a:t>
            </a:r>
          </a:p>
          <a:p>
            <a:pPr marL="285750" indent="-285750">
              <a:buFont typeface="Arial" panose="020B0604020202020204" pitchFamily="34" charset="0"/>
              <a:buChar char="•"/>
            </a:pPr>
            <a:r>
              <a:rPr lang="en-US" dirty="0"/>
              <a:t>High Quality Instruction</a:t>
            </a:r>
          </a:p>
          <a:p>
            <a:pPr marL="285750" indent="-285750">
              <a:buFont typeface="Arial" panose="020B0604020202020204" pitchFamily="34" charset="0"/>
              <a:buChar char="•"/>
            </a:pPr>
            <a:r>
              <a:rPr lang="en-US" dirty="0"/>
              <a:t>Strategic Use of Data</a:t>
            </a:r>
          </a:p>
          <a:p>
            <a:pPr marL="285750" indent="-285750">
              <a:buFont typeface="Arial" panose="020B0604020202020204" pitchFamily="34" charset="0"/>
              <a:buChar char="•"/>
            </a:pPr>
            <a:r>
              <a:rPr lang="en-US" dirty="0"/>
              <a:t>Collaboration</a:t>
            </a:r>
          </a:p>
          <a:p>
            <a:pPr marL="285750" indent="-285750">
              <a:buFont typeface="Arial" panose="020B0604020202020204" pitchFamily="34" charset="0"/>
              <a:buChar char="•"/>
            </a:pPr>
            <a:r>
              <a:rPr lang="en-US" dirty="0"/>
              <a:t>Family Engagement</a:t>
            </a:r>
          </a:p>
          <a:p>
            <a:pPr marL="285750" indent="-285750">
              <a:buFont typeface="Arial" panose="020B0604020202020204" pitchFamily="34" charset="0"/>
              <a:buChar char="•"/>
            </a:pPr>
            <a:r>
              <a:rPr lang="en-US" dirty="0"/>
              <a:t>Continuum of Supports</a:t>
            </a:r>
          </a:p>
          <a:p>
            <a:pPr marL="285750" indent="-285750">
              <a:buFont typeface="Arial" panose="020B0604020202020204" pitchFamily="34" charset="0"/>
              <a:buChar char="•"/>
            </a:pPr>
            <a:r>
              <a:rPr lang="en-US" dirty="0"/>
              <a:t>Strong Universal Level of Support</a:t>
            </a:r>
          </a:p>
          <a:p>
            <a:pPr marL="285750" indent="-285750">
              <a:buFont typeface="Arial" panose="020B0604020202020204" pitchFamily="34" charset="0"/>
              <a:buChar char="•"/>
            </a:pPr>
            <a:r>
              <a:rPr lang="en-US" dirty="0"/>
              <a:t>Systemic Implementation</a:t>
            </a:r>
          </a:p>
          <a:p>
            <a:pPr marL="285750" indent="-285750">
              <a:buFont typeface="Arial" panose="020B0604020202020204" pitchFamily="34" charset="0"/>
              <a:buChar char="•"/>
            </a:pPr>
            <a:r>
              <a:rPr lang="en-US" dirty="0"/>
              <a:t>Evidenced-Based Practices </a:t>
            </a:r>
          </a:p>
        </p:txBody>
      </p:sp>
    </p:spTree>
    <p:extLst>
      <p:ext uri="{BB962C8B-B14F-4D97-AF65-F5344CB8AC3E}">
        <p14:creationId xmlns:p14="http://schemas.microsoft.com/office/powerpoint/2010/main" val="1203104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fade">
                                      <p:cBhvr>
                                        <p:cTn id="13" dur="1000"/>
                                        <p:tgtEl>
                                          <p:spTgt spid="8">
                                            <p:txEl>
                                              <p:pRg st="0" end="0"/>
                                            </p:txEl>
                                          </p:spTgt>
                                        </p:tgtEl>
                                      </p:cBhvr>
                                    </p:animEffect>
                                    <p:anim calcmode="lin" valueType="num">
                                      <p:cBhvr>
                                        <p:cTn id="14"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fade">
                                      <p:cBhvr>
                                        <p:cTn id="20" dur="1000"/>
                                        <p:tgtEl>
                                          <p:spTgt spid="8">
                                            <p:txEl>
                                              <p:pRg st="1" end="1"/>
                                            </p:txEl>
                                          </p:spTgt>
                                        </p:tgtEl>
                                      </p:cBhvr>
                                    </p:animEffect>
                                    <p:anim calcmode="lin" valueType="num">
                                      <p:cBhvr>
                                        <p:cTn id="21"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fade">
                                      <p:cBhvr>
                                        <p:cTn id="27" dur="1000"/>
                                        <p:tgtEl>
                                          <p:spTgt spid="8">
                                            <p:txEl>
                                              <p:pRg st="2" end="2"/>
                                            </p:txEl>
                                          </p:spTgt>
                                        </p:tgtEl>
                                      </p:cBhvr>
                                    </p:animEffect>
                                    <p:anim calcmode="lin" valueType="num">
                                      <p:cBhvr>
                                        <p:cTn id="28"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8">
                                            <p:txEl>
                                              <p:pRg st="3" end="3"/>
                                            </p:txEl>
                                          </p:spTgt>
                                        </p:tgtEl>
                                        <p:attrNameLst>
                                          <p:attrName>style.visibility</p:attrName>
                                        </p:attrNameLst>
                                      </p:cBhvr>
                                      <p:to>
                                        <p:strVal val="visible"/>
                                      </p:to>
                                    </p:set>
                                    <p:animEffect transition="in" filter="fade">
                                      <p:cBhvr>
                                        <p:cTn id="34" dur="1000"/>
                                        <p:tgtEl>
                                          <p:spTgt spid="8">
                                            <p:txEl>
                                              <p:pRg st="3" end="3"/>
                                            </p:txEl>
                                          </p:spTgt>
                                        </p:tgtEl>
                                      </p:cBhvr>
                                    </p:animEffect>
                                    <p:anim calcmode="lin" valueType="num">
                                      <p:cBhvr>
                                        <p:cTn id="35"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8">
                                            <p:txEl>
                                              <p:pRg st="4" end="4"/>
                                            </p:txEl>
                                          </p:spTgt>
                                        </p:tgtEl>
                                        <p:attrNameLst>
                                          <p:attrName>style.visibility</p:attrName>
                                        </p:attrNameLst>
                                      </p:cBhvr>
                                      <p:to>
                                        <p:strVal val="visible"/>
                                      </p:to>
                                    </p:set>
                                    <p:animEffect transition="in" filter="fade">
                                      <p:cBhvr>
                                        <p:cTn id="41" dur="1000"/>
                                        <p:tgtEl>
                                          <p:spTgt spid="8">
                                            <p:txEl>
                                              <p:pRg st="4" end="4"/>
                                            </p:txEl>
                                          </p:spTgt>
                                        </p:tgtEl>
                                      </p:cBhvr>
                                    </p:animEffect>
                                    <p:anim calcmode="lin" valueType="num">
                                      <p:cBhvr>
                                        <p:cTn id="42"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8">
                                            <p:txEl>
                                              <p:pRg st="5" end="5"/>
                                            </p:txEl>
                                          </p:spTgt>
                                        </p:tgtEl>
                                        <p:attrNameLst>
                                          <p:attrName>style.visibility</p:attrName>
                                        </p:attrNameLst>
                                      </p:cBhvr>
                                      <p:to>
                                        <p:strVal val="visible"/>
                                      </p:to>
                                    </p:set>
                                    <p:animEffect transition="in" filter="fade">
                                      <p:cBhvr>
                                        <p:cTn id="48" dur="1000"/>
                                        <p:tgtEl>
                                          <p:spTgt spid="8">
                                            <p:txEl>
                                              <p:pRg st="5" end="5"/>
                                            </p:txEl>
                                          </p:spTgt>
                                        </p:tgtEl>
                                      </p:cBhvr>
                                    </p:animEffect>
                                    <p:anim calcmode="lin" valueType="num">
                                      <p:cBhvr>
                                        <p:cTn id="49"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8">
                                            <p:txEl>
                                              <p:pRg st="6" end="6"/>
                                            </p:txEl>
                                          </p:spTgt>
                                        </p:tgtEl>
                                        <p:attrNameLst>
                                          <p:attrName>style.visibility</p:attrName>
                                        </p:attrNameLst>
                                      </p:cBhvr>
                                      <p:to>
                                        <p:strVal val="visible"/>
                                      </p:to>
                                    </p:set>
                                    <p:animEffect transition="in" filter="fade">
                                      <p:cBhvr>
                                        <p:cTn id="55" dur="1000"/>
                                        <p:tgtEl>
                                          <p:spTgt spid="8">
                                            <p:txEl>
                                              <p:pRg st="6" end="6"/>
                                            </p:txEl>
                                          </p:spTgt>
                                        </p:tgtEl>
                                      </p:cBhvr>
                                    </p:animEffect>
                                    <p:anim calcmode="lin" valueType="num">
                                      <p:cBhvr>
                                        <p:cTn id="56"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8">
                                            <p:txEl>
                                              <p:pRg st="7" end="7"/>
                                            </p:txEl>
                                          </p:spTgt>
                                        </p:tgtEl>
                                        <p:attrNameLst>
                                          <p:attrName>style.visibility</p:attrName>
                                        </p:attrNameLst>
                                      </p:cBhvr>
                                      <p:to>
                                        <p:strVal val="visible"/>
                                      </p:to>
                                    </p:set>
                                    <p:animEffect transition="in" filter="fade">
                                      <p:cBhvr>
                                        <p:cTn id="62" dur="1000"/>
                                        <p:tgtEl>
                                          <p:spTgt spid="8">
                                            <p:txEl>
                                              <p:pRg st="7" end="7"/>
                                            </p:txEl>
                                          </p:spTgt>
                                        </p:tgtEl>
                                      </p:cBhvr>
                                    </p:animEffect>
                                    <p:anim calcmode="lin" valueType="num">
                                      <p:cBhvr>
                                        <p:cTn id="63"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8">
                                            <p:txEl>
                                              <p:pRg st="8" end="8"/>
                                            </p:txEl>
                                          </p:spTgt>
                                        </p:tgtEl>
                                        <p:attrNameLst>
                                          <p:attrName>style.visibility</p:attrName>
                                        </p:attrNameLst>
                                      </p:cBhvr>
                                      <p:to>
                                        <p:strVal val="visible"/>
                                      </p:to>
                                    </p:set>
                                    <p:animEffect transition="in" filter="fade">
                                      <p:cBhvr>
                                        <p:cTn id="69" dur="1000"/>
                                        <p:tgtEl>
                                          <p:spTgt spid="8">
                                            <p:txEl>
                                              <p:pRg st="8" end="8"/>
                                            </p:txEl>
                                          </p:spTgt>
                                        </p:tgtEl>
                                      </p:cBhvr>
                                    </p:animEffect>
                                    <p:anim calcmode="lin" valueType="num">
                                      <p:cBhvr>
                                        <p:cTn id="70"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p:cTn id="71" dur="1000" fill="hold"/>
                                        <p:tgtEl>
                                          <p:spTgt spid="8">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8">
                                            <p:txEl>
                                              <p:pRg st="9" end="9"/>
                                            </p:txEl>
                                          </p:spTgt>
                                        </p:tgtEl>
                                        <p:attrNameLst>
                                          <p:attrName>style.visibility</p:attrName>
                                        </p:attrNameLst>
                                      </p:cBhvr>
                                      <p:to>
                                        <p:strVal val="visible"/>
                                      </p:to>
                                    </p:set>
                                    <p:animEffect transition="in" filter="fade">
                                      <p:cBhvr>
                                        <p:cTn id="76" dur="1000"/>
                                        <p:tgtEl>
                                          <p:spTgt spid="8">
                                            <p:txEl>
                                              <p:pRg st="9" end="9"/>
                                            </p:txEl>
                                          </p:spTgt>
                                        </p:tgtEl>
                                      </p:cBhvr>
                                    </p:animEffect>
                                    <p:anim calcmode="lin" valueType="num">
                                      <p:cBhvr>
                                        <p:cTn id="77" dur="1000" fill="hold"/>
                                        <p:tgtEl>
                                          <p:spTgt spid="8">
                                            <p:txEl>
                                              <p:pRg st="9" end="9"/>
                                            </p:txEl>
                                          </p:spTgt>
                                        </p:tgtEl>
                                        <p:attrNameLst>
                                          <p:attrName>ppt_x</p:attrName>
                                        </p:attrNameLst>
                                      </p:cBhvr>
                                      <p:tavLst>
                                        <p:tav tm="0">
                                          <p:val>
                                            <p:strVal val="#ppt_x"/>
                                          </p:val>
                                        </p:tav>
                                        <p:tav tm="100000">
                                          <p:val>
                                            <p:strVal val="#ppt_x"/>
                                          </p:val>
                                        </p:tav>
                                      </p:tavLst>
                                    </p:anim>
                                    <p:anim calcmode="lin" valueType="num">
                                      <p:cBhvr>
                                        <p:cTn id="78" dur="1000" fill="hold"/>
                                        <p:tgtEl>
                                          <p:spTgt spid="8">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
                                        </p:tgtEl>
                                        <p:attrNameLst>
                                          <p:attrName>style.visibility</p:attrName>
                                        </p:attrNameLst>
                                      </p:cBhvr>
                                      <p:to>
                                        <p:strVal val="visible"/>
                                      </p:to>
                                    </p:set>
                                    <p:anim calcmode="lin" valueType="num">
                                      <p:cBhvr additive="base">
                                        <p:cTn id="83" dur="500" fill="hold"/>
                                        <p:tgtEl>
                                          <p:spTgt spid="2"/>
                                        </p:tgtEl>
                                        <p:attrNameLst>
                                          <p:attrName>ppt_x</p:attrName>
                                        </p:attrNameLst>
                                      </p:cBhvr>
                                      <p:tavLst>
                                        <p:tav tm="0">
                                          <p:val>
                                            <p:strVal val="#ppt_x"/>
                                          </p:val>
                                        </p:tav>
                                        <p:tav tm="100000">
                                          <p:val>
                                            <p:strVal val="#ppt_x"/>
                                          </p:val>
                                        </p:tav>
                                      </p:tavLst>
                                    </p:anim>
                                    <p:anim calcmode="lin" valueType="num">
                                      <p:cBhvr additive="base">
                                        <p:cTn id="8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0D0F68-3038-417C-856A-445DD5579D07}"/>
              </a:ext>
            </a:extLst>
          </p:cNvPr>
          <p:cNvSpPr>
            <a:spLocks noGrp="1"/>
          </p:cNvSpPr>
          <p:nvPr>
            <p:ph type="title"/>
          </p:nvPr>
        </p:nvSpPr>
        <p:spPr/>
        <p:txBody>
          <a:bodyPr/>
          <a:lstStyle/>
          <a:p>
            <a:r>
              <a:rPr lang="en-US" dirty="0"/>
              <a:t>Student to Teacher Connection</a:t>
            </a:r>
          </a:p>
        </p:txBody>
      </p:sp>
      <p:sp>
        <p:nvSpPr>
          <p:cNvPr id="5" name="Text Placeholder 4">
            <a:extLst>
              <a:ext uri="{FF2B5EF4-FFF2-40B4-BE49-F238E27FC236}">
                <a16:creationId xmlns:a16="http://schemas.microsoft.com/office/drawing/2014/main" id="{5332D072-695C-4102-B812-126D070DA41D}"/>
              </a:ext>
            </a:extLst>
          </p:cNvPr>
          <p:cNvSpPr>
            <a:spLocks noGrp="1"/>
          </p:cNvSpPr>
          <p:nvPr>
            <p:ph type="body" idx="1"/>
          </p:nvPr>
        </p:nvSpPr>
        <p:spPr>
          <a:xfrm>
            <a:off x="457200" y="1097757"/>
            <a:ext cx="4040188" cy="639762"/>
          </a:xfrm>
        </p:spPr>
        <p:txBody>
          <a:bodyPr/>
          <a:lstStyle/>
          <a:p>
            <a:r>
              <a:rPr lang="en-US" dirty="0"/>
              <a:t>Sara’s Needs</a:t>
            </a:r>
          </a:p>
        </p:txBody>
      </p:sp>
      <p:sp>
        <p:nvSpPr>
          <p:cNvPr id="6" name="Content Placeholder 5">
            <a:extLst>
              <a:ext uri="{FF2B5EF4-FFF2-40B4-BE49-F238E27FC236}">
                <a16:creationId xmlns:a16="http://schemas.microsoft.com/office/drawing/2014/main" id="{67B94C65-34D1-4E35-A215-583FE1153EDA}"/>
              </a:ext>
            </a:extLst>
          </p:cNvPr>
          <p:cNvSpPr>
            <a:spLocks noGrp="1"/>
          </p:cNvSpPr>
          <p:nvPr>
            <p:ph sz="half" idx="2"/>
          </p:nvPr>
        </p:nvSpPr>
        <p:spPr>
          <a:xfrm>
            <a:off x="457200" y="1933575"/>
            <a:ext cx="4040188" cy="1254125"/>
          </a:xfrm>
        </p:spPr>
        <p:txBody>
          <a:bodyPr>
            <a:normAutofit fontScale="85000" lnSpcReduction="20000"/>
          </a:bodyPr>
          <a:lstStyle/>
          <a:p>
            <a:r>
              <a:rPr lang="en-US" dirty="0"/>
              <a:t>Reading/ELA, Social Studies and Science instruction at grade level </a:t>
            </a:r>
          </a:p>
          <a:p>
            <a:endParaRPr lang="en-US" dirty="0"/>
          </a:p>
        </p:txBody>
      </p:sp>
      <p:sp>
        <p:nvSpPr>
          <p:cNvPr id="7" name="Text Placeholder 6">
            <a:extLst>
              <a:ext uri="{FF2B5EF4-FFF2-40B4-BE49-F238E27FC236}">
                <a16:creationId xmlns:a16="http://schemas.microsoft.com/office/drawing/2014/main" id="{69841819-71CB-4388-BAD1-BCF88316D70D}"/>
              </a:ext>
            </a:extLst>
          </p:cNvPr>
          <p:cNvSpPr>
            <a:spLocks noGrp="1"/>
          </p:cNvSpPr>
          <p:nvPr>
            <p:ph type="body" sz="quarter" idx="3"/>
          </p:nvPr>
        </p:nvSpPr>
        <p:spPr>
          <a:xfrm>
            <a:off x="4645025" y="1097757"/>
            <a:ext cx="4041775" cy="639762"/>
          </a:xfrm>
        </p:spPr>
        <p:txBody>
          <a:bodyPr/>
          <a:lstStyle/>
          <a:p>
            <a:r>
              <a:rPr lang="en-US" dirty="0"/>
              <a:t>Classroom Application</a:t>
            </a:r>
          </a:p>
        </p:txBody>
      </p:sp>
      <p:sp>
        <p:nvSpPr>
          <p:cNvPr id="8" name="Content Placeholder 7">
            <a:extLst>
              <a:ext uri="{FF2B5EF4-FFF2-40B4-BE49-F238E27FC236}">
                <a16:creationId xmlns:a16="http://schemas.microsoft.com/office/drawing/2014/main" id="{D4EA7E13-D4B6-4D36-B7B7-8195971BC629}"/>
              </a:ext>
            </a:extLst>
          </p:cNvPr>
          <p:cNvSpPr>
            <a:spLocks noGrp="1"/>
          </p:cNvSpPr>
          <p:nvPr>
            <p:ph sz="quarter" idx="4"/>
          </p:nvPr>
        </p:nvSpPr>
        <p:spPr>
          <a:xfrm>
            <a:off x="4645025" y="1731902"/>
            <a:ext cx="4041775" cy="4851460"/>
          </a:xfrm>
        </p:spPr>
        <p:txBody>
          <a:bodyPr>
            <a:normAutofit fontScale="85000" lnSpcReduction="20000"/>
          </a:bodyPr>
          <a:lstStyle/>
          <a:p>
            <a:r>
              <a:rPr lang="en-US" dirty="0"/>
              <a:t>Review of data from Alpine, </a:t>
            </a:r>
            <a:r>
              <a:rPr lang="en-US" dirty="0" err="1"/>
              <a:t>AIMSweb</a:t>
            </a:r>
            <a:r>
              <a:rPr lang="en-US" dirty="0"/>
              <a:t>, formative/summative assessments</a:t>
            </a:r>
          </a:p>
          <a:p>
            <a:r>
              <a:rPr lang="en-US" dirty="0"/>
              <a:t>Use of curriculum standards and resources; making lessons plans and grading work </a:t>
            </a:r>
          </a:p>
          <a:p>
            <a:r>
              <a:rPr lang="en-US" dirty="0"/>
              <a:t>Work within PLC to ensure students are achieving in a systematic way </a:t>
            </a:r>
          </a:p>
          <a:p>
            <a:r>
              <a:rPr lang="en-US" dirty="0"/>
              <a:t>Use of digital resources to help with engagement </a:t>
            </a:r>
          </a:p>
          <a:p>
            <a:r>
              <a:rPr lang="en-US" dirty="0"/>
              <a:t>Varied ways to complete projects based on learning styles, such as providing written responses</a:t>
            </a:r>
          </a:p>
          <a:p>
            <a:r>
              <a:rPr lang="en-US" dirty="0"/>
              <a:t>Grades and progress shared with parents at parent/teacher conferences and progress reports</a:t>
            </a:r>
          </a:p>
        </p:txBody>
      </p:sp>
      <p:sp>
        <p:nvSpPr>
          <p:cNvPr id="3" name="TextBox 2">
            <a:extLst>
              <a:ext uri="{FF2B5EF4-FFF2-40B4-BE49-F238E27FC236}">
                <a16:creationId xmlns:a16="http://schemas.microsoft.com/office/drawing/2014/main" id="{165EFCA0-CB63-44CE-8E45-2A23B1BF52F4}"/>
              </a:ext>
            </a:extLst>
          </p:cNvPr>
          <p:cNvSpPr txBox="1"/>
          <p:nvPr/>
        </p:nvSpPr>
        <p:spPr>
          <a:xfrm>
            <a:off x="561121" y="2671763"/>
            <a:ext cx="4009292" cy="3416320"/>
          </a:xfrm>
          <a:prstGeom prst="rect">
            <a:avLst/>
          </a:prstGeom>
          <a:noFill/>
        </p:spPr>
        <p:txBody>
          <a:bodyPr wrap="square" rtlCol="0">
            <a:spAutoFit/>
          </a:bodyPr>
          <a:lstStyle/>
          <a:p>
            <a:r>
              <a:rPr lang="en-US" b="1" dirty="0"/>
              <a:t>MTSS Areas Addressed:</a:t>
            </a:r>
          </a:p>
          <a:p>
            <a:pPr marL="285750" indent="-285750">
              <a:buFont typeface="Arial" panose="020B0604020202020204" pitchFamily="34" charset="0"/>
              <a:buChar char="•"/>
            </a:pPr>
            <a:r>
              <a:rPr lang="en-US" dirty="0"/>
              <a:t>Equity</a:t>
            </a:r>
          </a:p>
          <a:p>
            <a:pPr marL="285750" indent="-285750">
              <a:buFont typeface="Arial" panose="020B0604020202020204" pitchFamily="34" charset="0"/>
              <a:buChar char="•"/>
            </a:pPr>
            <a:r>
              <a:rPr lang="en-US" dirty="0"/>
              <a:t>High Quality Instruction</a:t>
            </a:r>
          </a:p>
          <a:p>
            <a:pPr marL="285750" indent="-285750">
              <a:buFont typeface="Arial" panose="020B0604020202020204" pitchFamily="34" charset="0"/>
              <a:buChar char="•"/>
            </a:pPr>
            <a:r>
              <a:rPr lang="en-US" dirty="0"/>
              <a:t>Strategic Use of Data</a:t>
            </a:r>
          </a:p>
          <a:p>
            <a:pPr marL="285750" indent="-285750">
              <a:buFont typeface="Arial" panose="020B0604020202020204" pitchFamily="34" charset="0"/>
              <a:buChar char="•"/>
            </a:pPr>
            <a:r>
              <a:rPr lang="en-US" dirty="0"/>
              <a:t>Collaboration</a:t>
            </a:r>
          </a:p>
          <a:p>
            <a:pPr marL="285750" indent="-285750">
              <a:buFont typeface="Arial" panose="020B0604020202020204" pitchFamily="34" charset="0"/>
              <a:buChar char="•"/>
            </a:pPr>
            <a:r>
              <a:rPr lang="en-US" dirty="0"/>
              <a:t>Family Engagement</a:t>
            </a:r>
          </a:p>
          <a:p>
            <a:pPr marL="285750" indent="-285750">
              <a:buFont typeface="Arial" panose="020B0604020202020204" pitchFamily="34" charset="0"/>
              <a:buChar char="•"/>
            </a:pPr>
            <a:r>
              <a:rPr lang="en-US" dirty="0"/>
              <a:t>Continuum of Supports</a:t>
            </a:r>
          </a:p>
          <a:p>
            <a:pPr marL="285750" indent="-285750">
              <a:buFont typeface="Arial" panose="020B0604020202020204" pitchFamily="34" charset="0"/>
              <a:buChar char="•"/>
            </a:pPr>
            <a:r>
              <a:rPr lang="en-US" dirty="0"/>
              <a:t>Strong Universal Level of Support</a:t>
            </a:r>
          </a:p>
          <a:p>
            <a:pPr marL="285750" indent="-285750">
              <a:buFont typeface="Arial" panose="020B0604020202020204" pitchFamily="34" charset="0"/>
              <a:buChar char="•"/>
            </a:pPr>
            <a:r>
              <a:rPr lang="en-US" dirty="0"/>
              <a:t>Systemic Implementation</a:t>
            </a:r>
          </a:p>
          <a:p>
            <a:pPr marL="285750" indent="-285750">
              <a:buFont typeface="Arial" panose="020B0604020202020204" pitchFamily="34" charset="0"/>
              <a:buChar char="•"/>
            </a:pPr>
            <a:r>
              <a:rPr lang="en-US" dirty="0"/>
              <a:t>Evidenced-Based Practices</a:t>
            </a:r>
          </a:p>
          <a:p>
            <a:pPr marL="285750" indent="-285750">
              <a:buFont typeface="Arial" panose="020B0604020202020204" pitchFamily="34" charset="0"/>
              <a:buChar char="•"/>
            </a:pPr>
            <a:r>
              <a:rPr lang="en-US" dirty="0"/>
              <a:t>Strong Shared Leadership</a:t>
            </a:r>
          </a:p>
          <a:p>
            <a:pPr marL="285750" indent="-285750">
              <a:buFont typeface="Arial" panose="020B0604020202020204" pitchFamily="34" charset="0"/>
              <a:buChar char="•"/>
            </a:pPr>
            <a:r>
              <a:rPr lang="en-US" dirty="0"/>
              <a:t>Positive Culture </a:t>
            </a:r>
          </a:p>
        </p:txBody>
      </p:sp>
    </p:spTree>
    <p:extLst>
      <p:ext uri="{BB962C8B-B14F-4D97-AF65-F5344CB8AC3E}">
        <p14:creationId xmlns:p14="http://schemas.microsoft.com/office/powerpoint/2010/main" val="1179043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fade">
                                      <p:cBhvr>
                                        <p:cTn id="13" dur="1000"/>
                                        <p:tgtEl>
                                          <p:spTgt spid="8">
                                            <p:txEl>
                                              <p:pRg st="0" end="0"/>
                                            </p:txEl>
                                          </p:spTgt>
                                        </p:tgtEl>
                                      </p:cBhvr>
                                    </p:animEffect>
                                    <p:anim calcmode="lin" valueType="num">
                                      <p:cBhvr>
                                        <p:cTn id="14"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fade">
                                      <p:cBhvr>
                                        <p:cTn id="20" dur="1000"/>
                                        <p:tgtEl>
                                          <p:spTgt spid="8">
                                            <p:txEl>
                                              <p:pRg st="1" end="1"/>
                                            </p:txEl>
                                          </p:spTgt>
                                        </p:tgtEl>
                                      </p:cBhvr>
                                    </p:animEffect>
                                    <p:anim calcmode="lin" valueType="num">
                                      <p:cBhvr>
                                        <p:cTn id="21"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fade">
                                      <p:cBhvr>
                                        <p:cTn id="27" dur="1000"/>
                                        <p:tgtEl>
                                          <p:spTgt spid="8">
                                            <p:txEl>
                                              <p:pRg st="2" end="2"/>
                                            </p:txEl>
                                          </p:spTgt>
                                        </p:tgtEl>
                                      </p:cBhvr>
                                    </p:animEffect>
                                    <p:anim calcmode="lin" valueType="num">
                                      <p:cBhvr>
                                        <p:cTn id="28"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8">
                                            <p:txEl>
                                              <p:pRg st="3" end="3"/>
                                            </p:txEl>
                                          </p:spTgt>
                                        </p:tgtEl>
                                        <p:attrNameLst>
                                          <p:attrName>style.visibility</p:attrName>
                                        </p:attrNameLst>
                                      </p:cBhvr>
                                      <p:to>
                                        <p:strVal val="visible"/>
                                      </p:to>
                                    </p:set>
                                    <p:animEffect transition="in" filter="fade">
                                      <p:cBhvr>
                                        <p:cTn id="34" dur="1000"/>
                                        <p:tgtEl>
                                          <p:spTgt spid="8">
                                            <p:txEl>
                                              <p:pRg st="3" end="3"/>
                                            </p:txEl>
                                          </p:spTgt>
                                        </p:tgtEl>
                                      </p:cBhvr>
                                    </p:animEffect>
                                    <p:anim calcmode="lin" valueType="num">
                                      <p:cBhvr>
                                        <p:cTn id="35"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8">
                                            <p:txEl>
                                              <p:pRg st="4" end="4"/>
                                            </p:txEl>
                                          </p:spTgt>
                                        </p:tgtEl>
                                        <p:attrNameLst>
                                          <p:attrName>style.visibility</p:attrName>
                                        </p:attrNameLst>
                                      </p:cBhvr>
                                      <p:to>
                                        <p:strVal val="visible"/>
                                      </p:to>
                                    </p:set>
                                    <p:animEffect transition="in" filter="fade">
                                      <p:cBhvr>
                                        <p:cTn id="41" dur="1000"/>
                                        <p:tgtEl>
                                          <p:spTgt spid="8">
                                            <p:txEl>
                                              <p:pRg st="4" end="4"/>
                                            </p:txEl>
                                          </p:spTgt>
                                        </p:tgtEl>
                                      </p:cBhvr>
                                    </p:animEffect>
                                    <p:anim calcmode="lin" valueType="num">
                                      <p:cBhvr>
                                        <p:cTn id="42"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8">
                                            <p:txEl>
                                              <p:pRg st="5" end="5"/>
                                            </p:txEl>
                                          </p:spTgt>
                                        </p:tgtEl>
                                        <p:attrNameLst>
                                          <p:attrName>style.visibility</p:attrName>
                                        </p:attrNameLst>
                                      </p:cBhvr>
                                      <p:to>
                                        <p:strVal val="visible"/>
                                      </p:to>
                                    </p:set>
                                    <p:animEffect transition="in" filter="fade">
                                      <p:cBhvr>
                                        <p:cTn id="48" dur="1000"/>
                                        <p:tgtEl>
                                          <p:spTgt spid="8">
                                            <p:txEl>
                                              <p:pRg st="5" end="5"/>
                                            </p:txEl>
                                          </p:spTgt>
                                        </p:tgtEl>
                                      </p:cBhvr>
                                    </p:animEffect>
                                    <p:anim calcmode="lin" valueType="num">
                                      <p:cBhvr>
                                        <p:cTn id="49"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gtEl>
                                        <p:attrNameLst>
                                          <p:attrName>style.visibility</p:attrName>
                                        </p:attrNameLst>
                                      </p:cBhvr>
                                      <p:to>
                                        <p:strVal val="visible"/>
                                      </p:to>
                                    </p:set>
                                    <p:anim calcmode="lin" valueType="num">
                                      <p:cBhvr additive="base">
                                        <p:cTn id="55" dur="500" fill="hold"/>
                                        <p:tgtEl>
                                          <p:spTgt spid="3"/>
                                        </p:tgtEl>
                                        <p:attrNameLst>
                                          <p:attrName>ppt_x</p:attrName>
                                        </p:attrNameLst>
                                      </p:cBhvr>
                                      <p:tavLst>
                                        <p:tav tm="0">
                                          <p:val>
                                            <p:strVal val="#ppt_x"/>
                                          </p:val>
                                        </p:tav>
                                        <p:tav tm="100000">
                                          <p:val>
                                            <p:strVal val="#ppt_x"/>
                                          </p:val>
                                        </p:tav>
                                      </p:tavLst>
                                    </p:anim>
                                    <p:anim calcmode="lin" valueType="num">
                                      <p:cBhvr additive="base">
                                        <p:cTn id="5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6 - Day Dream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37BBAC4B5DA74FB1C9B0D22640570C" ma:contentTypeVersion="17" ma:contentTypeDescription="Create a new document." ma:contentTypeScope="" ma:versionID="5338c9bdf3b1354fe17f4f1589953424">
  <xsd:schema xmlns:xsd="http://www.w3.org/2001/XMLSchema" xmlns:xs="http://www.w3.org/2001/XMLSchema" xmlns:p="http://schemas.microsoft.com/office/2006/metadata/properties" xmlns:ns2="86dd0431-72f7-4111-b598-26b3cc0c97a7" xmlns:ns3="bf8e6af5-334f-4920-87d8-c717a7afa95e" targetNamespace="http://schemas.microsoft.com/office/2006/metadata/properties" ma:root="true" ma:fieldsID="84b452277ea485b138e7cf85db079a4e" ns2:_="" ns3:_="">
    <xsd:import namespace="86dd0431-72f7-4111-b598-26b3cc0c97a7"/>
    <xsd:import namespace="bf8e6af5-334f-4920-87d8-c717a7afa95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dd0431-72f7-4111-b598-26b3cc0c9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842d4f3-5741-4827-9cab-9edbf30a734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f8e6af5-334f-4920-87d8-c717a7afa95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c129a0c-8789-49da-8cd2-e90a21dedea3}" ma:internalName="TaxCatchAll" ma:showField="CatchAllData" ma:web="bf8e6af5-334f-4920-87d8-c717a7afa95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f8e6af5-334f-4920-87d8-c717a7afa95e" xsi:nil="true"/>
    <lcf76f155ced4ddcb4097134ff3c332f xmlns="86dd0431-72f7-4111-b598-26b3cc0c97a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1F41EED-A4DD-4C66-A80B-6322DB85B791}"/>
</file>

<file path=customXml/itemProps2.xml><?xml version="1.0" encoding="utf-8"?>
<ds:datastoreItem xmlns:ds="http://schemas.openxmlformats.org/officeDocument/2006/customXml" ds:itemID="{436721F8-B175-4904-962E-18DC81405C9F}"/>
</file>

<file path=customXml/itemProps3.xml><?xml version="1.0" encoding="utf-8"?>
<ds:datastoreItem xmlns:ds="http://schemas.openxmlformats.org/officeDocument/2006/customXml" ds:itemID="{F11E9D24-D4B9-4BD8-B9A4-249906902E27}"/>
</file>

<file path=docProps/app.xml><?xml version="1.0" encoding="utf-8"?>
<Properties xmlns="http://schemas.openxmlformats.org/officeDocument/2006/extended-properties" xmlns:vt="http://schemas.openxmlformats.org/officeDocument/2006/docPropsVTypes">
  <Template>TM10001106[[fn=Badge]]</Template>
  <TotalTime>0</TotalTime>
  <Words>2037</Words>
  <Application>Microsoft Office PowerPoint</Application>
  <PresentationFormat>On-screen Show (4:3)</PresentationFormat>
  <Paragraphs>219</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16 - Day Dreaming</vt:lpstr>
      <vt:lpstr>What does “Equitable Multi-Level Systems of Support” actually mean?</vt:lpstr>
      <vt:lpstr>PowerPoint Presentation</vt:lpstr>
      <vt:lpstr>PowerPoint Presentation</vt:lpstr>
      <vt:lpstr>PowerPoint Presentation</vt:lpstr>
      <vt:lpstr>Multi-Tiered Systems of Support</vt:lpstr>
      <vt:lpstr>Who is Sara?</vt:lpstr>
      <vt:lpstr>Student to Teacher Connection</vt:lpstr>
      <vt:lpstr>Student to Teacher Connection</vt:lpstr>
      <vt:lpstr>Student to Teacher Connection</vt:lpstr>
      <vt:lpstr>More about Sara</vt:lpstr>
      <vt:lpstr>Student to Teacher Connection</vt:lpstr>
      <vt:lpstr>Student to Teacher Connection</vt:lpstr>
      <vt:lpstr>Other Staff Duties/Activities to support Sara’s (and all students) academic and behavioral success  </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2018-04-06T13:56:34Z</dcterms:created>
  <dcterms:modified xsi:type="dcterms:W3CDTF">2018-10-03T15:56:25Z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TC027378199991</vt:lpwstr>
  </property>
  <property fmtid="{D5CDD505-2E9C-101B-9397-08002B2CF9AE}" pid="3" name="ContentTypeId">
    <vt:lpwstr>0x0101006737BBAC4B5DA74FB1C9B0D22640570C</vt:lpwstr>
  </property>
</Properties>
</file>