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629FDE64-07B5-7011-802C-459006FE8E38}" name="Caryn Cavanagh" initials="CC" userId="de4effde0088c4c0" providerId="Windows Live"/>
  <p188:author id="{C443F6A5-83BA-6F2B-6629-2E902D219AC7}" name="Jamie Molina" initials="JM" userId="e291057371343bf2" providerId="Windows Live"/>
  <p188:author id="{6CD132A6-BDAB-7D9A-FDAF-1B5C47512B95}" name="Hudson, Les" initials="HL" userId="S::Les.Hudson@tea.texas.gov::1b51e3df-f37c-4646-8151-9652bb88c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363534"/>
    <a:srgbClr val="FFFFFF"/>
    <a:srgbClr val="AAA9A9"/>
    <a:srgbClr val="EAEAEA"/>
    <a:srgbClr val="1A0D0D"/>
    <a:srgbClr val="5A6267"/>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41C24-B986-49DE-8E8E-5F962F522292}" v="3" dt="2024-07-09T16:26:35.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9" autoAdjust="0"/>
    <p:restoredTop sz="96390"/>
  </p:normalViewPr>
  <p:slideViewPr>
    <p:cSldViewPr snapToGrid="0" snapToObjects="1">
      <p:cViewPr>
        <p:scale>
          <a:sx n="160" d="100"/>
          <a:sy n="160" d="100"/>
        </p:scale>
        <p:origin x="1302" y="-4248"/>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54723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tea.texas.gov/academics/college-career-and-military-prep/career-and-technical-education/programs-of-study-additional-resources"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tea.texas.gov/student-assessment/monitoring-and-interventions/program-monitoring-and-interventions/methods-of-administration-guidance-and-resources"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tea.texas.gov/cte" TargetMode="External"/><Relationship Id="rId11" Type="http://schemas.openxmlformats.org/officeDocument/2006/relationships/image" Target="../media/image11.png"/><Relationship Id="rId5" Type="http://schemas.openxmlformats.org/officeDocument/2006/relationships/hyperlink" Target="mailto:CTE@tea.texas.gov" TargetMode="Externa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Automotive and Collision Repair</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18" name="TextBox 17">
            <a:extLst>
              <a:ext uri="{FF2B5EF4-FFF2-40B4-BE49-F238E27FC236}">
                <a16:creationId xmlns:a16="http://schemas.microsoft.com/office/drawing/2014/main" id="{3A4FF927-F432-3759-AD63-EBACED5E4BFA}"/>
              </a:ext>
            </a:extLst>
          </p:cNvPr>
          <p:cNvSpPr txBox="1"/>
          <p:nvPr/>
        </p:nvSpPr>
        <p:spPr>
          <a:xfrm>
            <a:off x="6760651" y="50463"/>
            <a:ext cx="1005997" cy="200055"/>
          </a:xfrm>
          <a:prstGeom prst="rect">
            <a:avLst/>
          </a:prstGeom>
          <a:noFill/>
        </p:spPr>
        <p:txBody>
          <a:bodyPr wrap="square">
            <a:spAutoFit/>
          </a:bodyPr>
          <a:lstStyle/>
          <a:p>
            <a:r>
              <a:rPr lang="en-US" sz="700" i="1" dirty="0"/>
              <a:t>Revised–June 2024</a:t>
            </a:r>
          </a:p>
        </p:txBody>
      </p:sp>
      <p:sp>
        <p:nvSpPr>
          <p:cNvPr id="16" name="TextBox 15">
            <a:extLst>
              <a:ext uri="{FF2B5EF4-FFF2-40B4-BE49-F238E27FC236}">
                <a16:creationId xmlns:a16="http://schemas.microsoft.com/office/drawing/2014/main" id="{4E4F06C3-1FB5-3A9B-89A1-902B7020306E}"/>
              </a:ext>
            </a:extLst>
          </p:cNvPr>
          <p:cNvSpPr txBox="1"/>
          <p:nvPr/>
        </p:nvSpPr>
        <p:spPr>
          <a:xfrm>
            <a:off x="1341728" y="223665"/>
            <a:ext cx="6369104" cy="1208023"/>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itchFamily="2" charset="0"/>
                <a:cs typeface="Calibri" panose="020F0502020204030204" pitchFamily="34" charset="0"/>
              </a:rPr>
              <a:t>Transportation, Distribution, and Logistics Career </a:t>
            </a:r>
            <a:r>
              <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Transportation, Distribution, and Logistics career cluster focuses on planning, management, and movement of people, materials, and goods by road, pipeline, air, rail, and water. It also includes transportation infrastructure planning and management, logistics services, and mobile equipment and facility maintenance. This career cluster includes occupations ranging from automotive mechanic, avionics technician, and automotive entrepreneur to pilots and logistics planning professionals.</a:t>
            </a:r>
          </a:p>
        </p:txBody>
      </p:sp>
      <p:sp>
        <p:nvSpPr>
          <p:cNvPr id="19" name="TextBox 18">
            <a:extLst>
              <a:ext uri="{FF2B5EF4-FFF2-40B4-BE49-F238E27FC236}">
                <a16:creationId xmlns:a16="http://schemas.microsoft.com/office/drawing/2014/main" id="{7787E97D-4DCF-F1E7-D86F-E766EBF0CFE9}"/>
              </a:ext>
            </a:extLst>
          </p:cNvPr>
          <p:cNvSpPr txBox="1"/>
          <p:nvPr/>
        </p:nvSpPr>
        <p:spPr>
          <a:xfrm>
            <a:off x="182880" y="1333535"/>
            <a:ext cx="7357536" cy="810478"/>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buClrTx/>
              <a:buSzTx/>
              <a:buFontTx/>
              <a:buNone/>
              <a:tabLst/>
              <a:defRPr/>
            </a:pPr>
            <a:r>
              <a:rPr kumimoji="0" lang="en-US" sz="16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Automotive and Collision Repair</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Automotive and Collision Repair program of study focuses on the occupational and educational opportunities associated with servicing, repairing, and refinishing various types of vehicles. This program of study includes diagnosing and servicing vehicles and learning about processes, technologies, and materials used in reconstructing vehicles.</a:t>
            </a:r>
          </a:p>
        </p:txBody>
      </p:sp>
      <p:sp>
        <p:nvSpPr>
          <p:cNvPr id="22" name="Rectangle 21">
            <a:extLst>
              <a:ext uri="{FF2B5EF4-FFF2-40B4-BE49-F238E27FC236}">
                <a16:creationId xmlns:a16="http://schemas.microsoft.com/office/drawing/2014/main" id="{FFA6979F-6F7F-9049-4C51-2661D93DF53F}"/>
              </a:ext>
            </a:extLst>
          </p:cNvPr>
          <p:cNvSpPr/>
          <p:nvPr/>
        </p:nvSpPr>
        <p:spPr>
          <a:xfrm>
            <a:off x="365760" y="2066544"/>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0" name="Table 19" descr="Principles of Health Science* &#10;Principles of Biosciences&#10;Principles of Biomedical Science (PLTW)&#10;Medical Terminology* &#10;Biotechnology I&#10;Human Body Systems (PLTW)&#10;Anatomy and Physiology+&#10;Medical Microbiology* &#10;Biotechnology II&#10;Medical Interventions (PLTW)&#10;Clinical Ethics* &#10;Quality Assurance for Biosciences&#10;Pathophysiology* &#10;Scientific Research and Design+&#10;Biomedical Innovation (PLTW)&#10;Practicum in Health Science* &#10;Practicum in Science, Technology, Engineering, and Mathematics+&#10;Practicum in Health Science/Extended Practicum in Health Science* &#10;Practicum in Science, Technology, Engineering, and Mathematics/Extended Practicum in Science, Technology, Engineering, and Mathematics+&#10;">
            <a:extLst>
              <a:ext uri="{FF2B5EF4-FFF2-40B4-BE49-F238E27FC236}">
                <a16:creationId xmlns:a16="http://schemas.microsoft.com/office/drawing/2014/main" id="{257BDDD7-AF20-89DF-95E2-9E432CCC706E}"/>
              </a:ext>
            </a:extLst>
          </p:cNvPr>
          <p:cNvGraphicFramePr>
            <a:graphicFrameLocks noGrp="1"/>
          </p:cNvGraphicFramePr>
          <p:nvPr>
            <p:extLst>
              <p:ext uri="{D42A27DB-BD31-4B8C-83A1-F6EECF244321}">
                <p14:modId xmlns:p14="http://schemas.microsoft.com/office/powerpoint/2010/main" val="3751434356"/>
              </p:ext>
            </p:extLst>
          </p:nvPr>
        </p:nvGraphicFramePr>
        <p:xfrm>
          <a:off x="694944" y="2331720"/>
          <a:ext cx="3831336" cy="1252793"/>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1121042528"/>
                    </a:ext>
                  </a:extLst>
                </a:gridCol>
                <a:gridCol w="3246120">
                  <a:extLst>
                    <a:ext uri="{9D8B030D-6E8A-4147-A177-3AD203B41FA5}">
                      <a16:colId xmlns:a16="http://schemas.microsoft.com/office/drawing/2014/main" val="3581201095"/>
                    </a:ext>
                  </a:extLst>
                </a:gridCol>
              </a:tblGrid>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Automotive Basics</a:t>
                      </a:r>
                    </a:p>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200656"/>
                  </a:ext>
                </a:extLst>
              </a:tr>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a:ln>
                            <a:noFill/>
                          </a:ln>
                          <a:solidFill>
                            <a:srgbClr val="000000"/>
                          </a:solidFill>
                          <a:effectLst/>
                          <a:uLnTx/>
                          <a:uFillTx/>
                          <a:latin typeface="+mn-lt"/>
                          <a:ea typeface="Open Sans Light"/>
                          <a:cs typeface="Calibri"/>
                          <a:sym typeface="Calibri"/>
                        </a:rPr>
                        <a:t>Automotive Technology I: Maintenance and Light Repair *DC (TSTC)</a:t>
                      </a:r>
                    </a:p>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9105854"/>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a:ln>
                            <a:noFill/>
                          </a:ln>
                          <a:solidFill>
                            <a:srgbClr val="000000"/>
                          </a:solidFill>
                          <a:effectLst/>
                          <a:uLnTx/>
                          <a:uFillTx/>
                          <a:latin typeface="+mn-lt"/>
                          <a:ea typeface="Open Sans Light" panose="020B0606030504020204" pitchFamily="34" charset="0"/>
                          <a:cs typeface="Calibri" panose="020F0502020204030204" pitchFamily="34" charset="0"/>
                          <a:sym typeface="Calibri"/>
                        </a:rPr>
                        <a:t>Automotive Technology II: Automotive Service *DC (TSTC)</a:t>
                      </a:r>
                    </a:p>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noProof="0" dirty="0">
                        <a:ln>
                          <a:noFill/>
                        </a:ln>
                        <a:solidFill>
                          <a:schemeClr val="tx1"/>
                        </a:solidFill>
                        <a:effectLst/>
                        <a:uLnTx/>
                        <a:uFillTx/>
                        <a:latin typeface="+mn-lt"/>
                        <a:ea typeface="Open Sans Light"/>
                        <a:cs typeface="Calibri"/>
                        <a:sym typeface="Calibri"/>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165707"/>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Practicum in Transportation Systems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95286"/>
                  </a:ext>
                </a:extLst>
              </a:tr>
            </a:tbl>
          </a:graphicData>
        </a:graphic>
      </p:graphicFrame>
      <p:sp>
        <p:nvSpPr>
          <p:cNvPr id="25" name="Rectangle 24">
            <a:extLst>
              <a:ext uri="{FF2B5EF4-FFF2-40B4-BE49-F238E27FC236}">
                <a16:creationId xmlns:a16="http://schemas.microsoft.com/office/drawing/2014/main" id="{5B9BBE91-E742-304E-6C67-CCEC4F4B784A}"/>
              </a:ext>
            </a:extLst>
          </p:cNvPr>
          <p:cNvSpPr/>
          <p:nvPr/>
        </p:nvSpPr>
        <p:spPr>
          <a:xfrm>
            <a:off x="223741" y="6087805"/>
            <a:ext cx="4210735" cy="276999"/>
          </a:xfrm>
          <a:prstGeom prst="rect">
            <a:avLst/>
          </a:prstGeom>
        </p:spPr>
        <p:txBody>
          <a:bodyPr wrap="square">
            <a:spAutoFit/>
          </a:bodyPr>
          <a:lstStyle/>
          <a:p>
            <a:pPr lvl="0" algn="ctr">
              <a:buClr>
                <a:prstClr val="black"/>
              </a:buClr>
              <a:defRPr/>
            </a:pPr>
            <a:r>
              <a:rPr lang="en-US" sz="1200" b="1" dirty="0">
                <a:solidFill>
                  <a:schemeClr val="accent5"/>
                </a:solidFill>
                <a:latin typeface="Calibri" panose="020F0502020204030204" pitchFamily="34" charset="0"/>
                <a:ea typeface="Open Sans Condensed Condensed" panose="020B0806030504020204" pitchFamily="34"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4" name="Table 23" descr="Aligned Advanced Academic Courses">
            <a:extLst>
              <a:ext uri="{FF2B5EF4-FFF2-40B4-BE49-F238E27FC236}">
                <a16:creationId xmlns:a16="http://schemas.microsoft.com/office/drawing/2014/main" id="{4DA9AEF6-111A-CA23-62C1-ADDF6E8B65E9}"/>
              </a:ext>
            </a:extLst>
          </p:cNvPr>
          <p:cNvGraphicFramePr>
            <a:graphicFrameLocks noGrp="1"/>
          </p:cNvGraphicFramePr>
          <p:nvPr>
            <p:extLst>
              <p:ext uri="{D42A27DB-BD31-4B8C-83A1-F6EECF244321}">
                <p14:modId xmlns:p14="http://schemas.microsoft.com/office/powerpoint/2010/main" val="428405153"/>
              </p:ext>
            </p:extLst>
          </p:nvPr>
        </p:nvGraphicFramePr>
        <p:xfrm>
          <a:off x="225988" y="6343343"/>
          <a:ext cx="4206240" cy="32004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30" name="TextBox 29">
            <a:extLst>
              <a:ext uri="{FF2B5EF4-FFF2-40B4-BE49-F238E27FC236}">
                <a16:creationId xmlns:a16="http://schemas.microsoft.com/office/drawing/2014/main" id="{7FB0F438-0FE4-7116-664C-3F78CF25D7AB}"/>
              </a:ext>
            </a:extLst>
          </p:cNvPr>
          <p:cNvSpPr txBox="1"/>
          <p:nvPr/>
        </p:nvSpPr>
        <p:spPr>
          <a:xfrm>
            <a:off x="185445" y="6604317"/>
            <a:ext cx="4287326" cy="461665"/>
          </a:xfrm>
          <a:prstGeom prst="rect">
            <a:avLst/>
          </a:prstGeom>
          <a:noFill/>
        </p:spPr>
        <p:txBody>
          <a:bodyPr wrap="square" rtlCol="0">
            <a:spAutoFit/>
          </a:bodyPr>
          <a:lstStyle/>
          <a:p>
            <a:pPr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68">
            <a:extLst>
              <a:ext uri="{FF2B5EF4-FFF2-40B4-BE49-F238E27FC236}">
                <a16:creationId xmlns:a16="http://schemas.microsoft.com/office/drawing/2014/main" id="{DF229428-C44A-C435-ECE6-859F8C7A868B}"/>
              </a:ext>
            </a:extLst>
          </p:cNvPr>
          <p:cNvSpPr/>
          <p:nvPr/>
        </p:nvSpPr>
        <p:spPr>
          <a:xfrm>
            <a:off x="232551" y="6978412"/>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68" name="Table 67" descr="Work-Based Learning and Expanded Learning Opportunities">
            <a:extLst>
              <a:ext uri="{FF2B5EF4-FFF2-40B4-BE49-F238E27FC236}">
                <a16:creationId xmlns:a16="http://schemas.microsoft.com/office/drawing/2014/main" id="{9A6CD915-62C3-0CAA-BDDB-FF11D06D7E8A}"/>
              </a:ext>
            </a:extLst>
          </p:cNvPr>
          <p:cNvGraphicFramePr>
            <a:graphicFrameLocks noGrp="1"/>
          </p:cNvGraphicFramePr>
          <p:nvPr>
            <p:extLst>
              <p:ext uri="{D42A27DB-BD31-4B8C-83A1-F6EECF244321}">
                <p14:modId xmlns:p14="http://schemas.microsoft.com/office/powerpoint/2010/main" val="1374539756"/>
              </p:ext>
            </p:extLst>
          </p:nvPr>
        </p:nvGraphicFramePr>
        <p:xfrm>
          <a:off x="225988" y="7220791"/>
          <a:ext cx="4206240" cy="128016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425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an automotive technician at a car dealership</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 rental car company and assist technicians with vehicle maintenance</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Work at a local automotive repair shop and hold both customer service duties and automatic repair duties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2086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Join a related automotive association and attend events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71" name="Rectangle 70">
            <a:extLst>
              <a:ext uri="{FF2B5EF4-FFF2-40B4-BE49-F238E27FC236}">
                <a16:creationId xmlns:a16="http://schemas.microsoft.com/office/drawing/2014/main" id="{F49FF240-68FA-CE02-974F-A40A1D906BCC}"/>
              </a:ext>
            </a:extLst>
          </p:cNvPr>
          <p:cNvSpPr/>
          <p:nvPr/>
        </p:nvSpPr>
        <p:spPr>
          <a:xfrm>
            <a:off x="185001" y="8484754"/>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Aligned Industry-Based Certifications</a:t>
            </a:r>
          </a:p>
        </p:txBody>
      </p:sp>
      <p:sp>
        <p:nvSpPr>
          <p:cNvPr id="70" name="Google Shape;166;p1">
            <a:extLst>
              <a:ext uri="{FF2B5EF4-FFF2-40B4-BE49-F238E27FC236}">
                <a16:creationId xmlns:a16="http://schemas.microsoft.com/office/drawing/2014/main" id="{878FD017-DF00-460D-C68E-8C27DACCD890}"/>
              </a:ext>
            </a:extLst>
          </p:cNvPr>
          <p:cNvSpPr txBox="1"/>
          <p:nvPr/>
        </p:nvSpPr>
        <p:spPr>
          <a:xfrm>
            <a:off x="278327" y="8735969"/>
            <a:ext cx="4160461" cy="864951"/>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 Level Automobile Maintenance and Light Repair (MR)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Automatic Transmission/Transaxle (AT)</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Brakes (BR)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Electronic/Electrical Systems (EE)</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Engine Performance (EP)</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Engine Repair (ER)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Heating and Air Conditioning (AC)</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Manual Drive Train and Axles (MD)</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Service Technology</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Suspension and Steering (SS)</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Mechanical and Electrical Components (ME)</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Non-Structural Analysis and Damage Repair (SR)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Painting and Refinishing (PR)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Structural Analysis and Damage Repair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Refrigerant Recovery and Recycling</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endParaRPr kumimoji="0" lang="it-IT"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40" name="Rectangle 39">
            <a:extLst>
              <a:ext uri="{FF2B5EF4-FFF2-40B4-BE49-F238E27FC236}">
                <a16:creationId xmlns:a16="http://schemas.microsoft.com/office/drawing/2014/main" id="{9F862BE8-DE4E-AFA7-251C-94E082351D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672584" y="2744593"/>
            <a:ext cx="3100725" cy="7313807"/>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50" name="Google Shape;384;p10">
            <a:extLst>
              <a:ext uri="{FF2B5EF4-FFF2-40B4-BE49-F238E27FC236}">
                <a16:creationId xmlns:a16="http://schemas.microsoft.com/office/drawing/2014/main" id="{991B9745-2F8E-0D45-AF2E-FB37EFC92C5A}"/>
              </a:ext>
              <a:ext uri="{C183D7F6-B498-43B3-948B-1728B52AA6E4}">
                <adec:decorative xmlns:adec="http://schemas.microsoft.com/office/drawing/2017/decorative" val="1"/>
              </a:ext>
            </a:extLst>
          </p:cNvPr>
          <p:cNvPicPr preferRelativeResize="0"/>
          <p:nvPr/>
        </p:nvPicPr>
        <p:blipFill rotWithShape="1">
          <a:blip r:embed="rId4">
            <a:alphaModFix/>
          </a:blip>
          <a:srcRect l="554" t="4906" r="2235" b="4906"/>
          <a:stretch/>
        </p:blipFill>
        <p:spPr>
          <a:xfrm>
            <a:off x="4672584" y="2386584"/>
            <a:ext cx="3129775" cy="773125"/>
          </a:xfrm>
          <a:prstGeom prst="rect">
            <a:avLst/>
          </a:prstGeom>
          <a:noFill/>
          <a:ln>
            <a:noFill/>
          </a:ln>
        </p:spPr>
      </p:pic>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58584" y="3483864"/>
            <a:ext cx="610356" cy="596485"/>
          </a:xfrm>
          <a:prstGeom prst="rect">
            <a:avLst/>
          </a:prstGeom>
        </p:spPr>
      </p:pic>
      <p:sp>
        <p:nvSpPr>
          <p:cNvPr id="53" name="Rectangle 52">
            <a:extLst>
              <a:ext uri="{FF2B5EF4-FFF2-40B4-BE49-F238E27FC236}">
                <a16:creationId xmlns:a16="http://schemas.microsoft.com/office/drawing/2014/main" id="{CB58AA43-9F41-D4A0-5051-FFAFDE2F51D1}"/>
              </a:ext>
            </a:extLst>
          </p:cNvPr>
          <p:cNvSpPr/>
          <p:nvPr/>
        </p:nvSpPr>
        <p:spPr>
          <a:xfrm>
            <a:off x="4745736" y="3218688"/>
            <a:ext cx="286646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Example Postsecondary Opportunities</a:t>
            </a:r>
          </a:p>
        </p:txBody>
      </p:sp>
      <p:sp>
        <p:nvSpPr>
          <p:cNvPr id="52" name="Google Shape;163;p1">
            <a:extLst>
              <a:ext uri="{FF2B5EF4-FFF2-40B4-BE49-F238E27FC236}">
                <a16:creationId xmlns:a16="http://schemas.microsoft.com/office/drawing/2014/main" id="{C1E3B088-BFCF-7962-B7AF-D84C900A3B5E}"/>
              </a:ext>
            </a:extLst>
          </p:cNvPr>
          <p:cNvSpPr txBox="1"/>
          <p:nvPr/>
        </p:nvSpPr>
        <p:spPr>
          <a:xfrm>
            <a:off x="4773168" y="3474720"/>
            <a:ext cx="2882825" cy="2244889"/>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Automotive Technician Apprenticeship</a:t>
            </a:r>
            <a:endPar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R="0" lvl="0" algn="l" defTabSz="914400" rtl="0" eaLnBrk="1" fontAlgn="auto" latinLnBrk="0" hangingPunct="1">
              <a:lnSpc>
                <a:spcPts val="700"/>
              </a:lnSpc>
              <a:spcBef>
                <a:spcPts val="0"/>
              </a:spcBef>
              <a:spcAft>
                <a:spcPts val="0"/>
              </a:spcAft>
              <a:buSzTx/>
              <a:tabLst/>
              <a:defRPr/>
            </a:pPr>
            <a:endParaRPr kumimoji="0" lang="en-US" sz="7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Automobile/Automotive Mechanics Technology</a:t>
            </a: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Autobody/Collision and Repair Technology</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a:lnSpc>
                <a:spcPts val="700"/>
              </a:lnSpc>
              <a:buSzPct val="1000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Autobody/Collision and Repair Technology</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Heavy Equipment Maintenance Technology</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25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 </a:t>
            </a:r>
          </a:p>
          <a:p>
            <a:pPr marL="171450" lvl="0" indent="-171450">
              <a:lnSpc>
                <a:spcPts val="1000"/>
              </a:lnSpc>
              <a:buSzPct val="100000"/>
              <a:buFont typeface="Arial" panose="020B0604020202020204" pitchFamily="34" charset="0"/>
              <a:buChar char="•"/>
              <a:defRPr/>
            </a:pPr>
            <a:r>
              <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Automobile and Light Truck Certification (A1 – A9)</a:t>
            </a:r>
            <a:endPar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3168" y="5405628"/>
            <a:ext cx="615338" cy="594360"/>
          </a:xfrm>
          <a:prstGeom prst="rect">
            <a:avLst/>
          </a:prstGeom>
        </p:spPr>
      </p:pic>
      <p:sp>
        <p:nvSpPr>
          <p:cNvPr id="54" name="Rectangle 53">
            <a:extLst>
              <a:ext uri="{FF2B5EF4-FFF2-40B4-BE49-F238E27FC236}">
                <a16:creationId xmlns:a16="http://schemas.microsoft.com/office/drawing/2014/main" id="{22039408-61C0-3564-EB7C-6045E1D0AD78}"/>
              </a:ext>
            </a:extLst>
          </p:cNvPr>
          <p:cNvSpPr/>
          <p:nvPr/>
        </p:nvSpPr>
        <p:spPr>
          <a:xfrm>
            <a:off x="5376672" y="5506212"/>
            <a:ext cx="240107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Example Aligned Occupations   </a:t>
            </a:r>
          </a:p>
        </p:txBody>
      </p:sp>
      <p:sp>
        <p:nvSpPr>
          <p:cNvPr id="15" name="Double Bracket 14">
            <a:extLst>
              <a:ext uri="{FF2B5EF4-FFF2-40B4-BE49-F238E27FC236}">
                <a16:creationId xmlns:a16="http://schemas.microsoft.com/office/drawing/2014/main" id="{536A005E-3D3B-E1A4-74AB-886472A7C186}"/>
              </a:ext>
              <a:ext uri="{C183D7F6-B498-43B3-948B-1728B52AA6E4}">
                <adec:decorative xmlns:adec="http://schemas.microsoft.com/office/drawing/2017/decorative" val="1"/>
              </a:ext>
            </a:extLst>
          </p:cNvPr>
          <p:cNvSpPr/>
          <p:nvPr/>
        </p:nvSpPr>
        <p:spPr>
          <a:xfrm>
            <a:off x="5312664" y="5901006"/>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C58555E-472B-592F-81DD-158676ABBF9F}"/>
              </a:ext>
            </a:extLst>
          </p:cNvPr>
          <p:cNvSpPr txBox="1"/>
          <p:nvPr/>
        </p:nvSpPr>
        <p:spPr>
          <a:xfrm>
            <a:off x="5358385" y="5910150"/>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Automotive Service Technicians and Mechanics</a:t>
            </a:r>
          </a:p>
        </p:txBody>
      </p:sp>
      <p:sp>
        <p:nvSpPr>
          <p:cNvPr id="21" name="TextBox 20">
            <a:extLst>
              <a:ext uri="{FF2B5EF4-FFF2-40B4-BE49-F238E27FC236}">
                <a16:creationId xmlns:a16="http://schemas.microsoft.com/office/drawing/2014/main" id="{7523D62C-816B-CAB7-3B12-8DDEFE2D2BDD}"/>
              </a:ext>
            </a:extLst>
          </p:cNvPr>
          <p:cNvSpPr txBox="1"/>
          <p:nvPr/>
        </p:nvSpPr>
        <p:spPr>
          <a:xfrm>
            <a:off x="5376672" y="6294956"/>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$44,809</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6,285</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10</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60" name="Double Bracket 59">
            <a:extLst>
              <a:ext uri="{FF2B5EF4-FFF2-40B4-BE49-F238E27FC236}">
                <a16:creationId xmlns:a16="http://schemas.microsoft.com/office/drawing/2014/main" id="{81F46D07-0F9C-D5EA-8C81-5C3623B9DB7B}"/>
              </a:ext>
              <a:ext uri="{C183D7F6-B498-43B3-948B-1728B52AA6E4}">
                <adec:decorative xmlns:adec="http://schemas.microsoft.com/office/drawing/2017/decorative" val="1"/>
              </a:ext>
            </a:extLst>
          </p:cNvPr>
          <p:cNvSpPr/>
          <p:nvPr/>
        </p:nvSpPr>
        <p:spPr>
          <a:xfrm>
            <a:off x="5312664" y="7009570"/>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32188150-17DB-FAAB-A74D-3075F9E6B623}"/>
              </a:ext>
            </a:extLst>
          </p:cNvPr>
          <p:cNvSpPr txBox="1"/>
          <p:nvPr/>
        </p:nvSpPr>
        <p:spPr>
          <a:xfrm>
            <a:off x="5358385" y="7018714"/>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Bus and Truck Mechanics</a:t>
            </a:r>
            <a:b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b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and Diesel Engine Specialists</a:t>
            </a:r>
          </a:p>
        </p:txBody>
      </p:sp>
      <p:sp>
        <p:nvSpPr>
          <p:cNvPr id="62" name="TextBox 61">
            <a:extLst>
              <a:ext uri="{FF2B5EF4-FFF2-40B4-BE49-F238E27FC236}">
                <a16:creationId xmlns:a16="http://schemas.microsoft.com/office/drawing/2014/main" id="{A4A08367-DE27-F7D0-D99E-B65255827A74}"/>
              </a:ext>
            </a:extLst>
          </p:cNvPr>
          <p:cNvSpPr txBox="1"/>
          <p:nvPr/>
        </p:nvSpPr>
        <p:spPr>
          <a:xfrm>
            <a:off x="5376672" y="7403520"/>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$50,967</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3,096</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26" name="Double Bracket 25">
            <a:extLst>
              <a:ext uri="{FF2B5EF4-FFF2-40B4-BE49-F238E27FC236}">
                <a16:creationId xmlns:a16="http://schemas.microsoft.com/office/drawing/2014/main" id="{C724C6E7-DA2A-0E7D-C30D-0AE961340F59}"/>
              </a:ext>
              <a:ext uri="{C183D7F6-B498-43B3-948B-1728B52AA6E4}">
                <adec:decorative xmlns:adec="http://schemas.microsoft.com/office/drawing/2017/decorative" val="1"/>
              </a:ext>
            </a:extLst>
          </p:cNvPr>
          <p:cNvSpPr/>
          <p:nvPr/>
        </p:nvSpPr>
        <p:spPr>
          <a:xfrm>
            <a:off x="5312664" y="8120284"/>
            <a:ext cx="1901952" cy="114155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7721069-7412-AEE2-6365-B5EBE832BBBF}"/>
              </a:ext>
            </a:extLst>
          </p:cNvPr>
          <p:cNvSpPr txBox="1"/>
          <p:nvPr/>
        </p:nvSpPr>
        <p:spPr>
          <a:xfrm>
            <a:off x="5358385" y="8129428"/>
            <a:ext cx="1934240" cy="198601"/>
          </a:xfrm>
          <a:prstGeom prst="rect">
            <a:avLst/>
          </a:prstGeom>
          <a:noFill/>
        </p:spPr>
        <p:txBody>
          <a:bodyPr wrap="square" rtlCol="0">
            <a:noAutofit/>
          </a:bodyPr>
          <a:lstStyle/>
          <a:p>
            <a:pPr lvl="0" defTabSz="1341150">
              <a:buClr>
                <a:prstClr val="black"/>
              </a:buClr>
              <a:buSzPts val="800"/>
              <a:defRPr/>
            </a:pPr>
            <a:r>
              <a:rPr lang="en-US" sz="10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First-Line Supervisors of Mechanics, Installers, and Repairers</a:t>
            </a:r>
          </a:p>
        </p:txBody>
      </p:sp>
      <p:sp>
        <p:nvSpPr>
          <p:cNvPr id="28" name="TextBox 27">
            <a:extLst>
              <a:ext uri="{FF2B5EF4-FFF2-40B4-BE49-F238E27FC236}">
                <a16:creationId xmlns:a16="http://schemas.microsoft.com/office/drawing/2014/main" id="{B7C5B3DA-FD47-D039-25EF-FBB91FB284C2}"/>
              </a:ext>
            </a:extLst>
          </p:cNvPr>
          <p:cNvSpPr txBox="1"/>
          <p:nvPr/>
        </p:nvSpPr>
        <p:spPr>
          <a:xfrm>
            <a:off x="5376672" y="8638059"/>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66</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,535</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5,019</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44553" y="9600270"/>
            <a:ext cx="3754879" cy="323165"/>
          </a:xfrm>
          <a:prstGeom prst="rect">
            <a:avLst/>
          </a:prstGeom>
          <a:noFill/>
        </p:spPr>
        <p:txBody>
          <a:bodyPr wrap="square" rtlCol="0">
            <a:spAutoFit/>
          </a:bodyPr>
          <a:lstStyle/>
          <a:p>
            <a:r>
              <a:rPr lang="en-US" sz="750" i="1" dirty="0">
                <a:solidFill>
                  <a:srgbClr val="363534"/>
                </a:solidFill>
                <a:latin typeface="Calibri" panose="020F0502020204030204" pitchFamily="34" charset="0"/>
                <a:ea typeface="Open Sans ExtraBold" panose="020B0606030504020204" pitchFamily="34" charset="0"/>
                <a:cs typeface="Calibri" panose="020F0502020204030204" pitchFamily="34" charset="0"/>
              </a:rPr>
              <a:t>Successful completion of the Automotive and Collision Repair program of study will fulfill requirements of the Business and Industry endorsement.</a:t>
            </a:r>
          </a:p>
        </p:txBody>
      </p:sp>
      <p:pic>
        <p:nvPicPr>
          <p:cNvPr id="36" name="Picture 35">
            <a:extLst>
              <a:ext uri="{FF2B5EF4-FFF2-40B4-BE49-F238E27FC236}">
                <a16:creationId xmlns:a16="http://schemas.microsoft.com/office/drawing/2014/main" id="{F5581133-500F-5EDD-44BE-92FC380528D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8872" y="2212848"/>
            <a:ext cx="610355" cy="596484"/>
          </a:xfrm>
          <a:prstGeom prst="rect">
            <a:avLst/>
          </a:prstGeom>
        </p:spPr>
      </p:pic>
      <p:sp>
        <p:nvSpPr>
          <p:cNvPr id="51" name="TextBox 50">
            <a:extLst>
              <a:ext uri="{FF2B5EF4-FFF2-40B4-BE49-F238E27FC236}">
                <a16:creationId xmlns:a16="http://schemas.microsoft.com/office/drawing/2014/main" id="{EF0D0B2F-972D-AF49-B088-946787D9972D}"/>
              </a:ext>
            </a:extLst>
          </p:cNvPr>
          <p:cNvSpPr txBox="1"/>
          <p:nvPr/>
        </p:nvSpPr>
        <p:spPr>
          <a:xfrm>
            <a:off x="4681729" y="9372600"/>
            <a:ext cx="2783630"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48" name="Picture 47" descr="QR Code">
            <a:extLst>
              <a:ext uri="{FF2B5EF4-FFF2-40B4-BE49-F238E27FC236}">
                <a16:creationId xmlns:a16="http://schemas.microsoft.com/office/drawing/2014/main" id="{7983D379-C246-F5C3-FA5E-3A1654CA10F9}"/>
              </a:ext>
              <a:ext uri="{C183D7F6-B498-43B3-948B-1728B52AA6E4}">
                <adec:decorative xmlns:adec="http://schemas.microsoft.com/office/drawing/2017/decorative" val="0"/>
              </a:ext>
            </a:extLst>
          </p:cNvPr>
          <p:cNvPicPr>
            <a:picLocks noChangeAspect="1"/>
          </p:cNvPicPr>
          <p:nvPr/>
        </p:nvPicPr>
        <p:blipFill rotWithShape="1">
          <a:blip r:embed="rId9">
            <a:duotone>
              <a:schemeClr val="accent1">
                <a:shade val="45000"/>
                <a:satMod val="135000"/>
              </a:schemeClr>
              <a:prstClr val="white"/>
            </a:duotone>
          </a:blip>
          <a:srcRect l="20833" t="15997" r="20066" b="23970"/>
          <a:stretch/>
        </p:blipFill>
        <p:spPr>
          <a:xfrm>
            <a:off x="4745736" y="9518904"/>
            <a:ext cx="486110" cy="493776"/>
          </a:xfrm>
          <a:prstGeom prst="rect">
            <a:avLst/>
          </a:prstGeom>
        </p:spPr>
      </p:pic>
      <p:sp>
        <p:nvSpPr>
          <p:cNvPr id="42" name="TextBox 41">
            <a:extLst>
              <a:ext uri="{FF2B5EF4-FFF2-40B4-BE49-F238E27FC236}">
                <a16:creationId xmlns:a16="http://schemas.microsoft.com/office/drawing/2014/main" id="{1A3EEA34-F193-03CD-D7A0-E78B5F69DC06}"/>
              </a:ext>
            </a:extLst>
          </p:cNvPr>
          <p:cNvSpPr txBox="1"/>
          <p:nvPr/>
        </p:nvSpPr>
        <p:spPr>
          <a:xfrm>
            <a:off x="5166360" y="9518904"/>
            <a:ext cx="2191361"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67" name="Rectangle 66">
            <a:extLst>
              <a:ext uri="{FF2B5EF4-FFF2-40B4-BE49-F238E27FC236}">
                <a16:creationId xmlns:a16="http://schemas.microsoft.com/office/drawing/2014/main" id="{1F332C65-1109-E46C-BCDC-AF99DF44DC49}"/>
              </a:ext>
              <a:ext uri="{C183D7F6-B498-43B3-948B-1728B52AA6E4}">
                <adec:decorative xmlns:adec="http://schemas.microsoft.com/office/drawing/2017/decorative" val="1"/>
              </a:ext>
            </a:extLst>
          </p:cNvPr>
          <p:cNvSpPr/>
          <p:nvPr/>
        </p:nvSpPr>
        <p:spPr>
          <a:xfrm rot="16200000">
            <a:off x="5763598" y="8049600"/>
            <a:ext cx="3709826"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Automotive and Collision Repair</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FDCC7E4-BB31-5C66-0363-E9D87AF07C87}"/>
              </a:ext>
            </a:extLst>
          </p:cNvPr>
          <p:cNvPicPr>
            <a:picLocks noChangeAspect="1"/>
          </p:cNvPicPr>
          <p:nvPr/>
        </p:nvPicPr>
        <p:blipFill>
          <a:blip r:embed="rId4"/>
          <a:stretch>
            <a:fillRect/>
          </a:stretch>
        </p:blipFill>
        <p:spPr>
          <a:xfrm>
            <a:off x="329167" y="6778456"/>
            <a:ext cx="408467" cy="1127858"/>
          </a:xfrm>
          <a:prstGeom prst="rect">
            <a:avLst/>
          </a:prstGeom>
        </p:spPr>
      </p:pic>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Automotive and Collision Repair</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5" name="TextBox 4">
            <a:extLst>
              <a:ext uri="{FF2B5EF4-FFF2-40B4-BE49-F238E27FC236}">
                <a16:creationId xmlns:a16="http://schemas.microsoft.com/office/drawing/2014/main" id="{8F142032-B316-3E66-FA5C-D6489243A1AE}"/>
              </a:ext>
            </a:extLst>
          </p:cNvPr>
          <p:cNvSpPr txBox="1"/>
          <p:nvPr/>
        </p:nvSpPr>
        <p:spPr>
          <a:xfrm>
            <a:off x="1380744" y="118872"/>
            <a:ext cx="6392254" cy="400110"/>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anose="020B0806030504020204" pitchFamily="34" charset="0"/>
                <a:cs typeface="Calibri" panose="020F0502020204030204" pitchFamily="34" charset="0"/>
              </a:rPr>
              <a:t>Transportation, Distribution, and Logistics Career Cluster</a:t>
            </a:r>
          </a:p>
        </p:txBody>
      </p:sp>
      <p:sp>
        <p:nvSpPr>
          <p:cNvPr id="6" name="TextBox 5">
            <a:extLst>
              <a:ext uri="{FF2B5EF4-FFF2-40B4-BE49-F238E27FC236}">
                <a16:creationId xmlns:a16="http://schemas.microsoft.com/office/drawing/2014/main" id="{44451E52-1E2D-F97C-D466-765246B4B060}"/>
              </a:ext>
            </a:extLst>
          </p:cNvPr>
          <p:cNvSpPr txBox="1"/>
          <p:nvPr/>
        </p:nvSpPr>
        <p:spPr>
          <a:xfrm>
            <a:off x="1380744" y="484632"/>
            <a:ext cx="6392254" cy="351891"/>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7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Automotive and Collision Repair</a:t>
            </a:r>
          </a:p>
        </p:txBody>
      </p:sp>
      <p:sp>
        <p:nvSpPr>
          <p:cNvPr id="7" name="TextBox 6">
            <a:extLst>
              <a:ext uri="{FF2B5EF4-FFF2-40B4-BE49-F238E27FC236}">
                <a16:creationId xmlns:a16="http://schemas.microsoft.com/office/drawing/2014/main" id="{E5F578EE-9867-DE1E-B0EF-6E5582C2A3EA}"/>
              </a:ext>
            </a:extLst>
          </p:cNvPr>
          <p:cNvSpPr txBox="1"/>
          <p:nvPr/>
        </p:nvSpPr>
        <p:spPr>
          <a:xfrm>
            <a:off x="0" y="109728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1" name="Round Diagonal Corner Rectangle 3">
            <a:extLst>
              <a:ext uri="{FF2B5EF4-FFF2-40B4-BE49-F238E27FC236}">
                <a16:creationId xmlns:a16="http://schemas.microsoft.com/office/drawing/2014/main" id="{23921234-BEB4-021B-A780-FCDDBD72FA5F}"/>
              </a:ext>
              <a:ext uri="{C183D7F6-B498-43B3-948B-1728B52AA6E4}">
                <adec:decorative xmlns:adec="http://schemas.microsoft.com/office/drawing/2017/decorative" val="1"/>
              </a:ext>
            </a:extLst>
          </p:cNvPr>
          <p:cNvSpPr/>
          <p:nvPr/>
        </p:nvSpPr>
        <p:spPr>
          <a:xfrm rot="16200000">
            <a:off x="-73455" y="1921130"/>
            <a:ext cx="1126254" cy="411242"/>
          </a:xfrm>
          <a:prstGeom prst="round2Diag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Google Shape;187;p2">
            <a:extLst>
              <a:ext uri="{FF2B5EF4-FFF2-40B4-BE49-F238E27FC236}">
                <a16:creationId xmlns:a16="http://schemas.microsoft.com/office/drawing/2014/main" id="{CD4A1205-EA72-7C46-AD3A-C5A3C8C551BB}"/>
              </a:ext>
            </a:extLst>
          </p:cNvPr>
          <p:cNvSpPr txBox="1"/>
          <p:nvPr/>
        </p:nvSpPr>
        <p:spPr>
          <a:xfrm rot="16200000">
            <a:off x="32635" y="1922051"/>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8" name="Google Shape;188;p2">
            <a:extLst>
              <a:ext uri="{FF2B5EF4-FFF2-40B4-BE49-F238E27FC236}">
                <a16:creationId xmlns:a16="http://schemas.microsoft.com/office/drawing/2014/main" id="{3A730843-A491-84A6-5AE6-FB4D4CE6D1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7068700"/>
              </p:ext>
            </p:extLst>
          </p:nvPr>
        </p:nvGraphicFramePr>
        <p:xfrm>
          <a:off x="813816" y="1563624"/>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bl>
          </a:graphicData>
        </a:graphic>
      </p:graphicFrame>
      <p:sp>
        <p:nvSpPr>
          <p:cNvPr id="15" name="Round Diagonal Corner Rectangle 3">
            <a:extLst>
              <a:ext uri="{FF2B5EF4-FFF2-40B4-BE49-F238E27FC236}">
                <a16:creationId xmlns:a16="http://schemas.microsoft.com/office/drawing/2014/main" id="{4770CFF5-93F5-C2C7-347E-B91C8918113D}"/>
              </a:ext>
              <a:ext uri="{C183D7F6-B498-43B3-948B-1728B52AA6E4}">
                <adec:decorative xmlns:adec="http://schemas.microsoft.com/office/drawing/2017/decorative" val="1"/>
              </a:ext>
            </a:extLst>
          </p:cNvPr>
          <p:cNvSpPr/>
          <p:nvPr/>
        </p:nvSpPr>
        <p:spPr>
          <a:xfrm rot="16200000">
            <a:off x="-93671" y="3445461"/>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6" name="Google Shape;187;p2">
            <a:extLst>
              <a:ext uri="{FF2B5EF4-FFF2-40B4-BE49-F238E27FC236}">
                <a16:creationId xmlns:a16="http://schemas.microsoft.com/office/drawing/2014/main" id="{24C566C2-B30C-C992-A09E-624BFC0BAE52}"/>
              </a:ext>
            </a:extLst>
          </p:cNvPr>
          <p:cNvSpPr txBox="1"/>
          <p:nvPr/>
        </p:nvSpPr>
        <p:spPr>
          <a:xfrm rot="16200000">
            <a:off x="-43290" y="3497213"/>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9" name="Google Shape;188;p2">
            <a:extLst>
              <a:ext uri="{FF2B5EF4-FFF2-40B4-BE49-F238E27FC236}">
                <a16:creationId xmlns:a16="http://schemas.microsoft.com/office/drawing/2014/main" id="{72AE44D7-A890-7C4F-F8BC-B5BFF94ADB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7091852"/>
              </p:ext>
            </p:extLst>
          </p:nvPr>
        </p:nvGraphicFramePr>
        <p:xfrm>
          <a:off x="813816" y="3083822"/>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bl>
          </a:graphicData>
        </a:graphic>
      </p:graphicFrame>
      <p:sp>
        <p:nvSpPr>
          <p:cNvPr id="46" name="TextBox 45">
            <a:extLst>
              <a:ext uri="{FF2B5EF4-FFF2-40B4-BE49-F238E27FC236}">
                <a16:creationId xmlns:a16="http://schemas.microsoft.com/office/drawing/2014/main" id="{CD1CC55F-7DB8-C296-E272-6F5090D0BDDF}"/>
              </a:ext>
            </a:extLst>
          </p:cNvPr>
          <p:cNvSpPr txBox="1"/>
          <p:nvPr/>
        </p:nvSpPr>
        <p:spPr>
          <a:xfrm>
            <a:off x="720102" y="8446692"/>
            <a:ext cx="6699305" cy="220573"/>
          </a:xfrm>
          <a:prstGeom prst="rect">
            <a:avLst/>
          </a:prstGeom>
          <a:noFill/>
        </p:spPr>
        <p:txBody>
          <a:bodyPr wrap="square" rtlCol="0">
            <a:spAutoFit/>
          </a:bodyPr>
          <a:lstStyle/>
          <a:p>
            <a:pPr>
              <a:lnSpc>
                <a:spcPts val="960"/>
              </a:lnSpc>
              <a:defRPr/>
            </a:pPr>
            <a:r>
              <a:rPr lang="en-US" sz="800" i="1"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rgbClr val="002060"/>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44" name="Google Shape;195;p2">
            <a:extLst>
              <a:ext uri="{FF2B5EF4-FFF2-40B4-BE49-F238E27FC236}">
                <a16:creationId xmlns:a16="http://schemas.microsoft.com/office/drawing/2014/main" id="{3A325752-A080-AAEC-865D-3F5967550B6C}"/>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rgbClr val="363534"/>
                </a:solidFill>
                <a:latin typeface="Calibri" panose="020F0502020204030204" pitchFamily="34" charset="0"/>
                <a:ea typeface="Open Sans ExtraBold" panose="020B0606030504020204" pitchFamily="34" charset="0"/>
                <a:cs typeface="Calibri" panose="020F0502020204030204" pitchFamily="34" charset="0"/>
                <a:sym typeface="Calibri"/>
              </a:rPr>
              <a:t>Transportation, Distribution, and Logistics </a:t>
            </a:r>
            <a:r>
              <a:rPr lang="en-US" sz="900" dirty="0">
                <a:solidFill>
                  <a:srgbClr val="363534"/>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rgbClr val="363534"/>
                </a:solidFill>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6">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43" name="Google Shape;171;p1" descr="TEA Logo">
            <a:extLst>
              <a:ext uri="{FF2B5EF4-FFF2-40B4-BE49-F238E27FC236}">
                <a16:creationId xmlns:a16="http://schemas.microsoft.com/office/drawing/2014/main" id="{C1B85C24-1966-9EA0-5AE7-9C50510AC320}"/>
              </a:ext>
            </a:extLst>
          </p:cNvPr>
          <p:cNvPicPr preferRelativeResize="0"/>
          <p:nvPr/>
        </p:nvPicPr>
        <p:blipFill rotWithShape="1">
          <a:blip r:embed="rId7">
            <a:alphaModFix/>
          </a:blip>
          <a:srcRect/>
          <a:stretch/>
        </p:blipFill>
        <p:spPr>
          <a:xfrm>
            <a:off x="291415" y="9598309"/>
            <a:ext cx="705086" cy="352543"/>
          </a:xfrm>
          <a:prstGeom prst="rect">
            <a:avLst/>
          </a:prstGeom>
          <a:noFill/>
          <a:ln>
            <a:noFill/>
          </a:ln>
        </p:spPr>
      </p:pic>
      <p:sp>
        <p:nvSpPr>
          <p:cNvPr id="45" name="TextBox 44">
            <a:extLst>
              <a:ext uri="{FF2B5EF4-FFF2-40B4-BE49-F238E27FC236}">
                <a16:creationId xmlns:a16="http://schemas.microsoft.com/office/drawing/2014/main" id="{385EB4A9-8615-DCDD-B4D0-81CEAFD7E26E}"/>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8">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54FB0524-95D0-B30C-DBE4-C44566A95F6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88654" y="1984881"/>
            <a:ext cx="438912" cy="438912"/>
          </a:xfrm>
          <a:prstGeom prst="rect">
            <a:avLst/>
          </a:prstGeom>
        </p:spPr>
      </p:pic>
      <p:sp>
        <p:nvSpPr>
          <p:cNvPr id="3" name="Rectangle 2">
            <a:extLst>
              <a:ext uri="{FF2B5EF4-FFF2-40B4-BE49-F238E27FC236}">
                <a16:creationId xmlns:a16="http://schemas.microsoft.com/office/drawing/2014/main" id="{601C0DEF-748E-C3A9-AE4C-41326F0955A7}"/>
              </a:ext>
              <a:ext uri="{C183D7F6-B498-43B3-948B-1728B52AA6E4}">
                <adec:decorative xmlns:adec="http://schemas.microsoft.com/office/drawing/2017/decorative" val="1"/>
              </a:ext>
            </a:extLst>
          </p:cNvPr>
          <p:cNvSpPr/>
          <p:nvPr/>
        </p:nvSpPr>
        <p:spPr>
          <a:xfrm rot="16200000">
            <a:off x="5763598" y="8049600"/>
            <a:ext cx="3709826"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Automotive and Collision Repair</a:t>
            </a:r>
          </a:p>
        </p:txBody>
      </p:sp>
      <p:graphicFrame>
        <p:nvGraphicFramePr>
          <p:cNvPr id="10" name="Table 9">
            <a:extLst>
              <a:ext uri="{FF2B5EF4-FFF2-40B4-BE49-F238E27FC236}">
                <a16:creationId xmlns:a16="http://schemas.microsoft.com/office/drawing/2014/main" id="{AE825DD7-3781-5AC4-EA46-1FEE13518A70}"/>
              </a:ext>
            </a:extLst>
          </p:cNvPr>
          <p:cNvGraphicFramePr>
            <a:graphicFrameLocks noGrp="1"/>
          </p:cNvGraphicFramePr>
          <p:nvPr>
            <p:extLst>
              <p:ext uri="{D42A27DB-BD31-4B8C-83A1-F6EECF244321}">
                <p14:modId xmlns:p14="http://schemas.microsoft.com/office/powerpoint/2010/main" val="2730975300"/>
              </p:ext>
            </p:extLst>
          </p:nvPr>
        </p:nvGraphicFramePr>
        <p:xfrm>
          <a:off x="813816" y="1890543"/>
          <a:ext cx="6437376" cy="640090"/>
        </p:xfrm>
        <a:graphic>
          <a:graphicData uri="http://schemas.openxmlformats.org/drawingml/2006/table">
            <a:tbl>
              <a:tblPr firstRow="1" bandRow="1">
                <a:noFill/>
              </a:tblPr>
              <a:tblGrid>
                <a:gridCol w="1691640">
                  <a:extLst>
                    <a:ext uri="{9D8B030D-6E8A-4147-A177-3AD203B41FA5}">
                      <a16:colId xmlns:a16="http://schemas.microsoft.com/office/drawing/2014/main" val="3538974602"/>
                    </a:ext>
                  </a:extLst>
                </a:gridCol>
                <a:gridCol w="73152">
                  <a:extLst>
                    <a:ext uri="{9D8B030D-6E8A-4147-A177-3AD203B41FA5}">
                      <a16:colId xmlns:a16="http://schemas.microsoft.com/office/drawing/2014/main" val="1901867559"/>
                    </a:ext>
                  </a:extLst>
                </a:gridCol>
                <a:gridCol w="2075688">
                  <a:extLst>
                    <a:ext uri="{9D8B030D-6E8A-4147-A177-3AD203B41FA5}">
                      <a16:colId xmlns:a16="http://schemas.microsoft.com/office/drawing/2014/main" val="2451634949"/>
                    </a:ext>
                  </a:extLst>
                </a:gridCol>
                <a:gridCol w="2596896">
                  <a:extLst>
                    <a:ext uri="{9D8B030D-6E8A-4147-A177-3AD203B41FA5}">
                      <a16:colId xmlns:a16="http://schemas.microsoft.com/office/drawing/2014/main" val="3637230624"/>
                    </a:ext>
                  </a:extLst>
                </a:gridCol>
              </a:tblGrid>
              <a:tr h="0">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Automotive Basics</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13039550 (1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108008"/>
                  </a:ext>
                </a:extLst>
              </a:tr>
            </a:tbl>
          </a:graphicData>
        </a:graphic>
      </p:graphicFrame>
      <p:graphicFrame>
        <p:nvGraphicFramePr>
          <p:cNvPr id="14" name="Table 13">
            <a:extLst>
              <a:ext uri="{FF2B5EF4-FFF2-40B4-BE49-F238E27FC236}">
                <a16:creationId xmlns:a16="http://schemas.microsoft.com/office/drawing/2014/main" id="{98DB0461-B9B9-3727-D461-AD4E1B2B15C0}"/>
              </a:ext>
            </a:extLst>
          </p:cNvPr>
          <p:cNvGraphicFramePr>
            <a:graphicFrameLocks noGrp="1"/>
          </p:cNvGraphicFramePr>
          <p:nvPr>
            <p:extLst>
              <p:ext uri="{D42A27DB-BD31-4B8C-83A1-F6EECF244321}">
                <p14:modId xmlns:p14="http://schemas.microsoft.com/office/powerpoint/2010/main" val="2324429331"/>
              </p:ext>
            </p:extLst>
          </p:nvPr>
        </p:nvGraphicFramePr>
        <p:xfrm>
          <a:off x="813816" y="3421619"/>
          <a:ext cx="6437376" cy="777250"/>
        </p:xfrm>
        <a:graphic>
          <a:graphicData uri="http://schemas.openxmlformats.org/drawingml/2006/table">
            <a:tbl>
              <a:tblPr firstRow="1" bandRow="1">
                <a:noFill/>
              </a:tblPr>
              <a:tblGrid>
                <a:gridCol w="1691640">
                  <a:extLst>
                    <a:ext uri="{9D8B030D-6E8A-4147-A177-3AD203B41FA5}">
                      <a16:colId xmlns:a16="http://schemas.microsoft.com/office/drawing/2014/main" val="99849838"/>
                    </a:ext>
                  </a:extLst>
                </a:gridCol>
                <a:gridCol w="73152">
                  <a:extLst>
                    <a:ext uri="{9D8B030D-6E8A-4147-A177-3AD203B41FA5}">
                      <a16:colId xmlns:a16="http://schemas.microsoft.com/office/drawing/2014/main" val="1449940784"/>
                    </a:ext>
                  </a:extLst>
                </a:gridCol>
                <a:gridCol w="2075688">
                  <a:extLst>
                    <a:ext uri="{9D8B030D-6E8A-4147-A177-3AD203B41FA5}">
                      <a16:colId xmlns:a16="http://schemas.microsoft.com/office/drawing/2014/main" val="1026926021"/>
                    </a:ext>
                  </a:extLst>
                </a:gridCol>
                <a:gridCol w="2596896">
                  <a:extLst>
                    <a:ext uri="{9D8B030D-6E8A-4147-A177-3AD203B41FA5}">
                      <a16:colId xmlns:a16="http://schemas.microsoft.com/office/drawing/2014/main" val="791486227"/>
                    </a:ext>
                  </a:extLst>
                </a:gridCol>
              </a:tblGrid>
              <a:tr h="434563">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Automotive Technology I: Maintenance and </a:t>
                      </a:r>
                      <a:b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b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Light Repair</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13039600 (2 credits)</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Automotive Basics</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825076"/>
                  </a:ext>
                </a:extLst>
              </a:tr>
            </a:tbl>
          </a:graphicData>
        </a:graphic>
      </p:graphicFrame>
      <p:graphicFrame>
        <p:nvGraphicFramePr>
          <p:cNvPr id="19" name="Table 18">
            <a:extLst>
              <a:ext uri="{FF2B5EF4-FFF2-40B4-BE49-F238E27FC236}">
                <a16:creationId xmlns:a16="http://schemas.microsoft.com/office/drawing/2014/main" id="{1EA4131E-FA55-4773-11DE-A699D06FD3F2}"/>
              </a:ext>
            </a:extLst>
          </p:cNvPr>
          <p:cNvGraphicFramePr>
            <a:graphicFrameLocks noGrp="1"/>
          </p:cNvGraphicFramePr>
          <p:nvPr>
            <p:extLst>
              <p:ext uri="{D42A27DB-BD31-4B8C-83A1-F6EECF244321}">
                <p14:modId xmlns:p14="http://schemas.microsoft.com/office/powerpoint/2010/main" val="1865252471"/>
              </p:ext>
            </p:extLst>
          </p:nvPr>
        </p:nvGraphicFramePr>
        <p:xfrm>
          <a:off x="813816" y="4893903"/>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3699964469"/>
                    </a:ext>
                  </a:extLst>
                </a:gridCol>
                <a:gridCol w="73152">
                  <a:extLst>
                    <a:ext uri="{9D8B030D-6E8A-4147-A177-3AD203B41FA5}">
                      <a16:colId xmlns:a16="http://schemas.microsoft.com/office/drawing/2014/main" val="88227641"/>
                    </a:ext>
                  </a:extLst>
                </a:gridCol>
                <a:gridCol w="2075688">
                  <a:extLst>
                    <a:ext uri="{9D8B030D-6E8A-4147-A177-3AD203B41FA5}">
                      <a16:colId xmlns:a16="http://schemas.microsoft.com/office/drawing/2014/main" val="3607099411"/>
                    </a:ext>
                  </a:extLst>
                </a:gridCol>
                <a:gridCol w="2596896">
                  <a:extLst>
                    <a:ext uri="{9D8B030D-6E8A-4147-A177-3AD203B41FA5}">
                      <a16:colId xmlns:a16="http://schemas.microsoft.com/office/drawing/2014/main" val="735455510"/>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3180702951"/>
                  </a:ext>
                </a:extLst>
              </a:tr>
            </a:tbl>
          </a:graphicData>
        </a:graphic>
      </p:graphicFrame>
      <p:pic>
        <p:nvPicPr>
          <p:cNvPr id="25" name="Picture 24">
            <a:extLst>
              <a:ext uri="{FF2B5EF4-FFF2-40B4-BE49-F238E27FC236}">
                <a16:creationId xmlns:a16="http://schemas.microsoft.com/office/drawing/2014/main" id="{893523A8-204D-3569-A0C5-B1128AE22BC1}"/>
              </a:ext>
            </a:extLst>
          </p:cNvPr>
          <p:cNvPicPr>
            <a:picLocks noChangeAspect="1"/>
          </p:cNvPicPr>
          <p:nvPr/>
        </p:nvPicPr>
        <p:blipFill>
          <a:blip r:embed="rId10"/>
          <a:stretch>
            <a:fillRect/>
          </a:stretch>
        </p:blipFill>
        <p:spPr>
          <a:xfrm>
            <a:off x="291415" y="4893903"/>
            <a:ext cx="408467" cy="1121761"/>
          </a:xfrm>
          <a:prstGeom prst="rect">
            <a:avLst/>
          </a:prstGeom>
        </p:spPr>
      </p:pic>
      <p:pic>
        <p:nvPicPr>
          <p:cNvPr id="28" name="Picture 27">
            <a:extLst>
              <a:ext uri="{FF2B5EF4-FFF2-40B4-BE49-F238E27FC236}">
                <a16:creationId xmlns:a16="http://schemas.microsoft.com/office/drawing/2014/main" id="{B371D0B4-A73C-AC33-0689-4932CC4D9AB0}"/>
              </a:ext>
            </a:extLst>
          </p:cNvPr>
          <p:cNvPicPr>
            <a:picLocks noChangeAspect="1"/>
          </p:cNvPicPr>
          <p:nvPr/>
        </p:nvPicPr>
        <p:blipFill>
          <a:blip r:embed="rId11"/>
          <a:stretch>
            <a:fillRect/>
          </a:stretch>
        </p:blipFill>
        <p:spPr>
          <a:xfrm>
            <a:off x="329167" y="4960845"/>
            <a:ext cx="384081" cy="975445"/>
          </a:xfrm>
          <a:prstGeom prst="rect">
            <a:avLst/>
          </a:prstGeom>
        </p:spPr>
      </p:pic>
      <p:graphicFrame>
        <p:nvGraphicFramePr>
          <p:cNvPr id="29" name="Table 28">
            <a:extLst>
              <a:ext uri="{FF2B5EF4-FFF2-40B4-BE49-F238E27FC236}">
                <a16:creationId xmlns:a16="http://schemas.microsoft.com/office/drawing/2014/main" id="{B7F0AEBA-FE44-3E53-016D-F2FB53163212}"/>
              </a:ext>
            </a:extLst>
          </p:cNvPr>
          <p:cNvGraphicFramePr>
            <a:graphicFrameLocks noGrp="1"/>
          </p:cNvGraphicFramePr>
          <p:nvPr>
            <p:extLst>
              <p:ext uri="{D42A27DB-BD31-4B8C-83A1-F6EECF244321}">
                <p14:modId xmlns:p14="http://schemas.microsoft.com/office/powerpoint/2010/main" val="936153678"/>
              </p:ext>
            </p:extLst>
          </p:nvPr>
        </p:nvGraphicFramePr>
        <p:xfrm>
          <a:off x="813816" y="5223741"/>
          <a:ext cx="6437376" cy="777250"/>
        </p:xfrm>
        <a:graphic>
          <a:graphicData uri="http://schemas.openxmlformats.org/drawingml/2006/table">
            <a:tbl>
              <a:tblPr firstRow="1" bandRow="1">
                <a:noFill/>
              </a:tblPr>
              <a:tblGrid>
                <a:gridCol w="1691640">
                  <a:extLst>
                    <a:ext uri="{9D8B030D-6E8A-4147-A177-3AD203B41FA5}">
                      <a16:colId xmlns:a16="http://schemas.microsoft.com/office/drawing/2014/main" val="3150261553"/>
                    </a:ext>
                  </a:extLst>
                </a:gridCol>
                <a:gridCol w="73152">
                  <a:extLst>
                    <a:ext uri="{9D8B030D-6E8A-4147-A177-3AD203B41FA5}">
                      <a16:colId xmlns:a16="http://schemas.microsoft.com/office/drawing/2014/main" val="2669148586"/>
                    </a:ext>
                  </a:extLst>
                </a:gridCol>
                <a:gridCol w="2075688">
                  <a:extLst>
                    <a:ext uri="{9D8B030D-6E8A-4147-A177-3AD203B41FA5}">
                      <a16:colId xmlns:a16="http://schemas.microsoft.com/office/drawing/2014/main" val="3317766954"/>
                    </a:ext>
                  </a:extLst>
                </a:gridCol>
                <a:gridCol w="2596896">
                  <a:extLst>
                    <a:ext uri="{9D8B030D-6E8A-4147-A177-3AD203B41FA5}">
                      <a16:colId xmlns:a16="http://schemas.microsoft.com/office/drawing/2014/main" val="1744222855"/>
                    </a:ext>
                  </a:extLst>
                </a:gridCol>
              </a:tblGrid>
              <a:tr h="214771">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Automotive Technology II: Automotive Service</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13039700 (2 credits)</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Automotive Technology l: Maintenance and Light Repair</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361745"/>
                  </a:ext>
                </a:extLst>
              </a:tr>
            </a:tbl>
          </a:graphicData>
        </a:graphic>
      </p:graphicFrame>
      <p:graphicFrame>
        <p:nvGraphicFramePr>
          <p:cNvPr id="30" name="Table 29">
            <a:extLst>
              <a:ext uri="{FF2B5EF4-FFF2-40B4-BE49-F238E27FC236}">
                <a16:creationId xmlns:a16="http://schemas.microsoft.com/office/drawing/2014/main" id="{29531FE3-E230-092C-5A46-0258F8D66767}"/>
              </a:ext>
            </a:extLst>
          </p:cNvPr>
          <p:cNvGraphicFramePr>
            <a:graphicFrameLocks noGrp="1"/>
          </p:cNvGraphicFramePr>
          <p:nvPr>
            <p:extLst>
              <p:ext uri="{D42A27DB-BD31-4B8C-83A1-F6EECF244321}">
                <p14:modId xmlns:p14="http://schemas.microsoft.com/office/powerpoint/2010/main" val="2606109862"/>
              </p:ext>
            </p:extLst>
          </p:nvPr>
        </p:nvGraphicFramePr>
        <p:xfrm>
          <a:off x="813816" y="6778456"/>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1886593700"/>
                    </a:ext>
                  </a:extLst>
                </a:gridCol>
                <a:gridCol w="73152">
                  <a:extLst>
                    <a:ext uri="{9D8B030D-6E8A-4147-A177-3AD203B41FA5}">
                      <a16:colId xmlns:a16="http://schemas.microsoft.com/office/drawing/2014/main" val="472392098"/>
                    </a:ext>
                  </a:extLst>
                </a:gridCol>
                <a:gridCol w="2075688">
                  <a:extLst>
                    <a:ext uri="{9D8B030D-6E8A-4147-A177-3AD203B41FA5}">
                      <a16:colId xmlns:a16="http://schemas.microsoft.com/office/drawing/2014/main" val="843681572"/>
                    </a:ext>
                  </a:extLst>
                </a:gridCol>
                <a:gridCol w="2596896">
                  <a:extLst>
                    <a:ext uri="{9D8B030D-6E8A-4147-A177-3AD203B41FA5}">
                      <a16:colId xmlns:a16="http://schemas.microsoft.com/office/drawing/2014/main" val="2196009585"/>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19043227"/>
                  </a:ext>
                </a:extLst>
              </a:tr>
            </a:tbl>
          </a:graphicData>
        </a:graphic>
      </p:graphicFrame>
      <p:pic>
        <p:nvPicPr>
          <p:cNvPr id="31" name="Picture 30">
            <a:extLst>
              <a:ext uri="{FF2B5EF4-FFF2-40B4-BE49-F238E27FC236}">
                <a16:creationId xmlns:a16="http://schemas.microsoft.com/office/drawing/2014/main" id="{A32E275B-649E-0A4B-B7CE-E5C7BF7AF044}"/>
              </a:ext>
            </a:extLst>
          </p:cNvPr>
          <p:cNvPicPr>
            <a:picLocks noChangeAspect="1"/>
          </p:cNvPicPr>
          <p:nvPr/>
        </p:nvPicPr>
        <p:blipFill>
          <a:blip r:embed="rId12"/>
          <a:stretch>
            <a:fillRect/>
          </a:stretch>
        </p:blipFill>
        <p:spPr>
          <a:xfrm>
            <a:off x="367340" y="6816348"/>
            <a:ext cx="384081" cy="975445"/>
          </a:xfrm>
          <a:prstGeom prst="rect">
            <a:avLst/>
          </a:prstGeom>
        </p:spPr>
      </p:pic>
      <p:graphicFrame>
        <p:nvGraphicFramePr>
          <p:cNvPr id="33" name="Table 32">
            <a:extLst>
              <a:ext uri="{FF2B5EF4-FFF2-40B4-BE49-F238E27FC236}">
                <a16:creationId xmlns:a16="http://schemas.microsoft.com/office/drawing/2014/main" id="{D17BD343-72B4-7319-D357-5381D1A9FEE8}"/>
              </a:ext>
            </a:extLst>
          </p:cNvPr>
          <p:cNvGraphicFramePr>
            <a:graphicFrameLocks noGrp="1"/>
          </p:cNvGraphicFramePr>
          <p:nvPr>
            <p:extLst>
              <p:ext uri="{D42A27DB-BD31-4B8C-83A1-F6EECF244321}">
                <p14:modId xmlns:p14="http://schemas.microsoft.com/office/powerpoint/2010/main" val="3538380850"/>
              </p:ext>
            </p:extLst>
          </p:nvPr>
        </p:nvGraphicFramePr>
        <p:xfrm>
          <a:off x="820473" y="7107173"/>
          <a:ext cx="6437376" cy="1036330"/>
        </p:xfrm>
        <a:graphic>
          <a:graphicData uri="http://schemas.openxmlformats.org/drawingml/2006/table">
            <a:tbl>
              <a:tblPr firstRow="1" bandRow="1">
                <a:noFill/>
              </a:tblPr>
              <a:tblGrid>
                <a:gridCol w="1691640">
                  <a:extLst>
                    <a:ext uri="{9D8B030D-6E8A-4147-A177-3AD203B41FA5}">
                      <a16:colId xmlns:a16="http://schemas.microsoft.com/office/drawing/2014/main" val="1524799043"/>
                    </a:ext>
                  </a:extLst>
                </a:gridCol>
                <a:gridCol w="73152">
                  <a:extLst>
                    <a:ext uri="{9D8B030D-6E8A-4147-A177-3AD203B41FA5}">
                      <a16:colId xmlns:a16="http://schemas.microsoft.com/office/drawing/2014/main" val="234945883"/>
                    </a:ext>
                  </a:extLst>
                </a:gridCol>
                <a:gridCol w="2075688">
                  <a:extLst>
                    <a:ext uri="{9D8B030D-6E8A-4147-A177-3AD203B41FA5}">
                      <a16:colId xmlns:a16="http://schemas.microsoft.com/office/drawing/2014/main" val="3989690182"/>
                    </a:ext>
                  </a:extLst>
                </a:gridCol>
                <a:gridCol w="2596896">
                  <a:extLst>
                    <a:ext uri="{9D8B030D-6E8A-4147-A177-3AD203B41FA5}">
                      <a16:colId xmlns:a16="http://schemas.microsoft.com/office/drawing/2014/main" val="3981839562"/>
                    </a:ext>
                  </a:extLst>
                </a:gridCol>
              </a:tblGrid>
              <a:tr h="0">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Practicum in Transportation Systems*</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First Time Taken:</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13040450 (2 credits)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Second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13040460 (2 credits)</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458231"/>
                  </a:ext>
                </a:extLst>
              </a:tr>
            </a:tbl>
          </a:graphicData>
        </a:graphic>
      </p:graphicFrame>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Transportation">
      <a:dk1>
        <a:srgbClr val="000000"/>
      </a:dk1>
      <a:lt1>
        <a:srgbClr val="FFFFFF"/>
      </a:lt1>
      <a:dk2>
        <a:srgbClr val="363434"/>
      </a:dk2>
      <a:lt2>
        <a:srgbClr val="E7E6E6"/>
      </a:lt2>
      <a:accent1>
        <a:srgbClr val="41873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597A416-BCCD-5342-AA85-FBA39AE51D27}" vid="{9B561782-429C-7A46-9400-EF8A04D171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1f19c4-7134-41b0-b126-9546d08a0bf5" xsi:nil="true"/>
    <lcf76f155ced4ddcb4097134ff3c332f xmlns="22433f0c-8bb8-4876-a8a6-687bcb1e80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4AA460-AE1E-4FFE-90EA-631F56B62210}">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22433f0c-8bb8-4876-a8a6-687bcb1e8026"/>
    <ds:schemaRef ds:uri="http://purl.org/dc/terms/"/>
    <ds:schemaRef ds:uri="b41f19c4-7134-41b0-b126-9546d08a0bf5"/>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41B9A43D-BDD4-454F-82B3-E53E82F49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B4C9B4-D632-41F9-B920-CDDED67F40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Template-Transportation</Template>
  <TotalTime>1104</TotalTime>
  <Words>961</Words>
  <Application>Microsoft Office PowerPoint</Application>
  <PresentationFormat>Custom</PresentationFormat>
  <Paragraphs>117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Automotive and Collision Repair — Page 1 </vt:lpstr>
      <vt:lpstr>Statewide Program of Study: Automotive and Collision Repair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Automotive and Collision Repair</dc:title>
  <dc:subject/>
  <dc:creator>Texas Education Agency</dc:creator>
  <cp:keywords/>
  <dc:description/>
  <cp:lastModifiedBy>Jeter, Jennifer</cp:lastModifiedBy>
  <cp:revision>203</cp:revision>
  <cp:lastPrinted>2023-10-03T21:31:19Z</cp:lastPrinted>
  <dcterms:created xsi:type="dcterms:W3CDTF">2023-10-25T15:46:01Z</dcterms:created>
  <dcterms:modified xsi:type="dcterms:W3CDTF">2025-01-07T22:24:54Z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