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2" r:id="rId4"/>
  </p:sldMasterIdLst>
  <p:notesMasterIdLst>
    <p:notesMasterId r:id="rId7"/>
  </p:notesMasterIdLst>
  <p:sldIdLst>
    <p:sldId id="257" r:id="rId5"/>
    <p:sldId id="258" r:id="rId6"/>
  </p:sldIdLst>
  <p:sldSz cx="7772400" cy="10058400"/>
  <p:notesSz cx="6858000" cy="9144000"/>
  <p:embeddedFontLst>
    <p:embeddedFont>
      <p:font typeface="Open Sans Light" panose="020B0306030504020204" pitchFamily="34" charset="0"/>
      <p:regular r:id="rId8"/>
      <p:italic r:id="rId9"/>
    </p:embeddedFont>
    <p:embeddedFont>
      <p:font typeface="Open Sans Semibold" panose="020B0706030804020204" pitchFamily="34" charset="0"/>
      <p:bold r:id="rId10"/>
      <p:boldItalic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307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2A245E-14DB-789C-AAA9-B8BCF212B90D}" name="Bullock, Jennifer" initials="BJ" userId="S::jennifer.bullock@tea.texas.gov::89acbf67-8591-41d1-9399-37b14ab74699" providerId="AD"/>
  <p188:author id="{EE0B2D63-BAC2-44EB-82BE-5A377BF62216}" name="Stephanie Ferguson" initials="SF" userId="d475c8c1758ebeb8" providerId="Windows Live"/>
  <p188:author id="{629FDE64-07B5-7011-802C-459006FE8E38}" name="Caryn Cavanagh" initials="CC" userId="de4effde0088c4c0" providerId="Windows Live"/>
  <p188:author id="{A82AEBA5-A61A-0EFB-098D-BE0F7509E0A6}" name="Keyana Miller" initials="KM" userId="b93e15195993540f" providerId="Windows Live"/>
  <p188:author id="{6CD132A6-BDAB-7D9A-FDAF-1B5C47512B95}" name="Hudson, Les" initials="LH" userId="S::Les.Hudson@tea.texas.gov::1b51e3df-f37c-4646-8151-9652bb88c0d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169"/>
    <a:srgbClr val="232C65"/>
    <a:srgbClr val="FFFFFF"/>
    <a:srgbClr val="5A6267"/>
    <a:srgbClr val="363534"/>
    <a:srgbClr val="3864AF"/>
    <a:srgbClr val="3863AF"/>
    <a:srgbClr val="E7E3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75" autoAdjust="0"/>
    <p:restoredTop sz="94994" autoAdjust="0"/>
  </p:normalViewPr>
  <p:slideViewPr>
    <p:cSldViewPr snapToGrid="0" snapToObjects="1">
      <p:cViewPr>
        <p:scale>
          <a:sx n="160" d="100"/>
          <a:sy n="160" d="100"/>
        </p:scale>
        <p:origin x="1362" y="-4704"/>
      </p:cViewPr>
      <p:guideLst>
        <p:guide orient="horz" pos="3120"/>
        <p:guide pos="3072"/>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897815-62CD-F54E-B947-D5FDC947635C}" type="datetimeFigureOut">
              <a:rPr lang="en-US" smtClean="0"/>
              <a:t>1/7/2025</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43E5DC-FC10-574E-8CB7-83653E10725E}" type="slidenum">
              <a:rPr lang="en-US" smtClean="0"/>
              <a:t>‹#›</a:t>
            </a:fld>
            <a:endParaRPr lang="en-US"/>
          </a:p>
        </p:txBody>
      </p:sp>
    </p:spTree>
    <p:extLst>
      <p:ext uri="{BB962C8B-B14F-4D97-AF65-F5344CB8AC3E}">
        <p14:creationId xmlns:p14="http://schemas.microsoft.com/office/powerpoint/2010/main" val="3609424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3E5DC-FC10-574E-8CB7-83653E10725E}" type="slidenum">
              <a:rPr lang="en-US" smtClean="0"/>
              <a:t>1</a:t>
            </a:fld>
            <a:endParaRPr lang="en-US"/>
          </a:p>
        </p:txBody>
      </p:sp>
    </p:spTree>
    <p:extLst>
      <p:ext uri="{BB962C8B-B14F-4D97-AF65-F5344CB8AC3E}">
        <p14:creationId xmlns:p14="http://schemas.microsoft.com/office/powerpoint/2010/main" val="2357702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3E5DC-FC10-574E-8CB7-83653E10725E}" type="slidenum">
              <a:rPr lang="en-US" smtClean="0"/>
              <a:t>2</a:t>
            </a:fld>
            <a:endParaRPr lang="en-US"/>
          </a:p>
        </p:txBody>
      </p:sp>
    </p:spTree>
    <p:extLst>
      <p:ext uri="{BB962C8B-B14F-4D97-AF65-F5344CB8AC3E}">
        <p14:creationId xmlns:p14="http://schemas.microsoft.com/office/powerpoint/2010/main" val="3374000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4082650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2682679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4263835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749724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DD6EFD-2D7D-9E45-8FC4-958639C0DF70}"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1580429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DD6EFD-2D7D-9E45-8FC4-958639C0DF70}"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3248528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DD6EFD-2D7D-9E45-8FC4-958639C0DF70}" type="datetimeFigureOut">
              <a:rPr lang="en-US" smtClean="0"/>
              <a:t>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2187028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DD6EFD-2D7D-9E45-8FC4-958639C0DF70}" type="datetimeFigureOut">
              <a:rPr lang="en-US" smtClean="0"/>
              <a:t>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879671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DD6EFD-2D7D-9E45-8FC4-958639C0DF70}" type="datetimeFigureOut">
              <a:rPr lang="en-US" smtClean="0"/>
              <a:t>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1415534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5DD6EFD-2D7D-9E45-8FC4-958639C0DF70}"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956771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5DD6EFD-2D7D-9E45-8FC4-958639C0DF70}"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578233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95DD6EFD-2D7D-9E45-8FC4-958639C0DF70}" type="datetimeFigureOut">
              <a:rPr lang="en-US" smtClean="0"/>
              <a:t>1/7/2025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2A89F5BB-FCA8-2B48-A843-A42D6348B3FC}" type="slidenum">
              <a:rPr lang="en-US" smtClean="0"/>
              <a:t>‹#›</a:t>
            </a:fld>
            <a:endParaRPr lang="en-US"/>
          </a:p>
        </p:txBody>
      </p:sp>
    </p:spTree>
    <p:extLst>
      <p:ext uri="{BB962C8B-B14F-4D97-AF65-F5344CB8AC3E}">
        <p14:creationId xmlns:p14="http://schemas.microsoft.com/office/powerpoint/2010/main" val="29614998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tea.texas.gov/academics/college-career-and-military-prep/career-and-technical-education/programs-of-study-additional-resourc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hyperlink" Target="https://tea.texas.gov/student-assessment/monitoring-and-interventions/program-monitoring-and-interventions/methods-of-administration-guidance-and-resource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tea.texas.gov/cte" TargetMode="External"/><Relationship Id="rId10" Type="http://schemas.openxmlformats.org/officeDocument/2006/relationships/image" Target="../media/image10.png"/><Relationship Id="rId4" Type="http://schemas.openxmlformats.org/officeDocument/2006/relationships/hyperlink" Target="mailto:CTE@tea.texas.gov" TargetMode="External"/><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FAADB7-E19B-1F45-A4BB-C1DFE973D77B}"/>
              </a:ext>
              <a:ext uri="{C183D7F6-B498-43B3-948B-1728B52AA6E4}">
                <adec:decorative xmlns:adec="http://schemas.microsoft.com/office/drawing/2017/decorative" val="1"/>
              </a:ext>
            </a:extLst>
          </p:cNvPr>
          <p:cNvSpPr>
            <a:spLocks noGrp="1"/>
          </p:cNvSpPr>
          <p:nvPr>
            <p:ph type="ctrTitle"/>
          </p:nvPr>
        </p:nvSpPr>
        <p:spPr>
          <a:xfrm>
            <a:off x="1001182" y="25490"/>
            <a:ext cx="5829300" cy="141335"/>
          </a:xfrm>
        </p:spPr>
        <p:txBody>
          <a:bodyPr anchor="t">
            <a:noAutofit/>
          </a:bodyPr>
          <a:lstStyle/>
          <a:p>
            <a:r>
              <a:rPr lang="en-US" sz="7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Statewide Program of Study: </a:t>
            </a:r>
            <a:r>
              <a:rPr lang="en-US" sz="700" b="1" i="1" kern="1200" dirty="0">
                <a:solidFill>
                  <a:schemeClr val="bg1"/>
                </a:solidFill>
                <a:effectLst/>
                <a:latin typeface="+mj-lt"/>
                <a:ea typeface="+mj-ea"/>
                <a:cs typeface="+mj-cs"/>
              </a:rPr>
              <a:t>Programming and Software Development</a:t>
            </a:r>
            <a:r>
              <a:rPr lang="en-US" sz="700" dirty="0">
                <a:solidFill>
                  <a:schemeClr val="bg1"/>
                </a:solidFill>
              </a:rPr>
              <a:t> </a:t>
            </a:r>
            <a:r>
              <a:rPr lang="en-US" sz="7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Page 1</a:t>
            </a:r>
            <a:br>
              <a:rPr lang="en-US" sz="7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br>
            <a:endParaRPr lang="en-US" sz="700" dirty="0">
              <a:solidFill>
                <a:schemeClr val="bg1"/>
              </a:solidFill>
            </a:endParaRPr>
          </a:p>
        </p:txBody>
      </p:sp>
      <p:sp>
        <p:nvSpPr>
          <p:cNvPr id="16" name="TextBox 15">
            <a:extLst>
              <a:ext uri="{FF2B5EF4-FFF2-40B4-BE49-F238E27FC236}">
                <a16:creationId xmlns:a16="http://schemas.microsoft.com/office/drawing/2014/main" id="{57AD4955-4200-B0AC-D54D-BB578FFE9422}"/>
              </a:ext>
            </a:extLst>
          </p:cNvPr>
          <p:cNvSpPr txBox="1"/>
          <p:nvPr/>
        </p:nvSpPr>
        <p:spPr>
          <a:xfrm>
            <a:off x="6767001" y="44113"/>
            <a:ext cx="4329792" cy="200055"/>
          </a:xfrm>
          <a:prstGeom prst="rect">
            <a:avLst/>
          </a:prstGeom>
          <a:noFill/>
        </p:spPr>
        <p:txBody>
          <a:bodyPr wrap="square">
            <a:spAutoFit/>
          </a:bodyPr>
          <a:lstStyle/>
          <a:p>
            <a:r>
              <a:rPr lang="en-US" sz="700" i="1" dirty="0"/>
              <a:t>Revised–Oct 2024</a:t>
            </a:r>
          </a:p>
        </p:txBody>
      </p:sp>
      <p:sp>
        <p:nvSpPr>
          <p:cNvPr id="5" name="TextBox 4">
            <a:extLst>
              <a:ext uri="{FF2B5EF4-FFF2-40B4-BE49-F238E27FC236}">
                <a16:creationId xmlns:a16="http://schemas.microsoft.com/office/drawing/2014/main" id="{090C96C9-7626-E84E-94AF-1A4A71B39E9B}"/>
              </a:ext>
            </a:extLst>
          </p:cNvPr>
          <p:cNvSpPr txBox="1"/>
          <p:nvPr/>
        </p:nvSpPr>
        <p:spPr>
          <a:xfrm>
            <a:off x="1358566" y="164972"/>
            <a:ext cx="6192300" cy="930896"/>
          </a:xfrm>
          <a:prstGeom prst="rect">
            <a:avLst/>
          </a:prstGeom>
          <a:noFill/>
        </p:spPr>
        <p:txBody>
          <a:bodyPr wrap="square" rtlCol="0">
            <a:spAutoFit/>
          </a:bodyPr>
          <a:lstStyle/>
          <a:p>
            <a:pPr lvl="0">
              <a:spcAft>
                <a:spcPts val="300"/>
              </a:spcAft>
              <a:defRPr/>
            </a:pPr>
            <a:r>
              <a:rPr lang="en-US" sz="2000" b="1" dirty="0">
                <a:solidFill>
                  <a:srgbClr val="232C65"/>
                </a:solidFill>
                <a:latin typeface="Calibri" panose="020F0502020204030204" pitchFamily="34" charset="0"/>
                <a:ea typeface="Open Sans Condensed Condensed" pitchFamily="2" charset="0"/>
                <a:cs typeface="Calibri" panose="020F0502020204030204" pitchFamily="34" charset="0"/>
              </a:rPr>
              <a:t>Information Technology Career </a:t>
            </a:r>
            <a:r>
              <a:rPr kumimoji="0" lang="en-US" sz="2000" b="1" i="0" u="none" strike="noStrike" kern="1200" cap="none" spc="0" normalizeH="0" baseline="0" noProof="0" dirty="0">
                <a:ln>
                  <a:noFill/>
                </a:ln>
                <a:solidFill>
                  <a:srgbClr val="232C65"/>
                </a:solidFill>
                <a:effectLst/>
                <a:uLnTx/>
                <a:uFillTx/>
                <a:latin typeface="Calibri" panose="020F0502020204030204" pitchFamily="34" charset="0"/>
                <a:ea typeface="Open Sans Condensed Condensed" pitchFamily="2" charset="0"/>
                <a:cs typeface="Calibri" panose="020F0502020204030204" pitchFamily="34" charset="0"/>
              </a:rPr>
              <a:t>Cluster</a:t>
            </a:r>
          </a:p>
          <a:p>
            <a:pPr>
              <a:lnSpc>
                <a:spcPts val="1200"/>
              </a:lnSpc>
              <a:defRPr/>
            </a:pPr>
            <a:r>
              <a:rPr lang="en-US" sz="1000" dirty="0">
                <a:solidFill>
                  <a:schemeClr val="tx2"/>
                </a:solidFill>
                <a:latin typeface="Calibri" panose="020F0502020204030204" pitchFamily="34" charset="0"/>
                <a:ea typeface="Open Sans Light" panose="020B0606030504020204" pitchFamily="34" charset="0"/>
                <a:cs typeface="Calibri" panose="020F0502020204030204" pitchFamily="34" charset="0"/>
              </a:rPr>
              <a:t>The Information Technology (IT) career cluster focuses on the design, development, support, and management of hardware, software, multimedia, and systems integration services. This career cluster includes occupations ranging from Software Developer and Programmer to Cybersecurity Specialists and Network Analysts.</a:t>
            </a:r>
          </a:p>
        </p:txBody>
      </p:sp>
      <p:sp>
        <p:nvSpPr>
          <p:cNvPr id="6" name="TextBox 5">
            <a:extLst>
              <a:ext uri="{FF2B5EF4-FFF2-40B4-BE49-F238E27FC236}">
                <a16:creationId xmlns:a16="http://schemas.microsoft.com/office/drawing/2014/main" id="{F67423BB-E84B-A848-912D-92B720E05DCA}"/>
              </a:ext>
            </a:extLst>
          </p:cNvPr>
          <p:cNvSpPr txBox="1"/>
          <p:nvPr/>
        </p:nvSpPr>
        <p:spPr>
          <a:xfrm>
            <a:off x="152326" y="1056837"/>
            <a:ext cx="7357536" cy="9669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0" lang="en-US" sz="1600" b="1" i="1" u="none" strike="noStrike" kern="1200" cap="none" spc="0" normalizeH="0" baseline="0" noProof="0" dirty="0">
                <a:ln>
                  <a:noFill/>
                </a:ln>
                <a:solidFill>
                  <a:srgbClr val="363534"/>
                </a:solidFill>
                <a:effectLst/>
                <a:uLnTx/>
                <a:uFillTx/>
                <a:latin typeface="Calibri" panose="020F0502020204030204" pitchFamily="34" charset="0"/>
                <a:ea typeface="Open Sans Semibold" panose="020B0606030504020204" pitchFamily="34" charset="0"/>
                <a:cs typeface="Calibri" panose="020F0502020204030204" pitchFamily="34" charset="0"/>
              </a:rPr>
              <a:t>Statewide Program of Study: </a:t>
            </a:r>
            <a:r>
              <a:rPr kumimoji="0" lang="en-US" sz="1600" b="1" i="1" u="none" strike="noStrike" kern="1200" cap="none" spc="0" normalizeH="0" baseline="0" noProof="0" dirty="0">
                <a:ln>
                  <a:noFill/>
                </a:ln>
                <a:solidFill>
                  <a:schemeClr val="tx2"/>
                </a:solidFill>
                <a:effectLst/>
                <a:uLnTx/>
                <a:uFillTx/>
                <a:latin typeface="Calibri" panose="020F0502020204030204" pitchFamily="34" charset="0"/>
                <a:ea typeface="Open Sans Semibold" panose="020B0606030504020204" pitchFamily="34" charset="0"/>
                <a:cs typeface="Calibri" panose="020F0502020204030204" pitchFamily="34" charset="0"/>
              </a:rPr>
              <a:t>Programming and Software Development</a:t>
            </a:r>
          </a:p>
          <a:p>
            <a:pPr marL="0" marR="0" lvl="0" indent="0" algn="l" defTabSz="914400" rtl="0" eaLnBrk="1" fontAlgn="auto" latinLnBrk="0" hangingPunct="1">
              <a:lnSpc>
                <a:spcPts val="1150"/>
              </a:lnSpc>
              <a:spcBef>
                <a:spcPts val="0"/>
              </a:spcBef>
              <a:spcAft>
                <a:spcPts val="300"/>
              </a:spcAft>
              <a:buClrTx/>
              <a:buSzTx/>
              <a:buFontTx/>
              <a:buNone/>
              <a:tabLst/>
              <a:defRPr/>
            </a:pPr>
            <a:r>
              <a:rPr lang="en-US" sz="1000" dirty="0">
                <a:latin typeface="Calibri" panose="020F0502020204030204" pitchFamily="34" charset="0"/>
                <a:ea typeface="Open Sans Light" panose="020B0606030504020204" pitchFamily="34" charset="0"/>
                <a:cs typeface="Calibri" panose="020F0502020204030204" pitchFamily="34" charset="0"/>
                <a:sym typeface="Calibri"/>
              </a:rPr>
              <a:t>The Programming and Software Development program of study focuses on occupational and educational opportunities associated with researching, designing, developing, testing, and operating systems-level software, compilers, and network distribution software for medical, industrial, military, communications, aerospace, business, scientific, and general computer applications. This program of study includes creating, modifying, and testing the codes, forms, and script that allow computer applications to run.</a:t>
            </a:r>
            <a:endPar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ndParaRPr>
          </a:p>
        </p:txBody>
      </p:sp>
      <p:sp>
        <p:nvSpPr>
          <p:cNvPr id="10" name="Rectangle 9">
            <a:extLst>
              <a:ext uri="{FF2B5EF4-FFF2-40B4-BE49-F238E27FC236}">
                <a16:creationId xmlns:a16="http://schemas.microsoft.com/office/drawing/2014/main" id="{0087655A-8678-C34A-B834-72710306E4AE}"/>
              </a:ext>
            </a:extLst>
          </p:cNvPr>
          <p:cNvSpPr/>
          <p:nvPr/>
        </p:nvSpPr>
        <p:spPr>
          <a:xfrm>
            <a:off x="566459" y="2063054"/>
            <a:ext cx="3773603" cy="3231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itchFamily="2" charset="0"/>
                <a:cs typeface="Calibri" panose="020F0502020204030204" pitchFamily="34" charset="0"/>
                <a:sym typeface="Calibri"/>
              </a:rPr>
              <a:t>Secondary Courses for High School Credit</a:t>
            </a:r>
            <a:endParaRPr kumimoji="0" lang="en-US" sz="15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itchFamily="2" charset="0"/>
              <a:cs typeface="Calibri" panose="020F0502020204030204" pitchFamily="34" charset="0"/>
            </a:endParaRPr>
          </a:p>
        </p:txBody>
      </p:sp>
      <p:graphicFrame>
        <p:nvGraphicFramePr>
          <p:cNvPr id="11" name="Table 10" descr="Secondary Courses for High School Credit">
            <a:extLst>
              <a:ext uri="{FF2B5EF4-FFF2-40B4-BE49-F238E27FC236}">
                <a16:creationId xmlns:a16="http://schemas.microsoft.com/office/drawing/2014/main" id="{A51F9466-4CB4-994E-AC8E-43A3A7C6FA27}"/>
              </a:ext>
            </a:extLst>
          </p:cNvPr>
          <p:cNvGraphicFramePr>
            <a:graphicFrameLocks noGrp="1"/>
          </p:cNvGraphicFramePr>
          <p:nvPr>
            <p:extLst>
              <p:ext uri="{D42A27DB-BD31-4B8C-83A1-F6EECF244321}">
                <p14:modId xmlns:p14="http://schemas.microsoft.com/office/powerpoint/2010/main" val="3501326959"/>
              </p:ext>
            </p:extLst>
          </p:nvPr>
        </p:nvGraphicFramePr>
        <p:xfrm>
          <a:off x="681712" y="2368438"/>
          <a:ext cx="3831336" cy="906668"/>
        </p:xfrm>
        <a:graphic>
          <a:graphicData uri="http://schemas.openxmlformats.org/drawingml/2006/table">
            <a:tbl>
              <a:tblPr firstRow="1" bandRow="1">
                <a:effectLst/>
                <a:tableStyleId>{5C22544A-7EE6-4342-B048-85BDC9FD1C3A}</a:tableStyleId>
              </a:tblPr>
              <a:tblGrid>
                <a:gridCol w="585216">
                  <a:extLst>
                    <a:ext uri="{9D8B030D-6E8A-4147-A177-3AD203B41FA5}">
                      <a16:colId xmlns:a16="http://schemas.microsoft.com/office/drawing/2014/main" val="3900548994"/>
                    </a:ext>
                  </a:extLst>
                </a:gridCol>
                <a:gridCol w="3246120">
                  <a:extLst>
                    <a:ext uri="{9D8B030D-6E8A-4147-A177-3AD203B41FA5}">
                      <a16:colId xmlns:a16="http://schemas.microsoft.com/office/drawing/2014/main" val="1881397732"/>
                    </a:ext>
                  </a:extLst>
                </a:gridCol>
              </a:tblGrid>
              <a:tr h="0">
                <a:tc>
                  <a:txBody>
                    <a:bodyPr/>
                    <a:lstStyle/>
                    <a:p>
                      <a:pPr marL="0" marR="0" lvl="0" indent="0" algn="r" defTabSz="914400" rtl="0" eaLnBrk="1" fontAlgn="auto" latinLnBrk="0" hangingPunct="1">
                        <a:lnSpc>
                          <a:spcPts val="500"/>
                        </a:lnSpc>
                        <a:spcBef>
                          <a:spcPts val="0"/>
                        </a:spcBef>
                        <a:spcAft>
                          <a:spcPts val="0"/>
                        </a:spcAft>
                        <a:buClrTx/>
                        <a:buSzTx/>
                        <a:buFontTx/>
                        <a:buNone/>
                        <a:tabLst/>
                        <a:defRPr/>
                      </a:pPr>
                      <a:r>
                        <a:rPr kumimoji="0" lang="en-US" sz="950" b="1" i="0" u="none" strike="noStrike" kern="1200" cap="none" spc="0" normalizeH="0" baseline="0" noProof="0" dirty="0">
                          <a:ln>
                            <a:noFill/>
                          </a:ln>
                          <a:solidFill>
                            <a:srgbClr val="363534"/>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1</a:t>
                      </a:r>
                      <a:endParaRPr kumimoji="0" lang="en-US" sz="95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marT="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800"/>
                        </a:lnSpc>
                        <a:spcBef>
                          <a:spcPts val="0"/>
                        </a:spcBef>
                        <a:spcAft>
                          <a:spcPts val="0"/>
                        </a:spcAft>
                        <a:buClr>
                          <a:prstClr val="black"/>
                        </a:buClr>
                        <a:buSzPts val="900"/>
                        <a:buFont typeface="Arial" panose="020B0604020202020204" pitchFamily="34" charset="0"/>
                        <a:buChar char="•"/>
                        <a:tabLst/>
                        <a:defRPr/>
                      </a:pPr>
                      <a:r>
                        <a:rPr kumimoji="0" lang="en-US" sz="65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Principles of Information Technology</a:t>
                      </a:r>
                    </a:p>
                  </a:txBody>
                  <a:tcPr marR="0" marT="27432"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2735340"/>
                  </a:ext>
                </a:extLst>
              </a:tr>
              <a:tr h="0">
                <a:tc>
                  <a:txBody>
                    <a:bodyPr/>
                    <a:lstStyle/>
                    <a:p>
                      <a:pPr marL="0" marR="0" lvl="0" indent="0" algn="r" defTabSz="914400" rtl="0" eaLnBrk="1" fontAlgn="auto" latinLnBrk="0" hangingPunct="1">
                        <a:lnSpc>
                          <a:spcPts val="500"/>
                        </a:lnSpc>
                        <a:spcBef>
                          <a:spcPts val="0"/>
                        </a:spcBef>
                        <a:spcAft>
                          <a:spcPts val="0"/>
                        </a:spcAft>
                        <a:buClrTx/>
                        <a:buSzTx/>
                        <a:buFontTx/>
                        <a:buNone/>
                        <a:tabLst/>
                        <a:defRPr/>
                      </a:pPr>
                      <a:r>
                        <a:rPr kumimoji="0" lang="en-US" sz="950" b="1" i="0" u="none" strike="noStrike" kern="1200" cap="none" spc="0" normalizeH="0" baseline="0" noProof="0" dirty="0">
                          <a:ln>
                            <a:noFill/>
                          </a:ln>
                          <a:solidFill>
                            <a:srgbClr val="363534"/>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2</a:t>
                      </a:r>
                      <a:endParaRPr kumimoji="0" lang="en-US" sz="95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marT="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800"/>
                        </a:lnSpc>
                        <a:spcBef>
                          <a:spcPts val="0"/>
                        </a:spcBef>
                        <a:spcAft>
                          <a:spcPts val="0"/>
                        </a:spcAft>
                        <a:buClr>
                          <a:prstClr val="black"/>
                        </a:buClr>
                        <a:buSzPts val="900"/>
                        <a:buFont typeface="Arial" panose="020B0604020202020204" pitchFamily="34" charset="0"/>
                        <a:buChar char="•"/>
                        <a:tabLst/>
                        <a:defRPr/>
                      </a:pPr>
                      <a:r>
                        <a:rPr kumimoji="0" lang="en-US" sz="65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Computer Science I</a:t>
                      </a:r>
                    </a:p>
                  </a:txBody>
                  <a:tcPr marR="0" marT="27432"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8495746"/>
                  </a:ext>
                </a:extLst>
              </a:tr>
              <a:tr h="187787">
                <a:tc>
                  <a:txBody>
                    <a:bodyPr/>
                    <a:lstStyle/>
                    <a:p>
                      <a:pPr marL="0" marR="0" lvl="0" indent="0" algn="r" defTabSz="914400" rtl="0" eaLnBrk="1" fontAlgn="auto" latinLnBrk="0" hangingPunct="1">
                        <a:lnSpc>
                          <a:spcPts val="500"/>
                        </a:lnSpc>
                        <a:spcBef>
                          <a:spcPts val="0"/>
                        </a:spcBef>
                        <a:spcAft>
                          <a:spcPts val="0"/>
                        </a:spcAft>
                        <a:buClrTx/>
                        <a:buSzTx/>
                        <a:buFontTx/>
                        <a:buNone/>
                        <a:tabLst/>
                        <a:defRPr/>
                      </a:pPr>
                      <a:r>
                        <a:rPr kumimoji="0" lang="en-US" sz="950" b="1" i="0" u="none" strike="noStrike" kern="1200" cap="none" spc="0" normalizeH="0" baseline="0" noProof="0" dirty="0">
                          <a:ln>
                            <a:noFill/>
                          </a:ln>
                          <a:solidFill>
                            <a:srgbClr val="363534"/>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3</a:t>
                      </a:r>
                      <a:endParaRPr kumimoji="0" lang="en-US" sz="95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marT="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800"/>
                        </a:lnSpc>
                        <a:spcBef>
                          <a:spcPts val="0"/>
                        </a:spcBef>
                        <a:spcAft>
                          <a:spcPts val="0"/>
                        </a:spcAft>
                        <a:buClr>
                          <a:prstClr val="black"/>
                        </a:buClr>
                        <a:buSzPts val="900"/>
                        <a:buFont typeface="Arial" panose="020B0604020202020204" pitchFamily="34" charset="0"/>
                        <a:buChar char="•"/>
                        <a:tabLst/>
                        <a:defRPr/>
                      </a:pPr>
                      <a:r>
                        <a:rPr kumimoji="0" lang="en-US" sz="65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Computer Science II</a:t>
                      </a:r>
                    </a:p>
                  </a:txBody>
                  <a:tcPr marR="0" marT="27432"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8088793"/>
                  </a:ext>
                </a:extLst>
              </a:tr>
              <a:tr h="256871">
                <a:tc>
                  <a:txBody>
                    <a:bodyPr/>
                    <a:lstStyle/>
                    <a:p>
                      <a:pPr marL="0" marR="0" lvl="0" indent="0" algn="r" defTabSz="914400" rtl="0" eaLnBrk="1" fontAlgn="auto" latinLnBrk="0" hangingPunct="1">
                        <a:lnSpc>
                          <a:spcPts val="500"/>
                        </a:lnSpc>
                        <a:spcBef>
                          <a:spcPts val="0"/>
                        </a:spcBef>
                        <a:spcAft>
                          <a:spcPts val="0"/>
                        </a:spcAft>
                        <a:buClrTx/>
                        <a:buSzTx/>
                        <a:buFontTx/>
                        <a:buNone/>
                        <a:tabLst/>
                        <a:defRPr/>
                      </a:pPr>
                      <a:r>
                        <a:rPr kumimoji="0" lang="en-US" sz="950" b="1" i="0" u="none" strike="noStrike" kern="1200" cap="none" spc="0" normalizeH="0" baseline="0" noProof="0" dirty="0">
                          <a:ln>
                            <a:noFill/>
                          </a:ln>
                          <a:solidFill>
                            <a:srgbClr val="363534"/>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4</a:t>
                      </a:r>
                      <a:endParaRPr kumimoji="0" lang="en-US" sz="95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marT="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800"/>
                        </a:lnSpc>
                        <a:spcBef>
                          <a:spcPts val="0"/>
                        </a:spcBef>
                        <a:spcAft>
                          <a:spcPts val="0"/>
                        </a:spcAft>
                        <a:buClr>
                          <a:prstClr val="black"/>
                        </a:buClr>
                        <a:buSzPts val="900"/>
                        <a:buFont typeface="Arial" panose="020B0604020202020204" pitchFamily="34" charset="0"/>
                        <a:buChar char="•"/>
                        <a:tabLst/>
                        <a:defRPr/>
                      </a:pPr>
                      <a:r>
                        <a:rPr kumimoji="0" lang="en-US" sz="65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AP Computer Science A</a:t>
                      </a:r>
                    </a:p>
                  </a:txBody>
                  <a:tcPr marR="0" marT="27432"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0026004"/>
                  </a:ext>
                </a:extLst>
              </a:tr>
            </a:tbl>
          </a:graphicData>
        </a:graphic>
      </p:graphicFrame>
      <p:sp>
        <p:nvSpPr>
          <p:cNvPr id="27" name="Rectangle 26">
            <a:extLst>
              <a:ext uri="{FF2B5EF4-FFF2-40B4-BE49-F238E27FC236}">
                <a16:creationId xmlns:a16="http://schemas.microsoft.com/office/drawing/2014/main" id="{51EB19DF-B58A-124C-914A-06C3A6AAEC9E}"/>
              </a:ext>
            </a:extLst>
          </p:cNvPr>
          <p:cNvSpPr/>
          <p:nvPr/>
        </p:nvSpPr>
        <p:spPr>
          <a:xfrm>
            <a:off x="237354" y="5659886"/>
            <a:ext cx="4210735" cy="276999"/>
          </a:xfrm>
          <a:prstGeom prst="rect">
            <a:avLst/>
          </a:prstGeom>
        </p:spPr>
        <p:txBody>
          <a:bodyPr wrap="square">
            <a:spAutoFit/>
          </a:bodyPr>
          <a:lstStyle/>
          <a:p>
            <a:pPr lvl="0" algn="ctr">
              <a:buClr>
                <a:prstClr val="black"/>
              </a:buClr>
              <a:defRPr/>
            </a:pPr>
            <a:r>
              <a:rPr lang="en-US" sz="1200" b="1" dirty="0">
                <a:solidFill>
                  <a:schemeClr val="tx2"/>
                </a:solidFill>
                <a:latin typeface="Calibri" panose="020F0502020204030204" pitchFamily="34" charset="0"/>
                <a:ea typeface="Open Sans Condensed Condensed" panose="020B0606030504020204" pitchFamily="34" charset="0"/>
                <a:cs typeface="Calibri" panose="020F0502020204030204" pitchFamily="34" charset="0"/>
                <a:sym typeface="Calibri"/>
              </a:rPr>
              <a:t>Aligned Advanced Academic Courses </a:t>
            </a:r>
            <a:endParaRPr kumimoji="0" lang="en-US" sz="12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anose="020B0606030504020204" pitchFamily="34" charset="0"/>
              <a:cs typeface="Calibri" panose="020F0502020204030204" pitchFamily="34" charset="0"/>
            </a:endParaRPr>
          </a:p>
        </p:txBody>
      </p:sp>
      <p:graphicFrame>
        <p:nvGraphicFramePr>
          <p:cNvPr id="44" name="Table 43" descr="Aligned Advanced Academic Courses">
            <a:extLst>
              <a:ext uri="{FF2B5EF4-FFF2-40B4-BE49-F238E27FC236}">
                <a16:creationId xmlns:a16="http://schemas.microsoft.com/office/drawing/2014/main" id="{3E2DD264-47B8-1545-85DD-F3E32EB813B3}"/>
              </a:ext>
            </a:extLst>
          </p:cNvPr>
          <p:cNvGraphicFramePr>
            <a:graphicFrameLocks noGrp="1"/>
          </p:cNvGraphicFramePr>
          <p:nvPr>
            <p:extLst>
              <p:ext uri="{D42A27DB-BD31-4B8C-83A1-F6EECF244321}">
                <p14:modId xmlns:p14="http://schemas.microsoft.com/office/powerpoint/2010/main" val="1698070970"/>
              </p:ext>
            </p:extLst>
          </p:nvPr>
        </p:nvGraphicFramePr>
        <p:xfrm>
          <a:off x="237259" y="5882943"/>
          <a:ext cx="4223434" cy="740664"/>
        </p:xfrm>
        <a:graphic>
          <a:graphicData uri="http://schemas.openxmlformats.org/drawingml/2006/table">
            <a:tbl>
              <a:tblPr firstRow="1" bandRow="1">
                <a:effectLst/>
                <a:tableStyleId>{5C22544A-7EE6-4342-B048-85BDC9FD1C3A}</a:tableStyleId>
              </a:tblPr>
              <a:tblGrid>
                <a:gridCol w="967662">
                  <a:extLst>
                    <a:ext uri="{9D8B030D-6E8A-4147-A177-3AD203B41FA5}">
                      <a16:colId xmlns:a16="http://schemas.microsoft.com/office/drawing/2014/main" val="3900548994"/>
                    </a:ext>
                  </a:extLst>
                </a:gridCol>
                <a:gridCol w="3255772">
                  <a:extLst>
                    <a:ext uri="{9D8B030D-6E8A-4147-A177-3AD203B41FA5}">
                      <a16:colId xmlns:a16="http://schemas.microsoft.com/office/drawing/2014/main" val="1881397732"/>
                    </a:ext>
                  </a:extLst>
                </a:gridCol>
              </a:tblGrid>
              <a:tr h="336960">
                <a:tc>
                  <a:txBody>
                    <a:bodyPr/>
                    <a:lstStyle/>
                    <a:p>
                      <a:pPr marL="0" marR="0" lvl="0" indent="0" algn="r" defTabSz="914400" rtl="0" eaLnBrk="1" fontAlgn="auto" latinLnBrk="0" hangingPunct="1">
                        <a:lnSpc>
                          <a:spcPts val="800"/>
                        </a:lnSpc>
                        <a:spcBef>
                          <a:spcPts val="0"/>
                        </a:spcBef>
                        <a:spcAft>
                          <a:spcPts val="0"/>
                        </a:spcAft>
                        <a:buClrTx/>
                        <a:buSzTx/>
                        <a:buFontTx/>
                        <a:buNone/>
                        <a:tabLst/>
                        <a:defRPr/>
                      </a:pPr>
                      <a:r>
                        <a:rPr lang="en-US" sz="950" b="1" i="0"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AP or IB</a:t>
                      </a:r>
                      <a:endParaRPr lang="en-US" sz="950" b="1" i="0" dirty="0">
                        <a:solidFill>
                          <a:srgbClr val="012169"/>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FF0000"/>
                        </a:buClr>
                        <a:buSzPts val="900"/>
                        <a:buFontTx/>
                        <a:buNone/>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AP Calculus AB</a:t>
                      </a:r>
                    </a:p>
                    <a:p>
                      <a:pPr marL="0" marR="0" lvl="0" indent="0" algn="l" defTabSz="914400" rtl="0" eaLnBrk="1" fontAlgn="auto" latinLnBrk="0" hangingPunct="1">
                        <a:lnSpc>
                          <a:spcPct val="100000"/>
                        </a:lnSpc>
                        <a:spcBef>
                          <a:spcPts val="0"/>
                        </a:spcBef>
                        <a:spcAft>
                          <a:spcPts val="0"/>
                        </a:spcAft>
                        <a:buClr>
                          <a:srgbClr val="FF0000"/>
                        </a:buClr>
                        <a:buSzPts val="900"/>
                        <a:buFontTx/>
                        <a:buNone/>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AP Statistics</a:t>
                      </a:r>
                    </a:p>
                    <a:p>
                      <a:pPr marL="0" marR="0" lvl="0" indent="0" algn="l" defTabSz="914400" rtl="0" eaLnBrk="1" fontAlgn="auto" latinLnBrk="0" hangingPunct="1">
                        <a:lnSpc>
                          <a:spcPct val="100000"/>
                        </a:lnSpc>
                        <a:spcBef>
                          <a:spcPts val="0"/>
                        </a:spcBef>
                        <a:spcAft>
                          <a:spcPts val="0"/>
                        </a:spcAft>
                        <a:buClr>
                          <a:srgbClr val="FF0000"/>
                        </a:buClr>
                        <a:buSzPts val="900"/>
                        <a:buFontTx/>
                        <a:buNone/>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IB Mathematics Applications and Interpretation SL</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4706"/>
                      </a:schemeClr>
                    </a:solidFill>
                  </a:tcPr>
                </a:tc>
                <a:extLst>
                  <a:ext uri="{0D108BD9-81ED-4DB2-BD59-A6C34878D82A}">
                    <a16:rowId xmlns:a16="http://schemas.microsoft.com/office/drawing/2014/main" val="2752735340"/>
                  </a:ext>
                </a:extLst>
              </a:tr>
              <a:tr h="23774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Dual Credit</a:t>
                      </a:r>
                      <a:endParaRPr lang="en-US" sz="950" b="1" i="0" dirty="0">
                        <a:solidFill>
                          <a:srgbClr val="012169"/>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FF0000"/>
                        </a:buClr>
                        <a:buSzPts val="900"/>
                        <a:buFontTx/>
                        <a:buNone/>
                        <a:tabLst/>
                        <a:defRPr/>
                      </a:pPr>
                      <a:r>
                        <a:rPr kumimoji="0" lang="en-US" sz="95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Dual credit offerings will vary by local education agency.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extLst>
                  <a:ext uri="{0D108BD9-81ED-4DB2-BD59-A6C34878D82A}">
                    <a16:rowId xmlns:a16="http://schemas.microsoft.com/office/drawing/2014/main" val="2448495746"/>
                  </a:ext>
                </a:extLst>
              </a:tr>
            </a:tbl>
          </a:graphicData>
        </a:graphic>
      </p:graphicFrame>
      <p:sp>
        <p:nvSpPr>
          <p:cNvPr id="2" name="TextBox 1">
            <a:extLst>
              <a:ext uri="{FF2B5EF4-FFF2-40B4-BE49-F238E27FC236}">
                <a16:creationId xmlns:a16="http://schemas.microsoft.com/office/drawing/2014/main" id="{50361EC3-77A7-994F-984F-11D4CA56C88D}"/>
              </a:ext>
            </a:extLst>
          </p:cNvPr>
          <p:cNvSpPr txBox="1"/>
          <p:nvPr/>
        </p:nvSpPr>
        <p:spPr>
          <a:xfrm>
            <a:off x="-295223" y="6563538"/>
            <a:ext cx="4884720" cy="481670"/>
          </a:xfrm>
          <a:prstGeom prst="rect">
            <a:avLst/>
          </a:prstGeom>
          <a:noFill/>
        </p:spPr>
        <p:txBody>
          <a:bodyPr wrap="square" rtlCol="0">
            <a:spAutoFit/>
          </a:bodyPr>
          <a:lstStyle/>
          <a:p>
            <a:pPr marL="457200" marR="0">
              <a:lnSpc>
                <a:spcPct val="107000"/>
              </a:lnSpc>
              <a:spcBef>
                <a:spcPts val="0"/>
              </a:spcBef>
              <a:spcAft>
                <a:spcPts val="800"/>
              </a:spcAft>
            </a:pPr>
            <a:r>
              <a:rPr lang="en-US" sz="800" i="1" kern="100" dirty="0">
                <a:effectLst/>
                <a:latin typeface="Calibri" panose="020F0502020204030204" pitchFamily="34" charset="0"/>
                <a:ea typeface="Calibri" panose="020F0502020204030204" pitchFamily="34" charset="0"/>
                <a:cs typeface="Times New Roman" panose="02020603050405020304" pitchFamily="18" charset="0"/>
              </a:rPr>
              <a:t>Students should be advised to consider these course opportunities to enrich their preparation. AP or IB courses not listed under the Secondary Courses for High School Credit section of this framework document do not count towards concentrator/completer status for this program of study.</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Rectangle 28">
            <a:extLst>
              <a:ext uri="{FF2B5EF4-FFF2-40B4-BE49-F238E27FC236}">
                <a16:creationId xmlns:a16="http://schemas.microsoft.com/office/drawing/2014/main" id="{5E6D0C54-DE5D-EB4A-80F0-2C96F3B14DB5}"/>
              </a:ext>
            </a:extLst>
          </p:cNvPr>
          <p:cNvSpPr/>
          <p:nvPr/>
        </p:nvSpPr>
        <p:spPr>
          <a:xfrm>
            <a:off x="251728" y="7010664"/>
            <a:ext cx="4193115"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Tx/>
              <a:buFontTx/>
              <a:buNone/>
              <a:tabLst/>
              <a:defRPr/>
            </a:pPr>
            <a:r>
              <a:rPr kumimoji="0" lang="en-US" sz="12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itchFamily="2" charset="0"/>
                <a:cs typeface="Calibri" panose="020F0502020204030204" pitchFamily="34" charset="0"/>
                <a:sym typeface="Calibri"/>
              </a:rPr>
              <a:t>Work-Based Learning and Expanded Learning Opportunities</a:t>
            </a:r>
            <a:endParaRPr kumimoji="0" lang="en-US" sz="12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itchFamily="2" charset="0"/>
              <a:cs typeface="Calibri" panose="020F0502020204030204" pitchFamily="34" charset="0"/>
            </a:endParaRPr>
          </a:p>
        </p:txBody>
      </p:sp>
      <p:graphicFrame>
        <p:nvGraphicFramePr>
          <p:cNvPr id="28" name="Table 27" descr="Work-Based Learning and Expanded Learning Opportunities">
            <a:extLst>
              <a:ext uri="{FF2B5EF4-FFF2-40B4-BE49-F238E27FC236}">
                <a16:creationId xmlns:a16="http://schemas.microsoft.com/office/drawing/2014/main" id="{799D3F2A-B054-4C47-A306-F8F9DE80D21E}"/>
              </a:ext>
            </a:extLst>
          </p:cNvPr>
          <p:cNvGraphicFramePr>
            <a:graphicFrameLocks noGrp="1"/>
          </p:cNvGraphicFramePr>
          <p:nvPr>
            <p:extLst>
              <p:ext uri="{D42A27DB-BD31-4B8C-83A1-F6EECF244321}">
                <p14:modId xmlns:p14="http://schemas.microsoft.com/office/powerpoint/2010/main" val="3366127086"/>
              </p:ext>
            </p:extLst>
          </p:nvPr>
        </p:nvGraphicFramePr>
        <p:xfrm>
          <a:off x="237262" y="7233743"/>
          <a:ext cx="4215384" cy="1122549"/>
        </p:xfrm>
        <a:graphic>
          <a:graphicData uri="http://schemas.openxmlformats.org/drawingml/2006/table">
            <a:tbl>
              <a:tblPr firstRow="1" bandRow="1">
                <a:effectLst/>
                <a:tableStyleId>{5C22544A-7EE6-4342-B048-85BDC9FD1C3A}</a:tableStyleId>
              </a:tblPr>
              <a:tblGrid>
                <a:gridCol w="1170432">
                  <a:extLst>
                    <a:ext uri="{9D8B030D-6E8A-4147-A177-3AD203B41FA5}">
                      <a16:colId xmlns:a16="http://schemas.microsoft.com/office/drawing/2014/main" val="3900548994"/>
                    </a:ext>
                  </a:extLst>
                </a:gridCol>
                <a:gridCol w="3044952">
                  <a:extLst>
                    <a:ext uri="{9D8B030D-6E8A-4147-A177-3AD203B41FA5}">
                      <a16:colId xmlns:a16="http://schemas.microsoft.com/office/drawing/2014/main" val="1881397732"/>
                    </a:ext>
                  </a:extLst>
                </a:gridCol>
              </a:tblGrid>
              <a:tr h="45802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Work-Based Learning Activities</a:t>
                      </a:r>
                      <a:endPar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5098"/>
                      </a:schemeClr>
                    </a:solidFill>
                  </a:tcPr>
                </a:tc>
                <a:tc>
                  <a:txBody>
                    <a:bodyPr/>
                    <a:lstStyle/>
                    <a:p>
                      <a:pPr marL="171450" marR="0" lvl="0" indent="-171450" algn="l" defTabSz="914400" rtl="0" eaLnBrk="1" fontAlgn="auto" latinLnBrk="0" hangingPunct="1">
                        <a:lnSpc>
                          <a:spcPts val="900"/>
                        </a:lnSpc>
                        <a:spcBef>
                          <a:spcPts val="0"/>
                        </a:spcBef>
                        <a:spcAft>
                          <a:spcPts val="0"/>
                        </a:spcAft>
                        <a:buClrTx/>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mn-lt"/>
                          <a:ea typeface="Open Sans Light"/>
                          <a:cs typeface="Calibri"/>
                          <a:sym typeface="Calibri"/>
                        </a:rPr>
                        <a:t>Intern at a local IT company to develop skills in programming and coding</a:t>
                      </a:r>
                    </a:p>
                    <a:p>
                      <a:pPr marL="171450" marR="0" lvl="0" indent="-171450" algn="l" defTabSz="914400" rtl="0" eaLnBrk="1" fontAlgn="auto" latinLnBrk="0" hangingPunct="1">
                        <a:lnSpc>
                          <a:spcPts val="900"/>
                        </a:lnSpc>
                        <a:spcBef>
                          <a:spcPts val="0"/>
                        </a:spcBef>
                        <a:spcAft>
                          <a:spcPts val="0"/>
                        </a:spcAft>
                        <a:buClrTx/>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mn-lt"/>
                          <a:ea typeface="Open Sans Light" panose="020B0606030504020204" pitchFamily="34" charset="0"/>
                          <a:cs typeface="Calibri" panose="020F0502020204030204" pitchFamily="34" charset="0"/>
                          <a:sym typeface="Calibri"/>
                        </a:rPr>
                        <a:t>Shadow a software developer to learn how they create and improve software to support efficient processes at their company</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5098"/>
                      </a:schemeClr>
                    </a:solidFill>
                  </a:tcPr>
                </a:tc>
                <a:extLst>
                  <a:ext uri="{0D108BD9-81ED-4DB2-BD59-A6C34878D82A}">
                    <a16:rowId xmlns:a16="http://schemas.microsoft.com/office/drawing/2014/main" val="2479243592"/>
                  </a:ext>
                </a:extLst>
              </a:tr>
              <a:tr h="45802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Expanded Learning Opportunities</a:t>
                      </a:r>
                      <a:endPar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Program and create a game</a:t>
                      </a:r>
                    </a:p>
                    <a:p>
                      <a:pPr marL="171450" marR="0" lvl="0" indent="-171450" algn="l" defTabSz="914400" rtl="0" eaLnBrk="1" fontAlgn="auto" latinLnBrk="0" hangingPunct="1">
                        <a:lnSpc>
                          <a:spcPct val="100000"/>
                        </a:lnSpc>
                        <a:spcBef>
                          <a:spcPts val="0"/>
                        </a:spcBef>
                        <a:spcAft>
                          <a:spcPts val="0"/>
                        </a:spcAft>
                        <a:buClrTx/>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Participate in SkillsUSA or TSA</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extLst>
                  <a:ext uri="{0D108BD9-81ED-4DB2-BD59-A6C34878D82A}">
                    <a16:rowId xmlns:a16="http://schemas.microsoft.com/office/drawing/2014/main" val="2752735340"/>
                  </a:ext>
                </a:extLst>
              </a:tr>
            </a:tbl>
          </a:graphicData>
        </a:graphic>
      </p:graphicFrame>
      <p:sp>
        <p:nvSpPr>
          <p:cNvPr id="26" name="Rectangle 25">
            <a:extLst>
              <a:ext uri="{FF2B5EF4-FFF2-40B4-BE49-F238E27FC236}">
                <a16:creationId xmlns:a16="http://schemas.microsoft.com/office/drawing/2014/main" id="{AC1903EC-A84D-594F-94A3-CABE34227C62}"/>
              </a:ext>
            </a:extLst>
          </p:cNvPr>
          <p:cNvSpPr/>
          <p:nvPr/>
        </p:nvSpPr>
        <p:spPr>
          <a:xfrm>
            <a:off x="171234" y="8379132"/>
            <a:ext cx="4288214"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anose="020B0606030504020204" pitchFamily="34" charset="0"/>
                <a:cs typeface="Calibri" panose="020F0502020204030204" pitchFamily="34" charset="0"/>
              </a:rPr>
              <a:t>Aligned Industry-Based </a:t>
            </a:r>
            <a:r>
              <a:rPr kumimoji="0" lang="en-US" sz="12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itchFamily="2" charset="0"/>
                <a:cs typeface="Calibri" panose="020F0502020204030204" pitchFamily="34" charset="0"/>
              </a:rPr>
              <a:t>Certifications</a:t>
            </a:r>
          </a:p>
        </p:txBody>
      </p:sp>
      <p:sp>
        <p:nvSpPr>
          <p:cNvPr id="14" name="Google Shape;166;p1">
            <a:extLst>
              <a:ext uri="{FF2B5EF4-FFF2-40B4-BE49-F238E27FC236}">
                <a16:creationId xmlns:a16="http://schemas.microsoft.com/office/drawing/2014/main" id="{F3FFB454-99EA-E048-AE90-DD129590DE9E}"/>
              </a:ext>
            </a:extLst>
          </p:cNvPr>
          <p:cNvSpPr txBox="1"/>
          <p:nvPr/>
        </p:nvSpPr>
        <p:spPr>
          <a:xfrm>
            <a:off x="249188" y="8596701"/>
            <a:ext cx="4344482" cy="909841"/>
          </a:xfrm>
          <a:prstGeom prst="rect">
            <a:avLst/>
          </a:prstGeom>
          <a:noFill/>
          <a:ln>
            <a:noFill/>
          </a:ln>
        </p:spPr>
        <p:txBody>
          <a:bodyPr spcFirstLastPara="1" wrap="square" lIns="0" tIns="0" rIns="0" bIns="0" numCol="2" spcCol="18288" anchor="t" anchorCtr="0">
            <a:noAutofit/>
          </a:bodyPr>
          <a:lstStyle/>
          <a:p>
            <a:pPr marL="127000" lvl="0" indent="-127000">
              <a:buSzPct val="120000"/>
              <a:buFont typeface="Arial" panose="020B0604020202020204" pitchFamily="34" charset="0"/>
              <a:buChar char="•"/>
              <a:defRPr/>
            </a:pPr>
            <a:r>
              <a:rPr kumimoji="0" lang="en-US" sz="75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Certified Entry-Level Python Programmer (PCEP)</a:t>
            </a:r>
          </a:p>
        </p:txBody>
      </p:sp>
      <p:sp>
        <p:nvSpPr>
          <p:cNvPr id="17" name="Rectangle 16">
            <a:extLst>
              <a:ext uri="{FF2B5EF4-FFF2-40B4-BE49-F238E27FC236}">
                <a16:creationId xmlns:a16="http://schemas.microsoft.com/office/drawing/2014/main" id="{8901CE91-ECE6-7049-B499-17887E1ED1D4}"/>
              </a:ext>
              <a:ext uri="{C183D7F6-B498-43B3-948B-1728B52AA6E4}">
                <adec:decorative xmlns:adec="http://schemas.microsoft.com/office/drawing/2017/decorative" val="1"/>
              </a:ext>
            </a:extLst>
          </p:cNvPr>
          <p:cNvSpPr/>
          <p:nvPr/>
        </p:nvSpPr>
        <p:spPr>
          <a:xfrm>
            <a:off x="4675133" y="2578608"/>
            <a:ext cx="3116932" cy="7479794"/>
          </a:xfrm>
          <a:prstGeom prst="rect">
            <a:avLst/>
          </a:pr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7E3DB"/>
              </a:solidFill>
              <a:effectLst/>
              <a:uLnTx/>
              <a:uFillTx/>
              <a:latin typeface="Calibri" panose="020F0502020204030204" pitchFamily="34" charset="0"/>
              <a:cs typeface="Calibri" panose="020F0502020204030204" pitchFamily="34" charset="0"/>
            </a:endParaRPr>
          </a:p>
        </p:txBody>
      </p:sp>
      <p:pic>
        <p:nvPicPr>
          <p:cNvPr id="39" name="Picture 38">
            <a:extLst>
              <a:ext uri="{FF2B5EF4-FFF2-40B4-BE49-F238E27FC236}">
                <a16:creationId xmlns:a16="http://schemas.microsoft.com/office/drawing/2014/main" id="{42F6463D-DDA7-F843-AB15-C2ABD0D5C64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968669" y="3117136"/>
            <a:ext cx="610356" cy="589548"/>
          </a:xfrm>
          <a:prstGeom prst="rect">
            <a:avLst/>
          </a:prstGeom>
        </p:spPr>
      </p:pic>
      <p:sp>
        <p:nvSpPr>
          <p:cNvPr id="47" name="Rectangle 46">
            <a:extLst>
              <a:ext uri="{FF2B5EF4-FFF2-40B4-BE49-F238E27FC236}">
                <a16:creationId xmlns:a16="http://schemas.microsoft.com/office/drawing/2014/main" id="{1769ED0C-06E7-7F46-B005-75B0FEB7C386}"/>
              </a:ext>
            </a:extLst>
          </p:cNvPr>
          <p:cNvSpPr/>
          <p:nvPr/>
        </p:nvSpPr>
        <p:spPr>
          <a:xfrm>
            <a:off x="4774718" y="2848604"/>
            <a:ext cx="2882825" cy="2923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500"/>
              </a:spcAft>
              <a:buClr>
                <a:srgbClr val="363534"/>
              </a:buClr>
              <a:buSzTx/>
              <a:buFontTx/>
              <a:buNone/>
              <a:tabLst/>
              <a:defRPr/>
            </a:pPr>
            <a:r>
              <a:rPr kumimoji="0" lang="en-US" sz="13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itchFamily="2" charset="0"/>
                <a:cs typeface="Calibri" panose="020F0502020204030204" pitchFamily="34" charset="0"/>
                <a:sym typeface="Calibri"/>
              </a:rPr>
              <a:t>Example Postsecondary Opportunities</a:t>
            </a:r>
          </a:p>
        </p:txBody>
      </p:sp>
      <p:sp>
        <p:nvSpPr>
          <p:cNvPr id="23" name="Google Shape;163;p1">
            <a:extLst>
              <a:ext uri="{FF2B5EF4-FFF2-40B4-BE49-F238E27FC236}">
                <a16:creationId xmlns:a16="http://schemas.microsoft.com/office/drawing/2014/main" id="{1ACA50DF-1E3A-1C45-A12E-E10648D51069}"/>
              </a:ext>
            </a:extLst>
          </p:cNvPr>
          <p:cNvSpPr txBox="1"/>
          <p:nvPr/>
        </p:nvSpPr>
        <p:spPr>
          <a:xfrm>
            <a:off x="4786843" y="3089730"/>
            <a:ext cx="2882825" cy="2946611"/>
          </a:xfrm>
          <a:prstGeom prst="rect">
            <a:avLst/>
          </a:prstGeom>
          <a:noFill/>
          <a:ln>
            <a:noFill/>
          </a:ln>
        </p:spPr>
        <p:txBody>
          <a:bodyPr spcFirstLastPara="1" wrap="square" lIns="91425" tIns="45700" rIns="91425" bIns="45700" anchor="t" anchorCtr="0">
            <a:noAutofit/>
          </a:bodyPr>
          <a:lstStyle/>
          <a:p>
            <a:pPr marL="114300" marR="0" lvl="0" indent="-114300" algn="l" defTabSz="914400" rtl="0" eaLnBrk="1" fontAlgn="auto" latinLnBrk="0" hangingPunct="1">
              <a:lnSpc>
                <a:spcPts val="1000"/>
              </a:lnSpc>
              <a:spcBef>
                <a:spcPts val="0"/>
              </a:spcBef>
              <a:spcAft>
                <a:spcPts val="0"/>
              </a:spcAft>
              <a:buClr>
                <a:srgbClr val="363534"/>
              </a:buClr>
              <a:buSzTx/>
              <a:buFont typeface="Arial"/>
              <a:buNone/>
              <a:tabLst/>
              <a:defRPr/>
            </a:pPr>
            <a:r>
              <a:rPr kumimoji="0" lang="en-US" sz="9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Apprenticeships</a:t>
            </a:r>
          </a:p>
          <a:p>
            <a:pPr marL="171450" marR="0" lvl="0" indent="-171450" algn="l" defTabSz="914400" rtl="0" eaLnBrk="1" fontAlgn="auto" latinLnBrk="0" hangingPunct="1">
              <a:lnSpc>
                <a:spcPts val="1000"/>
              </a:lnSpc>
              <a:spcBef>
                <a:spcPts val="0"/>
              </a:spcBef>
              <a:spcAft>
                <a:spcPts val="0"/>
              </a:spcAft>
              <a:buSzTx/>
              <a:buFont typeface="Arial" panose="020B0604020202020204" pitchFamily="34" charset="0"/>
              <a:buChar char="•"/>
              <a:tabLst/>
              <a:defRPr/>
            </a:pPr>
            <a:r>
              <a:rPr lang="en-US" sz="900" dirty="0">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Computer Programmer Apprenticeship</a:t>
            </a:r>
          </a:p>
          <a:p>
            <a:pPr marL="171450" marR="0" lvl="0" indent="-171450" algn="l" defTabSz="914400" rtl="0" eaLnBrk="1" fontAlgn="auto" latinLnBrk="0" hangingPunct="1">
              <a:lnSpc>
                <a:spcPts val="700"/>
              </a:lnSpc>
              <a:spcBef>
                <a:spcPts val="0"/>
              </a:spcBef>
              <a:spcAft>
                <a:spcPts val="0"/>
              </a:spcAft>
              <a:buClr>
                <a:srgbClr val="363534"/>
              </a:buClr>
              <a:buSzTx/>
              <a:buFont typeface="Arial" panose="020B0604020202020204" pitchFamily="34" charset="0"/>
              <a:buChar char="•"/>
              <a:tabLst/>
              <a:defRPr/>
            </a:pPr>
            <a:endParaRPr lang="en-US" sz="900" dirty="0">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endParaRPr>
          </a:p>
          <a:p>
            <a:pPr marL="114300" marR="0" lvl="0" indent="-114300" algn="l" defTabSz="914400" rtl="0" eaLnBrk="1" fontAlgn="auto" latinLnBrk="0" hangingPunct="1">
              <a:lnSpc>
                <a:spcPts val="1000"/>
              </a:lnSpc>
              <a:spcBef>
                <a:spcPts val="0"/>
              </a:spcBef>
              <a:spcAft>
                <a:spcPts val="0"/>
              </a:spcAft>
              <a:buClr>
                <a:srgbClr val="363534"/>
              </a:buClr>
              <a:buSzTx/>
              <a:buFont typeface="Arial"/>
              <a:buNone/>
              <a:tabLst/>
              <a:defRPr/>
            </a:pPr>
            <a:r>
              <a:rPr kumimoji="0" lang="en-US" sz="9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Associate Degrees</a:t>
            </a:r>
            <a:endParaRPr kumimoji="0" sz="9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endParaRPr>
          </a:p>
          <a:p>
            <a:pPr marL="171450" lvl="0" indent="-171450">
              <a:lnSpc>
                <a:spcPts val="1000"/>
              </a:lnSpc>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Computer Programming</a:t>
            </a:r>
            <a:endPar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endParaRPr>
          </a:p>
          <a:p>
            <a:pPr marL="171450" lvl="0" indent="-171450">
              <a:lnSpc>
                <a:spcPts val="1000"/>
              </a:lnSpc>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Web Page, Digital/Multimedia and Information Resources Design</a:t>
            </a:r>
          </a:p>
          <a:p>
            <a:pPr lvl="0">
              <a:lnSpc>
                <a:spcPts val="700"/>
              </a:lnSpc>
              <a:buClr>
                <a:srgbClr val="363534"/>
              </a:buClr>
              <a:buSzPts val="800"/>
              <a:defRPr/>
            </a:pPr>
            <a:endParaRPr kumimoji="0" lang="en-US" sz="9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endParaRPr>
          </a:p>
          <a:p>
            <a:pPr lvl="0">
              <a:lnSpc>
                <a:spcPts val="1000"/>
              </a:lnSpc>
              <a:buClr>
                <a:srgbClr val="363534"/>
              </a:buClr>
              <a:buSzPts val="800"/>
              <a:defRPr/>
            </a:pPr>
            <a:r>
              <a:rPr kumimoji="0" lang="en-US" sz="9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Bachelor’s Degrees</a:t>
            </a:r>
            <a:endParaRPr kumimoji="0" lang="en-US" sz="9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endParaRPr>
          </a:p>
          <a:p>
            <a:pPr marL="171450" lvl="0" indent="-171450">
              <a:lnSpc>
                <a:spcPts val="1000"/>
              </a:lnSpc>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Data Science</a:t>
            </a:r>
          </a:p>
          <a:p>
            <a:pPr marL="171450" lvl="0" indent="-171450">
              <a:lnSpc>
                <a:spcPts val="1000"/>
              </a:lnSpc>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Computer Engineering</a:t>
            </a:r>
          </a:p>
          <a:p>
            <a:pPr marL="114300" lvl="0" indent="-114300">
              <a:lnSpc>
                <a:spcPts val="700"/>
              </a:lnSpc>
              <a:buClr>
                <a:srgbClr val="363534"/>
              </a:buClr>
              <a:buSzPts val="800"/>
              <a:buFontTx/>
              <a:buChar char="•"/>
              <a:defRPr/>
            </a:pPr>
            <a:endParaRPr kumimoji="0" lang="en-US" sz="9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endParaRPr>
          </a:p>
          <a:p>
            <a:pPr lvl="0">
              <a:lnSpc>
                <a:spcPts val="1000"/>
              </a:lnSpc>
              <a:buClr>
                <a:srgbClr val="363534"/>
              </a:buClr>
              <a:buSzPts val="800"/>
              <a:defRPr/>
            </a:pPr>
            <a:r>
              <a:rPr kumimoji="0" lang="en-US" sz="9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Master’s, Doctoral, and Professional Degrees</a:t>
            </a:r>
            <a:endParaRPr kumimoji="0" lang="en-US" sz="9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endParaRPr>
          </a:p>
          <a:p>
            <a:pPr marL="171450" lvl="0" indent="-171450">
              <a:lnSpc>
                <a:spcPts val="1000"/>
              </a:lnSpc>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Management Science</a:t>
            </a:r>
          </a:p>
          <a:p>
            <a:pPr marL="171450" lvl="0" indent="-171450">
              <a:lnSpc>
                <a:spcPts val="1000"/>
              </a:lnSpc>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Computer </a:t>
            </a: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Software Engineering</a:t>
            </a:r>
          </a:p>
          <a:p>
            <a:pPr marL="114300" lvl="0" indent="-114300">
              <a:lnSpc>
                <a:spcPts val="700"/>
              </a:lnSpc>
              <a:buClr>
                <a:srgbClr val="363534"/>
              </a:buClr>
              <a:buSzPts val="800"/>
              <a:buFontTx/>
              <a:buChar char="•"/>
              <a:defRPr/>
            </a:pPr>
            <a:endPar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endParaRPr>
          </a:p>
          <a:p>
            <a:pPr lvl="0">
              <a:lnSpc>
                <a:spcPts val="1050"/>
              </a:lnSpc>
              <a:buClr>
                <a:srgbClr val="363534"/>
              </a:buClr>
              <a:buSzPts val="800"/>
              <a:defRPr/>
            </a:pPr>
            <a:r>
              <a:rPr lang="en-US" sz="900" b="1"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Additional Stackable IBCs/License</a:t>
            </a:r>
          </a:p>
          <a:p>
            <a:pPr marL="171450" lvl="0" indent="-171450">
              <a:lnSpc>
                <a:spcPts val="1050"/>
              </a:lnSpc>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AWS Certified Developer Associate</a:t>
            </a:r>
          </a:p>
        </p:txBody>
      </p:sp>
      <p:sp>
        <p:nvSpPr>
          <p:cNvPr id="15" name="Rectangle 14">
            <a:extLst>
              <a:ext uri="{FF2B5EF4-FFF2-40B4-BE49-F238E27FC236}">
                <a16:creationId xmlns:a16="http://schemas.microsoft.com/office/drawing/2014/main" id="{015EAF6B-99CE-4B46-8970-C84F35537098}"/>
              </a:ext>
            </a:extLst>
          </p:cNvPr>
          <p:cNvSpPr/>
          <p:nvPr/>
        </p:nvSpPr>
        <p:spPr>
          <a:xfrm>
            <a:off x="5378883" y="6139849"/>
            <a:ext cx="2322123" cy="2923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itchFamily="2" charset="0"/>
                <a:cs typeface="Calibri" panose="020F0502020204030204" pitchFamily="34" charset="0"/>
              </a:rPr>
              <a:t>Example Aligned Occupations   </a:t>
            </a:r>
          </a:p>
        </p:txBody>
      </p:sp>
      <p:sp>
        <p:nvSpPr>
          <p:cNvPr id="46" name="Double Bracket 45">
            <a:extLst>
              <a:ext uri="{FF2B5EF4-FFF2-40B4-BE49-F238E27FC236}">
                <a16:creationId xmlns:a16="http://schemas.microsoft.com/office/drawing/2014/main" id="{29723102-B029-6046-AE5F-B64631A4EF05}"/>
              </a:ext>
              <a:ext uri="{C183D7F6-B498-43B3-948B-1728B52AA6E4}">
                <adec:decorative xmlns:adec="http://schemas.microsoft.com/office/drawing/2017/decorative" val="1"/>
              </a:ext>
            </a:extLst>
          </p:cNvPr>
          <p:cNvSpPr/>
          <p:nvPr/>
        </p:nvSpPr>
        <p:spPr>
          <a:xfrm>
            <a:off x="5302743" y="6526755"/>
            <a:ext cx="1899685" cy="992810"/>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5ECE42AF-E901-D54D-9617-6AE15DB37D6C}"/>
              </a:ext>
            </a:extLst>
          </p:cNvPr>
          <p:cNvSpPr txBox="1"/>
          <p:nvPr/>
        </p:nvSpPr>
        <p:spPr>
          <a:xfrm>
            <a:off x="5378883" y="6552274"/>
            <a:ext cx="1934240" cy="198601"/>
          </a:xfrm>
          <a:prstGeom prst="rect">
            <a:avLst/>
          </a:prstGeom>
          <a:noFill/>
        </p:spPr>
        <p:txBody>
          <a:bodyPr wrap="square" rtlCol="0">
            <a:noAutofit/>
          </a:bodyPr>
          <a:lstStyle/>
          <a:p>
            <a:pPr lvl="0" defTabSz="1341150">
              <a:buClr>
                <a:prstClr val="black"/>
              </a:buClr>
              <a:buSzPts val="800"/>
              <a:defRPr/>
            </a:pPr>
            <a:r>
              <a:rPr lang="en-US" sz="1100" b="1" i="1"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Computer User Support Specialists</a:t>
            </a:r>
          </a:p>
        </p:txBody>
      </p:sp>
      <p:sp>
        <p:nvSpPr>
          <p:cNvPr id="31" name="TextBox 30">
            <a:extLst>
              <a:ext uri="{FF2B5EF4-FFF2-40B4-BE49-F238E27FC236}">
                <a16:creationId xmlns:a16="http://schemas.microsoft.com/office/drawing/2014/main" id="{6BC50869-F11E-6140-9A7D-20A0EA8F797B}"/>
              </a:ext>
            </a:extLst>
          </p:cNvPr>
          <p:cNvSpPr txBox="1"/>
          <p:nvPr/>
        </p:nvSpPr>
        <p:spPr>
          <a:xfrm>
            <a:off x="5378883" y="6905581"/>
            <a:ext cx="1939172" cy="499317"/>
          </a:xfrm>
          <a:prstGeom prst="rect">
            <a:avLst/>
          </a:prstGeom>
          <a:noFill/>
        </p:spPr>
        <p:txBody>
          <a:bodyPr wrap="square" rtlCol="0">
            <a:noAutofit/>
          </a:bodyPr>
          <a:lstStyle/>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 </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51</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,411</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Annual Openings: 5,757</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21%</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 </a:t>
            </a:r>
          </a:p>
        </p:txBody>
      </p:sp>
      <p:sp>
        <p:nvSpPr>
          <p:cNvPr id="45" name="Double Bracket 44">
            <a:extLst>
              <a:ext uri="{FF2B5EF4-FFF2-40B4-BE49-F238E27FC236}">
                <a16:creationId xmlns:a16="http://schemas.microsoft.com/office/drawing/2014/main" id="{3BA72D32-C034-BD46-AA07-443AFE5B1384}"/>
              </a:ext>
              <a:ext uri="{C183D7F6-B498-43B3-948B-1728B52AA6E4}">
                <adec:decorative xmlns:adec="http://schemas.microsoft.com/office/drawing/2017/decorative" val="1"/>
              </a:ext>
            </a:extLst>
          </p:cNvPr>
          <p:cNvSpPr/>
          <p:nvPr/>
        </p:nvSpPr>
        <p:spPr>
          <a:xfrm>
            <a:off x="5299978" y="7614711"/>
            <a:ext cx="1899686" cy="823799"/>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322A8830-FB08-DD4C-9E74-0415193C983F}"/>
              </a:ext>
            </a:extLst>
          </p:cNvPr>
          <p:cNvSpPr txBox="1"/>
          <p:nvPr/>
        </p:nvSpPr>
        <p:spPr>
          <a:xfrm>
            <a:off x="5376118" y="7640146"/>
            <a:ext cx="1821043" cy="238027"/>
          </a:xfrm>
          <a:prstGeom prst="rect">
            <a:avLst/>
          </a:prstGeom>
          <a:noFill/>
        </p:spPr>
        <p:txBody>
          <a:bodyPr wrap="square" rtlCol="0">
            <a:noAutofit/>
          </a:bodyPr>
          <a:lstStyle/>
          <a:p>
            <a:pPr lvl="0" defTabSz="1341150">
              <a:buClr>
                <a:prstClr val="black"/>
              </a:buClr>
              <a:buSzPts val="800"/>
              <a:defRPr/>
            </a:pPr>
            <a:r>
              <a:rPr lang="en-US" sz="1100" b="1" i="1"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Software Developers</a:t>
            </a:r>
            <a:endParaRPr kumimoji="0" lang="en-US" sz="1100" b="1" i="1" u="none" strike="noStrike" kern="1200" cap="none" spc="0" normalizeH="0" baseline="0" noProof="0" dirty="0">
              <a:ln>
                <a:noFill/>
              </a:ln>
              <a:solidFill>
                <a:srgbClr val="012169"/>
              </a:solidFill>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53A39835-03FC-214F-8A58-02640F31131C}"/>
              </a:ext>
            </a:extLst>
          </p:cNvPr>
          <p:cNvSpPr txBox="1"/>
          <p:nvPr/>
        </p:nvSpPr>
        <p:spPr>
          <a:xfrm>
            <a:off x="5376118" y="7825751"/>
            <a:ext cx="1809580" cy="669904"/>
          </a:xfrm>
          <a:prstGeom prst="rect">
            <a:avLst/>
          </a:prstGeom>
          <a:noFill/>
        </p:spPr>
        <p:txBody>
          <a:bodyPr wrap="square" rtlCol="0">
            <a:noAutofit/>
          </a:bodyPr>
          <a:lstStyle/>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 </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rPr>
              <a:t>111,705</a:t>
            </a:r>
            <a:endPar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Annual Openings: </a:t>
            </a: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rPr>
              <a:t>15,324</a:t>
            </a: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lvl="0" defTabSz="1341150">
              <a:lnSpc>
                <a:spcPts val="1250"/>
              </a:lnSpc>
              <a:buClr>
                <a:prstClr val="black"/>
              </a:buClr>
              <a:buSzPts val="800"/>
              <a:defRPr/>
            </a:pP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36%</a:t>
            </a:r>
            <a:b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br>
            <a:endParaRPr kumimoji="0" lang="en-US" sz="1000" b="1" i="1" u="none" strike="noStrike" kern="1200" cap="none" spc="0" normalizeH="0" baseline="0" noProof="0" dirty="0">
              <a:ln>
                <a:noFill/>
              </a:ln>
              <a:solidFill>
                <a:srgbClr val="3863AF"/>
              </a:solidFill>
              <a:effectLst/>
              <a:uLnTx/>
              <a:uFillTx/>
              <a:latin typeface="Calibri" panose="020F0502020204030204" pitchFamily="34" charset="0"/>
              <a:ea typeface="Open Sans Semibold" panose="020B0606030504020204" pitchFamily="34" charset="0"/>
              <a:cs typeface="Calibri" panose="020F0502020204030204" pitchFamily="34" charset="0"/>
            </a:endParaRP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 </a:t>
            </a:r>
          </a:p>
        </p:txBody>
      </p:sp>
      <p:sp>
        <p:nvSpPr>
          <p:cNvPr id="32" name="Double Bracket 31">
            <a:extLst>
              <a:ext uri="{FF2B5EF4-FFF2-40B4-BE49-F238E27FC236}">
                <a16:creationId xmlns:a16="http://schemas.microsoft.com/office/drawing/2014/main" id="{C158C378-9848-B245-98F2-BA389079EE25}"/>
              </a:ext>
              <a:ext uri="{C183D7F6-B498-43B3-948B-1728B52AA6E4}">
                <adec:decorative xmlns:adec="http://schemas.microsoft.com/office/drawing/2017/decorative" val="1"/>
              </a:ext>
            </a:extLst>
          </p:cNvPr>
          <p:cNvSpPr/>
          <p:nvPr/>
        </p:nvSpPr>
        <p:spPr>
          <a:xfrm>
            <a:off x="5302737" y="8528013"/>
            <a:ext cx="1901952" cy="822636"/>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86836B01-57B0-8443-920B-F0A28CAAA2E7}"/>
              </a:ext>
            </a:extLst>
          </p:cNvPr>
          <p:cNvSpPr txBox="1"/>
          <p:nvPr/>
        </p:nvSpPr>
        <p:spPr>
          <a:xfrm>
            <a:off x="5378877" y="8554247"/>
            <a:ext cx="1934240" cy="198601"/>
          </a:xfrm>
          <a:prstGeom prst="rect">
            <a:avLst/>
          </a:prstGeom>
          <a:noFill/>
        </p:spPr>
        <p:txBody>
          <a:bodyPr wrap="square" rtlCol="0">
            <a:noAutofit/>
          </a:bodyPr>
          <a:lstStyle/>
          <a:p>
            <a:pPr lvl="0" defTabSz="1341150">
              <a:buClr>
                <a:prstClr val="black"/>
              </a:buClr>
              <a:buSzPts val="800"/>
              <a:defRPr/>
            </a:pPr>
            <a:r>
              <a:rPr kumimoji="0" lang="en-US" sz="1100" b="1" i="1" u="none" strike="noStrike" kern="1200" cap="none" spc="0" normalizeH="0" baseline="0" noProof="0" dirty="0">
                <a:ln>
                  <a:noFill/>
                </a:ln>
                <a:solidFill>
                  <a:srgbClr val="012169"/>
                </a:solidFill>
                <a:effectLst/>
                <a:uLnTx/>
                <a:uFillTx/>
                <a:latin typeface="Calibri" panose="020F0502020204030204" pitchFamily="34" charset="0"/>
                <a:ea typeface="Open Sans Semibold" panose="020B0606030504020204" pitchFamily="34" charset="0"/>
                <a:cs typeface="Calibri" panose="020F0502020204030204" pitchFamily="34" charset="0"/>
                <a:sym typeface="Calibri"/>
              </a:rPr>
              <a:t>Computer Programmers</a:t>
            </a:r>
            <a:endParaRPr kumimoji="0" lang="en-US" sz="1100" b="1" i="1" u="none" strike="noStrike" kern="1200" cap="none" spc="0" normalizeH="0" baseline="0" noProof="0" dirty="0">
              <a:ln>
                <a:noFill/>
              </a:ln>
              <a:solidFill>
                <a:srgbClr val="012169"/>
              </a:solidFill>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0CF72ED8-415F-D540-AFCF-1D88EE060DD3}"/>
              </a:ext>
            </a:extLst>
          </p:cNvPr>
          <p:cNvSpPr txBox="1"/>
          <p:nvPr/>
        </p:nvSpPr>
        <p:spPr>
          <a:xfrm>
            <a:off x="5378877" y="8736705"/>
            <a:ext cx="1881136" cy="557647"/>
          </a:xfrm>
          <a:prstGeom prst="rect">
            <a:avLst/>
          </a:prstGeom>
          <a:noFill/>
        </p:spPr>
        <p:txBody>
          <a:bodyPr wrap="square" rtlCol="0">
            <a:noAutofit/>
          </a:bodyPr>
          <a:lstStyle/>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$87</a:t>
            </a: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rPr>
              <a:t>,997</a:t>
            </a:r>
            <a:endPar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Annual Openings: </a:t>
            </a: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rPr>
              <a:t>1,176</a:t>
            </a: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a:t>
            </a: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4</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 </a:t>
            </a:r>
          </a:p>
        </p:txBody>
      </p:sp>
      <p:pic>
        <p:nvPicPr>
          <p:cNvPr id="37" name="Google Shape;171;p1" descr="TEA Logo">
            <a:extLst>
              <a:ext uri="{FF2B5EF4-FFF2-40B4-BE49-F238E27FC236}">
                <a16:creationId xmlns:a16="http://schemas.microsoft.com/office/drawing/2014/main" id="{F1D9B042-B00B-E342-917C-8358BF8F9561}"/>
              </a:ext>
            </a:extLst>
          </p:cNvPr>
          <p:cNvPicPr preferRelativeResize="0"/>
          <p:nvPr/>
        </p:nvPicPr>
        <p:blipFill rotWithShape="1">
          <a:blip r:embed="rId5">
            <a:alphaModFix/>
          </a:blip>
          <a:srcRect/>
          <a:stretch/>
        </p:blipFill>
        <p:spPr>
          <a:xfrm>
            <a:off x="146880" y="9574456"/>
            <a:ext cx="705086" cy="352543"/>
          </a:xfrm>
          <a:prstGeom prst="rect">
            <a:avLst/>
          </a:prstGeom>
          <a:noFill/>
          <a:ln>
            <a:noFill/>
          </a:ln>
        </p:spPr>
      </p:pic>
      <p:sp>
        <p:nvSpPr>
          <p:cNvPr id="3" name="TextBox 2">
            <a:extLst>
              <a:ext uri="{FF2B5EF4-FFF2-40B4-BE49-F238E27FC236}">
                <a16:creationId xmlns:a16="http://schemas.microsoft.com/office/drawing/2014/main" id="{A70F6E95-8003-B142-A9FC-04557A922F61}"/>
              </a:ext>
            </a:extLst>
          </p:cNvPr>
          <p:cNvSpPr txBox="1"/>
          <p:nvPr/>
        </p:nvSpPr>
        <p:spPr>
          <a:xfrm>
            <a:off x="851966" y="9580843"/>
            <a:ext cx="3754879" cy="438582"/>
          </a:xfrm>
          <a:prstGeom prst="rect">
            <a:avLst/>
          </a:prstGeom>
          <a:noFill/>
        </p:spPr>
        <p:txBody>
          <a:bodyPr wrap="square" rtlCol="0">
            <a:spAutoFit/>
          </a:bodyPr>
          <a:lstStyle/>
          <a:p>
            <a:r>
              <a:rPr lang="en-US" sz="750" i="1" dirty="0">
                <a:solidFill>
                  <a:schemeClr val="tx2"/>
                </a:solidFill>
                <a:latin typeface="Calibri" panose="020F0502020204030204" pitchFamily="34" charset="0"/>
                <a:ea typeface="Open Sans ExtraBold" panose="020B0606030504020204" pitchFamily="34" charset="0"/>
                <a:cs typeface="Calibri" panose="020F0502020204030204" pitchFamily="34" charset="0"/>
              </a:rPr>
              <a:t>Successful completion of the Programming and Software Development program of study will fulfill requirements of the STEM endorsement if the math and science requirements are met or the Business and </a:t>
            </a:r>
            <a:r>
              <a:rPr lang="en-US" sz="750" i="1">
                <a:solidFill>
                  <a:schemeClr val="tx2"/>
                </a:solidFill>
                <a:latin typeface="Calibri" panose="020F0502020204030204" pitchFamily="34" charset="0"/>
                <a:ea typeface="Open Sans ExtraBold" panose="020B0606030504020204" pitchFamily="34" charset="0"/>
                <a:cs typeface="Calibri" panose="020F0502020204030204" pitchFamily="34" charset="0"/>
              </a:rPr>
              <a:t>Industry endorsement. </a:t>
            </a:r>
            <a:endParaRPr lang="en-US" sz="750" i="1" dirty="0">
              <a:solidFill>
                <a:schemeClr val="tx2"/>
              </a:solidFill>
              <a:latin typeface="Calibri" panose="020F0502020204030204" pitchFamily="34" charset="0"/>
              <a:ea typeface="Open Sans ExtraBold" panose="020B060603050402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2EEBFCCF-B158-0940-166D-F200E3EA29F4}"/>
              </a:ext>
            </a:extLst>
          </p:cNvPr>
          <p:cNvSpPr txBox="1"/>
          <p:nvPr/>
        </p:nvSpPr>
        <p:spPr>
          <a:xfrm>
            <a:off x="4691617" y="9374599"/>
            <a:ext cx="3754879" cy="184666"/>
          </a:xfrm>
          <a:prstGeom prst="rect">
            <a:avLst/>
          </a:prstGeom>
          <a:noFill/>
        </p:spPr>
        <p:txBody>
          <a:bodyPr wrap="square" rtlCol="0">
            <a:spAutoFit/>
          </a:bodyPr>
          <a:lstStyle/>
          <a:p>
            <a:r>
              <a:rPr lang="en-US" sz="600" b="0" i="0" u="none" strike="noStrike" dirty="0">
                <a:solidFill>
                  <a:srgbClr val="000000"/>
                </a:solidFill>
                <a:effectLst/>
              </a:rPr>
              <a:t>Data Source: </a:t>
            </a:r>
            <a:r>
              <a:rPr lang="en-US" sz="600" b="0" i="0" u="none" strike="noStrike" dirty="0" err="1">
                <a:solidFill>
                  <a:srgbClr val="000000"/>
                </a:solidFill>
                <a:effectLst/>
              </a:rPr>
              <a:t>TexasWages</a:t>
            </a:r>
            <a:r>
              <a:rPr lang="en-US" sz="600" b="0" i="0" u="none" strike="noStrike" dirty="0">
                <a:solidFill>
                  <a:srgbClr val="000000"/>
                </a:solidFill>
                <a:effectLst/>
              </a:rPr>
              <a:t>, Texas Workforce Commission. Retrieved 3/8/2024.</a:t>
            </a:r>
            <a:endParaRPr lang="en-US" sz="600" dirty="0">
              <a:solidFill>
                <a:schemeClr val="tx2"/>
              </a:solidFill>
              <a:ea typeface="Open Sans Light" panose="020B0606030504020204" pitchFamily="34" charset="0"/>
              <a:cs typeface="Calibri" panose="020F0502020204030204" pitchFamily="34" charset="0"/>
            </a:endParaRPr>
          </a:p>
        </p:txBody>
      </p:sp>
      <p:pic>
        <p:nvPicPr>
          <p:cNvPr id="9" name="Picture 8" descr="QR Code">
            <a:extLst>
              <a:ext uri="{FF2B5EF4-FFF2-40B4-BE49-F238E27FC236}">
                <a16:creationId xmlns:a16="http://schemas.microsoft.com/office/drawing/2014/main" id="{C7B195E4-3A37-FF43-81E4-CA576F9787C1}"/>
              </a:ext>
              <a:ext uri="{C183D7F6-B498-43B3-948B-1728B52AA6E4}">
                <adec:decorative xmlns:adec="http://schemas.microsoft.com/office/drawing/2017/decorative" val="0"/>
              </a:ext>
            </a:extLst>
          </p:cNvPr>
          <p:cNvPicPr>
            <a:picLocks noChangeAspect="1"/>
          </p:cNvPicPr>
          <p:nvPr/>
        </p:nvPicPr>
        <p:blipFill rotWithShape="1">
          <a:blip r:embed="rId6"/>
          <a:srcRect l="18895" t="13348" r="19492" b="23747"/>
          <a:stretch/>
        </p:blipFill>
        <p:spPr>
          <a:xfrm>
            <a:off x="4752210" y="9503839"/>
            <a:ext cx="493776" cy="504132"/>
          </a:xfrm>
          <a:prstGeom prst="rect">
            <a:avLst/>
          </a:prstGeom>
        </p:spPr>
      </p:pic>
      <p:sp>
        <p:nvSpPr>
          <p:cNvPr id="43" name="TextBox 42">
            <a:extLst>
              <a:ext uri="{FF2B5EF4-FFF2-40B4-BE49-F238E27FC236}">
                <a16:creationId xmlns:a16="http://schemas.microsoft.com/office/drawing/2014/main" id="{D7CE7F4C-068A-2546-9291-E776EDA7D48E}"/>
              </a:ext>
            </a:extLst>
          </p:cNvPr>
          <p:cNvSpPr txBox="1"/>
          <p:nvPr/>
        </p:nvSpPr>
        <p:spPr>
          <a:xfrm>
            <a:off x="5189834" y="9502948"/>
            <a:ext cx="2205506" cy="519438"/>
          </a:xfrm>
          <a:prstGeom prst="rect">
            <a:avLst/>
          </a:prstGeom>
          <a:noFill/>
        </p:spPr>
        <p:txBody>
          <a:bodyPr wrap="square" rtlCol="0">
            <a:spAutoFit/>
          </a:bodyPr>
          <a:lstStyle/>
          <a:p>
            <a:pPr>
              <a:lnSpc>
                <a:spcPct val="108000"/>
              </a:lnSpc>
            </a:pPr>
            <a:r>
              <a:rPr lang="en-US" sz="800" i="1" dirty="0">
                <a:solidFill>
                  <a:schemeClr val="tx2"/>
                </a:solidFill>
                <a:latin typeface="Calibri" panose="020F0502020204030204" pitchFamily="34" charset="0"/>
                <a:ea typeface="Open Sans ExtraBold" panose="020B0606030504020204" pitchFamily="34" charset="0"/>
                <a:cs typeface="Calibri" panose="020F0502020204030204" pitchFamily="34" charset="0"/>
              </a:rPr>
              <a:t>For more information visit</a:t>
            </a:r>
            <a:r>
              <a:rPr lang="en-US" sz="600" i="1" dirty="0">
                <a:solidFill>
                  <a:schemeClr val="tx2"/>
                </a:solidFill>
                <a:latin typeface="Calibri" panose="020F0502020204030204" pitchFamily="34" charset="0"/>
                <a:ea typeface="Open Sans ExtraBold" panose="020B0606030504020204" pitchFamily="34" charset="0"/>
                <a:cs typeface="Calibri" panose="020F0502020204030204" pitchFamily="34" charset="0"/>
              </a:rPr>
              <a:t>: </a:t>
            </a:r>
            <a:r>
              <a:rPr lang="en-US" sz="600" dirty="0">
                <a:solidFill>
                  <a:schemeClr val="tx2"/>
                </a:solidFill>
                <a:latin typeface="Calibri" panose="020F0502020204030204" pitchFamily="34" charset="0"/>
                <a:ea typeface="Open Sans Light" panose="020B060603050402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https://tea.texas.gov/academics/college-career-and-military-prep/career-and-technical-education/programs-of-study-additional-resources</a:t>
            </a:r>
            <a:endParaRPr lang="en-US" sz="600" i="1" dirty="0">
              <a:solidFill>
                <a:schemeClr val="tx2"/>
              </a:solidFill>
              <a:latin typeface="Calibri" panose="020F0502020204030204" pitchFamily="34" charset="0"/>
              <a:ea typeface="Open Sans ExtraBold" panose="020B0606030504020204" pitchFamily="34" charset="0"/>
              <a:cs typeface="Calibri" panose="020F0502020204030204" pitchFamily="34" charset="0"/>
            </a:endParaRPr>
          </a:p>
        </p:txBody>
      </p:sp>
      <p:pic>
        <p:nvPicPr>
          <p:cNvPr id="49" name="Picture 48">
            <a:extLst>
              <a:ext uri="{FF2B5EF4-FFF2-40B4-BE49-F238E27FC236}">
                <a16:creationId xmlns:a16="http://schemas.microsoft.com/office/drawing/2014/main" id="{9C215D3E-B4C3-D846-AA02-4E77213044A2}"/>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37095" y="2233762"/>
            <a:ext cx="610355" cy="589547"/>
          </a:xfrm>
          <a:prstGeom prst="rect">
            <a:avLst/>
          </a:prstGeom>
        </p:spPr>
      </p:pic>
      <p:pic>
        <p:nvPicPr>
          <p:cNvPr id="41" name="Picture 40">
            <a:extLst>
              <a:ext uri="{FF2B5EF4-FFF2-40B4-BE49-F238E27FC236}">
                <a16:creationId xmlns:a16="http://schemas.microsoft.com/office/drawing/2014/main" id="{E87636A2-C85C-4446-99E9-B5ACC56AFC82}"/>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4770376" y="6022792"/>
            <a:ext cx="605475" cy="591715"/>
          </a:xfrm>
          <a:prstGeom prst="rect">
            <a:avLst/>
          </a:prstGeom>
        </p:spPr>
      </p:pic>
      <p:grpSp>
        <p:nvGrpSpPr>
          <p:cNvPr id="50" name="Group 49">
            <a:extLst>
              <a:ext uri="{FF2B5EF4-FFF2-40B4-BE49-F238E27FC236}">
                <a16:creationId xmlns:a16="http://schemas.microsoft.com/office/drawing/2014/main" id="{971747BB-0120-9740-BD49-E123AD07C9DC}"/>
              </a:ext>
              <a:ext uri="{C183D7F6-B498-43B3-948B-1728B52AA6E4}">
                <adec:decorative xmlns:adec="http://schemas.microsoft.com/office/drawing/2017/decorative" val="1"/>
              </a:ext>
            </a:extLst>
          </p:cNvPr>
          <p:cNvGrpSpPr/>
          <p:nvPr/>
        </p:nvGrpSpPr>
        <p:grpSpPr>
          <a:xfrm>
            <a:off x="4669011" y="2009327"/>
            <a:ext cx="3106784" cy="771747"/>
            <a:chOff x="269370" y="3517793"/>
            <a:chExt cx="3106784" cy="771747"/>
          </a:xfrm>
        </p:grpSpPr>
        <p:pic>
          <p:nvPicPr>
            <p:cNvPr id="51" name="Picture 11">
              <a:extLst>
                <a:ext uri="{FF2B5EF4-FFF2-40B4-BE49-F238E27FC236}">
                  <a16:creationId xmlns:a16="http://schemas.microsoft.com/office/drawing/2014/main" id="{D9072592-4319-0945-90DF-DA398C7CEC06}"/>
                </a:ext>
                <a:ext uri="{C183D7F6-B498-43B3-948B-1728B52AA6E4}">
                  <adec:decorative xmlns:adec="http://schemas.microsoft.com/office/drawing/2017/decorative" val="1"/>
                </a:ext>
              </a:extLst>
            </p:cNvPr>
            <p:cNvPicPr>
              <a:picLocks noChangeAspect="1"/>
            </p:cNvPicPr>
            <p:nvPr/>
          </p:nvPicPr>
          <p:blipFill rotWithShape="1">
            <a:blip r:embed="rId10"/>
            <a:srcRect l="9957" r="65344" b="82929"/>
            <a:stretch/>
          </p:blipFill>
          <p:spPr>
            <a:xfrm>
              <a:off x="269370" y="3521959"/>
              <a:ext cx="1967484" cy="767581"/>
            </a:xfrm>
            <a:prstGeom prst="rect">
              <a:avLst/>
            </a:prstGeom>
            <a:ln>
              <a:noFill/>
            </a:ln>
            <a:effectLst/>
          </p:spPr>
        </p:pic>
        <p:pic>
          <p:nvPicPr>
            <p:cNvPr id="52" name="Picture 11">
              <a:extLst>
                <a:ext uri="{FF2B5EF4-FFF2-40B4-BE49-F238E27FC236}">
                  <a16:creationId xmlns:a16="http://schemas.microsoft.com/office/drawing/2014/main" id="{FF7034DD-8F3B-9B49-9AFF-A4908AC3D682}"/>
                </a:ext>
                <a:ext uri="{C183D7F6-B498-43B3-948B-1728B52AA6E4}">
                  <adec:decorative xmlns:adec="http://schemas.microsoft.com/office/drawing/2017/decorative" val="1"/>
                </a:ext>
              </a:extLst>
            </p:cNvPr>
            <p:cNvPicPr>
              <a:picLocks noChangeAspect="1"/>
            </p:cNvPicPr>
            <p:nvPr/>
          </p:nvPicPr>
          <p:blipFill rotWithShape="1">
            <a:blip r:embed="rId10"/>
            <a:srcRect l="63667" t="55382" b="2662"/>
            <a:stretch/>
          </p:blipFill>
          <p:spPr>
            <a:xfrm>
              <a:off x="2200013" y="3519807"/>
              <a:ext cx="1176141" cy="766633"/>
            </a:xfrm>
            <a:prstGeom prst="rect">
              <a:avLst/>
            </a:prstGeom>
            <a:ln>
              <a:noFill/>
            </a:ln>
            <a:effectLst/>
          </p:spPr>
        </p:pic>
        <p:pic>
          <p:nvPicPr>
            <p:cNvPr id="53" name="Picture 11">
              <a:extLst>
                <a:ext uri="{FF2B5EF4-FFF2-40B4-BE49-F238E27FC236}">
                  <a16:creationId xmlns:a16="http://schemas.microsoft.com/office/drawing/2014/main" id="{CD744998-CE21-DE49-A978-B4B0941E2629}"/>
                </a:ext>
                <a:ext uri="{C183D7F6-B498-43B3-948B-1728B52AA6E4}">
                  <adec:decorative xmlns:adec="http://schemas.microsoft.com/office/drawing/2017/decorative" val="1"/>
                </a:ext>
              </a:extLst>
            </p:cNvPr>
            <p:cNvPicPr>
              <a:picLocks noChangeAspect="1"/>
            </p:cNvPicPr>
            <p:nvPr/>
          </p:nvPicPr>
          <p:blipFill rotWithShape="1">
            <a:blip r:embed="rId10"/>
            <a:srcRect l="23371" t="61165" r="49690"/>
            <a:stretch/>
          </p:blipFill>
          <p:spPr>
            <a:xfrm>
              <a:off x="1254125" y="3517793"/>
              <a:ext cx="948413" cy="771747"/>
            </a:xfrm>
            <a:prstGeom prst="rect">
              <a:avLst/>
            </a:prstGeom>
            <a:ln>
              <a:noFill/>
            </a:ln>
            <a:effectLst/>
          </p:spPr>
        </p:pic>
      </p:grpSp>
      <p:sp>
        <p:nvSpPr>
          <p:cNvPr id="12" name="Rectangle 11">
            <a:extLst>
              <a:ext uri="{FF2B5EF4-FFF2-40B4-BE49-F238E27FC236}">
                <a16:creationId xmlns:a16="http://schemas.microsoft.com/office/drawing/2014/main" id="{FD0782F0-3798-2F45-BD54-7A27C3557BA4}"/>
              </a:ext>
              <a:ext uri="{C183D7F6-B498-43B3-948B-1728B52AA6E4}">
                <adec:decorative xmlns:adec="http://schemas.microsoft.com/office/drawing/2017/decorative" val="1"/>
              </a:ext>
            </a:extLst>
          </p:cNvPr>
          <p:cNvSpPr/>
          <p:nvPr/>
        </p:nvSpPr>
        <p:spPr>
          <a:xfrm rot="16200000">
            <a:off x="5792476" y="8104392"/>
            <a:ext cx="3650082" cy="307777"/>
          </a:xfrm>
          <a:prstGeom prst="rect">
            <a:avLst/>
          </a:prstGeom>
          <a:solidFill>
            <a:schemeClr val="accent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effectLst/>
                <a:uLnTx/>
                <a:uFillTx/>
                <a:latin typeface="Calibri" panose="020F0502020204030204" pitchFamily="34" charset="0"/>
                <a:ea typeface="Open Sans Semibold" panose="020B0606030504020204" pitchFamily="34" charset="0"/>
                <a:cs typeface="Calibri" panose="020F0502020204030204" pitchFamily="34" charset="0"/>
              </a:rPr>
              <a:t>Programming and Software Development</a:t>
            </a:r>
          </a:p>
        </p:txBody>
      </p:sp>
    </p:spTree>
    <p:extLst>
      <p:ext uri="{BB962C8B-B14F-4D97-AF65-F5344CB8AC3E}">
        <p14:creationId xmlns:p14="http://schemas.microsoft.com/office/powerpoint/2010/main" val="4075348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3" name="Title 3">
            <a:extLst>
              <a:ext uri="{FF2B5EF4-FFF2-40B4-BE49-F238E27FC236}">
                <a16:creationId xmlns:a16="http://schemas.microsoft.com/office/drawing/2014/main" id="{526F35B9-4163-464C-AA6F-FB56BC356333}"/>
              </a:ext>
              <a:ext uri="{C183D7F6-B498-43B3-948B-1728B52AA6E4}">
                <adec:decorative xmlns:adec="http://schemas.microsoft.com/office/drawing/2017/decorative" val="1"/>
              </a:ext>
            </a:extLst>
          </p:cNvPr>
          <p:cNvSpPr>
            <a:spLocks noGrp="1"/>
          </p:cNvSpPr>
          <p:nvPr>
            <p:ph type="ctrTitle"/>
          </p:nvPr>
        </p:nvSpPr>
        <p:spPr>
          <a:xfrm>
            <a:off x="971550" y="48066"/>
            <a:ext cx="5829300" cy="141335"/>
          </a:xfrm>
        </p:spPr>
        <p:txBody>
          <a:bodyPr>
            <a:noAutofit/>
          </a:bodyPr>
          <a:lstStyle/>
          <a:p>
            <a:r>
              <a:rPr lang="en-US" sz="7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Statewide Program of Study: </a:t>
            </a:r>
            <a:r>
              <a:rPr lang="en-US" sz="700" b="1" i="1" kern="1200" dirty="0">
                <a:solidFill>
                  <a:schemeClr val="bg1"/>
                </a:solidFill>
                <a:effectLst/>
                <a:latin typeface="+mj-lt"/>
                <a:ea typeface="+mj-ea"/>
                <a:cs typeface="+mj-cs"/>
              </a:rPr>
              <a:t>Programming and Software Development</a:t>
            </a:r>
            <a:r>
              <a:rPr lang="en-US" sz="700" dirty="0">
                <a:solidFill>
                  <a:schemeClr val="bg1"/>
                </a:solidFill>
              </a:rPr>
              <a:t> </a:t>
            </a:r>
            <a:r>
              <a:rPr lang="en-US" sz="7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Page 2</a:t>
            </a:r>
            <a:endParaRPr lang="en-US" sz="700" dirty="0">
              <a:solidFill>
                <a:schemeClr val="bg1"/>
              </a:solidFill>
            </a:endParaRPr>
          </a:p>
        </p:txBody>
      </p:sp>
      <p:sp>
        <p:nvSpPr>
          <p:cNvPr id="5" name="TextBox 4">
            <a:extLst>
              <a:ext uri="{FF2B5EF4-FFF2-40B4-BE49-F238E27FC236}">
                <a16:creationId xmlns:a16="http://schemas.microsoft.com/office/drawing/2014/main" id="{061CA2E2-AB44-5A7D-CD59-38356DE8ED91}"/>
              </a:ext>
            </a:extLst>
          </p:cNvPr>
          <p:cNvSpPr txBox="1"/>
          <p:nvPr/>
        </p:nvSpPr>
        <p:spPr>
          <a:xfrm>
            <a:off x="1364160" y="155720"/>
            <a:ext cx="6392254" cy="400110"/>
          </a:xfrm>
          <a:prstGeom prst="rect">
            <a:avLst/>
          </a:prstGeom>
          <a:noFill/>
        </p:spPr>
        <p:txBody>
          <a:bodyPr wrap="square" rtlCol="0">
            <a:spAutoFit/>
          </a:bodyPr>
          <a:lstStyle/>
          <a:p>
            <a:pPr lvl="0">
              <a:spcAft>
                <a:spcPts val="300"/>
              </a:spcAft>
              <a:defRPr/>
            </a:pPr>
            <a:r>
              <a:rPr lang="en-US" sz="2000" b="1" dirty="0">
                <a:solidFill>
                  <a:schemeClr val="tx2"/>
                </a:solidFill>
                <a:latin typeface="Calibri" panose="020F0502020204030204" pitchFamily="34" charset="0"/>
                <a:ea typeface="Open Sans Condensed Condensed" pitchFamily="2" charset="0"/>
                <a:cs typeface="Calibri" panose="020F0502020204030204" pitchFamily="34" charset="0"/>
              </a:rPr>
              <a:t>Information Technology Career Cluster</a:t>
            </a:r>
            <a:endParaRPr kumimoji="0" lang="en-US" sz="20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itchFamily="2" charset="0"/>
              <a:cs typeface="Calibri" panose="020F0502020204030204" pitchFamily="34" charset="0"/>
            </a:endParaRPr>
          </a:p>
        </p:txBody>
      </p:sp>
      <p:sp>
        <p:nvSpPr>
          <p:cNvPr id="17" name="TextBox 16">
            <a:extLst>
              <a:ext uri="{FF2B5EF4-FFF2-40B4-BE49-F238E27FC236}">
                <a16:creationId xmlns:a16="http://schemas.microsoft.com/office/drawing/2014/main" id="{CD8B34B1-EDAF-C6FB-DF80-03DFA62F5FC5}"/>
              </a:ext>
            </a:extLst>
          </p:cNvPr>
          <p:cNvSpPr txBox="1"/>
          <p:nvPr/>
        </p:nvSpPr>
        <p:spPr>
          <a:xfrm>
            <a:off x="1378449" y="544046"/>
            <a:ext cx="6392254" cy="615553"/>
          </a:xfrm>
          <a:prstGeom prst="rect">
            <a:avLst/>
          </a:prstGeom>
          <a:noFill/>
        </p:spPr>
        <p:txBody>
          <a:bodyPr wrap="square" rtlCol="0">
            <a:spAutoFit/>
          </a:bodyPr>
          <a:lstStyle/>
          <a:p>
            <a:pPr lvl="0">
              <a:lnSpc>
                <a:spcPts val="2100"/>
              </a:lnSpc>
              <a:spcAft>
                <a:spcPts val="300"/>
              </a:spcAft>
              <a:defRPr/>
            </a:pPr>
            <a:r>
              <a:rPr kumimoji="0" lang="en-US" sz="1700" b="1" i="1" u="none" strike="noStrike" kern="1200" cap="none" spc="0" normalizeH="0" baseline="0" noProof="0" dirty="0">
                <a:ln>
                  <a:noFill/>
                </a:ln>
                <a:solidFill>
                  <a:srgbClr val="363534"/>
                </a:solidFill>
                <a:effectLst/>
                <a:uLnTx/>
                <a:uFillTx/>
                <a:latin typeface="Calibri" panose="020F0502020204030204" pitchFamily="34" charset="0"/>
                <a:ea typeface="Open Sans Semibold" panose="020B0606030504020204" pitchFamily="34" charset="0"/>
                <a:cs typeface="Calibri" panose="020F0502020204030204" pitchFamily="34" charset="0"/>
              </a:rPr>
              <a:t>Statewide Program of Study: </a:t>
            </a:r>
            <a:r>
              <a:rPr lang="en-US" sz="1700" b="1" i="1" dirty="0">
                <a:solidFill>
                  <a:schemeClr val="tx2"/>
                </a:solidFill>
                <a:latin typeface="Calibri" panose="020F0502020204030204" pitchFamily="34" charset="0"/>
                <a:ea typeface="Open Sans Semibold" panose="020B0606030504020204" pitchFamily="34" charset="0"/>
                <a:cs typeface="Calibri" panose="020F0502020204030204" pitchFamily="34" charset="0"/>
              </a:rPr>
              <a:t>Programming and Software Development</a:t>
            </a:r>
            <a:endParaRPr kumimoji="0" lang="en-US" sz="1700" b="1" i="1" u="none" strike="noStrike" kern="1200" cap="none" spc="0" normalizeH="0" baseline="0" noProof="0" dirty="0">
              <a:ln>
                <a:noFill/>
              </a:ln>
              <a:solidFill>
                <a:schemeClr val="tx2"/>
              </a:solidFill>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E062CFA1-9AC7-232E-2094-1C65623E77A4}"/>
              </a:ext>
            </a:extLst>
          </p:cNvPr>
          <p:cNvSpPr txBox="1"/>
          <p:nvPr/>
        </p:nvSpPr>
        <p:spPr>
          <a:xfrm>
            <a:off x="1274" y="1100213"/>
            <a:ext cx="77724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12169"/>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Course Information</a:t>
            </a:r>
            <a:endParaRPr kumimoji="0" lang="en-US" sz="1800" b="0" i="0" u="none" strike="noStrike" kern="1200" cap="none" spc="0" normalizeH="0" baseline="0" noProof="0" dirty="0">
              <a:ln>
                <a:noFill/>
              </a:ln>
              <a:solidFill>
                <a:srgbClr val="012169"/>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sp>
        <p:nvSpPr>
          <p:cNvPr id="4" name="Round Diagonal Corner Rectangle 3">
            <a:extLst>
              <a:ext uri="{FF2B5EF4-FFF2-40B4-BE49-F238E27FC236}">
                <a16:creationId xmlns:a16="http://schemas.microsoft.com/office/drawing/2014/main" id="{1FC84E31-D3E9-4645-AA27-E5CE8D61FC16}"/>
              </a:ext>
              <a:ext uri="{C183D7F6-B498-43B3-948B-1728B52AA6E4}">
                <adec:decorative xmlns:adec="http://schemas.microsoft.com/office/drawing/2017/decorative" val="1"/>
              </a:ext>
            </a:extLst>
          </p:cNvPr>
          <p:cNvSpPr/>
          <p:nvPr/>
        </p:nvSpPr>
        <p:spPr>
          <a:xfrm rot="16200000">
            <a:off x="-113692" y="1917439"/>
            <a:ext cx="1126254" cy="411242"/>
          </a:xfrm>
          <a:prstGeom prst="round2DiagRect">
            <a:avLst/>
          </a:prstGeom>
          <a:solidFill>
            <a:srgbClr val="012169"/>
          </a:solidFill>
          <a:ln>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35" name="Google Shape;187;p2">
            <a:extLst>
              <a:ext uri="{FF2B5EF4-FFF2-40B4-BE49-F238E27FC236}">
                <a16:creationId xmlns:a16="http://schemas.microsoft.com/office/drawing/2014/main" id="{1C3E5367-D893-F547-8939-44BE478A0AB2}"/>
              </a:ext>
            </a:extLst>
          </p:cNvPr>
          <p:cNvSpPr txBox="1"/>
          <p:nvPr/>
        </p:nvSpPr>
        <p:spPr>
          <a:xfrm rot="16200000">
            <a:off x="-57415" y="1943270"/>
            <a:ext cx="1013698" cy="30773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1</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38" name="Google Shape;188;p2">
            <a:extLst>
              <a:ext uri="{FF2B5EF4-FFF2-40B4-BE49-F238E27FC236}">
                <a16:creationId xmlns:a16="http://schemas.microsoft.com/office/drawing/2014/main" id="{E5FD0F7F-C689-CC49-A3D9-1F6883E368B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76158901"/>
              </p:ext>
            </p:extLst>
          </p:nvPr>
        </p:nvGraphicFramePr>
        <p:xfrm>
          <a:off x="817421" y="1570188"/>
          <a:ext cx="6437376" cy="96927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3903870355"/>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  </a:t>
                      </a: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extLst>
                  <a:ext uri="{0D108BD9-81ED-4DB2-BD59-A6C34878D82A}">
                    <a16:rowId xmlns:a16="http://schemas.microsoft.com/office/drawing/2014/main" val="10000"/>
                  </a:ext>
                </a:extLst>
              </a:tr>
              <a:tr h="608391">
                <a:tc>
                  <a:txBody>
                    <a:bodyPr/>
                    <a:lstStyle/>
                    <a:p>
                      <a:pPr marL="0" marR="0" lvl="0" indent="0" algn="l" rtl="0">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Principles of Information Technology*</a:t>
                      </a:r>
                      <a:endParaRPr lang="en-US" sz="1100" b="1" i="0" u="none" strike="noStrike" cap="none" baseline="30000" dirty="0">
                        <a:solidFill>
                          <a:srgbClr val="012169"/>
                        </a:solidFill>
                        <a:latin typeface="Calibri" panose="020F0502020204030204" pitchFamily="34" charset="0"/>
                        <a:ea typeface="Open Sans Extrabold" panose="020B0606030504020204" pitchFamily="34" charset="0"/>
                        <a:cs typeface="Calibri" panose="020F0502020204030204" pitchFamily="34" charset="0"/>
                        <a:sym typeface="Calibri"/>
                      </a:endParaRP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sym typeface="Calibri"/>
                        </a:rPr>
                        <a:t>13027200 (1 credit)</a:t>
                      </a:r>
                      <a:endParaRPr lang="en-US" sz="100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lang="en-US"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rgbClr val="232C65"/>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Recommended 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rgbClr val="232C65"/>
                          </a:solidFill>
                          <a:latin typeface="Calibri" panose="020F0502020204030204" pitchFamily="34" charset="0"/>
                          <a:ea typeface="Open Sans ExtraBold" panose="020B0606030504020204" pitchFamily="34" charset="0"/>
                          <a:cs typeface="Calibri" panose="020F0502020204030204" pitchFamily="34" charset="0"/>
                          <a:sym typeface="Calibri"/>
                        </a:rPr>
                        <a:t>Recommended Corequisites: </a:t>
                      </a:r>
                      <a:r>
                        <a:rPr lang="en-US" sz="900" b="0" i="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sym typeface="Calibri"/>
                        </a:rPr>
                        <a:t>None</a:t>
                      </a:r>
                      <a:endParaRPr lang="en-US" sz="90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5293877"/>
                  </a:ext>
                </a:extLst>
              </a:tr>
            </a:tbl>
          </a:graphicData>
        </a:graphic>
      </p:graphicFrame>
      <p:sp>
        <p:nvSpPr>
          <p:cNvPr id="21" name="Round Diagonal Corner Rectangle 20">
            <a:extLst>
              <a:ext uri="{FF2B5EF4-FFF2-40B4-BE49-F238E27FC236}">
                <a16:creationId xmlns:a16="http://schemas.microsoft.com/office/drawing/2014/main" id="{02FF7C61-5889-014E-A200-83B321531DD7}"/>
              </a:ext>
              <a:ext uri="{C183D7F6-B498-43B3-948B-1728B52AA6E4}">
                <adec:decorative xmlns:adec="http://schemas.microsoft.com/office/drawing/2017/decorative" val="1"/>
              </a:ext>
            </a:extLst>
          </p:cNvPr>
          <p:cNvSpPr/>
          <p:nvPr/>
        </p:nvSpPr>
        <p:spPr>
          <a:xfrm rot="16200000">
            <a:off x="-76844" y="3376856"/>
            <a:ext cx="1126254" cy="411242"/>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23" name="Google Shape;187;p2">
            <a:extLst>
              <a:ext uri="{FF2B5EF4-FFF2-40B4-BE49-F238E27FC236}">
                <a16:creationId xmlns:a16="http://schemas.microsoft.com/office/drawing/2014/main" id="{637971F6-B1B7-A64D-BA50-C97F2DEE90C7}"/>
              </a:ext>
            </a:extLst>
          </p:cNvPr>
          <p:cNvSpPr txBox="1"/>
          <p:nvPr/>
        </p:nvSpPr>
        <p:spPr>
          <a:xfrm rot="16200000">
            <a:off x="-38578" y="3412605"/>
            <a:ext cx="1013698" cy="307736"/>
          </a:xfrm>
          <a:prstGeom prst="rect">
            <a:avLst/>
          </a:prstGeom>
          <a:solidFill>
            <a:schemeClr val="accent1"/>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2</a:t>
            </a:r>
            <a:endParaRPr kumimoji="0" sz="14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55" name="Google Shape;188;p2">
            <a:extLst>
              <a:ext uri="{FF2B5EF4-FFF2-40B4-BE49-F238E27FC236}">
                <a16:creationId xmlns:a16="http://schemas.microsoft.com/office/drawing/2014/main" id="{C8ABB4AB-0B72-794F-BE18-FF28BD9BDE4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80236108"/>
              </p:ext>
            </p:extLst>
          </p:nvPr>
        </p:nvGraphicFramePr>
        <p:xfrm>
          <a:off x="865656" y="3059624"/>
          <a:ext cx="6437376" cy="96927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1330543124"/>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tx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endParaRPr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rPr>
                        <a:t>Corequisites </a:t>
                      </a:r>
                      <a:r>
                        <a:rPr lang="en-US"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sym typeface="Calibri"/>
                        </a:rPr>
                        <a:t> </a:t>
                      </a:r>
                      <a:endParaRPr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r" rtl="0">
                        <a:spcBef>
                          <a:spcPts val="0"/>
                        </a:spcBef>
                        <a:spcAft>
                          <a:spcPts val="0"/>
                        </a:spcAft>
                        <a:buNone/>
                      </a:pPr>
                      <a:r>
                        <a:rPr lang="en-US"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633480">
                <a:tc>
                  <a:txBody>
                    <a:bodyPr/>
                    <a:lstStyle/>
                    <a:p>
                      <a:pPr marL="0" marR="0" lvl="0" indent="0" algn="l" rtl="0">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Computer Science I*</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sym typeface="Calibri"/>
                        </a:rPr>
                        <a:t>03580200 (1 credit)</a:t>
                      </a:r>
                      <a:endParaRPr lang="en-US" sz="100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endParaRP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lang="en-US"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Algebra I</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rgbClr val="232C65"/>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Recommended 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rgbClr val="232C65"/>
                          </a:solidFill>
                          <a:latin typeface="Calibri" panose="020F0502020204030204" pitchFamily="34" charset="0"/>
                          <a:ea typeface="Open Sans ExtraBold" panose="020B0606030504020204" pitchFamily="34" charset="0"/>
                          <a:cs typeface="Calibri" panose="020F0502020204030204" pitchFamily="34" charset="0"/>
                          <a:sym typeface="Calibri"/>
                        </a:rPr>
                        <a:t>Recommended Corequisites: </a:t>
                      </a:r>
                      <a:r>
                        <a:rPr lang="en-US" sz="900" b="0" i="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sym typeface="Calibri"/>
                        </a:rPr>
                        <a:t>None</a:t>
                      </a:r>
                      <a:endParaRPr lang="en-US" sz="90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r>
                        <a:rPr lang="en-US" sz="900" b="0" i="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sym typeface="Calibri"/>
                        </a:rPr>
                        <a:t> 1. Information Technology</a:t>
                      </a: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7" name="Round Diagonal Corner Rectangle 26">
            <a:extLst>
              <a:ext uri="{FF2B5EF4-FFF2-40B4-BE49-F238E27FC236}">
                <a16:creationId xmlns:a16="http://schemas.microsoft.com/office/drawing/2014/main" id="{D61A33BC-C4A5-9F44-BE5C-2240AF40DE49}"/>
              </a:ext>
              <a:ext uri="{C183D7F6-B498-43B3-948B-1728B52AA6E4}">
                <adec:decorative xmlns:adec="http://schemas.microsoft.com/office/drawing/2017/decorative" val="1"/>
              </a:ext>
            </a:extLst>
          </p:cNvPr>
          <p:cNvSpPr/>
          <p:nvPr/>
        </p:nvSpPr>
        <p:spPr>
          <a:xfrm rot="16200000">
            <a:off x="-73702" y="4844259"/>
            <a:ext cx="1126254" cy="411242"/>
          </a:xfrm>
          <a:prstGeom prst="round2DiagRect">
            <a:avLst/>
          </a:prstGeom>
          <a:solidFill>
            <a:srgbClr val="363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28" name="Google Shape;187;p2">
            <a:extLst>
              <a:ext uri="{FF2B5EF4-FFF2-40B4-BE49-F238E27FC236}">
                <a16:creationId xmlns:a16="http://schemas.microsoft.com/office/drawing/2014/main" id="{09098AEF-70D1-2C49-8103-522CAEFD3794}"/>
              </a:ext>
            </a:extLst>
          </p:cNvPr>
          <p:cNvSpPr txBox="1"/>
          <p:nvPr/>
        </p:nvSpPr>
        <p:spPr>
          <a:xfrm rot="16200000">
            <a:off x="-20566" y="4875332"/>
            <a:ext cx="1013698" cy="307736"/>
          </a:xfrm>
          <a:prstGeom prst="rect">
            <a:avLst/>
          </a:prstGeom>
          <a:solidFill>
            <a:srgbClr val="363534"/>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3</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25" name="Google Shape;188;p2">
            <a:extLst>
              <a:ext uri="{FF2B5EF4-FFF2-40B4-BE49-F238E27FC236}">
                <a16:creationId xmlns:a16="http://schemas.microsoft.com/office/drawing/2014/main" id="{3DABB247-8273-DA47-B49C-F888A0F5F1D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53930939"/>
              </p:ext>
            </p:extLst>
          </p:nvPr>
        </p:nvGraphicFramePr>
        <p:xfrm>
          <a:off x="865656" y="4488862"/>
          <a:ext cx="6437376" cy="124359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4271131778"/>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l" rtl="0">
                        <a:spcBef>
                          <a:spcPts val="0"/>
                        </a:spcBef>
                        <a:spcAft>
                          <a:spcPts val="0"/>
                        </a:spcAft>
                        <a:buClr>
                          <a:schemeClr val="dk1"/>
                        </a:buClr>
                        <a:buSzPts val="1000"/>
                        <a:buFont typeface="Calibri"/>
                        <a:buNone/>
                      </a:pP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l" rtl="0">
                        <a:spcBef>
                          <a:spcPts val="0"/>
                        </a:spcBef>
                        <a:spcAft>
                          <a:spcPts val="0"/>
                        </a:spcAft>
                        <a:buClr>
                          <a:schemeClr val="dk1"/>
                        </a:buClr>
                        <a:buSzPts val="1000"/>
                        <a:buFont typeface="Calibri"/>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extLst>
                  <a:ext uri="{0D108BD9-81ED-4DB2-BD59-A6C34878D82A}">
                    <a16:rowId xmlns:a16="http://schemas.microsoft.com/office/drawing/2014/main" val="10000"/>
                  </a:ext>
                </a:extLst>
              </a:tr>
              <a:tr h="846662">
                <a:tc>
                  <a:txBody>
                    <a:bodyPr/>
                    <a:lstStyle/>
                    <a:p>
                      <a:pPr marL="0" marR="0" lvl="0" indent="0" algn="l" rtl="0">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Computer Science II</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sym typeface="Calibri"/>
                        </a:rPr>
                        <a:t>03580300 (1 credit)</a:t>
                      </a:r>
                      <a:endParaRPr lang="en-US" sz="100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Algebra I and either Computer Science I or Fundamentals of Computer Science</a:t>
                      </a:r>
                    </a:p>
                    <a:p>
                      <a:pPr marL="0" marR="0" lvl="0" indent="0" algn="l" rtl="0">
                        <a:spcBef>
                          <a:spcPts val="0"/>
                        </a:spcBef>
                        <a:spcAft>
                          <a:spcPts val="0"/>
                        </a:spcAft>
                        <a:buClr>
                          <a:schemeClr val="dk1"/>
                        </a:buClr>
                        <a:buSzPts val="1000"/>
                        <a:buFont typeface="Calibri"/>
                        <a:buNone/>
                      </a:pPr>
                      <a:r>
                        <a:rPr lang="en-US" sz="900" b="1" i="0" u="none" strike="noStrike" cap="none" dirty="0">
                          <a:solidFill>
                            <a:srgbClr val="232C65"/>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Recommended 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rgbClr val="232C65"/>
                          </a:solidFill>
                          <a:latin typeface="Calibri" panose="020F0502020204030204" pitchFamily="34" charset="0"/>
                          <a:ea typeface="Open Sans ExtraBold" panose="020B0606030504020204" pitchFamily="34" charset="0"/>
                          <a:cs typeface="Calibri" panose="020F0502020204030204" pitchFamily="34" charset="0"/>
                          <a:sym typeface="Calibri"/>
                        </a:rPr>
                        <a:t>Recommended Corequisites: </a:t>
                      </a:r>
                      <a:r>
                        <a:rPr lang="en-US" sz="900" b="0" i="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sym typeface="Calibri"/>
                        </a:rPr>
                        <a:t>None</a:t>
                      </a:r>
                      <a:endParaRPr lang="en-US" sz="90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US"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rPr>
                        <a:t>1. Information Technology </a:t>
                      </a:r>
                      <a:endParaRPr sz="900"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72" name="TextBox 71">
            <a:extLst>
              <a:ext uri="{FF2B5EF4-FFF2-40B4-BE49-F238E27FC236}">
                <a16:creationId xmlns:a16="http://schemas.microsoft.com/office/drawing/2014/main" id="{71D09B68-BDB8-5C46-B0D4-323B0D03553B}"/>
              </a:ext>
            </a:extLst>
          </p:cNvPr>
          <p:cNvSpPr txBox="1"/>
          <p:nvPr/>
        </p:nvSpPr>
        <p:spPr>
          <a:xfrm>
            <a:off x="734692" y="9171292"/>
            <a:ext cx="6699305" cy="343877"/>
          </a:xfrm>
          <a:prstGeom prst="rect">
            <a:avLst/>
          </a:prstGeom>
          <a:noFill/>
        </p:spPr>
        <p:txBody>
          <a:bodyPr wrap="square" rtlCol="0">
            <a:spAutoFit/>
          </a:bodyPr>
          <a:lstStyle/>
          <a:p>
            <a:pPr>
              <a:lnSpc>
                <a:spcPts val="960"/>
              </a:lnSpc>
              <a:defRPr/>
            </a:pPr>
            <a:r>
              <a:rPr lang="en-US" sz="800" i="1" dirty="0">
                <a:solidFill>
                  <a:schemeClr val="tx2"/>
                </a:solidFill>
                <a:latin typeface="Calibri" panose="020F0502020204030204" pitchFamily="34" charset="0"/>
                <a:ea typeface="Open Sans ExtraBold" panose="020B0606030504020204" pitchFamily="34" charset="0"/>
                <a:cs typeface="Calibri" panose="020F0502020204030204" pitchFamily="34" charset="0"/>
                <a:sym typeface="Calibri"/>
              </a:rPr>
              <a:t>* Indicates course is included in more than one program of study.                   </a:t>
            </a:r>
          </a:p>
          <a:p>
            <a:pPr>
              <a:lnSpc>
                <a:spcPts val="960"/>
              </a:lnSpc>
              <a:defRPr/>
            </a:pPr>
            <a:r>
              <a:rPr lang="en-US" sz="800" i="1" dirty="0">
                <a:solidFill>
                  <a:schemeClr val="tx2"/>
                </a:solidFill>
                <a:latin typeface="Calibri" panose="020F0502020204030204" pitchFamily="34" charset="0"/>
                <a:ea typeface="Open Sans ExtraBold" panose="020B0606030504020204" pitchFamily="34" charset="0"/>
                <a:cs typeface="Calibri" panose="020F0502020204030204" pitchFamily="34" charset="0"/>
                <a:sym typeface="Calibri"/>
              </a:rPr>
              <a:t>     </a:t>
            </a:r>
            <a:endParaRPr kumimoji="0" lang="en-US" sz="800" b="0" i="1" u="none" strike="noStrike" kern="1200" cap="none" spc="0" normalizeH="0" baseline="0" noProof="0" dirty="0">
              <a:ln>
                <a:noFill/>
              </a:ln>
              <a:solidFill>
                <a:schemeClr val="tx2"/>
              </a:solidFill>
              <a:effectLst/>
              <a:uLnTx/>
              <a:uFillTx/>
              <a:latin typeface="Calibri" panose="020F0502020204030204" pitchFamily="34" charset="0"/>
              <a:ea typeface="Open Sans ExtraBold" panose="020B0606030504020204" pitchFamily="34" charset="0"/>
              <a:cs typeface="Calibri" panose="020F0502020204030204" pitchFamily="34" charset="0"/>
            </a:endParaRPr>
          </a:p>
        </p:txBody>
      </p:sp>
      <p:sp>
        <p:nvSpPr>
          <p:cNvPr id="19" name="Google Shape;195;p2">
            <a:extLst>
              <a:ext uri="{FF2B5EF4-FFF2-40B4-BE49-F238E27FC236}">
                <a16:creationId xmlns:a16="http://schemas.microsoft.com/office/drawing/2014/main" id="{14C7E563-3095-1BB3-D926-ED7F57697385}"/>
              </a:ext>
            </a:extLst>
          </p:cNvPr>
          <p:cNvSpPr txBox="1"/>
          <p:nvPr/>
        </p:nvSpPr>
        <p:spPr>
          <a:xfrm>
            <a:off x="0" y="9298668"/>
            <a:ext cx="7772400" cy="369291"/>
          </a:xfrm>
          <a:prstGeom prst="rect">
            <a:avLst/>
          </a:prstGeom>
          <a:noFill/>
          <a:ln>
            <a:noFill/>
          </a:ln>
        </p:spPr>
        <p:txBody>
          <a:bodyPr spcFirstLastPara="1" wrap="square" lIns="91425" tIns="45700" rIns="91425" bIns="45700" anchor="t" anchorCtr="0">
            <a:spAutoFit/>
          </a:bodyPr>
          <a:lstStyle/>
          <a:p>
            <a:pPr lvl="0" algn="ctr">
              <a:defRPr/>
            </a:pPr>
            <a:r>
              <a:rPr kumimoji="0" lang="en-US" sz="900" b="0" i="0" u="none"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For additional information on the </a:t>
            </a:r>
            <a:r>
              <a:rPr lang="en-US" sz="900" b="1" dirty="0">
                <a:solidFill>
                  <a:schemeClr val="tx2"/>
                </a:solidFill>
                <a:latin typeface="Calibri" panose="020F0502020204030204" pitchFamily="34" charset="0"/>
                <a:ea typeface="Open Sans ExtraBold" panose="020B0606030504020204" pitchFamily="34" charset="0"/>
                <a:cs typeface="Calibri" panose="020F0502020204030204" pitchFamily="34" charset="0"/>
                <a:sym typeface="Calibri"/>
              </a:rPr>
              <a:t>Information Technology </a:t>
            </a:r>
            <a:r>
              <a:rPr lang="en-US" sz="900" dirty="0">
                <a:solidFill>
                  <a:schemeClr val="tx2"/>
                </a:solidFill>
                <a:latin typeface="Calibri" panose="020F0502020204030204" pitchFamily="34" charset="0"/>
                <a:ea typeface="Open Sans ExtraBold" panose="020B0606030504020204" pitchFamily="34" charset="0"/>
                <a:cs typeface="Calibri" panose="020F0502020204030204" pitchFamily="34" charset="0"/>
                <a:sym typeface="Calibri"/>
              </a:rPr>
              <a:t>career c</a:t>
            </a:r>
            <a:r>
              <a:rPr kumimoji="0" lang="en-US" sz="900" i="0" u="none" strike="noStrike" kern="1200" cap="none" spc="0" normalizeH="0" baseline="0" noProof="0" dirty="0">
                <a:ln>
                  <a:noFill/>
                </a:ln>
                <a:solidFill>
                  <a:schemeClr val="tx2"/>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luster</a:t>
            </a:r>
            <a:r>
              <a:rPr kumimoji="0" lang="en-US" sz="900" b="0" i="0" u="none"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br>
              <a:rPr kumimoji="0" lang="en-US" sz="900" b="0" i="0" u="none"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br>
            <a:r>
              <a:rPr kumimoji="0" lang="en-US" sz="900" b="0" i="0" u="none"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contact </a:t>
            </a:r>
            <a:r>
              <a:rPr lang="en-US" sz="900" u="sng" dirty="0">
                <a:solidFill>
                  <a:schemeClr val="tx2"/>
                </a:solidFill>
                <a:latin typeface="Calibri" panose="020F0502020204030204" pitchFamily="34" charset="0"/>
                <a:ea typeface="Open Sans Light" panose="020B0606030504020204" pitchFamily="34" charset="0"/>
                <a:cs typeface="Calibri" panose="020F0502020204030204" pitchFamily="34" charset="0"/>
                <a:sym typeface="Calibri"/>
                <a:hlinkClick r:id="rId4">
                  <a:extLst>
                    <a:ext uri="{A12FA001-AC4F-418D-AE19-62706E023703}">
                      <ahyp:hlinkClr xmlns:ahyp="http://schemas.microsoft.com/office/drawing/2018/hyperlinkcolor" val="tx"/>
                    </a:ext>
                  </a:extLst>
                </a:hlinkClick>
              </a:rPr>
              <a:t>cte@tea.texas.gov</a:t>
            </a:r>
            <a:r>
              <a:rPr kumimoji="0" lang="en-US" sz="900" b="0" i="0" u="none"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or visit </a:t>
            </a:r>
            <a:r>
              <a:rPr kumimoji="0" lang="en-US" sz="900" b="0" i="0" u="sng"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5">
                  <a:extLst>
                    <a:ext uri="{A12FA001-AC4F-418D-AE19-62706E023703}">
                      <ahyp:hlinkClr xmlns:ahyp="http://schemas.microsoft.com/office/drawing/2018/hyperlinkcolor" val="tx"/>
                    </a:ext>
                  </a:extLst>
                </a:hlinkClick>
              </a:rPr>
              <a:t>https://tea.texas.gov/cte</a:t>
            </a:r>
            <a:r>
              <a:rPr kumimoji="0" lang="en-US" sz="900" b="0" i="0" u="none"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endParaRPr kumimoji="0" sz="900" b="0" i="0" u="none"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p:txBody>
      </p:sp>
      <p:pic>
        <p:nvPicPr>
          <p:cNvPr id="18" name="Google Shape;171;p1" descr="TEA Logo">
            <a:extLst>
              <a:ext uri="{FF2B5EF4-FFF2-40B4-BE49-F238E27FC236}">
                <a16:creationId xmlns:a16="http://schemas.microsoft.com/office/drawing/2014/main" id="{E495B9CA-F9D5-4648-AE73-FC7160D8BCBE}"/>
              </a:ext>
            </a:extLst>
          </p:cNvPr>
          <p:cNvPicPr preferRelativeResize="0"/>
          <p:nvPr/>
        </p:nvPicPr>
        <p:blipFill rotWithShape="1">
          <a:blip r:embed="rId6">
            <a:alphaModFix/>
          </a:blip>
          <a:srcRect/>
          <a:stretch/>
        </p:blipFill>
        <p:spPr>
          <a:xfrm>
            <a:off x="291415" y="9598309"/>
            <a:ext cx="705086" cy="352543"/>
          </a:xfrm>
          <a:prstGeom prst="rect">
            <a:avLst/>
          </a:prstGeom>
          <a:noFill/>
          <a:ln>
            <a:noFill/>
          </a:ln>
        </p:spPr>
      </p:pic>
      <p:sp>
        <p:nvSpPr>
          <p:cNvPr id="20" name="TextBox 19">
            <a:extLst>
              <a:ext uri="{FF2B5EF4-FFF2-40B4-BE49-F238E27FC236}">
                <a16:creationId xmlns:a16="http://schemas.microsoft.com/office/drawing/2014/main" id="{C2F06E2F-8E80-50A5-FC84-AEEBE5BBF3C8}"/>
              </a:ext>
            </a:extLst>
          </p:cNvPr>
          <p:cNvSpPr txBox="1"/>
          <p:nvPr/>
        </p:nvSpPr>
        <p:spPr>
          <a:xfrm>
            <a:off x="1055493" y="9607178"/>
            <a:ext cx="6318699" cy="516167"/>
          </a:xfrm>
          <a:prstGeom prst="rect">
            <a:avLst/>
          </a:prstGeom>
          <a:noFill/>
        </p:spPr>
        <p:txBody>
          <a:bodyPr wrap="square" rtlCol="0">
            <a:spAutoFit/>
          </a:bodyPr>
          <a:lstStyle/>
          <a:p>
            <a:pPr>
              <a:lnSpc>
                <a:spcPts val="800"/>
              </a:lnSpc>
              <a:defRPr/>
            </a:pPr>
            <a:r>
              <a:rPr lang="en-US" sz="6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[LEA name] does not discriminate on the basis of race, color, national origin, sex, or disability in its programs or activities and provides equal access to the Boy Scouts and other designated youth groups. The following person has been designated to handle inquiries regarding the nondiscrimination policies: [title], [address], [telephone number], [email]. Further </a:t>
            </a:r>
            <a:r>
              <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nondiscrimination information can be found at </a:t>
            </a:r>
            <a:r>
              <a:rPr kumimoji="0" lang="en-US" sz="600" b="0" i="0" u="sng"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7">
                  <a:extLst>
                    <a:ext uri="{A12FA001-AC4F-418D-AE19-62706E023703}">
                      <ahyp:hlinkClr xmlns:ahyp="http://schemas.microsoft.com/office/drawing/2018/hyperlinkcolor" val="tx"/>
                    </a:ext>
                  </a:extLst>
                </a:hlinkClick>
              </a:rPr>
              <a:t>Notification of Nondiscrimination in Career and Technical Education Programs</a:t>
            </a:r>
            <a:r>
              <a:rPr kumimoji="0" lang="en-US" sz="600" b="0" i="0" u="none"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endParaRPr kumimoji="0" lang="en-US" sz="600" b="0" i="0" u="none"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914400" rtl="0" eaLnBrk="1" fontAlgn="auto" latinLnBrk="0" hangingPunct="1">
              <a:lnSpc>
                <a:spcPts val="96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sp>
        <p:nvSpPr>
          <p:cNvPr id="24" name="Rectangle 23">
            <a:extLst>
              <a:ext uri="{FF2B5EF4-FFF2-40B4-BE49-F238E27FC236}">
                <a16:creationId xmlns:a16="http://schemas.microsoft.com/office/drawing/2014/main" id="{7E654631-939C-9C48-959C-18D6C10C376E}"/>
              </a:ext>
              <a:ext uri="{C183D7F6-B498-43B3-948B-1728B52AA6E4}">
                <adec:decorative xmlns:adec="http://schemas.microsoft.com/office/drawing/2017/decorative" val="1"/>
              </a:ext>
            </a:extLst>
          </p:cNvPr>
          <p:cNvSpPr/>
          <p:nvPr/>
        </p:nvSpPr>
        <p:spPr>
          <a:xfrm rot="16200000">
            <a:off x="5792476" y="8104392"/>
            <a:ext cx="3650082" cy="307777"/>
          </a:xfrm>
          <a:prstGeom prst="rect">
            <a:avLst/>
          </a:prstGeom>
          <a:solidFill>
            <a:schemeClr val="accent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effectLst/>
                <a:uLnTx/>
                <a:uFillTx/>
                <a:latin typeface="Calibri" panose="020F0502020204030204" pitchFamily="34" charset="0"/>
                <a:ea typeface="Open Sans Semibold" panose="020B0606030504020204" pitchFamily="34" charset="0"/>
                <a:cs typeface="Calibri" panose="020F0502020204030204" pitchFamily="34" charset="0"/>
              </a:rPr>
              <a:t>Programming and Software Development</a:t>
            </a:r>
          </a:p>
        </p:txBody>
      </p:sp>
      <p:pic>
        <p:nvPicPr>
          <p:cNvPr id="26" name="Picture 25">
            <a:extLst>
              <a:ext uri="{FF2B5EF4-FFF2-40B4-BE49-F238E27FC236}">
                <a16:creationId xmlns:a16="http://schemas.microsoft.com/office/drawing/2014/main" id="{1E3C8D63-1F1C-0843-8D83-61E0A8B7A8CB}"/>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733252" y="1989747"/>
            <a:ext cx="438912" cy="438912"/>
          </a:xfrm>
          <a:prstGeom prst="rect">
            <a:avLst/>
          </a:prstGeom>
        </p:spPr>
      </p:pic>
      <p:pic>
        <p:nvPicPr>
          <p:cNvPr id="30" name="Picture 29">
            <a:extLst>
              <a:ext uri="{FF2B5EF4-FFF2-40B4-BE49-F238E27FC236}">
                <a16:creationId xmlns:a16="http://schemas.microsoft.com/office/drawing/2014/main" id="{8E6074B2-8F7D-B642-B5BA-2928CCD21F8A}"/>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739936" y="3503470"/>
            <a:ext cx="438912" cy="438912"/>
          </a:xfrm>
          <a:prstGeom prst="rect">
            <a:avLst/>
          </a:prstGeom>
        </p:spPr>
      </p:pic>
      <p:pic>
        <p:nvPicPr>
          <p:cNvPr id="42" name="Picture 41">
            <a:extLst>
              <a:ext uri="{FF2B5EF4-FFF2-40B4-BE49-F238E27FC236}">
                <a16:creationId xmlns:a16="http://schemas.microsoft.com/office/drawing/2014/main" id="{DE7D5DCD-43E6-1A49-B73B-1A7D3737BC48}"/>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740790" y="5016768"/>
            <a:ext cx="438912" cy="438912"/>
          </a:xfrm>
          <a:prstGeom prst="rect">
            <a:avLst/>
          </a:prstGeom>
        </p:spPr>
      </p:pic>
      <p:graphicFrame>
        <p:nvGraphicFramePr>
          <p:cNvPr id="2" name="Google Shape;188;p2">
            <a:extLst>
              <a:ext uri="{FF2B5EF4-FFF2-40B4-BE49-F238E27FC236}">
                <a16:creationId xmlns:a16="http://schemas.microsoft.com/office/drawing/2014/main" id="{7D2B845F-7E6D-49F8-92CC-5570941F8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70103540"/>
              </p:ext>
            </p:extLst>
          </p:nvPr>
        </p:nvGraphicFramePr>
        <p:xfrm>
          <a:off x="865656" y="6227367"/>
          <a:ext cx="6437376" cy="151791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4271131778"/>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l" rtl="0">
                        <a:spcBef>
                          <a:spcPts val="0"/>
                        </a:spcBef>
                        <a:spcAft>
                          <a:spcPts val="0"/>
                        </a:spcAft>
                        <a:buClr>
                          <a:schemeClr val="dk1"/>
                        </a:buClr>
                        <a:buSzPts val="1000"/>
                        <a:buFont typeface="Calibri"/>
                        <a:buNone/>
                      </a:pP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l" rtl="0">
                        <a:spcBef>
                          <a:spcPts val="0"/>
                        </a:spcBef>
                        <a:spcAft>
                          <a:spcPts val="0"/>
                        </a:spcAft>
                        <a:buClr>
                          <a:schemeClr val="dk1"/>
                        </a:buClr>
                        <a:buSzPts val="1000"/>
                        <a:buFont typeface="Calibri"/>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extLst>
                  <a:ext uri="{0D108BD9-81ED-4DB2-BD59-A6C34878D82A}">
                    <a16:rowId xmlns:a16="http://schemas.microsoft.com/office/drawing/2014/main" val="10000"/>
                  </a:ext>
                </a:extLst>
              </a:tr>
              <a:tr h="1172159">
                <a:tc>
                  <a:txBody>
                    <a:bodyPr/>
                    <a:lstStyle/>
                    <a:p>
                      <a:pPr marL="0" marR="0" lvl="0" indent="0" algn="l" rtl="0">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AP Computer Science A*</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sym typeface="Calibri"/>
                        </a:rPr>
                        <a:t>A3580110 (1 math credit)</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rPr>
                        <a:t>A3580120 (1 LOTE credit)</a:t>
                      </a: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spcBef>
                          <a:spcPts val="0"/>
                        </a:spcBef>
                        <a:spcAft>
                          <a:spcPts val="0"/>
                        </a:spcAft>
                        <a:buClr>
                          <a:schemeClr val="dk1"/>
                        </a:buClr>
                        <a:buSzPts val="1000"/>
                        <a:buFont typeface="Calibri"/>
                        <a:buNone/>
                      </a:pPr>
                      <a:r>
                        <a:rPr lang="en-US" sz="900" b="1" i="0" u="none" strike="noStrike" cap="none" dirty="0">
                          <a:solidFill>
                            <a:srgbClr val="232C65"/>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Recommended 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Algebra I or a student should be comfortable with functions and the concepts found in the uses of functional notation such as </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f(x) = x + 2 and f(x) = g(h(x))</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rgbClr val="232C65"/>
                          </a:solidFill>
                          <a:latin typeface="Calibri" panose="020F0502020204030204" pitchFamily="34" charset="0"/>
                          <a:ea typeface="Open Sans ExtraBold" panose="020B0606030504020204" pitchFamily="34" charset="0"/>
                          <a:cs typeface="Calibri" panose="020F0502020204030204" pitchFamily="34" charset="0"/>
                          <a:sym typeface="Calibri"/>
                        </a:rPr>
                        <a:t>Recommended Corequisites: </a:t>
                      </a:r>
                      <a:r>
                        <a:rPr lang="en-US" sz="900" b="0" i="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sym typeface="Calibri"/>
                        </a:rPr>
                        <a:t>None</a:t>
                      </a:r>
                      <a:endParaRPr lang="en-US" sz="90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endParaRPr sz="900"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2036170"/>
                  </a:ext>
                </a:extLst>
              </a:tr>
            </a:tbl>
          </a:graphicData>
        </a:graphic>
      </p:graphicFrame>
      <p:pic>
        <p:nvPicPr>
          <p:cNvPr id="33" name="Picture 32">
            <a:extLst>
              <a:ext uri="{FF2B5EF4-FFF2-40B4-BE49-F238E27FC236}">
                <a16:creationId xmlns:a16="http://schemas.microsoft.com/office/drawing/2014/main" id="{2676A315-1A9A-FDD8-6722-3A70EC29B5E7}"/>
              </a:ext>
            </a:extLst>
          </p:cNvPr>
          <p:cNvPicPr>
            <a:picLocks noChangeAspect="1"/>
          </p:cNvPicPr>
          <p:nvPr/>
        </p:nvPicPr>
        <p:blipFill>
          <a:blip r:embed="rId9"/>
          <a:stretch>
            <a:fillRect/>
          </a:stretch>
        </p:blipFill>
        <p:spPr>
          <a:xfrm>
            <a:off x="314403" y="6227367"/>
            <a:ext cx="408467" cy="1127858"/>
          </a:xfrm>
          <a:prstGeom prst="rect">
            <a:avLst/>
          </a:prstGeom>
        </p:spPr>
      </p:pic>
      <p:pic>
        <p:nvPicPr>
          <p:cNvPr id="22" name="Picture 21">
            <a:extLst>
              <a:ext uri="{FF2B5EF4-FFF2-40B4-BE49-F238E27FC236}">
                <a16:creationId xmlns:a16="http://schemas.microsoft.com/office/drawing/2014/main" id="{BC5E3862-5423-0B46-DEA6-7B4E63B429BD}"/>
              </a:ext>
            </a:extLst>
          </p:cNvPr>
          <p:cNvPicPr>
            <a:picLocks noChangeAspect="1"/>
          </p:cNvPicPr>
          <p:nvPr/>
        </p:nvPicPr>
        <p:blipFill>
          <a:blip r:embed="rId10"/>
          <a:stretch>
            <a:fillRect/>
          </a:stretch>
        </p:blipFill>
        <p:spPr>
          <a:xfrm>
            <a:off x="308630" y="6288445"/>
            <a:ext cx="384081" cy="1012024"/>
          </a:xfrm>
          <a:prstGeom prst="rect">
            <a:avLst/>
          </a:prstGeom>
        </p:spPr>
      </p:pic>
    </p:spTree>
    <p:extLst>
      <p:ext uri="{BB962C8B-B14F-4D97-AF65-F5344CB8AC3E}">
        <p14:creationId xmlns:p14="http://schemas.microsoft.com/office/powerpoint/2010/main" val="1341843734"/>
      </p:ext>
    </p:extLst>
  </p:cSld>
  <p:clrMapOvr>
    <a:masterClrMapping/>
  </p:clrMapOvr>
</p:sld>
</file>

<file path=ppt/theme/theme1.xml><?xml version="1.0" encoding="utf-8"?>
<a:theme xmlns:a="http://schemas.openxmlformats.org/drawingml/2006/main" name="Office Theme">
  <a:themeElements>
    <a:clrScheme name="CTE Information Tech">
      <a:dk1>
        <a:srgbClr val="000000"/>
      </a:dk1>
      <a:lt1>
        <a:srgbClr val="FFFFFF"/>
      </a:lt1>
      <a:dk2>
        <a:srgbClr val="232C65"/>
      </a:dk2>
      <a:lt2>
        <a:srgbClr val="E7E6E6"/>
      </a:lt2>
      <a:accent1>
        <a:srgbClr val="00ABBA"/>
      </a:accent1>
      <a:accent2>
        <a:srgbClr val="ED7D31"/>
      </a:accent2>
      <a:accent3>
        <a:srgbClr val="E7E3DB"/>
      </a:accent3>
      <a:accent4>
        <a:srgbClr val="FFC000"/>
      </a:accent4>
      <a:accent5>
        <a:srgbClr val="363434"/>
      </a:accent5>
      <a:accent6>
        <a:srgbClr val="59616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Information Technology" id="{384381AF-310F-444C-91BC-81406374646E}" vid="{2549021C-5E61-DC4C-96B6-2E16DC8ACD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2433f0c-8bb8-4876-a8a6-687bcb1e8026">
      <Terms xmlns="http://schemas.microsoft.com/office/infopath/2007/PartnerControls"/>
    </lcf76f155ced4ddcb4097134ff3c332f>
    <TaxCatchAll xmlns="b41f19c4-7134-41b0-b126-9546d08a0bf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7E40DE4C131194D90C1BBD99615CC99" ma:contentTypeVersion="13" ma:contentTypeDescription="Create a new document." ma:contentTypeScope="" ma:versionID="ff6f71d0c6d469cd838c22a9ce31fc72">
  <xsd:schema xmlns:xsd="http://www.w3.org/2001/XMLSchema" xmlns:xs="http://www.w3.org/2001/XMLSchema" xmlns:p="http://schemas.microsoft.com/office/2006/metadata/properties" xmlns:ns2="22433f0c-8bb8-4876-a8a6-687bcb1e8026" xmlns:ns3="b41f19c4-7134-41b0-b126-9546d08a0bf5" targetNamespace="http://schemas.microsoft.com/office/2006/metadata/properties" ma:root="true" ma:fieldsID="a1ae1cf07686b912b4267ab8deb121f1" ns2:_="" ns3:_="">
    <xsd:import namespace="22433f0c-8bb8-4876-a8a6-687bcb1e8026"/>
    <xsd:import namespace="b41f19c4-7134-41b0-b126-9546d08a0bf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433f0c-8bb8-4876-a8a6-687bcb1e80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f5fc104-11d1-4a5d-8a55-368e6ec57107"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1f19c4-7134-41b0-b126-9546d08a0bf5"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e765aea-f227-4768-af7f-feeaeadeaa48}" ma:internalName="TaxCatchAll" ma:showField="CatchAllData" ma:web="b41f19c4-7134-41b0-b126-9546d08a0bf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C0D916-33DE-4BCA-A439-034F05C39571}">
  <ds:schemaRefs>
    <ds:schemaRef ds:uri="22433f0c-8bb8-4876-a8a6-687bcb1e8026"/>
    <ds:schemaRef ds:uri="http://purl.org/dc/dcmitype/"/>
    <ds:schemaRef ds:uri="http://www.w3.org/XML/1998/namespace"/>
    <ds:schemaRef ds:uri="http://schemas.microsoft.com/office/infopath/2007/PartnerControls"/>
    <ds:schemaRef ds:uri="http://schemas.microsoft.com/office/2006/metadata/properties"/>
    <ds:schemaRef ds:uri="http://purl.org/dc/terms/"/>
    <ds:schemaRef ds:uri="http://schemas.microsoft.com/office/2006/documentManagement/types"/>
    <ds:schemaRef ds:uri="http://schemas.openxmlformats.org/package/2006/metadata/core-properties"/>
    <ds:schemaRef ds:uri="b41f19c4-7134-41b0-b126-9546d08a0bf5"/>
    <ds:schemaRef ds:uri="http://purl.org/dc/elements/1.1/"/>
  </ds:schemaRefs>
</ds:datastoreItem>
</file>

<file path=customXml/itemProps2.xml><?xml version="1.0" encoding="utf-8"?>
<ds:datastoreItem xmlns:ds="http://schemas.openxmlformats.org/officeDocument/2006/customXml" ds:itemID="{020D1743-375A-4363-B97E-659EF015B453}">
  <ds:schemaRefs>
    <ds:schemaRef ds:uri="http://schemas.microsoft.com/sharepoint/v3/contenttype/forms"/>
  </ds:schemaRefs>
</ds:datastoreItem>
</file>

<file path=customXml/itemProps3.xml><?xml version="1.0" encoding="utf-8"?>
<ds:datastoreItem xmlns:ds="http://schemas.openxmlformats.org/officeDocument/2006/customXml" ds:itemID="{140547D4-658C-4C57-8462-17DDAC7DFB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433f0c-8bb8-4876-a8a6-687bcb1e8026"/>
    <ds:schemaRef ds:uri="b41f19c4-7134-41b0-b126-9546d08a0b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Template-Information Technology</Template>
  <TotalTime>2517</TotalTime>
  <Words>862</Words>
  <Application>Microsoft Office PowerPoint</Application>
  <PresentationFormat>Custom</PresentationFormat>
  <Paragraphs>118</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Open Sans Light</vt:lpstr>
      <vt:lpstr>Calibri</vt:lpstr>
      <vt:lpstr>Arial</vt:lpstr>
      <vt:lpstr>Open Sans Semibold</vt:lpstr>
      <vt:lpstr>Calibri Light</vt:lpstr>
      <vt:lpstr>Office Theme</vt:lpstr>
      <vt:lpstr>Statewide Program of Study: Programming and Software Development — Page 1 </vt:lpstr>
      <vt:lpstr>Statewide Program of Study: Programming and Software Development — Page 2</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Statewide Program of Study: Programming and Software Development</dc:title>
  <dc:subject/>
  <dc:creator>Texas Education Agency</dc:creator>
  <cp:keywords/>
  <dc:description/>
  <cp:lastModifiedBy>Jeter, Jennifer</cp:lastModifiedBy>
  <cp:revision>118</cp:revision>
  <cp:lastPrinted>2023-10-03T21:31:19Z</cp:lastPrinted>
  <dcterms:created xsi:type="dcterms:W3CDTF">2023-10-26T18:11:17Z</dcterms:created>
  <dcterms:modified xsi:type="dcterms:W3CDTF">2025-01-07T17:38:36Z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0x0101004AE2DFD34787B64381739A3DD5B04613</vt:lpwstr>
  </property>
  <property fmtid="{D5CDD505-2E9C-101B-9397-08002B2CF9AE}" pid="3" name="MediaServiceImageTags">
    <vt:lpwstr/>
  </property>
</Properties>
</file>