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5911E0-B8F4-1047-69EF-01187E57CD47}" name="Bates, Erica" initials="BE" userId="S::Erica.Bates@tea.texas.gov::071eda10-cb2a-4b40-bc47-9365906c0a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 id="2" name="Jamie Molina" initials="JM" lastIdx="1" clrIdx="1">
    <p:extLst>
      <p:ext uri="{19B8F6BF-5375-455C-9EA6-DF929625EA0E}">
        <p15:presenceInfo xmlns:p15="http://schemas.microsoft.com/office/powerpoint/2012/main" userId="52677dfea1be92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C65"/>
    <a:srgbClr val="FFFFFF"/>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2CABF-02F5-4626-922D-28899F0B7617}" v="1" dt="2024-07-11T16:33:3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5103" autoAdjust="0"/>
  </p:normalViewPr>
  <p:slideViewPr>
    <p:cSldViewPr snapToGrid="0" snapToObjects="1">
      <p:cViewPr>
        <p:scale>
          <a:sx n="140" d="100"/>
          <a:sy n="140" d="100"/>
        </p:scale>
        <p:origin x="1350" y="-3924"/>
      </p:cViewPr>
      <p:guideLst>
        <p:guide orient="horz" pos="3120"/>
        <p:guide pos="307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30452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ea.texas.gov/academics/college-career-and-military-prep/career-and-technical-education/programs-of-study-additional-resources"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baseline="0" dirty="0">
                <a:solidFill>
                  <a:schemeClr val="bg1"/>
                </a:solidFill>
                <a:effectLst/>
                <a:latin typeface="+mj-lt"/>
                <a:ea typeface="+mj-ea"/>
                <a:cs typeface="+mj-cs"/>
              </a:rPr>
              <a:t>Teaching and Training</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11" name="TextBox 10">
            <a:extLst>
              <a:ext uri="{FF2B5EF4-FFF2-40B4-BE49-F238E27FC236}">
                <a16:creationId xmlns:a16="http://schemas.microsoft.com/office/drawing/2014/main" id="{ADF4B9F9-E027-CB0A-AE23-AF417359003F}"/>
              </a:ext>
            </a:extLst>
          </p:cNvPr>
          <p:cNvSpPr txBox="1"/>
          <p:nvPr/>
        </p:nvSpPr>
        <p:spPr>
          <a:xfrm>
            <a:off x="6792023" y="35715"/>
            <a:ext cx="992898" cy="200055"/>
          </a:xfrm>
          <a:prstGeom prst="rect">
            <a:avLst/>
          </a:prstGeom>
          <a:noFill/>
        </p:spPr>
        <p:txBody>
          <a:bodyPr wrap="square">
            <a:spAutoFit/>
          </a:bodyPr>
          <a:lstStyle/>
          <a:p>
            <a:r>
              <a:rPr lang="en-US" sz="700" i="1" dirty="0"/>
              <a:t>Revised–Oct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402300" y="157683"/>
            <a:ext cx="6192300" cy="1054135"/>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anose="020B0606030504020204" pitchFamily="34" charset="0"/>
                <a:cs typeface="Calibri" panose="020F0502020204030204" pitchFamily="34" charset="0"/>
              </a:rPr>
              <a:t>Education and Training Career </a:t>
            </a:r>
            <a:r>
              <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606030504020204" pitchFamily="34" charset="0"/>
                <a:cs typeface="Calibri" panose="020F0502020204030204" pitchFamily="34" charset="0"/>
              </a:rPr>
              <a:t>Cluster</a:t>
            </a:r>
          </a:p>
          <a:p>
            <a:pPr>
              <a:lnSpc>
                <a:spcPts val="1200"/>
              </a:lnSpc>
              <a:defRPr/>
            </a:pPr>
            <a:r>
              <a:rPr lang="en-US" sz="1000" dirty="0">
                <a:solidFill>
                  <a:schemeClr val="tx2"/>
                </a:solidFill>
                <a:latin typeface="Calibri" panose="020F0502020204030204" pitchFamily="34" charset="0"/>
                <a:ea typeface="Open Sans Light" panose="020B0606030504020204" pitchFamily="34" charset="0"/>
                <a:cs typeface="Calibri" panose="020F0502020204030204" pitchFamily="34" charset="0"/>
              </a:rPr>
              <a:t>The Education and Training career cluster focuses on planning, managing, and providing education and training services and related learning support services. All parts of courses are designed to introduce learners to the various careers available within the Education and Training career cluster. This career cluster includes a diverse spectrum of occupations, ranging from teaching assistant, classroom teacher, to school administrator.</a:t>
            </a:r>
          </a:p>
        </p:txBody>
      </p:sp>
      <p:sp>
        <p:nvSpPr>
          <p:cNvPr id="6" name="TextBox 5">
            <a:extLst>
              <a:ext uri="{FF2B5EF4-FFF2-40B4-BE49-F238E27FC236}">
                <a16:creationId xmlns:a16="http://schemas.microsoft.com/office/drawing/2014/main" id="{F67423BB-E84B-A848-912D-92B720E05DCA}"/>
              </a:ext>
            </a:extLst>
          </p:cNvPr>
          <p:cNvSpPr txBox="1"/>
          <p:nvPr/>
        </p:nvSpPr>
        <p:spPr>
          <a:xfrm>
            <a:off x="151334" y="1323717"/>
            <a:ext cx="7357536" cy="99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Teaching and Training</a:t>
            </a:r>
          </a:p>
          <a:p>
            <a:pPr>
              <a:lnSpc>
                <a:spcPts val="1150"/>
              </a:lnSpc>
              <a:spcAft>
                <a:spcPts val="300"/>
              </a:spcAf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Teaching and Training program of study focuses on occupational and educational opportunities associated with careers related to teaching, instructing, and creating instructional and enrichment materials. The program of study includes recognizing a variety of student groups and their corresponding needs, identifying processes for developing curriculum and coordinating educational content, and coaching groups and individuals.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67009" y="2266157"/>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3" name="Table 12" descr="Secondary Courses for High School Credit">
            <a:extLst>
              <a:ext uri="{FF2B5EF4-FFF2-40B4-BE49-F238E27FC236}">
                <a16:creationId xmlns:a16="http://schemas.microsoft.com/office/drawing/2014/main" id="{9C8A584A-E01E-221C-EE53-CC57ED560C80}"/>
              </a:ext>
            </a:extLst>
          </p:cNvPr>
          <p:cNvGraphicFramePr>
            <a:graphicFrameLocks noGrp="1"/>
          </p:cNvGraphicFramePr>
          <p:nvPr>
            <p:extLst>
              <p:ext uri="{D42A27DB-BD31-4B8C-83A1-F6EECF244321}">
                <p14:modId xmlns:p14="http://schemas.microsoft.com/office/powerpoint/2010/main" val="425117575"/>
              </p:ext>
            </p:extLst>
          </p:nvPr>
        </p:nvGraphicFramePr>
        <p:xfrm>
          <a:off x="679221" y="2523307"/>
          <a:ext cx="3231632" cy="1245367"/>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2646416">
                  <a:extLst>
                    <a:ext uri="{9D8B030D-6E8A-4147-A177-3AD203B41FA5}">
                      <a16:colId xmlns:a16="http://schemas.microsoft.com/office/drawing/2014/main" val="1881397732"/>
                    </a:ext>
                  </a:extLst>
                </a:gridCol>
              </a:tblGrid>
              <a:tr h="274320">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Human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279943">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Human Growth and Development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233078">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Instructional Practices *DC Tarleton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444025">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Education and Training *DC Tarleton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27915" y="5226909"/>
            <a:ext cx="4210735" cy="276999"/>
          </a:xfrm>
          <a:prstGeom prst="rect">
            <a:avLst/>
          </a:prstGeom>
        </p:spPr>
        <p:txBody>
          <a:bodyPr wrap="square">
            <a:spAutoFit/>
          </a:bodyPr>
          <a:lstStyle/>
          <a:p>
            <a:pPr lvl="0" algn="ctr">
              <a:buClr>
                <a:prstClr val="black"/>
              </a:buClr>
              <a:defRPr/>
            </a:pPr>
            <a:r>
              <a:rPr lang="en-US" sz="1200" b="1" dirty="0">
                <a:solidFill>
                  <a:schemeClr val="tx2"/>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2366199385"/>
              </p:ext>
            </p:extLst>
          </p:nvPr>
        </p:nvGraphicFramePr>
        <p:xfrm>
          <a:off x="227915" y="5456262"/>
          <a:ext cx="4223434" cy="308091"/>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3080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kern="1200" dirty="0">
                          <a:solidFill>
                            <a:schemeClr val="tx1"/>
                          </a:solidFill>
                          <a:effectLst/>
                          <a:latin typeface="+mn-lt"/>
                          <a:ea typeface="+mn-ea"/>
                          <a:cs typeface="+mn-cs"/>
                        </a:rPr>
                        <a:t>Dual credit offerings will vary by local educational agency.</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6311" y="5707607"/>
            <a:ext cx="4785624" cy="481670"/>
          </a:xfrm>
          <a:prstGeom prst="rect">
            <a:avLst/>
          </a:prstGeom>
          <a:noFill/>
        </p:spPr>
        <p:txBody>
          <a:bodyPr wrap="square" rtlCol="0">
            <a:spAutoFit/>
          </a:bodyPr>
          <a:lstStyle/>
          <a:p>
            <a:pPr marL="457200" marR="0">
              <a:lnSpc>
                <a:spcPct val="107000"/>
              </a:lnSpc>
              <a:spcBef>
                <a:spcPts val="0"/>
              </a:spcBef>
              <a:spcAft>
                <a:spcPts val="0"/>
              </a:spcAft>
            </a:pPr>
            <a:r>
              <a:rPr lang="en-US" sz="800" i="1" dirty="0">
                <a:solidFill>
                  <a:srgbClr val="000000"/>
                </a:solidFill>
                <a:effectLst/>
                <a:latin typeface="Calibri" panose="020F0502020204030204" pitchFamily="34" charset="0"/>
                <a:ea typeface="Calibri" panose="020F0502020204030204" pitchFamily="34"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dirty="0">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27914" y="6472671"/>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2183032581"/>
              </p:ext>
            </p:extLst>
          </p:nvPr>
        </p:nvGraphicFramePr>
        <p:xfrm>
          <a:off x="227914" y="6707098"/>
          <a:ext cx="4210736" cy="1021080"/>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Serve as a camp counselor to learn mentoring, facilitation, and lesson planning skills</a:t>
                      </a:r>
                    </a:p>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Volunteer in a tutoring center to learn lesson planning and skills assessment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FCCLA</a:t>
                      </a:r>
                    </a:p>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TAFE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20285" y="8084585"/>
            <a:ext cx="421836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606030504020204" pitchFamily="34"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24495" y="8307000"/>
            <a:ext cx="4234672" cy="352543"/>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SzPct val="120000"/>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sym typeface="Calibri"/>
              </a:rPr>
              <a:t>Educational Aide I</a:t>
            </a:r>
            <a:endParaRPr lang="en-US" sz="900" dirty="0">
              <a:latin typeface="Calibri" panose="020F0502020204030204" pitchFamily="34" charset="0"/>
              <a:ea typeface="Open Sans Light" panose="020B060603050402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716586" y="3096616"/>
            <a:ext cx="3116932" cy="6949691"/>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68895" y="3181495"/>
            <a:ext cx="296109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buClr>
                <a:srgbClr val="363534"/>
              </a:buClr>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71276" y="3439425"/>
            <a:ext cx="2923134" cy="2274824"/>
          </a:xfrm>
          <a:prstGeom prst="rect">
            <a:avLst/>
          </a:prstGeom>
          <a:noFill/>
          <a:ln>
            <a:noFill/>
          </a:ln>
        </p:spPr>
        <p:txBody>
          <a:bodyPr spcFirstLastPara="1" wrap="square" lIns="91425" tIns="45700" rIns="91425" bIns="45700" anchor="t" anchorCtr="0">
            <a:noAutofit/>
          </a:bodyPr>
          <a:lstStyle/>
          <a:p>
            <a:pPr marL="114300" indent="-114300">
              <a:lnSpc>
                <a:spcPts val="1000"/>
              </a:lnSpc>
              <a:buClr>
                <a:srgbClr val="363534"/>
              </a:buClr>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indent="-171450">
              <a:lnSpc>
                <a:spcPts val="1000"/>
              </a:lnSpc>
              <a:buClr>
                <a:schemeClr val="tx1"/>
              </a:buClr>
              <a:buFont typeface="Arial" panose="020B0604020202020204" pitchFamily="34" charset="0"/>
              <a:buChar char="•"/>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Teacher Apprentice</a:t>
            </a: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Adult and Continuing Education and Teaching</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Educational/Instructional Technology</a:t>
            </a:r>
          </a:p>
          <a:p>
            <a:pPr>
              <a:lnSpc>
                <a:spcPts val="1000"/>
              </a:lnSpc>
              <a:buClr>
                <a:srgbClr val="363534"/>
              </a:buClr>
              <a:buSzPts val="800"/>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Elementary Education and Teaching</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Secondary Education and Teaching</a:t>
            </a:r>
          </a:p>
          <a:p>
            <a:pPr lvl="0">
              <a:lnSpc>
                <a:spcPts val="1000"/>
              </a:lnSpc>
              <a:buClr>
                <a:srgbClr val="363534"/>
              </a:buClr>
              <a:buSzPts val="800"/>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chemeClr val="tx1"/>
              </a:buClr>
              <a:buSzPct val="100000"/>
              <a:buFont typeface="Arial" panose="020B0604020202020204" pitchFamily="34" charset="0"/>
              <a:buChar char="•"/>
              <a:defRPr/>
            </a:pPr>
            <a:r>
              <a:rPr lang="en-US" sz="900" spc="-3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Educational Leadership and Administration, General</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Curriculum and Instruction</a:t>
            </a:r>
          </a:p>
          <a:p>
            <a:pPr lvl="0">
              <a:lnSpc>
                <a:spcPts val="1000"/>
              </a:lnSpc>
              <a:buClr>
                <a:srgbClr val="363534"/>
              </a:buClr>
              <a:buSzPts val="800"/>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Additional Stackable IBCs/License</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chemeClr val="tx1"/>
              </a:buClr>
              <a:buSzPct val="100000"/>
              <a:buFont typeface="Arial" panose="020B0604020202020204" pitchFamily="34" charset="0"/>
              <a:buChar char="•"/>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Generalist, Grades EC-4</a:t>
            </a:r>
          </a:p>
        </p:txBody>
      </p:sp>
      <p:sp>
        <p:nvSpPr>
          <p:cNvPr id="15" name="Rectangle 14">
            <a:extLst>
              <a:ext uri="{FF2B5EF4-FFF2-40B4-BE49-F238E27FC236}">
                <a16:creationId xmlns:a16="http://schemas.microsoft.com/office/drawing/2014/main" id="{015EAF6B-99CE-4B46-8970-C84F35537098}"/>
              </a:ext>
            </a:extLst>
          </p:cNvPr>
          <p:cNvSpPr/>
          <p:nvPr/>
        </p:nvSpPr>
        <p:spPr>
          <a:xfrm>
            <a:off x="5357477" y="5708497"/>
            <a:ext cx="229190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04255" y="6086400"/>
            <a:ext cx="1899685" cy="97886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57477" y="6115788"/>
            <a:ext cx="1934240" cy="198601"/>
          </a:xfrm>
          <a:prstGeom prst="rect">
            <a:avLst/>
          </a:prstGeom>
          <a:noFill/>
        </p:spPr>
        <p:txBody>
          <a:bodyPr wrap="square" rtlCol="0">
            <a:noAutofit/>
          </a:bodyPr>
          <a:lstStyle/>
          <a:p>
            <a:pPr lvl="0" defTabSz="1341150">
              <a:buClr>
                <a:prstClr val="black"/>
              </a:buClr>
              <a:buSzPts val="800"/>
              <a:defRPr/>
            </a:pP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Teaching Assistants, Except Postsecondary</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57477" y="6452920"/>
            <a:ext cx="1939172" cy="555086"/>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$28,066 </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10,000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15%</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04255" y="7145003"/>
            <a:ext cx="1899686" cy="113222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57477" y="7171867"/>
            <a:ext cx="1864402" cy="366689"/>
          </a:xfrm>
          <a:prstGeom prst="rect">
            <a:avLst/>
          </a:prstGeom>
          <a:noFill/>
        </p:spPr>
        <p:txBody>
          <a:bodyPr wrap="square" rtlCol="0">
            <a:noAutofit/>
          </a:bodyPr>
          <a:lstStyle/>
          <a:p>
            <a:pPr lvl="0" defTabSz="1341150">
              <a:buClr>
                <a:prstClr val="black"/>
              </a:buClr>
              <a:buSzPts val="800"/>
              <a:defRPr/>
            </a:pP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Secondary School Teachers, Except Special Education and CTE</a:t>
            </a:r>
            <a:endParaRPr kumimoji="0" lang="en-US" sz="10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57477" y="7663755"/>
            <a:ext cx="1809580" cy="669904"/>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$61,035 </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8,288</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14%</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4255" y="8351376"/>
            <a:ext cx="1901952" cy="97905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57478" y="8370704"/>
            <a:ext cx="1975384" cy="312878"/>
          </a:xfrm>
          <a:prstGeom prst="rect">
            <a:avLst/>
          </a:prstGeom>
          <a:noFill/>
        </p:spPr>
        <p:txBody>
          <a:bodyPr wrap="square" rtlCol="0">
            <a:noAutofit/>
          </a:bodyPr>
          <a:lstStyle/>
          <a:p>
            <a:pPr lvl="0" defTabSz="1341150">
              <a:buClr>
                <a:prstClr val="black"/>
              </a:buClr>
              <a:buSzPts val="800"/>
              <a:defRPr/>
            </a:pPr>
            <a:r>
              <a:rPr kumimoji="0" lang="en-US" sz="10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Education Administrators, Kindergarten through Secondary</a:t>
            </a:r>
          </a:p>
          <a:p>
            <a:pPr lvl="0" defTabSz="1341150">
              <a:buClr>
                <a:prstClr val="black"/>
              </a:buClr>
              <a:buSzPts val="800"/>
              <a:defRPr/>
            </a:pPr>
            <a:endParaRPr kumimoji="0" lang="en-US" sz="10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57477" y="8717700"/>
            <a:ext cx="188113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$81,976 </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2,676</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Teaching and Training</a:t>
            </a:r>
            <a:endParaRPr kumimoji="0" lang="en-US" sz="1400" b="1" i="1" u="none" strike="noStrike" kern="1200" cap="none" spc="0" normalizeH="0" baseline="0" noProof="0" dirty="0">
              <a:ln>
                <a:noFill/>
              </a:ln>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4">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37184"/>
            <a:ext cx="3754879" cy="338554"/>
          </a:xfrm>
          <a:prstGeom prst="rect">
            <a:avLst/>
          </a:prstGeom>
          <a:noFill/>
        </p:spPr>
        <p:txBody>
          <a:bodyPr wrap="square" rtlCol="0">
            <a:spAutoFit/>
          </a:bodyPr>
          <a:lstStyle/>
          <a:p>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Successful completion of the Teaching and Training program of study will fulfill requirements of the Public Service endorsement. </a:t>
            </a:r>
          </a:p>
        </p:txBody>
      </p:sp>
      <p:sp>
        <p:nvSpPr>
          <p:cNvPr id="8" name="TextBox 7">
            <a:extLst>
              <a:ext uri="{FF2B5EF4-FFF2-40B4-BE49-F238E27FC236}">
                <a16:creationId xmlns:a16="http://schemas.microsoft.com/office/drawing/2014/main" id="{326B80F3-C154-FABF-83A0-507231B2C957}"/>
              </a:ext>
            </a:extLst>
          </p:cNvPr>
          <p:cNvSpPr txBox="1"/>
          <p:nvPr/>
        </p:nvSpPr>
        <p:spPr>
          <a:xfrm>
            <a:off x="4675133" y="9331529"/>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D93A7F6F-1ACC-9545-81DE-3FB77454EA1F}"/>
              </a:ext>
              <a:ext uri="{C183D7F6-B498-43B3-948B-1728B52AA6E4}">
                <adec:decorative xmlns:adec="http://schemas.microsoft.com/office/drawing/2017/decorative" val="0"/>
              </a:ext>
            </a:extLst>
          </p:cNvPr>
          <p:cNvPicPr>
            <a:picLocks noChangeAspect="1"/>
          </p:cNvPicPr>
          <p:nvPr/>
        </p:nvPicPr>
        <p:blipFill rotWithShape="1">
          <a:blip r:embed="rId5"/>
          <a:srcRect l="20500" t="17221" r="20335" b="24159"/>
          <a:stretch/>
        </p:blipFill>
        <p:spPr>
          <a:xfrm>
            <a:off x="4743184" y="9509978"/>
            <a:ext cx="498363" cy="493776"/>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4754" y="9476532"/>
            <a:ext cx="2343110" cy="544444"/>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a:t>
            </a:r>
            <a:r>
              <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 </a:t>
            </a:r>
            <a:r>
              <a:rPr lang="en-US" sz="650" dirty="0">
                <a:solidFill>
                  <a:schemeClr val="tx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5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68535" y="3436457"/>
            <a:ext cx="610356" cy="596485"/>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29292" y="2369969"/>
            <a:ext cx="610355" cy="596484"/>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766512" y="5698144"/>
            <a:ext cx="605476" cy="591715"/>
          </a:xfrm>
          <a:prstGeom prst="rect">
            <a:avLst/>
          </a:prstGeom>
        </p:spPr>
      </p:pic>
      <p:grpSp>
        <p:nvGrpSpPr>
          <p:cNvPr id="50" name="Group 49">
            <a:extLst>
              <a:ext uri="{FF2B5EF4-FFF2-40B4-BE49-F238E27FC236}">
                <a16:creationId xmlns:a16="http://schemas.microsoft.com/office/drawing/2014/main" id="{0220C85C-A176-1B48-BBF0-BB8F923C6A37}"/>
              </a:ext>
              <a:ext uri="{C183D7F6-B498-43B3-948B-1728B52AA6E4}">
                <adec:decorative xmlns:adec="http://schemas.microsoft.com/office/drawing/2017/decorative" val="1"/>
              </a:ext>
            </a:extLst>
          </p:cNvPr>
          <p:cNvGrpSpPr/>
          <p:nvPr/>
        </p:nvGrpSpPr>
        <p:grpSpPr>
          <a:xfrm>
            <a:off x="4714031" y="2360784"/>
            <a:ext cx="3058369" cy="761262"/>
            <a:chOff x="439523" y="2126702"/>
            <a:chExt cx="3100153" cy="761262"/>
          </a:xfrm>
        </p:grpSpPr>
        <p:pic>
          <p:nvPicPr>
            <p:cNvPr id="51" name="Picture 11">
              <a:extLst>
                <a:ext uri="{FF2B5EF4-FFF2-40B4-BE49-F238E27FC236}">
                  <a16:creationId xmlns:a16="http://schemas.microsoft.com/office/drawing/2014/main" id="{4F0DFD58-C238-7E4F-BCFF-9A7AB81EAEBB}"/>
                </a:ext>
                <a:ext uri="{C183D7F6-B498-43B3-948B-1728B52AA6E4}">
                  <adec:decorative xmlns:adec="http://schemas.microsoft.com/office/drawing/2017/decorative" val="1"/>
                </a:ext>
              </a:extLst>
            </p:cNvPr>
            <p:cNvPicPr>
              <a:picLocks noChangeAspect="1"/>
            </p:cNvPicPr>
            <p:nvPr/>
          </p:nvPicPr>
          <p:blipFill rotWithShape="1">
            <a:blip r:embed="rId10"/>
            <a:srcRect l="50175" t="26743" b="23256"/>
            <a:stretch/>
          </p:blipFill>
          <p:spPr>
            <a:xfrm>
              <a:off x="2184396" y="2126702"/>
              <a:ext cx="1355280" cy="761262"/>
            </a:xfrm>
            <a:prstGeom prst="rect">
              <a:avLst/>
            </a:prstGeom>
            <a:ln>
              <a:noFill/>
            </a:ln>
            <a:effectLst/>
          </p:spPr>
        </p:pic>
        <p:pic>
          <p:nvPicPr>
            <p:cNvPr id="52" name="Picture 11">
              <a:extLst>
                <a:ext uri="{FF2B5EF4-FFF2-40B4-BE49-F238E27FC236}">
                  <a16:creationId xmlns:a16="http://schemas.microsoft.com/office/drawing/2014/main" id="{D13A420F-E0E6-3646-87F1-6DE90727E49B}"/>
                </a:ext>
                <a:ext uri="{C183D7F6-B498-43B3-948B-1728B52AA6E4}">
                  <adec:decorative xmlns:adec="http://schemas.microsoft.com/office/drawing/2017/decorative" val="1"/>
                </a:ext>
              </a:extLst>
            </p:cNvPr>
            <p:cNvPicPr>
              <a:picLocks noChangeAspect="1"/>
            </p:cNvPicPr>
            <p:nvPr/>
          </p:nvPicPr>
          <p:blipFill rotWithShape="1">
            <a:blip r:embed="rId10"/>
            <a:srcRect t="30061" r="60095" b="39111"/>
            <a:stretch/>
          </p:blipFill>
          <p:spPr>
            <a:xfrm>
              <a:off x="439523" y="2126703"/>
              <a:ext cx="1760544" cy="761261"/>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baseline="0" dirty="0">
                <a:solidFill>
                  <a:schemeClr val="bg1"/>
                </a:solidFill>
                <a:effectLst/>
                <a:latin typeface="+mj-lt"/>
                <a:ea typeface="+mj-ea"/>
                <a:cs typeface="+mj-cs"/>
              </a:rPr>
              <a:t>Teaching and Training</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5522"/>
            <a:ext cx="6392254" cy="400110"/>
          </a:xfrm>
          <a:prstGeom prst="rect">
            <a:avLst/>
          </a:prstGeom>
          <a:noFill/>
        </p:spPr>
        <p:txBody>
          <a:bodyPr wrap="square" rtlCol="0">
            <a:spAutoFit/>
          </a:bodyPr>
          <a:lstStyle/>
          <a:p>
            <a:pPr lvl="0">
              <a:spcAft>
                <a:spcPts val="300"/>
              </a:spcAft>
              <a:defRPr/>
            </a:pPr>
            <a:r>
              <a:rPr lang="en-US" sz="2000" b="1" dirty="0">
                <a:solidFill>
                  <a:schemeClr val="tx2"/>
                </a:solidFill>
                <a:latin typeface="Calibri" panose="020F0502020204030204" pitchFamily="34" charset="0"/>
                <a:ea typeface="Open Sans Condensed Condensed" panose="020B0606030504020204" pitchFamily="34" charset="0"/>
                <a:cs typeface="Calibri" panose="020F0502020204030204" pitchFamily="34" charset="0"/>
              </a:rPr>
              <a:t>Education and Training Career Cluster</a:t>
            </a:r>
            <a:endParaRPr kumimoji="0" lang="en-US" sz="2000" b="1" i="0" u="none" strike="noStrike" kern="1200" cap="none" spc="0" normalizeH="0" baseline="0" noProof="0" dirty="0">
              <a:ln>
                <a:noFill/>
              </a:ln>
              <a:solidFill>
                <a:schemeClr val="tx2"/>
              </a:solidFill>
              <a:effectLst/>
              <a:uLnTx/>
              <a:uFillTx/>
              <a:latin typeface="Calibri" panose="020F0502020204030204" pitchFamily="34" charset="0"/>
              <a:ea typeface="Open Sans Condensed Condensed" panose="020B060603050402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29756"/>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7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Teaching and Training</a:t>
            </a:r>
          </a:p>
        </p:txBody>
      </p:sp>
      <p:sp>
        <p:nvSpPr>
          <p:cNvPr id="2" name="TextBox 1">
            <a:extLst>
              <a:ext uri="{FF2B5EF4-FFF2-40B4-BE49-F238E27FC236}">
                <a16:creationId xmlns:a16="http://schemas.microsoft.com/office/drawing/2014/main" id="{53CAAE19-98A7-CE4E-903C-01D19008C594}"/>
              </a:ext>
            </a:extLst>
          </p:cNvPr>
          <p:cNvSpPr txBox="1"/>
          <p:nvPr/>
        </p:nvSpPr>
        <p:spPr>
          <a:xfrm>
            <a:off x="1276" y="1113547"/>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7115" y="1912565"/>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5765" y="1963729"/>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4232654"/>
              </p:ext>
            </p:extLst>
          </p:nvPr>
        </p:nvGraphicFramePr>
        <p:xfrm>
          <a:off x="814457" y="1570912"/>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083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Human Services*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13024200 (1 credit)</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solidFill>
                            <a:srgbClr val="000000"/>
                          </a:solidFill>
                          <a:latin typeface="Calibri" panose="020F0502020204030204" pitchFamily="34" charset="0"/>
                        </a:rPr>
                        <a:t>Recommended Prerequisites: </a:t>
                      </a:r>
                      <a:r>
                        <a:rPr lang="en-US" sz="900" b="0" i="0" u="none" strike="noStrike" baseline="0" dirty="0">
                          <a:solidFill>
                            <a:srgbClr val="000000"/>
                          </a:solidFill>
                          <a:latin typeface="Calibri" panose="020F0502020204030204" pitchFamily="34" charset="0"/>
                        </a:rPr>
                        <a:t>None</a:t>
                      </a:r>
                    </a:p>
                    <a:p>
                      <a:r>
                        <a:rPr lang="en-US" sz="900" b="1" i="0" u="none" strike="noStrike" baseline="0" dirty="0">
                          <a:solidFill>
                            <a:srgbClr val="244060"/>
                          </a:solidFill>
                          <a:latin typeface="Calibri" panose="020F0502020204030204" pitchFamily="34" charset="0"/>
                        </a:rPr>
                        <a:t>Recommended Corequisites</a:t>
                      </a:r>
                      <a:r>
                        <a:rPr lang="en-US" sz="900" b="0" i="0" u="none" strike="noStrike" baseline="0" dirty="0">
                          <a:solidFill>
                            <a:srgbClr val="000000"/>
                          </a:solidFill>
                          <a:latin typeface="Calibri" panose="020F0502020204030204" pitchFamily="34" charset="0"/>
                        </a:rPr>
                        <a:t>: </a:t>
                      </a:r>
                      <a:r>
                        <a:rPr lang="en-US" sz="900" b="0" i="0" u="none" strike="noStrike" cap="none" dirty="0">
                          <a:solidFill>
                            <a:srgbClr val="232C65"/>
                          </a:solidFill>
                          <a:latin typeface="Calibri" panose="020F0502020204030204" pitchFamily="34" charset="0"/>
                          <a:ea typeface="Open Sans Light" pitchFamily="2" charset="0"/>
                          <a:cs typeface="Calibri" panose="020F0502020204030204" pitchFamily="34" charset="0"/>
                          <a:sym typeface="Calibri"/>
                        </a:rPr>
                        <a:t>None</a:t>
                      </a:r>
                      <a:endParaRPr lang="en-US" sz="900" b="0" i="0" u="none" strike="noStrike" baseline="0" dirty="0">
                        <a:solidFill>
                          <a:srgbClr val="000000"/>
                        </a:solidFill>
                        <a:latin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19433" y="3440831"/>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70837" y="3457106"/>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3852292"/>
              </p:ext>
            </p:extLst>
          </p:nvPr>
        </p:nvGraphicFramePr>
        <p:xfrm>
          <a:off x="814457" y="3110208"/>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68094">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Human Growth and Development</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13014300 (1 credit)</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8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solidFill>
                            <a:srgbClr val="000000"/>
                          </a:solidFill>
                          <a:latin typeface="Calibri" panose="020F0502020204030204" pitchFamily="34" charset="0"/>
                        </a:rPr>
                        <a:t>Recommended Prerequisites: </a:t>
                      </a:r>
                      <a:r>
                        <a:rPr lang="en-US" sz="900" b="0" i="0" u="none" strike="noStrike" baseline="0" dirty="0">
                          <a:solidFill>
                            <a:srgbClr val="000000"/>
                          </a:solidFill>
                          <a:latin typeface="Calibri" panose="020F0502020204030204" pitchFamily="34" charset="0"/>
                        </a:rPr>
                        <a:t>Principles of Education and Training</a:t>
                      </a:r>
                    </a:p>
                    <a:p>
                      <a:r>
                        <a:rPr lang="en-US" sz="900" b="1" i="0" u="none" strike="noStrike" baseline="0" dirty="0">
                          <a:solidFill>
                            <a:srgbClr val="244060"/>
                          </a:solidFill>
                          <a:latin typeface="Calibri" panose="020F0502020204030204" pitchFamily="34" charset="0"/>
                        </a:rPr>
                        <a:t>Recommended Corequisites</a:t>
                      </a:r>
                      <a:r>
                        <a:rPr lang="en-US" sz="900" b="0" i="0" u="none" strike="noStrike" baseline="0" dirty="0">
                          <a:solidFill>
                            <a:srgbClr val="000000"/>
                          </a:solidFill>
                          <a:latin typeface="Calibri" panose="020F0502020204030204" pitchFamily="34" charset="0"/>
                        </a:rPr>
                        <a:t>: </a:t>
                      </a:r>
                      <a:r>
                        <a:rPr lang="en-US" sz="900" b="0" i="0" u="none" strike="noStrike" cap="none" dirty="0">
                          <a:solidFill>
                            <a:srgbClr val="232C65"/>
                          </a:solidFill>
                          <a:latin typeface="Calibri" panose="020F0502020204030204" pitchFamily="34" charset="0"/>
                          <a:ea typeface="Open Sans Light" pitchFamily="2" charset="0"/>
                          <a:cs typeface="Calibri" panose="020F0502020204030204" pitchFamily="34" charset="0"/>
                          <a:sym typeface="Calibri"/>
                        </a:rPr>
                        <a:t>None</a:t>
                      </a:r>
                      <a:endParaRPr lang="en-US" sz="900" b="0" i="0" u="none" strike="noStrike" baseline="0" dirty="0">
                        <a:solidFill>
                          <a:srgbClr val="000000"/>
                        </a:solidFill>
                        <a:latin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8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52287" y="5061381"/>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5349" y="5149308"/>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8519330"/>
              </p:ext>
            </p:extLst>
          </p:nvPr>
        </p:nvGraphicFramePr>
        <p:xfrm>
          <a:off x="847425" y="4699428"/>
          <a:ext cx="6437376" cy="144782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171246">
                <a:tc>
                  <a:txBody>
                    <a:bodyPr/>
                    <a:lstStyle/>
                    <a:p>
                      <a:pPr marL="0" marR="0" lvl="0" indent="0" algn="l" rtl="0">
                        <a:spcBef>
                          <a:spcPts val="0"/>
                        </a:spcBef>
                        <a:spcAft>
                          <a:spcPts val="0"/>
                        </a:spcAft>
                        <a:buNone/>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1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endPar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6400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Instructional Practices</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13014400 (2 credits)</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One credit from Education and Training career cluster</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solidFill>
                            <a:srgbClr val="000000"/>
                          </a:solidFill>
                          <a:latin typeface="Calibri" panose="020F0502020204030204" pitchFamily="34" charset="0"/>
                        </a:rPr>
                        <a:t>Recommended Prerequisites: </a:t>
                      </a:r>
                      <a:r>
                        <a:rPr lang="en-US" sz="900" b="0" i="0" u="none" strike="noStrike" baseline="0" dirty="0">
                          <a:solidFill>
                            <a:srgbClr val="000000"/>
                          </a:solidFill>
                          <a:latin typeface="Calibri" panose="020F0502020204030204" pitchFamily="34" charset="0"/>
                        </a:rPr>
                        <a:t>Principles of Education and Training, Human Growth and Development, or Child Development</a:t>
                      </a:r>
                    </a:p>
                    <a:p>
                      <a:r>
                        <a:rPr lang="en-US" sz="900" b="1" i="0" u="none" strike="noStrike" baseline="0" dirty="0">
                          <a:solidFill>
                            <a:srgbClr val="244060"/>
                          </a:solidFill>
                          <a:latin typeface="Calibri" panose="020F0502020204030204" pitchFamily="34" charset="0"/>
                        </a:rPr>
                        <a:t>Recommended Corequisites</a:t>
                      </a:r>
                      <a:r>
                        <a:rPr lang="en-US" sz="900" b="0" i="0" u="none" strike="noStrike" baseline="0" dirty="0">
                          <a:solidFill>
                            <a:srgbClr val="000000"/>
                          </a:solidFill>
                          <a:latin typeface="Calibri" panose="020F0502020204030204" pitchFamily="34" charset="0"/>
                        </a:rPr>
                        <a:t>: </a:t>
                      </a:r>
                      <a:r>
                        <a:rPr lang="en-US" sz="900" b="0" i="0" u="none" strike="noStrike" cap="none" dirty="0">
                          <a:solidFill>
                            <a:srgbClr val="232C65"/>
                          </a:solidFill>
                          <a:latin typeface="Calibri" panose="020F0502020204030204" pitchFamily="34" charset="0"/>
                          <a:ea typeface="Open Sans Light" pitchFamily="2" charset="0"/>
                          <a:cs typeface="Calibri" panose="020F0502020204030204" pitchFamily="34" charset="0"/>
                          <a:sym typeface="Calibri"/>
                        </a:rPr>
                        <a:t>None</a:t>
                      </a:r>
                      <a:endParaRPr lang="en-US" sz="900" b="0" i="0" u="none" strike="noStrike" baseline="0" dirty="0">
                        <a:solidFill>
                          <a:srgbClr val="000000"/>
                        </a:solidFill>
                        <a:latin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552528" y="8837355"/>
            <a:ext cx="6699305" cy="214995"/>
          </a:xfrm>
          <a:prstGeom prst="rect">
            <a:avLst/>
          </a:prstGeom>
          <a:noFill/>
        </p:spPr>
        <p:txBody>
          <a:bodyPr wrap="square" rtlCol="0">
            <a:spAutoFit/>
          </a:bodyPr>
          <a:lstStyle/>
          <a:p>
            <a:pPr>
              <a:lnSpc>
                <a:spcPts val="960"/>
              </a:lnSpc>
              <a:defRPr/>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Education and Training </a:t>
            </a:r>
            <a:r>
              <a:rPr lang="en-US" sz="900" dirty="0">
                <a:solidFill>
                  <a:schemeClr val="tx2"/>
                </a:solidFill>
                <a:latin typeface="Calibri" panose="020F0502020204030204" pitchFamily="34" charset="0"/>
                <a:ea typeface="Open Sans ExtraBold" panose="020B0606030504020204" pitchFamily="34" charset="0"/>
                <a:cs typeface="Calibri" panose="020F0502020204030204" pitchFamily="34" charset="0"/>
                <a:sym typeface="Calibri"/>
              </a:rPr>
              <a:t>career </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cluster</a:t>
            </a:r>
            <a: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kumimoji="0" lang="en-US" sz="1400" b="1" i="1" u="none" strike="noStrike" kern="1200" cap="none" spc="0" normalizeH="0" baseline="0" noProof="0" dirty="0">
                <a:ln>
                  <a:noFill/>
                </a:ln>
                <a:solidFill>
                  <a:schemeClr val="tx2"/>
                </a:solidFill>
                <a:effectLst/>
                <a:uLnTx/>
                <a:uFillTx/>
                <a:latin typeface="Calibri" panose="020F0502020204030204" pitchFamily="34" charset="0"/>
                <a:ea typeface="Open Sans Semibold" panose="020B0606030504020204" pitchFamily="34" charset="0"/>
                <a:cs typeface="Calibri" panose="020F0502020204030204" pitchFamily="34" charset="0"/>
              </a:rPr>
              <a:t>Teaching and Training</a:t>
            </a:r>
            <a:endParaRPr lang="en-US" sz="1400" b="1" i="1" dirty="0">
              <a:latin typeface="Calibri" panose="020F0502020204030204" pitchFamily="34" charset="0"/>
              <a:ea typeface="Open Sans Semibold" panose="020B0606030504020204" pitchFamily="34" charset="0"/>
              <a:cs typeface="Calibri" panose="020F0502020204030204" pitchFamily="34" charset="0"/>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tx2"/>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1DD6ACBC-FA9D-B640-93CA-F5984682B63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4483" y="2005635"/>
            <a:ext cx="438912" cy="438912"/>
          </a:xfrm>
          <a:prstGeom prst="rect">
            <a:avLst/>
          </a:prstGeom>
        </p:spPr>
      </p:pic>
      <p:pic>
        <p:nvPicPr>
          <p:cNvPr id="42" name="Picture 41">
            <a:extLst>
              <a:ext uri="{FF2B5EF4-FFF2-40B4-BE49-F238E27FC236}">
                <a16:creationId xmlns:a16="http://schemas.microsoft.com/office/drawing/2014/main" id="{F5A40B0C-A2E4-FE42-99C8-843650B53B8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49074" y="5380985"/>
            <a:ext cx="438912" cy="438912"/>
          </a:xfrm>
          <a:prstGeom prst="rect">
            <a:avLst/>
          </a:prstGeom>
        </p:spPr>
      </p:pic>
      <p:pic>
        <p:nvPicPr>
          <p:cNvPr id="9" name="Picture 8">
            <a:extLst>
              <a:ext uri="{FF2B5EF4-FFF2-40B4-BE49-F238E27FC236}">
                <a16:creationId xmlns:a16="http://schemas.microsoft.com/office/drawing/2014/main" id="{097B4611-B54F-299B-D309-B20F932EF6D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49074" y="3615060"/>
            <a:ext cx="438912" cy="438912"/>
          </a:xfrm>
          <a:prstGeom prst="rect">
            <a:avLst/>
          </a:prstGeom>
        </p:spPr>
      </p:pic>
      <p:graphicFrame>
        <p:nvGraphicFramePr>
          <p:cNvPr id="3" name="Table 2">
            <a:extLst>
              <a:ext uri="{FF2B5EF4-FFF2-40B4-BE49-F238E27FC236}">
                <a16:creationId xmlns:a16="http://schemas.microsoft.com/office/drawing/2014/main" id="{7E3719E8-091C-EE8F-7A16-99762D1C0500}"/>
              </a:ext>
            </a:extLst>
          </p:cNvPr>
          <p:cNvGraphicFramePr>
            <a:graphicFrameLocks noGrp="1"/>
          </p:cNvGraphicFramePr>
          <p:nvPr>
            <p:extLst>
              <p:ext uri="{D42A27DB-BD31-4B8C-83A1-F6EECF244321}">
                <p14:modId xmlns:p14="http://schemas.microsoft.com/office/powerpoint/2010/main" val="853706560"/>
              </p:ext>
            </p:extLst>
          </p:nvPr>
        </p:nvGraphicFramePr>
        <p:xfrm>
          <a:off x="847425" y="6470522"/>
          <a:ext cx="6437376" cy="1380754"/>
        </p:xfrm>
        <a:graphic>
          <a:graphicData uri="http://schemas.openxmlformats.org/drawingml/2006/table">
            <a:tbl>
              <a:tblPr firstRow="1" bandRow="1">
                <a:noFill/>
              </a:tblPr>
              <a:tblGrid>
                <a:gridCol w="1691640">
                  <a:extLst>
                    <a:ext uri="{9D8B030D-6E8A-4147-A177-3AD203B41FA5}">
                      <a16:colId xmlns:a16="http://schemas.microsoft.com/office/drawing/2014/main" val="1684048397"/>
                    </a:ext>
                  </a:extLst>
                </a:gridCol>
                <a:gridCol w="73152">
                  <a:extLst>
                    <a:ext uri="{9D8B030D-6E8A-4147-A177-3AD203B41FA5}">
                      <a16:colId xmlns:a16="http://schemas.microsoft.com/office/drawing/2014/main" val="329743559"/>
                    </a:ext>
                  </a:extLst>
                </a:gridCol>
                <a:gridCol w="2075688">
                  <a:extLst>
                    <a:ext uri="{9D8B030D-6E8A-4147-A177-3AD203B41FA5}">
                      <a16:colId xmlns:a16="http://schemas.microsoft.com/office/drawing/2014/main" val="51884368"/>
                    </a:ext>
                  </a:extLst>
                </a:gridCol>
                <a:gridCol w="2596896">
                  <a:extLst>
                    <a:ext uri="{9D8B030D-6E8A-4147-A177-3AD203B41FA5}">
                      <a16:colId xmlns:a16="http://schemas.microsoft.com/office/drawing/2014/main" val="114539649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2665385018"/>
                  </a:ext>
                </a:extLst>
              </a:tr>
              <a:tr h="1035239">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Education and Training</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13014500 (2 credits)</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sym typeface="Calibri"/>
                        </a:rPr>
                        <a:t>13014510 (2 credits)</a:t>
                      </a:r>
                      <a:endParaRPr lang="en-US" sz="1000" u="none" strike="noStrike" cap="none" dirty="0">
                        <a:solidFill>
                          <a:schemeClr val="tx2"/>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Instructional Practices</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rgbClr val="232C65"/>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232C65"/>
                          </a:solidFill>
                          <a:latin typeface="Calibri" panose="020F0502020204030204" pitchFamily="34" charset="0"/>
                          <a:ea typeface="Open Sans Light" panose="020B0606030504020204" pitchFamily="34" charset="0"/>
                          <a:cs typeface="Calibri" panose="020F0502020204030204" pitchFamily="34" charset="0"/>
                          <a:sym typeface="Calibri"/>
                        </a:rPr>
                        <a:t>None</a:t>
                      </a:r>
                    </a:p>
                    <a:p>
                      <a:r>
                        <a:rPr lang="en-US" sz="900" b="1" i="0" u="none" strike="noStrike" baseline="0" dirty="0">
                          <a:solidFill>
                            <a:srgbClr val="000000"/>
                          </a:solidFill>
                          <a:latin typeface="Calibri" panose="020F0502020204030204" pitchFamily="34" charset="0"/>
                        </a:rPr>
                        <a:t>Recommended Prerequisites: </a:t>
                      </a:r>
                      <a:r>
                        <a:rPr lang="en-US" sz="900" b="0" i="0" u="none" strike="noStrike" baseline="0" dirty="0">
                          <a:solidFill>
                            <a:srgbClr val="000000"/>
                          </a:solidFill>
                          <a:latin typeface="Calibri" panose="020F0502020204030204" pitchFamily="34" charset="0"/>
                        </a:rPr>
                        <a:t>Principles of  Education and Training, Human Growth and Development, and Child Development</a:t>
                      </a:r>
                    </a:p>
                    <a:p>
                      <a:r>
                        <a:rPr lang="en-US" sz="900" b="1" i="0" u="none" strike="noStrike" baseline="0" dirty="0">
                          <a:solidFill>
                            <a:srgbClr val="244060"/>
                          </a:solidFill>
                          <a:latin typeface="Calibri" panose="020F0502020204030204" pitchFamily="34" charset="0"/>
                        </a:rPr>
                        <a:t>Recommended Corequisites</a:t>
                      </a:r>
                      <a:r>
                        <a:rPr lang="en-US" sz="900" b="0" i="0" u="none" strike="noStrike" baseline="0" dirty="0">
                          <a:solidFill>
                            <a:srgbClr val="000000"/>
                          </a:solidFill>
                          <a:latin typeface="Calibri" panose="020F0502020204030204" pitchFamily="34" charset="0"/>
                        </a:rPr>
                        <a:t>: </a:t>
                      </a:r>
                      <a:r>
                        <a:rPr lang="en-US" sz="900" b="0" i="0" u="none" strike="noStrike" cap="none" dirty="0">
                          <a:solidFill>
                            <a:srgbClr val="232C65"/>
                          </a:solidFill>
                          <a:latin typeface="Calibri" panose="020F0502020204030204" pitchFamily="34" charset="0"/>
                          <a:ea typeface="Open Sans Light" pitchFamily="2" charset="0"/>
                          <a:cs typeface="Calibri" panose="020F0502020204030204" pitchFamily="34" charset="0"/>
                          <a:sym typeface="Calibri"/>
                        </a:rPr>
                        <a:t>None</a:t>
                      </a:r>
                      <a:endParaRPr lang="en-US" sz="900" b="0" i="0" u="none" strike="noStrike" baseline="0" dirty="0">
                        <a:solidFill>
                          <a:srgbClr val="000000"/>
                        </a:solidFill>
                        <a:latin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29458"/>
                  </a:ext>
                </a:extLst>
              </a:tr>
            </a:tbl>
          </a:graphicData>
        </a:graphic>
      </p:graphicFrame>
      <p:sp>
        <p:nvSpPr>
          <p:cNvPr id="5" name="Round Diagonal Corner Rectangle 30">
            <a:extLst>
              <a:ext uri="{FF2B5EF4-FFF2-40B4-BE49-F238E27FC236}">
                <a16:creationId xmlns:a16="http://schemas.microsoft.com/office/drawing/2014/main" id="{A2227563-2227-F26C-09A3-9089C3F7E55B}"/>
              </a:ext>
              <a:ext uri="{C183D7F6-B498-43B3-948B-1728B52AA6E4}">
                <adec:decorative xmlns:adec="http://schemas.microsoft.com/office/drawing/2017/decorative" val="1"/>
              </a:ext>
            </a:extLst>
          </p:cNvPr>
          <p:cNvSpPr/>
          <p:nvPr/>
        </p:nvSpPr>
        <p:spPr>
          <a:xfrm rot="16200000">
            <a:off x="-52287" y="6799361"/>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Google Shape;187;p2">
            <a:extLst>
              <a:ext uri="{FF2B5EF4-FFF2-40B4-BE49-F238E27FC236}">
                <a16:creationId xmlns:a16="http://schemas.microsoft.com/office/drawing/2014/main" id="{CFBFA7D5-0AF9-D897-F57B-D88FB46339B2}"/>
              </a:ext>
            </a:extLst>
          </p:cNvPr>
          <p:cNvSpPr txBox="1"/>
          <p:nvPr/>
        </p:nvSpPr>
        <p:spPr>
          <a:xfrm rot="16200000">
            <a:off x="5349" y="6871854"/>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716E984-7EE3-5D9F-80C8-867F79A197B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49074" y="7203633"/>
            <a:ext cx="438912" cy="438912"/>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Education and Training">
      <a:dk1>
        <a:srgbClr val="000000"/>
      </a:dk1>
      <a:lt1>
        <a:srgbClr val="FFFFFF"/>
      </a:lt1>
      <a:dk2>
        <a:srgbClr val="232C65"/>
      </a:dk2>
      <a:lt2>
        <a:srgbClr val="E7E6E6"/>
      </a:lt2>
      <a:accent1>
        <a:srgbClr val="ECAF30"/>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AC1F4CD5-4BE1-664D-9EC1-6A9BB384098D}" vid="{2FCC23D9-FBAC-054D-BF9D-C01E5D0D73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Props1.xml><?xml version="1.0" encoding="utf-8"?>
<ds:datastoreItem xmlns:ds="http://schemas.openxmlformats.org/officeDocument/2006/customXml" ds:itemID="{00BD5ABF-3A1A-430A-9310-5D8F29496398}">
  <ds:schemaRefs>
    <ds:schemaRef ds:uri="http://schemas.microsoft.com/sharepoint/v3/contenttype/forms"/>
  </ds:schemaRefs>
</ds:datastoreItem>
</file>

<file path=customXml/itemProps2.xml><?xml version="1.0" encoding="utf-8"?>
<ds:datastoreItem xmlns:ds="http://schemas.openxmlformats.org/officeDocument/2006/customXml" ds:itemID="{12CC6BE2-4D2C-4D53-8C8D-10C78496B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D31B2F-59B5-4E84-9A1A-0D39392F68FA}">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 ds:uri="d7be74c8-68b7-49d6-ab11-c29225af66cf"/>
    <ds:schemaRef ds:uri="http://schemas.microsoft.com/office/infopath/2007/PartnerControls"/>
    <ds:schemaRef ds:uri="475af76f-eb63-4387-973b-0ca94df6e64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Template-Education_Teaching-and-Training</Template>
  <TotalTime>1446</TotalTime>
  <Words>818</Words>
  <Application>Microsoft Office PowerPoint</Application>
  <PresentationFormat>Custom</PresentationFormat>
  <Paragraphs>114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Light</vt:lpstr>
      <vt:lpstr>Calibri</vt:lpstr>
      <vt:lpstr>Arial</vt:lpstr>
      <vt:lpstr>Open Sans Semibold</vt:lpstr>
      <vt:lpstr>Calibri Light</vt:lpstr>
      <vt:lpstr>Office Theme</vt:lpstr>
      <vt:lpstr>Statewide Program of Study: Teaching and Training — Page 1 </vt:lpstr>
      <vt:lpstr>Statewide Program of Study: Teaching and Training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Teaching and Training</dc:title>
  <dc:subject/>
  <dc:creator>Texas Education Agency</dc:creator>
  <cp:keywords/>
  <dc:description/>
  <cp:lastModifiedBy>Jeter, Jennifer</cp:lastModifiedBy>
  <cp:revision>49</cp:revision>
  <cp:lastPrinted>2023-10-03T21:31:19Z</cp:lastPrinted>
  <dcterms:created xsi:type="dcterms:W3CDTF">2023-10-25T14:07:20Z</dcterms:created>
  <dcterms:modified xsi:type="dcterms:W3CDTF">2025-01-07T15:34:29Z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ies>
</file>