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8"/>
  </p:notesMasterIdLst>
  <p:sldIdLst>
    <p:sldId id="257" r:id="rId5"/>
    <p:sldId id="259" r:id="rId6"/>
    <p:sldId id="261" r:id="rId7"/>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0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EE0B2D63-BAC2-44EB-82BE-5A377BF62216}" name="Stephanie Ferguson" initials="SF" userId="d475c8c1758ebeb8" providerId="Windows Live"/>
  <p188:author id="{629FDE64-07B5-7011-802C-459006FE8E38}" name="Caryn Cavanagh" initials="CC" userId="de4effde0088c4c0" providerId="Windows Live"/>
  <p188:author id="{6CD132A6-BDAB-7D9A-FDAF-1B5C47512B95}" name="Hudson, Les" initials="HL" userId="S::Les.Hudson@tea.texas.gov::1b51e3df-f37c-4646-8151-9652bb88c0d0" providerId="AD"/>
  <p188:author id="{590916B0-3819-A511-CE5E-595F00316EC7}" name="Kilgore, Marcette" initials="MK" userId="S::Marcette.Kilgore@tea.texas.gov::7b51becb-2360-4dcd-97d4-91c5dc466b64" providerId="AD"/>
  <p188:author id="{FF87B1D9-0646-5A46-86CF-47C488C1E6F1}" name="Fowler, Dale" initials="FD" userId="S::dale.fowler@tea.texas.gov::520277e8-7501-4fb3-b2bd-d4a0a5ddaf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5A6267"/>
    <a:srgbClr val="363534"/>
    <a:srgbClr val="3864AF"/>
    <a:srgbClr val="3863AF"/>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BFCCF-1E16-4A82-A93A-7E6D9E444CBB}" v="3" dt="2024-07-10T17:06:08.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11" autoAdjust="0"/>
    <p:restoredTop sz="91422"/>
  </p:normalViewPr>
  <p:slideViewPr>
    <p:cSldViewPr snapToGrid="0" snapToObjects="1">
      <p:cViewPr>
        <p:scale>
          <a:sx n="130" d="100"/>
          <a:sy n="130" d="100"/>
        </p:scale>
        <p:origin x="2244" y="96"/>
      </p:cViewPr>
      <p:guideLst>
        <p:guide orient="horz" pos="3120"/>
        <p:guide pos="30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97815-62CD-F54E-B947-D5FDC947635C}" type="datetimeFigureOut">
              <a:rPr lang="en-US" smtClean="0"/>
              <a:t>1/7/2025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3E5DC-FC10-574E-8CB7-83653E10725E}" type="slidenum">
              <a:rPr lang="en-US" smtClean="0"/>
              <a:t>‹#›</a:t>
            </a:fld>
            <a:endParaRPr lang="en-US"/>
          </a:p>
        </p:txBody>
      </p:sp>
    </p:spTree>
    <p:extLst>
      <p:ext uri="{BB962C8B-B14F-4D97-AF65-F5344CB8AC3E}">
        <p14:creationId xmlns:p14="http://schemas.microsoft.com/office/powerpoint/2010/main" val="360942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3E5DC-FC10-574E-8CB7-83653E10725E}" type="slidenum">
              <a:rPr lang="en-US" smtClean="0"/>
              <a:t>1</a:t>
            </a:fld>
            <a:endParaRPr lang="en-US"/>
          </a:p>
        </p:txBody>
      </p:sp>
    </p:spTree>
    <p:extLst>
      <p:ext uri="{BB962C8B-B14F-4D97-AF65-F5344CB8AC3E}">
        <p14:creationId xmlns:p14="http://schemas.microsoft.com/office/powerpoint/2010/main" val="235770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3E5DC-FC10-574E-8CB7-83653E10725E}" type="slidenum">
              <a:rPr lang="en-US" smtClean="0"/>
              <a:t>2</a:t>
            </a:fld>
            <a:endParaRPr lang="en-US"/>
          </a:p>
        </p:txBody>
      </p:sp>
    </p:spTree>
    <p:extLst>
      <p:ext uri="{BB962C8B-B14F-4D97-AF65-F5344CB8AC3E}">
        <p14:creationId xmlns:p14="http://schemas.microsoft.com/office/powerpoint/2010/main" val="2553307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3E5DC-FC10-574E-8CB7-83653E10725E}" type="slidenum">
              <a:rPr lang="en-US" smtClean="0"/>
              <a:t>3</a:t>
            </a:fld>
            <a:endParaRPr lang="en-US"/>
          </a:p>
        </p:txBody>
      </p:sp>
    </p:spTree>
    <p:extLst>
      <p:ext uri="{BB962C8B-B14F-4D97-AF65-F5344CB8AC3E}">
        <p14:creationId xmlns:p14="http://schemas.microsoft.com/office/powerpoint/2010/main" val="208493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08265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68267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2638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74972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5804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32485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DD6EFD-2D7D-9E45-8FC4-958639C0DF70}"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1870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DD6EFD-2D7D-9E45-8FC4-958639C0DF70}"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87967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6EFD-2D7D-9E45-8FC4-958639C0DF70}"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41553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9567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57823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DD6EFD-2D7D-9E45-8FC4-958639C0DF70}" type="datetimeFigureOut">
              <a:rPr lang="en-US" smtClean="0"/>
              <a:t>1/7/2025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89F5BB-FCA8-2B48-A843-A42D6348B3FC}" type="slidenum">
              <a:rPr lang="en-US" smtClean="0"/>
              <a:t>‹#›</a:t>
            </a:fld>
            <a:endParaRPr lang="en-US"/>
          </a:p>
        </p:txBody>
      </p:sp>
    </p:spTree>
    <p:extLst>
      <p:ext uri="{BB962C8B-B14F-4D97-AF65-F5344CB8AC3E}">
        <p14:creationId xmlns:p14="http://schemas.microsoft.com/office/powerpoint/2010/main" val="296149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ea.texas.gov/academics/college-career-and-military-prep/career-and-technical-education/programs-of-study-additional-resources" TargetMode="External"/><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tea.texas.gov/cte" TargetMode="External"/><Relationship Id="rId4" Type="http://schemas.openxmlformats.org/officeDocument/2006/relationships/hyperlink" Target="mailto:CTE@tea.texas.gov" TargetMode="Externa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tea.texas.gov/cte" TargetMode="External"/><Relationship Id="rId4" Type="http://schemas.openxmlformats.org/officeDocument/2006/relationships/hyperlink" Target="mailto:CTE@tea.texas.gov" TargetMode="Externa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AADB7-E19B-1F45-A4BB-C1DFE973D77B}"/>
              </a:ext>
              <a:ext uri="{C183D7F6-B498-43B3-948B-1728B52AA6E4}">
                <adec:decorative xmlns:adec="http://schemas.microsoft.com/office/drawing/2017/decorative" val="1"/>
              </a:ext>
            </a:extLst>
          </p:cNvPr>
          <p:cNvSpPr>
            <a:spLocks noGrp="1"/>
          </p:cNvSpPr>
          <p:nvPr>
            <p:ph type="ctrTitle"/>
          </p:nvPr>
        </p:nvSpPr>
        <p:spPr>
          <a:xfrm>
            <a:off x="1001182" y="25490"/>
            <a:ext cx="5829300" cy="141335"/>
          </a:xfrm>
        </p:spPr>
        <p:txBody>
          <a:bodyPr anchor="t">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Marketing and Sales — Page 1</a:t>
            </a:r>
            <a:b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800" dirty="0">
              <a:solidFill>
                <a:schemeClr val="bg1"/>
              </a:solidFill>
            </a:endParaRPr>
          </a:p>
        </p:txBody>
      </p:sp>
      <p:sp>
        <p:nvSpPr>
          <p:cNvPr id="20" name="TextBox 19">
            <a:extLst>
              <a:ext uri="{FF2B5EF4-FFF2-40B4-BE49-F238E27FC236}">
                <a16:creationId xmlns:a16="http://schemas.microsoft.com/office/drawing/2014/main" id="{BDCBC04D-F4AB-05DB-0DAE-A16EB1258096}"/>
              </a:ext>
            </a:extLst>
          </p:cNvPr>
          <p:cNvSpPr txBox="1"/>
          <p:nvPr/>
        </p:nvSpPr>
        <p:spPr>
          <a:xfrm>
            <a:off x="6790740" y="50463"/>
            <a:ext cx="1012855" cy="200055"/>
          </a:xfrm>
          <a:prstGeom prst="rect">
            <a:avLst/>
          </a:prstGeom>
          <a:noFill/>
        </p:spPr>
        <p:txBody>
          <a:bodyPr wrap="square">
            <a:spAutoFit/>
          </a:bodyPr>
          <a:lstStyle/>
          <a:p>
            <a:r>
              <a:rPr lang="en-US" sz="700" i="1" dirty="0"/>
              <a:t>Revised–June 2024</a:t>
            </a:r>
          </a:p>
        </p:txBody>
      </p:sp>
      <p:sp>
        <p:nvSpPr>
          <p:cNvPr id="5" name="TextBox 4">
            <a:extLst>
              <a:ext uri="{FF2B5EF4-FFF2-40B4-BE49-F238E27FC236}">
                <a16:creationId xmlns:a16="http://schemas.microsoft.com/office/drawing/2014/main" id="{090C96C9-7626-E84E-94AF-1A4A71B39E9B}"/>
              </a:ext>
            </a:extLst>
          </p:cNvPr>
          <p:cNvSpPr txBox="1"/>
          <p:nvPr/>
        </p:nvSpPr>
        <p:spPr>
          <a:xfrm>
            <a:off x="1402300" y="150063"/>
            <a:ext cx="6061326" cy="1054135"/>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a:t>
            </a:r>
            <a:r>
              <a:rPr kumimoji="0" lang="en-US" sz="20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Cluster</a:t>
            </a:r>
          </a:p>
          <a:p>
            <a:pPr>
              <a:lnSpc>
                <a:spcPts val="1200"/>
              </a:lnSpc>
              <a:defRPr/>
            </a:pPr>
            <a:r>
              <a:rPr lang="en-US" sz="1000"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The Business, Marketing, and Finance career cluster focuses on careers in planning, organizing, directing, and evaluating business functions essential to efficient and productive business operations. This career cluster includes occupations ranging from business owner and entrepreneur to accountant, retail manager, and market analyst.</a:t>
            </a:r>
          </a:p>
        </p:txBody>
      </p:sp>
      <p:sp>
        <p:nvSpPr>
          <p:cNvPr id="6" name="TextBox 5">
            <a:extLst>
              <a:ext uri="{FF2B5EF4-FFF2-40B4-BE49-F238E27FC236}">
                <a16:creationId xmlns:a16="http://schemas.microsoft.com/office/drawing/2014/main" id="{F67423BB-E84B-A848-912D-92B720E05DCA}"/>
              </a:ext>
            </a:extLst>
          </p:cNvPr>
          <p:cNvSpPr txBox="1"/>
          <p:nvPr/>
        </p:nvSpPr>
        <p:spPr>
          <a:xfrm>
            <a:off x="160507" y="1315512"/>
            <a:ext cx="7357536" cy="869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6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Marketing and Sales</a:t>
            </a:r>
          </a:p>
          <a:p>
            <a:pPr marL="0" marR="0" lvl="0" indent="0" algn="l" defTabSz="914400" rtl="0" eaLnBrk="1" fontAlgn="auto" latinLnBrk="0" hangingPunct="1">
              <a:lnSpc>
                <a:spcPts val="1150"/>
              </a:lnSpc>
              <a:spcBef>
                <a:spcPts val="0"/>
              </a:spcBef>
              <a:spcAft>
                <a:spcPts val="300"/>
              </a:spcAft>
              <a:buClrTx/>
              <a:buSzTx/>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The Marketing and Sales program of study focuses on occupational and educational opportunities associated with collecting information to estimate potential sales of a product or service and create campaigns to market or distribute goods and services. It includes applying data related to customer demographics, preferences, needs, and buying habits.</a:t>
            </a:r>
            <a:endPar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10" name="Rectangle 9">
            <a:extLst>
              <a:ext uri="{FF2B5EF4-FFF2-40B4-BE49-F238E27FC236}">
                <a16:creationId xmlns:a16="http://schemas.microsoft.com/office/drawing/2014/main" id="{0087655A-8678-C34A-B834-72710306E4AE}"/>
              </a:ext>
            </a:extLst>
          </p:cNvPr>
          <p:cNvSpPr/>
          <p:nvPr/>
        </p:nvSpPr>
        <p:spPr>
          <a:xfrm>
            <a:off x="465607" y="2101831"/>
            <a:ext cx="4005483"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Secondary Courses for High School Credit</a:t>
            </a:r>
            <a:endPar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11" name="Table 10" descr="Secondary Courses for High School Credit">
            <a:extLst>
              <a:ext uri="{FF2B5EF4-FFF2-40B4-BE49-F238E27FC236}">
                <a16:creationId xmlns:a16="http://schemas.microsoft.com/office/drawing/2014/main" id="{A51F9466-4CB4-994E-AC8E-43A3A7C6FA27}"/>
              </a:ext>
            </a:extLst>
          </p:cNvPr>
          <p:cNvGraphicFramePr>
            <a:graphicFrameLocks noGrp="1"/>
          </p:cNvGraphicFramePr>
          <p:nvPr>
            <p:extLst>
              <p:ext uri="{D42A27DB-BD31-4B8C-83A1-F6EECF244321}">
                <p14:modId xmlns:p14="http://schemas.microsoft.com/office/powerpoint/2010/main" val="913126466"/>
              </p:ext>
            </p:extLst>
          </p:nvPr>
        </p:nvGraphicFramePr>
        <p:xfrm>
          <a:off x="697395" y="2327194"/>
          <a:ext cx="3831336" cy="1942464"/>
        </p:xfrm>
        <a:graphic>
          <a:graphicData uri="http://schemas.openxmlformats.org/drawingml/2006/table">
            <a:tbl>
              <a:tblPr firstRow="1" bandRow="1">
                <a:effectLst/>
                <a:tableStyleId>{5C22544A-7EE6-4342-B048-85BDC9FD1C3A}</a:tableStyleId>
              </a:tblPr>
              <a:tblGrid>
                <a:gridCol w="585216">
                  <a:extLst>
                    <a:ext uri="{9D8B030D-6E8A-4147-A177-3AD203B41FA5}">
                      <a16:colId xmlns:a16="http://schemas.microsoft.com/office/drawing/2014/main" val="3900548994"/>
                    </a:ext>
                  </a:extLst>
                </a:gridCol>
                <a:gridCol w="3246120">
                  <a:extLst>
                    <a:ext uri="{9D8B030D-6E8A-4147-A177-3AD203B41FA5}">
                      <a16:colId xmlns:a16="http://schemas.microsoft.com/office/drawing/2014/main" val="1881397732"/>
                    </a:ext>
                  </a:extLst>
                </a:gridCol>
              </a:tblGrid>
              <a:tr h="2542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lang="en-US" sz="950" b="1" i="0" u="none" strike="noStrike" kern="1200" cap="none" spc="0" normalizeH="0" baseline="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00"/>
                        </a:lnSpc>
                        <a:spcBef>
                          <a:spcPts val="0"/>
                        </a:spcBef>
                        <a:spcAft>
                          <a:spcPts val="0"/>
                        </a:spcAft>
                        <a:buClr>
                          <a:schemeClr val="tx1"/>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Principles of Business, Marketing, and Finance</a:t>
                      </a:r>
                      <a:endParaRPr kumimoji="0" lang="en-US" sz="900" b="1" i="0" u="none" strike="noStrike" kern="1200" cap="none" spc="0" normalizeH="0" baseline="3000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735340"/>
                  </a:ext>
                </a:extLst>
              </a:tr>
              <a:tr h="5083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00"/>
                        </a:lnSpc>
                        <a:spcBef>
                          <a:spcPts val="0"/>
                        </a:spcBef>
                        <a:spcAft>
                          <a:spcPts val="0"/>
                        </a:spcAft>
                        <a:buClr>
                          <a:schemeClr val="tx1"/>
                        </a:buClr>
                        <a:buSzPts val="900"/>
                        <a:buFont typeface="Arial" panose="020B0604020202020204" pitchFamily="34" charset="0"/>
                        <a:buChar char="•"/>
                        <a:tabLst/>
                        <a:defRP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Marketing</a:t>
                      </a:r>
                    </a:p>
                    <a:p>
                      <a:pPr marL="171450" marR="0" lvl="0" indent="-171450" algn="l" defTabSz="914400" rtl="0" eaLnBrk="1" fontAlgn="auto" latinLnBrk="0" hangingPunct="1">
                        <a:lnSpc>
                          <a:spcPts val="1100"/>
                        </a:lnSpc>
                        <a:spcBef>
                          <a:spcPts val="0"/>
                        </a:spcBef>
                        <a:spcAft>
                          <a:spcPts val="0"/>
                        </a:spcAft>
                        <a:buClr>
                          <a:schemeClr val="tx1"/>
                        </a:buClr>
                        <a:buSzPts val="900"/>
                        <a:buFont typeface="Arial" panose="020B0604020202020204" pitchFamily="34" charset="0"/>
                        <a:buChar char="•"/>
                        <a:tabLst/>
                        <a:defRP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Sports and Entertainment Marketing</a:t>
                      </a:r>
                    </a:p>
                    <a:p>
                      <a:pPr marL="171450" marR="0" lvl="0" indent="-171450" algn="l" defTabSz="914400" rtl="0" eaLnBrk="1" fontAlgn="auto" latinLnBrk="0" hangingPunct="1">
                        <a:lnSpc>
                          <a:spcPts val="1100"/>
                        </a:lnSpc>
                        <a:spcBef>
                          <a:spcPts val="0"/>
                        </a:spcBef>
                        <a:spcAft>
                          <a:spcPts val="0"/>
                        </a:spcAft>
                        <a:buClr>
                          <a:schemeClr val="tx1"/>
                        </a:buClr>
                        <a:buSzPts val="900"/>
                        <a:buFont typeface="Arial" panose="020B0604020202020204" pitchFamily="34" charset="0"/>
                        <a:buChar char="•"/>
                        <a:tabLst/>
                        <a:defRP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Virtual Business</a:t>
                      </a:r>
                      <a:endPar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itchFamily="2" charset="0"/>
                        <a:cs typeface="Calibri" panose="020F0502020204030204" pitchFamily="34" charset="0"/>
                        <a:sym typeface="Calibri"/>
                      </a:endParaRPr>
                    </a:p>
                    <a:p>
                      <a:pPr marL="171450" marR="0" lvl="0" indent="-171450" algn="l" defTabSz="914400" rtl="0" eaLnBrk="1" fontAlgn="auto" latinLnBrk="0" hangingPunct="1">
                        <a:lnSpc>
                          <a:spcPts val="1100"/>
                        </a:lnSpc>
                        <a:spcBef>
                          <a:spcPts val="0"/>
                        </a:spcBef>
                        <a:spcAft>
                          <a:spcPts val="0"/>
                        </a:spcAft>
                        <a:buClr>
                          <a:schemeClr val="tx1"/>
                        </a:buClr>
                        <a:buSzPts val="900"/>
                        <a:buFont typeface="Arial" panose="020B0604020202020204" pitchFamily="34" charset="0"/>
                        <a:buChar char="•"/>
                        <a:tabLst/>
                        <a:defRP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Entrepreneurship I</a:t>
                      </a:r>
                      <a:endParaRPr lang="en-US" sz="900" b="0" i="0" u="none" strike="noStrike" cap="none" baseline="30000" dirty="0">
                        <a:solidFill>
                          <a:schemeClr val="tx1"/>
                        </a:solidFill>
                        <a:latin typeface="Calibri" panose="020F0502020204030204" pitchFamily="34" charset="0"/>
                        <a:ea typeface="Open Sans Light" pitchFamily="2" charset="0"/>
                        <a:cs typeface="Calibri" panose="020F0502020204030204" pitchFamily="34" charset="0"/>
                        <a:sym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95746"/>
                  </a:ext>
                </a:extLst>
              </a:tr>
              <a:tr h="4066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777240" rtl="0" eaLnBrk="1" fontAlgn="auto" latinLnBrk="0" hangingPunct="1">
                        <a:lnSpc>
                          <a:spcPts val="1100"/>
                        </a:lnSpc>
                        <a:spcBef>
                          <a:spcPts val="0"/>
                        </a:spcBef>
                        <a:spcAft>
                          <a:spcPts val="0"/>
                        </a:spcAft>
                        <a:buClr>
                          <a:schemeClr val="tx1"/>
                        </a:buClr>
                        <a:buSzPts val="1000"/>
                        <a:buFont typeface="Arial" panose="020B0604020202020204" pitchFamily="34" charset="0"/>
                        <a:buChar char="•"/>
                        <a:tabLst/>
                        <a:defRP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Fundamentals of Real Estate </a:t>
                      </a:r>
                    </a:p>
                    <a:p>
                      <a:pPr marL="171450" marR="0" lvl="0" indent="-171450" algn="l" rtl="0">
                        <a:lnSpc>
                          <a:spcPts val="1100"/>
                        </a:lnSpc>
                        <a:spcBef>
                          <a:spcPts val="0"/>
                        </a:spcBef>
                        <a:spcAft>
                          <a:spcPts val="0"/>
                        </a:spcAft>
                        <a:buClr>
                          <a:schemeClr val="tx1"/>
                        </a:buClr>
                        <a:buSzPts val="1000"/>
                        <a:buFont typeface="Arial" panose="020B0604020202020204" pitchFamily="34" charset="0"/>
                        <a:buChar cha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Advertising</a:t>
                      </a:r>
                    </a:p>
                    <a:p>
                      <a:pPr marL="171450" marR="0" lvl="0" indent="-171450" algn="l" rtl="0">
                        <a:lnSpc>
                          <a:spcPts val="1100"/>
                        </a:lnSpc>
                        <a:spcBef>
                          <a:spcPts val="0"/>
                        </a:spcBef>
                        <a:spcAft>
                          <a:spcPts val="0"/>
                        </a:spcAft>
                        <a:buClr>
                          <a:schemeClr val="tx1"/>
                        </a:buClr>
                        <a:buSzPts val="1000"/>
                        <a:buFont typeface="Arial" panose="020B0604020202020204" pitchFamily="34" charset="0"/>
                        <a:buChar cha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Social Media Marketing</a:t>
                      </a:r>
                    </a:p>
                    <a:p>
                      <a:pPr marL="171450" marR="0" lvl="0" indent="-171450" algn="l" rtl="0">
                        <a:lnSpc>
                          <a:spcPts val="1100"/>
                        </a:lnSpc>
                        <a:spcBef>
                          <a:spcPts val="0"/>
                        </a:spcBef>
                        <a:spcAft>
                          <a:spcPts val="0"/>
                        </a:spcAft>
                        <a:buClr>
                          <a:schemeClr val="tx1"/>
                        </a:buClr>
                        <a:buSzPts val="1000"/>
                        <a:buFont typeface="Arial" panose="020B0604020202020204" pitchFamily="34" charset="0"/>
                        <a:buChar cha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Insurance Operations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088793"/>
                  </a:ext>
                </a:extLst>
              </a:tr>
              <a:tr h="39726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777240" rtl="0" eaLnBrk="1" fontAlgn="auto" latinLnBrk="0" hangingPunct="1">
                        <a:lnSpc>
                          <a:spcPts val="1100"/>
                        </a:lnSpc>
                        <a:spcBef>
                          <a:spcPts val="0"/>
                        </a:spcBef>
                        <a:spcAft>
                          <a:spcPts val="0"/>
                        </a:spcAft>
                        <a:buClr>
                          <a:schemeClr val="tx1"/>
                        </a:buClr>
                        <a:buSzPts val="1000"/>
                        <a:buFont typeface="Arial" panose="020B0604020202020204" pitchFamily="34" charset="0"/>
                        <a:buChar char="•"/>
                        <a:tabLst/>
                        <a:defRP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Practicum in Marketing</a:t>
                      </a:r>
                    </a:p>
                    <a:p>
                      <a:pPr marL="171450" marR="0" lvl="0" indent="-171450" algn="l" defTabSz="777240" rtl="0" eaLnBrk="1" fontAlgn="auto" latinLnBrk="0" hangingPunct="1">
                        <a:lnSpc>
                          <a:spcPts val="1100"/>
                        </a:lnSpc>
                        <a:spcBef>
                          <a:spcPts val="0"/>
                        </a:spcBef>
                        <a:spcAft>
                          <a:spcPts val="0"/>
                        </a:spcAft>
                        <a:buClr>
                          <a:schemeClr val="tx1"/>
                        </a:buClr>
                        <a:buSzPts val="1000"/>
                        <a:buFont typeface="Arial" panose="020B0604020202020204" pitchFamily="34" charset="0"/>
                        <a:buChar char="•"/>
                        <a:tabLst/>
                        <a:defRPr/>
                      </a:pPr>
                      <a:r>
                        <a:rPr lang="en-US" sz="900" b="0" i="0" u="none" strike="noStrike" cap="none" dirty="0">
                          <a:solidFill>
                            <a:schemeClr val="tx1"/>
                          </a:solidFill>
                          <a:latin typeface="Calibri" panose="020F0502020204030204" pitchFamily="34" charset="0"/>
                          <a:ea typeface="Open Sans Light" pitchFamily="2" charset="0"/>
                          <a:cs typeface="Calibri" panose="020F0502020204030204" pitchFamily="34" charset="0"/>
                          <a:sym typeface="Calibri"/>
                        </a:rPr>
                        <a:t>Practicum in Entrepreneurship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26004"/>
                  </a:ext>
                </a:extLst>
              </a:tr>
            </a:tbl>
          </a:graphicData>
        </a:graphic>
      </p:graphicFrame>
      <p:sp>
        <p:nvSpPr>
          <p:cNvPr id="27" name="Rectangle 26">
            <a:extLst>
              <a:ext uri="{FF2B5EF4-FFF2-40B4-BE49-F238E27FC236}">
                <a16:creationId xmlns:a16="http://schemas.microsoft.com/office/drawing/2014/main" id="{51EB19DF-B58A-124C-914A-06C3A6AAEC9E}"/>
              </a:ext>
            </a:extLst>
          </p:cNvPr>
          <p:cNvSpPr/>
          <p:nvPr/>
        </p:nvSpPr>
        <p:spPr>
          <a:xfrm>
            <a:off x="237002" y="6119945"/>
            <a:ext cx="4210735" cy="276999"/>
          </a:xfrm>
          <a:prstGeom prst="rect">
            <a:avLst/>
          </a:prstGeom>
        </p:spPr>
        <p:txBody>
          <a:bodyPr wrap="square">
            <a:spAutoFit/>
          </a:bodyPr>
          <a:lstStyle/>
          <a:p>
            <a:pPr lvl="0" algn="ctr">
              <a:buClr>
                <a:prstClr val="black"/>
              </a:buClr>
              <a:defRPr/>
            </a:pPr>
            <a:r>
              <a:rPr lang="en-US" sz="1200" b="1" dirty="0">
                <a:solidFill>
                  <a:schemeClr val="accent1"/>
                </a:solidFill>
                <a:latin typeface="Calibri" panose="020F0502020204030204" pitchFamily="34" charset="0"/>
                <a:ea typeface="Open Sans Condensed Condensed" pitchFamily="2" charset="0"/>
                <a:cs typeface="Calibri" panose="020F0502020204030204" pitchFamily="34" charset="0"/>
                <a:sym typeface="Calibri"/>
              </a:rPr>
              <a:t>Aligned Advanced Academic Courses </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44" name="Table 43" descr="Aligned Advanced Academic Courses">
            <a:extLst>
              <a:ext uri="{FF2B5EF4-FFF2-40B4-BE49-F238E27FC236}">
                <a16:creationId xmlns:a16="http://schemas.microsoft.com/office/drawing/2014/main" id="{3E2DD264-47B8-1545-85DD-F3E32EB813B3}"/>
              </a:ext>
            </a:extLst>
          </p:cNvPr>
          <p:cNvGraphicFramePr>
            <a:graphicFrameLocks noGrp="1"/>
          </p:cNvGraphicFramePr>
          <p:nvPr>
            <p:extLst>
              <p:ext uri="{D42A27DB-BD31-4B8C-83A1-F6EECF244321}">
                <p14:modId xmlns:p14="http://schemas.microsoft.com/office/powerpoint/2010/main" val="2675714046"/>
              </p:ext>
            </p:extLst>
          </p:nvPr>
        </p:nvGraphicFramePr>
        <p:xfrm>
          <a:off x="211027" y="6357448"/>
          <a:ext cx="4223434" cy="472440"/>
        </p:xfrm>
        <a:graphic>
          <a:graphicData uri="http://schemas.openxmlformats.org/drawingml/2006/table">
            <a:tbl>
              <a:tblPr firstRow="1" bandRow="1">
                <a:effectLst/>
                <a:tableStyleId>{5C22544A-7EE6-4342-B048-85BDC9FD1C3A}</a:tableStyleId>
              </a:tblPr>
              <a:tblGrid>
                <a:gridCol w="1179940">
                  <a:extLst>
                    <a:ext uri="{9D8B030D-6E8A-4147-A177-3AD203B41FA5}">
                      <a16:colId xmlns:a16="http://schemas.microsoft.com/office/drawing/2014/main" val="3900548994"/>
                    </a:ext>
                  </a:extLst>
                </a:gridCol>
                <a:gridCol w="3043494">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AP or IB</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5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Statistics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extLst>
                  <a:ext uri="{0D108BD9-81ED-4DB2-BD59-A6C34878D82A}">
                    <a16:rowId xmlns:a16="http://schemas.microsoft.com/office/drawing/2014/main" val="2752735340"/>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Dual Credit</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5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Dual credit offerings will vary by local education agency.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448495746"/>
                  </a:ext>
                </a:extLst>
              </a:tr>
            </a:tbl>
          </a:graphicData>
        </a:graphic>
      </p:graphicFrame>
      <p:sp>
        <p:nvSpPr>
          <p:cNvPr id="2" name="TextBox 1">
            <a:extLst>
              <a:ext uri="{FF2B5EF4-FFF2-40B4-BE49-F238E27FC236}">
                <a16:creationId xmlns:a16="http://schemas.microsoft.com/office/drawing/2014/main" id="{50361EC3-77A7-994F-984F-11D4CA56C88D}"/>
              </a:ext>
            </a:extLst>
          </p:cNvPr>
          <p:cNvSpPr txBox="1"/>
          <p:nvPr/>
        </p:nvSpPr>
        <p:spPr>
          <a:xfrm>
            <a:off x="-308229" y="6795063"/>
            <a:ext cx="4742689" cy="481670"/>
          </a:xfrm>
          <a:prstGeom prst="rect">
            <a:avLst/>
          </a:prstGeom>
          <a:noFill/>
        </p:spPr>
        <p:txBody>
          <a:bodyPr wrap="square" rtlCol="0">
            <a:spAutoFit/>
          </a:bodyPr>
          <a:lstStyle/>
          <a:p>
            <a:pPr marL="457200" marR="0">
              <a:lnSpc>
                <a:spcPct val="107000"/>
              </a:lnSpc>
              <a:spcBef>
                <a:spcPts val="0"/>
              </a:spcBef>
              <a:spcAft>
                <a:spcPts val="800"/>
              </a:spcAft>
            </a:pP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Students should be advised to consider these course opportunities to enrich their preparation. AP or IB courses not listed under the Secondary Courses for High School Credit section of this framework document do not count towards concentrator/completer status for this program of study.</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E6D0C54-DE5D-EB4A-80F0-2C96F3B14DB5}"/>
              </a:ext>
            </a:extLst>
          </p:cNvPr>
          <p:cNvSpPr/>
          <p:nvPr/>
        </p:nvSpPr>
        <p:spPr>
          <a:xfrm>
            <a:off x="237002" y="7238608"/>
            <a:ext cx="412510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Work-Based Learning and Expanded Learning Opportunities</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28" name="Table 27" descr="Work-Based Learning and Expanded Learning Opportunities">
            <a:extLst>
              <a:ext uri="{FF2B5EF4-FFF2-40B4-BE49-F238E27FC236}">
                <a16:creationId xmlns:a16="http://schemas.microsoft.com/office/drawing/2014/main" id="{799D3F2A-B054-4C47-A306-F8F9DE80D21E}"/>
              </a:ext>
            </a:extLst>
          </p:cNvPr>
          <p:cNvGraphicFramePr>
            <a:graphicFrameLocks noGrp="1"/>
          </p:cNvGraphicFramePr>
          <p:nvPr>
            <p:extLst>
              <p:ext uri="{D42A27DB-BD31-4B8C-83A1-F6EECF244321}">
                <p14:modId xmlns:p14="http://schemas.microsoft.com/office/powerpoint/2010/main" val="2141690323"/>
              </p:ext>
            </p:extLst>
          </p:nvPr>
        </p:nvGraphicFramePr>
        <p:xfrm>
          <a:off x="226267" y="7478942"/>
          <a:ext cx="4223435" cy="838200"/>
        </p:xfrm>
        <a:graphic>
          <a:graphicData uri="http://schemas.openxmlformats.org/drawingml/2006/table">
            <a:tbl>
              <a:tblPr firstRow="1" bandRow="1">
                <a:effectLst/>
                <a:tableStyleId>{5C22544A-7EE6-4342-B048-85BDC9FD1C3A}</a:tableStyleId>
              </a:tblPr>
              <a:tblGrid>
                <a:gridCol w="1170762">
                  <a:extLst>
                    <a:ext uri="{9D8B030D-6E8A-4147-A177-3AD203B41FA5}">
                      <a16:colId xmlns:a16="http://schemas.microsoft.com/office/drawing/2014/main" val="3900548994"/>
                    </a:ext>
                  </a:extLst>
                </a:gridCol>
                <a:gridCol w="3052673">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kern="120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Work-Based Learning Activities</a:t>
                      </a:r>
                      <a:endParaRPr lang="en-US" sz="950" b="1" i="0" kern="120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at a marketing and advertising company</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Job shadow a pharmaceutical sales representative </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at a local retail company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extLst>
                  <a:ext uri="{0D108BD9-81ED-4DB2-BD59-A6C34878D82A}">
                    <a16:rowId xmlns:a16="http://schemas.microsoft.com/office/drawing/2014/main" val="2479243592"/>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kern="120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Expanded Learning Opportunities</a:t>
                      </a:r>
                      <a:endParaRPr lang="en-US" sz="950" b="1" i="0" kern="120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Job shadow an account representative at a marketing firm</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Participate in BPA, DECA, FBLA, or related UIL events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2752735340"/>
                  </a:ext>
                </a:extLst>
              </a:tr>
            </a:tbl>
          </a:graphicData>
        </a:graphic>
      </p:graphicFrame>
      <p:sp>
        <p:nvSpPr>
          <p:cNvPr id="26" name="Rectangle 25">
            <a:extLst>
              <a:ext uri="{FF2B5EF4-FFF2-40B4-BE49-F238E27FC236}">
                <a16:creationId xmlns:a16="http://schemas.microsoft.com/office/drawing/2014/main" id="{AC1903EC-A84D-594F-94A3-CABE34227C62}"/>
              </a:ext>
            </a:extLst>
          </p:cNvPr>
          <p:cNvSpPr/>
          <p:nvPr/>
        </p:nvSpPr>
        <p:spPr>
          <a:xfrm>
            <a:off x="272103" y="8341761"/>
            <a:ext cx="416740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Aligned Industry-Based Certifications</a:t>
            </a:r>
          </a:p>
        </p:txBody>
      </p:sp>
      <p:sp>
        <p:nvSpPr>
          <p:cNvPr id="14" name="Google Shape;166;p1">
            <a:extLst>
              <a:ext uri="{FF2B5EF4-FFF2-40B4-BE49-F238E27FC236}">
                <a16:creationId xmlns:a16="http://schemas.microsoft.com/office/drawing/2014/main" id="{F3FFB454-99EA-E048-AE90-DD129590DE9E}"/>
              </a:ext>
            </a:extLst>
          </p:cNvPr>
          <p:cNvSpPr txBox="1"/>
          <p:nvPr/>
        </p:nvSpPr>
        <p:spPr>
          <a:xfrm>
            <a:off x="232456" y="8552086"/>
            <a:ext cx="4150700" cy="727118"/>
          </a:xfrm>
          <a:prstGeom prst="rect">
            <a:avLst/>
          </a:prstGeom>
          <a:noFill/>
          <a:ln>
            <a:noFill/>
          </a:ln>
        </p:spPr>
        <p:txBody>
          <a:bodyPr spcFirstLastPara="1" wrap="square" lIns="0" tIns="0" rIns="0" bIns="0" numCol="2" spcCol="18288" anchor="t" anchorCtr="0">
            <a:noAutofit/>
          </a:bodyPr>
          <a:lstStyle/>
          <a:p>
            <a:pPr marL="127000" marR="0" lvl="0" indent="-127000" algn="l" defTabSz="914400" rtl="0" eaLnBrk="1" fontAlgn="auto" latinLnBrk="0" hangingPunct="1">
              <a:spcBef>
                <a:spcPts val="0"/>
              </a:spcBef>
              <a:spcAft>
                <a:spcPts val="0"/>
              </a:spcAft>
              <a:buClr>
                <a:schemeClr val="tx1"/>
              </a:buClr>
              <a:buSzPct val="100000"/>
              <a:buFont typeface="Arial" panose="020B0604020202020204" pitchFamily="34" charset="0"/>
              <a:buChar char="•"/>
              <a:tabLst/>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rPr>
              <a:t>Certified Insurance Service Representative</a:t>
            </a:r>
          </a:p>
          <a:p>
            <a:pPr marL="127000" marR="0" lvl="0" indent="-127000" algn="l" defTabSz="914400" rtl="0" eaLnBrk="1" fontAlgn="auto" latinLnBrk="0" hangingPunct="1">
              <a:spcBef>
                <a:spcPts val="0"/>
              </a:spcBef>
              <a:spcAft>
                <a:spcPts val="0"/>
              </a:spcAft>
              <a:buClr>
                <a:schemeClr val="tx1"/>
              </a:buClr>
              <a:buSzPct val="100000"/>
              <a:buFont typeface="Arial" panose="020B0604020202020204" pitchFamily="34" charset="0"/>
              <a:buChar char="•"/>
              <a:tabLst/>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rPr>
              <a:t>Entrepreneurship and Small Business</a:t>
            </a:r>
            <a:endParaRPr lang="en-US" sz="900" dirty="0">
              <a:latin typeface="Calibri" panose="020F0502020204030204" pitchFamily="34" charset="0"/>
              <a:ea typeface="Open Sans Light" panose="020B0606030504020204" pitchFamily="34" charset="0"/>
              <a:cs typeface="Calibri" panose="020F0502020204030204" pitchFamily="34" charset="0"/>
            </a:endParaRPr>
          </a:p>
          <a:p>
            <a:pPr marL="127000" indent="-127000">
              <a:buClr>
                <a:schemeClr val="tx1"/>
              </a:buClr>
              <a:buSzPct val="100000"/>
              <a:buFont typeface="Arial" panose="020B0604020202020204" pitchFamily="34" charset="0"/>
              <a:buChar char="•"/>
              <a:defRPr/>
            </a:pPr>
            <a:r>
              <a:rPr lang="en-US" sz="900" dirty="0" err="1">
                <a:latin typeface="Calibri" panose="020F0502020204030204" pitchFamily="34" charset="0"/>
                <a:ea typeface="Open Sans Light" panose="020B0606030504020204" pitchFamily="34" charset="0"/>
                <a:cs typeface="Calibri" panose="020F0502020204030204" pitchFamily="34" charset="0"/>
                <a:sym typeface="Calibri"/>
              </a:rPr>
              <a:t>Stukent</a:t>
            </a:r>
            <a:r>
              <a:rPr lang="en-US" sz="900" dirty="0">
                <a:latin typeface="Calibri" panose="020F0502020204030204" pitchFamily="34" charset="0"/>
                <a:ea typeface="Open Sans Light" panose="020B0606030504020204" pitchFamily="34" charset="0"/>
                <a:cs typeface="Calibri" panose="020F0502020204030204" pitchFamily="34" charset="0"/>
                <a:sym typeface="Calibri"/>
              </a:rPr>
              <a:t> Social Media Marketing Certification</a:t>
            </a:r>
          </a:p>
          <a:p>
            <a:pPr marL="127000" indent="-127000">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rPr>
              <a:t>Real Estate Sales Agent License</a:t>
            </a:r>
            <a:endParaRPr lang="en-US" sz="900" dirty="0">
              <a:latin typeface="Calibri" panose="020F0502020204030204" pitchFamily="34" charset="0"/>
              <a:ea typeface="Open Sans Light" panose="020B060603050402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8901CE91-ECE6-7049-B499-17887E1ED1D4}"/>
              </a:ext>
              <a:ext uri="{C183D7F6-B498-43B3-948B-1728B52AA6E4}">
                <adec:decorative xmlns:adec="http://schemas.microsoft.com/office/drawing/2017/decorative" val="1"/>
              </a:ext>
            </a:extLst>
          </p:cNvPr>
          <p:cNvSpPr/>
          <p:nvPr/>
        </p:nvSpPr>
        <p:spPr>
          <a:xfrm>
            <a:off x="4675133" y="2932750"/>
            <a:ext cx="3116932" cy="712565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3DB"/>
              </a:solidFill>
              <a:effectLst/>
              <a:uLnTx/>
              <a:uFillTx/>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1769ED0C-06E7-7F46-B005-75B0FEB7C386}"/>
              </a:ext>
            </a:extLst>
          </p:cNvPr>
          <p:cNvSpPr/>
          <p:nvPr/>
        </p:nvSpPr>
        <p:spPr>
          <a:xfrm>
            <a:off x="4761071" y="3021679"/>
            <a:ext cx="2967116"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
                <a:srgbClr val="363534"/>
              </a:buClr>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Example Postsecondary Opportunities</a:t>
            </a:r>
          </a:p>
        </p:txBody>
      </p:sp>
      <p:sp>
        <p:nvSpPr>
          <p:cNvPr id="23" name="Google Shape;163;p1">
            <a:extLst>
              <a:ext uri="{FF2B5EF4-FFF2-40B4-BE49-F238E27FC236}">
                <a16:creationId xmlns:a16="http://schemas.microsoft.com/office/drawing/2014/main" id="{1ACA50DF-1E3A-1C45-A12E-E10648D51069}"/>
              </a:ext>
            </a:extLst>
          </p:cNvPr>
          <p:cNvSpPr txBox="1"/>
          <p:nvPr/>
        </p:nvSpPr>
        <p:spPr>
          <a:xfrm>
            <a:off x="4791263" y="3284972"/>
            <a:ext cx="3020488" cy="2133140"/>
          </a:xfrm>
          <a:prstGeom prst="rect">
            <a:avLst/>
          </a:prstGeom>
          <a:noFill/>
          <a:ln>
            <a:noFill/>
          </a:ln>
        </p:spPr>
        <p:txBody>
          <a:bodyPr spcFirstLastPara="1" wrap="square" lIns="91425" tIns="45700" rIns="91425" bIns="45700" anchor="t" anchorCtr="0">
            <a:noAutofit/>
          </a:bodyPr>
          <a:lstStyle/>
          <a:p>
            <a:pPr marL="114300" marR="0" lvl="0" indent="-114300" algn="l" defTabSz="914400" rtl="0" eaLnBrk="1" fontAlgn="auto" latinLnBrk="0" hangingPunct="1">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Associate Degrees</a:t>
            </a:r>
            <a:endParaRPr kumimoji="0"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Marketing/Marketing Management</a:t>
            </a: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Retail Management</a:t>
            </a:r>
          </a:p>
          <a:p>
            <a:pPr marL="114300" lvl="0" indent="-114300">
              <a:lnSpc>
                <a:spcPts val="700"/>
              </a:lnSpc>
              <a:buClr>
                <a:srgbClr val="363534"/>
              </a:buClr>
              <a:buSzPts val="800"/>
              <a:buFontTx/>
              <a:buChar char="•"/>
              <a:defRPr/>
            </a:pPr>
            <a:endPar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lvl="0">
              <a:buClr>
                <a:srgbClr val="363534"/>
              </a:buClr>
              <a:buSzPts val="800"/>
              <a:defRPr/>
            </a:pPr>
            <a:r>
              <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Bachelor’s Degrees</a:t>
            </a:r>
            <a:endPar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Business Administration</a:t>
            </a: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Marketing/Marketing Management</a:t>
            </a: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Fashion Merchandising</a:t>
            </a:r>
          </a:p>
          <a:p>
            <a:pPr marL="114300" lvl="0" indent="-114300">
              <a:lnSpc>
                <a:spcPts val="700"/>
              </a:lnSpc>
              <a:buClr>
                <a:srgbClr val="363534"/>
              </a:buClr>
              <a:buSzPts val="800"/>
              <a:buFontTx/>
              <a:buChar char="•"/>
              <a:defRPr/>
            </a:pPr>
            <a:endPar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lvl="0">
              <a:buClr>
                <a:srgbClr val="363534"/>
              </a:buClr>
              <a:buSzPts val="800"/>
              <a:defRPr/>
            </a:pPr>
            <a:r>
              <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Master’s, Doctoral, and Professional Degrees</a:t>
            </a:r>
            <a:endPar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Business Administration</a:t>
            </a: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Applied Economics</a:t>
            </a: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Business Analytics</a:t>
            </a:r>
          </a:p>
          <a:p>
            <a:pPr marL="114300" lvl="0" indent="-114300">
              <a:lnSpc>
                <a:spcPts val="700"/>
              </a:lnSpc>
              <a:buClr>
                <a:srgbClr val="363534"/>
              </a:buClr>
              <a:buSzPts val="800"/>
              <a:buFontTx/>
              <a:buChar char="•"/>
              <a:defRPr/>
            </a:pPr>
            <a:endPar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lvl="0">
              <a:lnSpc>
                <a:spcPts val="1000"/>
              </a:lnSpc>
              <a:buClr>
                <a:srgbClr val="363534"/>
              </a:buClr>
              <a:buSzPts val="800"/>
              <a:defRPr/>
            </a:pPr>
            <a:r>
              <a:rPr lang="en-US" sz="900" b="1"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 Stackable IBCs/License</a:t>
            </a: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Salesforce</a:t>
            </a:r>
          </a:p>
          <a:p>
            <a:pPr marL="171450" lvl="0" indent="-171450">
              <a:lnSpc>
                <a:spcPts val="1000"/>
              </a:lnSpc>
              <a:buClr>
                <a:schemeClr val="tx1"/>
              </a:buClr>
              <a:buSzPct val="100000"/>
              <a:buFont typeface="Arial" panose="020B0604020202020204" pitchFamily="34" charset="0"/>
              <a:buChar char="•"/>
              <a:defRPr/>
            </a:pPr>
            <a:r>
              <a:rPr lang="en-US" sz="900" dirty="0">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Service Contract Providers</a:t>
            </a:r>
            <a:endParaRPr kumimoji="0" sz="1000" b="1" i="0" u="none" strike="noStrike" kern="1200" cap="none" spc="0" normalizeH="0" baseline="0" noProof="0" dirty="0">
              <a:ln>
                <a:noFill/>
              </a:ln>
              <a:solidFill>
                <a:srgbClr val="4472C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p:txBody>
      </p:sp>
      <p:sp>
        <p:nvSpPr>
          <p:cNvPr id="15" name="Rectangle 14">
            <a:extLst>
              <a:ext uri="{FF2B5EF4-FFF2-40B4-BE49-F238E27FC236}">
                <a16:creationId xmlns:a16="http://schemas.microsoft.com/office/drawing/2014/main" id="{015EAF6B-99CE-4B46-8970-C84F35537098}"/>
              </a:ext>
            </a:extLst>
          </p:cNvPr>
          <p:cNvSpPr/>
          <p:nvPr/>
        </p:nvSpPr>
        <p:spPr>
          <a:xfrm>
            <a:off x="5406648" y="5713581"/>
            <a:ext cx="2423932"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Example Aligned Occupations   </a:t>
            </a: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Calibri" panose="020F0502020204030204" pitchFamily="34" charset="0"/>
                <a:ea typeface="Open Sans Semibold" panose="020B0606030504020204" pitchFamily="34" charset="0"/>
                <a:cs typeface="Calibri" panose="020F0502020204030204" pitchFamily="34" charset="0"/>
              </a:rPr>
              <a:t>Marketing and Sales</a:t>
            </a:r>
          </a:p>
        </p:txBody>
      </p:sp>
      <p:sp>
        <p:nvSpPr>
          <p:cNvPr id="46" name="Double Bracket 45">
            <a:extLst>
              <a:ext uri="{FF2B5EF4-FFF2-40B4-BE49-F238E27FC236}">
                <a16:creationId xmlns:a16="http://schemas.microsoft.com/office/drawing/2014/main" id="{29723102-B029-6046-AE5F-B64631A4EF05}"/>
              </a:ext>
              <a:ext uri="{C183D7F6-B498-43B3-948B-1728B52AA6E4}">
                <adec:decorative xmlns:adec="http://schemas.microsoft.com/office/drawing/2017/decorative" val="1"/>
              </a:ext>
            </a:extLst>
          </p:cNvPr>
          <p:cNvSpPr/>
          <p:nvPr/>
        </p:nvSpPr>
        <p:spPr>
          <a:xfrm>
            <a:off x="5319343" y="6114559"/>
            <a:ext cx="1899685" cy="844564"/>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CE42AF-E901-D54D-9617-6AE15DB37D6C}"/>
              </a:ext>
            </a:extLst>
          </p:cNvPr>
          <p:cNvSpPr txBox="1"/>
          <p:nvPr/>
        </p:nvSpPr>
        <p:spPr>
          <a:xfrm>
            <a:off x="5416023" y="6145650"/>
            <a:ext cx="1934240" cy="198601"/>
          </a:xfrm>
          <a:prstGeom prst="rect">
            <a:avLst/>
          </a:prstGeom>
          <a:noFill/>
        </p:spPr>
        <p:txBody>
          <a:bodyPr wrap="square" rtlCol="0">
            <a:noAutofit/>
          </a:bodyPr>
          <a:lstStyle/>
          <a:p>
            <a:pPr lvl="0" defTabSz="1341150">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Retail Salespersons</a:t>
            </a:r>
          </a:p>
        </p:txBody>
      </p:sp>
      <p:sp>
        <p:nvSpPr>
          <p:cNvPr id="31" name="TextBox 30">
            <a:extLst>
              <a:ext uri="{FF2B5EF4-FFF2-40B4-BE49-F238E27FC236}">
                <a16:creationId xmlns:a16="http://schemas.microsoft.com/office/drawing/2014/main" id="{6BC50869-F11E-6140-9A7D-20A0EA8F797B}"/>
              </a:ext>
            </a:extLst>
          </p:cNvPr>
          <p:cNvSpPr txBox="1"/>
          <p:nvPr/>
        </p:nvSpPr>
        <p:spPr>
          <a:xfrm>
            <a:off x="5408128" y="6345606"/>
            <a:ext cx="1939172" cy="540597"/>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28, 356</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rPr>
              <a:t>56,132</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15</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sp>
        <p:nvSpPr>
          <p:cNvPr id="45" name="Double Bracket 44">
            <a:extLst>
              <a:ext uri="{FF2B5EF4-FFF2-40B4-BE49-F238E27FC236}">
                <a16:creationId xmlns:a16="http://schemas.microsoft.com/office/drawing/2014/main" id="{3BA72D32-C034-BD46-AA07-443AFE5B1384}"/>
              </a:ext>
              <a:ext uri="{C183D7F6-B498-43B3-948B-1728B52AA6E4}">
                <adec:decorative xmlns:adec="http://schemas.microsoft.com/office/drawing/2017/decorative" val="1"/>
              </a:ext>
            </a:extLst>
          </p:cNvPr>
          <p:cNvSpPr/>
          <p:nvPr/>
        </p:nvSpPr>
        <p:spPr>
          <a:xfrm>
            <a:off x="5317773" y="7049191"/>
            <a:ext cx="1899686" cy="808126"/>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22A8830-FB08-DD4C-9E74-0415193C983F}"/>
              </a:ext>
            </a:extLst>
          </p:cNvPr>
          <p:cNvSpPr txBox="1"/>
          <p:nvPr/>
        </p:nvSpPr>
        <p:spPr>
          <a:xfrm>
            <a:off x="5414182" y="7040277"/>
            <a:ext cx="1942641" cy="238027"/>
          </a:xfrm>
          <a:prstGeom prst="rect">
            <a:avLst/>
          </a:prstGeom>
          <a:noFill/>
        </p:spPr>
        <p:txBody>
          <a:bodyPr wrap="square" rtlCol="0">
            <a:noAutofit/>
          </a:bodyPr>
          <a:lstStyle/>
          <a:p>
            <a:pPr lvl="0" defTabSz="1341150">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Market Research Analysts</a:t>
            </a:r>
            <a:endPar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53A39835-03FC-214F-8A58-02640F31131C}"/>
              </a:ext>
            </a:extLst>
          </p:cNvPr>
          <p:cNvSpPr txBox="1"/>
          <p:nvPr/>
        </p:nvSpPr>
        <p:spPr>
          <a:xfrm>
            <a:off x="5418195" y="7244069"/>
            <a:ext cx="1809580" cy="669904"/>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60,926</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5,688</a:t>
            </a:r>
          </a:p>
          <a:p>
            <a:pPr lvl="0" defTabSz="1341150">
              <a:lnSpc>
                <a:spcPts val="1250"/>
              </a:lnSpc>
              <a:buClr>
                <a:prstClr val="black"/>
              </a:buClr>
              <a:buSzPts val="800"/>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35%</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32" name="Double Bracket 31">
            <a:extLst>
              <a:ext uri="{FF2B5EF4-FFF2-40B4-BE49-F238E27FC236}">
                <a16:creationId xmlns:a16="http://schemas.microsoft.com/office/drawing/2014/main" id="{C158C378-9848-B245-98F2-BA389079EE25}"/>
              </a:ext>
              <a:ext uri="{C183D7F6-B498-43B3-948B-1728B52AA6E4}">
                <adec:decorative xmlns:adec="http://schemas.microsoft.com/office/drawing/2017/decorative" val="1"/>
              </a:ext>
            </a:extLst>
          </p:cNvPr>
          <p:cNvSpPr/>
          <p:nvPr/>
        </p:nvSpPr>
        <p:spPr>
          <a:xfrm>
            <a:off x="5319458" y="7945642"/>
            <a:ext cx="1901952" cy="831488"/>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6836B01-57B0-8443-920B-F0A28CAAA2E7}"/>
              </a:ext>
            </a:extLst>
          </p:cNvPr>
          <p:cNvSpPr txBox="1"/>
          <p:nvPr/>
        </p:nvSpPr>
        <p:spPr>
          <a:xfrm>
            <a:off x="5416233" y="7967194"/>
            <a:ext cx="1934240" cy="198601"/>
          </a:xfrm>
          <a:prstGeom prst="rect">
            <a:avLst/>
          </a:prstGeom>
          <a:noFill/>
        </p:spPr>
        <p:txBody>
          <a:bodyPr wrap="square" rtlCol="0">
            <a:noAutofit/>
          </a:bodyPr>
          <a:lstStyle/>
          <a:p>
            <a:pPr lvl="0" defTabSz="1341150">
              <a:buClr>
                <a:prstClr val="black"/>
              </a:buClr>
              <a:buSzPts val="800"/>
              <a:defRPr/>
            </a:pPr>
            <a:r>
              <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Sales Managers</a:t>
            </a:r>
            <a:endPar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0CF72ED8-415F-D540-AFCF-1D88EE060DD3}"/>
              </a:ext>
            </a:extLst>
          </p:cNvPr>
          <p:cNvSpPr txBox="1"/>
          <p:nvPr/>
        </p:nvSpPr>
        <p:spPr>
          <a:xfrm>
            <a:off x="5407950" y="8167114"/>
            <a:ext cx="1881136" cy="557647"/>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$123,729</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3,368</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21</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4">
            <a:alphaModFix/>
          </a:blip>
          <a:srcRect/>
          <a:stretch/>
        </p:blipFill>
        <p:spPr>
          <a:xfrm>
            <a:off x="146880" y="9574456"/>
            <a:ext cx="705086" cy="352543"/>
          </a:xfrm>
          <a:prstGeom prst="rect">
            <a:avLst/>
          </a:prstGeom>
          <a:noFill/>
          <a:ln>
            <a:noFill/>
          </a:ln>
        </p:spPr>
      </p:pic>
      <p:sp>
        <p:nvSpPr>
          <p:cNvPr id="3" name="TextBox 2">
            <a:extLst>
              <a:ext uri="{FF2B5EF4-FFF2-40B4-BE49-F238E27FC236}">
                <a16:creationId xmlns:a16="http://schemas.microsoft.com/office/drawing/2014/main" id="{A70F6E95-8003-B142-A9FC-04557A922F61}"/>
              </a:ext>
            </a:extLst>
          </p:cNvPr>
          <p:cNvSpPr txBox="1"/>
          <p:nvPr/>
        </p:nvSpPr>
        <p:spPr>
          <a:xfrm>
            <a:off x="851966" y="9537184"/>
            <a:ext cx="3754879" cy="338554"/>
          </a:xfrm>
          <a:prstGeom prst="rect">
            <a:avLst/>
          </a:prstGeom>
          <a:noFill/>
        </p:spPr>
        <p:txBody>
          <a:bodyPr wrap="square" rtlCol="0">
            <a:spAutoFit/>
          </a:bodyPr>
          <a:lstStyle/>
          <a:p>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rPr>
              <a:t>Successful completion of the Marketing and Sales program of study will fulfill requirements of the Business and Industry endorsement. </a:t>
            </a:r>
          </a:p>
        </p:txBody>
      </p:sp>
      <p:sp>
        <p:nvSpPr>
          <p:cNvPr id="19" name="TextBox 18">
            <a:extLst>
              <a:ext uri="{FF2B5EF4-FFF2-40B4-BE49-F238E27FC236}">
                <a16:creationId xmlns:a16="http://schemas.microsoft.com/office/drawing/2014/main" id="{7895ED36-BF54-1035-351B-F04F493CDBBB}"/>
              </a:ext>
            </a:extLst>
          </p:cNvPr>
          <p:cNvSpPr txBox="1"/>
          <p:nvPr/>
        </p:nvSpPr>
        <p:spPr>
          <a:xfrm>
            <a:off x="4654459" y="9288775"/>
            <a:ext cx="3754879" cy="184666"/>
          </a:xfrm>
          <a:prstGeom prst="rect">
            <a:avLst/>
          </a:prstGeom>
          <a:noFill/>
        </p:spPr>
        <p:txBody>
          <a:bodyPr wrap="square" rtlCol="0">
            <a:spAutoFit/>
          </a:bodyPr>
          <a:lstStyle/>
          <a:p>
            <a:r>
              <a:rPr lang="en-US" sz="600" b="0" i="0" u="none" strike="noStrike" dirty="0">
                <a:solidFill>
                  <a:srgbClr val="000000"/>
                </a:solidFill>
                <a:effectLst/>
              </a:rPr>
              <a:t>Data Source: </a:t>
            </a:r>
            <a:r>
              <a:rPr lang="en-US" sz="600" b="0" i="0" u="none" strike="noStrike" dirty="0" err="1">
                <a:solidFill>
                  <a:srgbClr val="000000"/>
                </a:solidFill>
                <a:effectLst/>
              </a:rPr>
              <a:t>TexasWages</a:t>
            </a:r>
            <a:r>
              <a:rPr lang="en-US" sz="600" b="0" i="0" u="none" strike="noStrike" dirty="0">
                <a:solidFill>
                  <a:srgbClr val="000000"/>
                </a:solidFill>
                <a:effectLst/>
              </a:rPr>
              <a:t>, Texas Workforce Commission. Retrieved3/8/2024.</a:t>
            </a:r>
            <a:endParaRPr lang="en-US" sz="600" dirty="0">
              <a:solidFill>
                <a:schemeClr val="tx2"/>
              </a:solidFill>
              <a:ea typeface="Open Sans Light" panose="020B0606030504020204" pitchFamily="34" charset="0"/>
              <a:cs typeface="Calibri" panose="020F0502020204030204" pitchFamily="34" charset="0"/>
            </a:endParaRPr>
          </a:p>
        </p:txBody>
      </p:sp>
      <p:pic>
        <p:nvPicPr>
          <p:cNvPr id="13" name="Picture 12" descr="QR Code">
            <a:extLst>
              <a:ext uri="{FF2B5EF4-FFF2-40B4-BE49-F238E27FC236}">
                <a16:creationId xmlns:a16="http://schemas.microsoft.com/office/drawing/2014/main" id="{AF03FE6E-AA49-984F-8869-EA4D3B32F916}"/>
              </a:ext>
              <a:ext uri="{C183D7F6-B498-43B3-948B-1728B52AA6E4}">
                <adec:decorative xmlns:adec="http://schemas.microsoft.com/office/drawing/2017/decorative" val="0"/>
              </a:ext>
            </a:extLst>
          </p:cNvPr>
          <p:cNvPicPr>
            <a:picLocks noChangeAspect="1"/>
          </p:cNvPicPr>
          <p:nvPr/>
        </p:nvPicPr>
        <p:blipFill rotWithShape="1">
          <a:blip r:embed="rId5"/>
          <a:srcRect l="18856" t="15627" r="19491" b="23971"/>
          <a:stretch/>
        </p:blipFill>
        <p:spPr>
          <a:xfrm>
            <a:off x="4724146" y="9454185"/>
            <a:ext cx="503990" cy="493776"/>
          </a:xfrm>
          <a:prstGeom prst="rect">
            <a:avLst/>
          </a:prstGeom>
        </p:spPr>
      </p:pic>
      <p:sp>
        <p:nvSpPr>
          <p:cNvPr id="43" name="TextBox 42">
            <a:extLst>
              <a:ext uri="{FF2B5EF4-FFF2-40B4-BE49-F238E27FC236}">
                <a16:creationId xmlns:a16="http://schemas.microsoft.com/office/drawing/2014/main" id="{D7CE7F4C-068A-2546-9291-E776EDA7D48E}"/>
              </a:ext>
            </a:extLst>
          </p:cNvPr>
          <p:cNvSpPr txBox="1"/>
          <p:nvPr/>
        </p:nvSpPr>
        <p:spPr>
          <a:xfrm>
            <a:off x="5188210" y="9377898"/>
            <a:ext cx="2343110" cy="617990"/>
          </a:xfrm>
          <a:prstGeom prst="rect">
            <a:avLst/>
          </a:prstGeom>
          <a:noFill/>
        </p:spPr>
        <p:txBody>
          <a:bodyPr wrap="square" rtlCol="0">
            <a:spAutoFit/>
          </a:bodyPr>
          <a:lstStyle/>
          <a:p>
            <a:pPr>
              <a:lnSpc>
                <a:spcPct val="108000"/>
              </a:lnSpc>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For more information visit: </a:t>
            </a:r>
            <a:r>
              <a:rPr lang="en-US" sz="800"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https://tea.texas.gov/academics/college-career-and-military-prep/career-and-technical-education/programs-of-study-additional-resources</a:t>
            </a:r>
            <a:endPar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42F6463D-DDA7-F843-AB15-C2ABD0D5C6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65286" y="3262136"/>
            <a:ext cx="610356" cy="596484"/>
          </a:xfrm>
          <a:prstGeom prst="rect">
            <a:avLst/>
          </a:prstGeom>
        </p:spPr>
      </p:pic>
      <p:pic>
        <p:nvPicPr>
          <p:cNvPr id="49" name="Picture 48">
            <a:extLst>
              <a:ext uri="{FF2B5EF4-FFF2-40B4-BE49-F238E27FC236}">
                <a16:creationId xmlns:a16="http://schemas.microsoft.com/office/drawing/2014/main" id="{9C215D3E-B4C3-D846-AA02-4E77213044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5251" y="2242944"/>
            <a:ext cx="610355" cy="596483"/>
          </a:xfrm>
          <a:prstGeom prst="rect">
            <a:avLst/>
          </a:prstGeom>
        </p:spPr>
      </p:pic>
      <p:pic>
        <p:nvPicPr>
          <p:cNvPr id="41" name="Picture 40">
            <a:extLst>
              <a:ext uri="{FF2B5EF4-FFF2-40B4-BE49-F238E27FC236}">
                <a16:creationId xmlns:a16="http://schemas.microsoft.com/office/drawing/2014/main" id="{E87636A2-C85C-4446-99E9-B5ACC56AFC8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773658" y="5627937"/>
            <a:ext cx="608182" cy="594360"/>
          </a:xfrm>
          <a:prstGeom prst="rect">
            <a:avLst/>
          </a:prstGeom>
        </p:spPr>
      </p:pic>
      <p:grpSp>
        <p:nvGrpSpPr>
          <p:cNvPr id="8" name="Group 7">
            <a:extLst>
              <a:ext uri="{FF2B5EF4-FFF2-40B4-BE49-F238E27FC236}">
                <a16:creationId xmlns:a16="http://schemas.microsoft.com/office/drawing/2014/main" id="{5C8A7708-D620-54EA-E665-4CCDA1659FEE}"/>
              </a:ext>
              <a:ext uri="{C183D7F6-B498-43B3-948B-1728B52AA6E4}">
                <adec:decorative xmlns:adec="http://schemas.microsoft.com/office/drawing/2017/decorative" val="1"/>
              </a:ext>
            </a:extLst>
          </p:cNvPr>
          <p:cNvGrpSpPr/>
          <p:nvPr/>
        </p:nvGrpSpPr>
        <p:grpSpPr>
          <a:xfrm>
            <a:off x="4673509" y="2151925"/>
            <a:ext cx="3118556" cy="805475"/>
            <a:chOff x="252511" y="656902"/>
            <a:chExt cx="3118556" cy="805475"/>
          </a:xfrm>
        </p:grpSpPr>
        <p:pic>
          <p:nvPicPr>
            <p:cNvPr id="9" name="Picture 8">
              <a:extLst>
                <a:ext uri="{FF2B5EF4-FFF2-40B4-BE49-F238E27FC236}">
                  <a16:creationId xmlns:a16="http://schemas.microsoft.com/office/drawing/2014/main" id="{6E015DE0-4BF0-29C3-3942-9B8D157EF5F3}"/>
                </a:ext>
              </a:extLst>
            </p:cNvPr>
            <p:cNvPicPr>
              <a:picLocks noChangeAspect="1"/>
            </p:cNvPicPr>
            <p:nvPr/>
          </p:nvPicPr>
          <p:blipFill>
            <a:blip r:embed="rId10"/>
            <a:stretch>
              <a:fillRect/>
            </a:stretch>
          </p:blipFill>
          <p:spPr>
            <a:xfrm>
              <a:off x="2603500" y="661065"/>
              <a:ext cx="767567" cy="792327"/>
            </a:xfrm>
            <a:prstGeom prst="rect">
              <a:avLst/>
            </a:prstGeom>
          </p:spPr>
        </p:pic>
        <p:pic>
          <p:nvPicPr>
            <p:cNvPr id="16" name="Picture 11">
              <a:extLst>
                <a:ext uri="{FF2B5EF4-FFF2-40B4-BE49-F238E27FC236}">
                  <a16:creationId xmlns:a16="http://schemas.microsoft.com/office/drawing/2014/main" id="{BD074AD3-E08B-BCEE-78B0-D14D1F65131A}"/>
                </a:ext>
                <a:ext uri="{C183D7F6-B498-43B3-948B-1728B52AA6E4}">
                  <adec:decorative xmlns:adec="http://schemas.microsoft.com/office/drawing/2017/decorative" val="1"/>
                </a:ext>
              </a:extLst>
            </p:cNvPr>
            <p:cNvPicPr>
              <a:picLocks noChangeAspect="1"/>
            </p:cNvPicPr>
            <p:nvPr/>
          </p:nvPicPr>
          <p:blipFill rotWithShape="1">
            <a:blip r:embed="rId11"/>
            <a:srcRect r="53553"/>
            <a:stretch/>
          </p:blipFill>
          <p:spPr>
            <a:xfrm>
              <a:off x="1106700" y="665706"/>
              <a:ext cx="1553949" cy="794109"/>
            </a:xfrm>
            <a:prstGeom prst="rect">
              <a:avLst/>
            </a:prstGeom>
          </p:spPr>
        </p:pic>
        <p:pic>
          <p:nvPicPr>
            <p:cNvPr id="18" name="Picture 17">
              <a:extLst>
                <a:ext uri="{FF2B5EF4-FFF2-40B4-BE49-F238E27FC236}">
                  <a16:creationId xmlns:a16="http://schemas.microsoft.com/office/drawing/2014/main" id="{95ED4757-279D-252E-342D-C689A856D01F}"/>
                </a:ext>
              </a:extLst>
            </p:cNvPr>
            <p:cNvPicPr>
              <a:picLocks noChangeAspect="1"/>
            </p:cNvPicPr>
            <p:nvPr/>
          </p:nvPicPr>
          <p:blipFill rotWithShape="1">
            <a:blip r:embed="rId12"/>
            <a:srcRect l="39590" t="25127"/>
            <a:stretch/>
          </p:blipFill>
          <p:spPr>
            <a:xfrm>
              <a:off x="252511" y="656902"/>
              <a:ext cx="974823" cy="805475"/>
            </a:xfrm>
            <a:prstGeom prst="rect">
              <a:avLst/>
            </a:prstGeom>
          </p:spPr>
        </p:pic>
      </p:grpSp>
    </p:spTree>
    <p:extLst>
      <p:ext uri="{BB962C8B-B14F-4D97-AF65-F5344CB8AC3E}">
        <p14:creationId xmlns:p14="http://schemas.microsoft.com/office/powerpoint/2010/main" val="407534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Marketing and Sales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2</a:t>
            </a:r>
            <a:endParaRPr lang="en-US" sz="800" dirty="0">
              <a:solidFill>
                <a:schemeClr val="bg1"/>
              </a:solidFill>
            </a:endParaRPr>
          </a:p>
        </p:txBody>
      </p:sp>
      <p:sp>
        <p:nvSpPr>
          <p:cNvPr id="39" name="TextBox 38">
            <a:extLst>
              <a:ext uri="{FF2B5EF4-FFF2-40B4-BE49-F238E27FC236}">
                <a16:creationId xmlns:a16="http://schemas.microsoft.com/office/drawing/2014/main" id="{0D82E2C1-5515-FC4E-B6F2-EB16D6F05320}"/>
              </a:ext>
            </a:extLst>
          </p:cNvPr>
          <p:cNvSpPr txBox="1"/>
          <p:nvPr/>
        </p:nvSpPr>
        <p:spPr>
          <a:xfrm>
            <a:off x="1364160" y="159172"/>
            <a:ext cx="6392254" cy="400110"/>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Cluster</a:t>
            </a:r>
          </a:p>
        </p:txBody>
      </p:sp>
      <p:sp>
        <p:nvSpPr>
          <p:cNvPr id="41" name="TextBox 40">
            <a:extLst>
              <a:ext uri="{FF2B5EF4-FFF2-40B4-BE49-F238E27FC236}">
                <a16:creationId xmlns:a16="http://schemas.microsoft.com/office/drawing/2014/main" id="{016FFF59-FA5E-994D-8DE3-7298E5ADA69E}"/>
              </a:ext>
            </a:extLst>
          </p:cNvPr>
          <p:cNvSpPr txBox="1"/>
          <p:nvPr/>
        </p:nvSpPr>
        <p:spPr>
          <a:xfrm>
            <a:off x="1364160" y="525007"/>
            <a:ext cx="6392254" cy="353943"/>
          </a:xfrm>
          <a:prstGeom prst="rect">
            <a:avLst/>
          </a:prstGeom>
          <a:noFill/>
        </p:spPr>
        <p:txBody>
          <a:bodyPr wrap="square" rtlCol="0">
            <a:spAutoFit/>
          </a:bodyPr>
          <a:lstStyle/>
          <a:p>
            <a:pPr lvl="0">
              <a:lnSpc>
                <a:spcPts val="2100"/>
              </a:lnSpc>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lang="en-US" sz="1700" b="1" i="1" dirty="0">
                <a:solidFill>
                  <a:schemeClr val="accent1"/>
                </a:solidFill>
                <a:latin typeface="Calibri" panose="020F0502020204030204" pitchFamily="34" charset="0"/>
                <a:ea typeface="Open Sans Semibold" panose="020B0606030504020204" pitchFamily="34" charset="0"/>
                <a:cs typeface="Calibri" panose="020F0502020204030204" pitchFamily="34" charset="0"/>
              </a:rPr>
              <a:t>Marketing and Sales</a:t>
            </a:r>
            <a:endParaRPr kumimoji="0" lang="en-US" sz="17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3CAAE19-98A7-CE4E-903C-01D19008C594}"/>
              </a:ext>
            </a:extLst>
          </p:cNvPr>
          <p:cNvSpPr txBox="1"/>
          <p:nvPr/>
        </p:nvSpPr>
        <p:spPr>
          <a:xfrm>
            <a:off x="1276" y="1104178"/>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5"/>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b="0" i="0" u="none" strike="noStrike" kern="1200" cap="none" spc="0" normalizeH="0" baseline="0" noProof="0" dirty="0">
              <a:ln>
                <a:noFill/>
              </a:ln>
              <a:solidFill>
                <a:schemeClr val="accent5"/>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1FC84E31-D3E9-4645-AA27-E5CE8D61FC16}"/>
              </a:ext>
              <a:ext uri="{C183D7F6-B498-43B3-948B-1728B52AA6E4}">
                <adec:decorative xmlns:adec="http://schemas.microsoft.com/office/drawing/2017/decorative" val="1"/>
              </a:ext>
            </a:extLst>
          </p:cNvPr>
          <p:cNvSpPr/>
          <p:nvPr/>
        </p:nvSpPr>
        <p:spPr>
          <a:xfrm rot="16200000">
            <a:off x="-107138" y="2048587"/>
            <a:ext cx="1126254" cy="411242"/>
          </a:xfrm>
          <a:prstGeom prst="round2DiagRect">
            <a:avLst/>
          </a:prstGeom>
          <a:solidFill>
            <a:srgbClr val="012169"/>
          </a:solid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35" name="Google Shape;187;p2">
            <a:extLst>
              <a:ext uri="{FF2B5EF4-FFF2-40B4-BE49-F238E27FC236}">
                <a16:creationId xmlns:a16="http://schemas.microsoft.com/office/drawing/2014/main" id="{1C3E5367-D893-F547-8939-44BE478A0AB2}"/>
              </a:ext>
            </a:extLst>
          </p:cNvPr>
          <p:cNvSpPr txBox="1"/>
          <p:nvPr/>
        </p:nvSpPr>
        <p:spPr>
          <a:xfrm rot="16200000">
            <a:off x="-50860" y="2100340"/>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38" name="Google Shape;188;p2">
            <a:extLst>
              <a:ext uri="{FF2B5EF4-FFF2-40B4-BE49-F238E27FC236}">
                <a16:creationId xmlns:a16="http://schemas.microsoft.com/office/drawing/2014/main" id="{E5FD0F7F-C689-CC49-A3D9-1F6883E368B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7144711"/>
              </p:ext>
            </p:extLst>
          </p:nvPr>
        </p:nvGraphicFramePr>
        <p:xfrm>
          <a:off x="821124" y="1572183"/>
          <a:ext cx="6437376" cy="96927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3903870355"/>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val="10000"/>
                  </a:ext>
                </a:extLst>
              </a:tr>
              <a:tr h="564774">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Principles of Business, Marketing, and Finance*</a:t>
                      </a:r>
                      <a:endParaRPr lang="en-US" sz="1100" b="1" i="0" u="none" strike="noStrike" cap="none" baseline="30000" dirty="0">
                        <a:solidFill>
                          <a:schemeClr val="accent1"/>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13011200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None</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endParaRPr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r>
                        <a:rPr lang="en-US" sz="900" b="0" i="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sym typeface="Calibri"/>
                        </a:rPr>
                        <a:t>1. Business, Marketing, and Finance</a:t>
                      </a:r>
                    </a:p>
                    <a:p>
                      <a:pPr marL="0" marR="0" lvl="0" indent="0" algn="ctr" rtl="0">
                        <a:spcBef>
                          <a:spcPts val="0"/>
                        </a:spcBef>
                        <a:spcAft>
                          <a:spcPts val="0"/>
                        </a:spcAft>
                        <a:buClr>
                          <a:schemeClr val="dk1"/>
                        </a:buClr>
                        <a:buSzPts val="1000"/>
                        <a:buFont typeface="Calibri"/>
                        <a:buNone/>
                      </a:pPr>
                      <a:r>
                        <a:rPr lang="en-US" sz="900" b="0" i="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sym typeface="Calibri"/>
                        </a:rPr>
                        <a:t>2. Hospitality and Tourism </a:t>
                      </a: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Round Diagonal Corner Rectangle 20">
            <a:extLst>
              <a:ext uri="{FF2B5EF4-FFF2-40B4-BE49-F238E27FC236}">
                <a16:creationId xmlns:a16="http://schemas.microsoft.com/office/drawing/2014/main" id="{02FF7C61-5889-014E-A200-83B321531DD7}"/>
              </a:ext>
              <a:ext uri="{C183D7F6-B498-43B3-948B-1728B52AA6E4}">
                <adec:decorative xmlns:adec="http://schemas.microsoft.com/office/drawing/2017/decorative" val="1"/>
              </a:ext>
            </a:extLst>
          </p:cNvPr>
          <p:cNvSpPr/>
          <p:nvPr/>
        </p:nvSpPr>
        <p:spPr>
          <a:xfrm rot="16200000">
            <a:off x="-100789" y="3859725"/>
            <a:ext cx="1126254" cy="411242"/>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3" name="Google Shape;187;p2">
            <a:extLst>
              <a:ext uri="{FF2B5EF4-FFF2-40B4-BE49-F238E27FC236}">
                <a16:creationId xmlns:a16="http://schemas.microsoft.com/office/drawing/2014/main" id="{637971F6-B1B7-A64D-BA50-C97F2DEE90C7}"/>
              </a:ext>
            </a:extLst>
          </p:cNvPr>
          <p:cNvSpPr txBox="1"/>
          <p:nvPr/>
        </p:nvSpPr>
        <p:spPr>
          <a:xfrm rot="16200000">
            <a:off x="-44511" y="3911478"/>
            <a:ext cx="1013698" cy="30773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sz="1400" b="0" i="0" u="none" strike="noStrike" kern="1200" cap="none" spc="0" normalizeH="0" baseline="0" noProof="0" dirty="0">
              <a:ln>
                <a:noFill/>
              </a:ln>
              <a:solidFill>
                <a:schemeClr val="bg1"/>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55" name="Google Shape;188;p2">
            <a:extLst>
              <a:ext uri="{FF2B5EF4-FFF2-40B4-BE49-F238E27FC236}">
                <a16:creationId xmlns:a16="http://schemas.microsoft.com/office/drawing/2014/main" id="{C8ABB4AB-0B72-794F-BE18-FF28BD9BDE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0570908"/>
              </p:ext>
            </p:extLst>
          </p:nvPr>
        </p:nvGraphicFramePr>
        <p:xfrm>
          <a:off x="819539" y="3395315"/>
          <a:ext cx="6437376" cy="343818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330543124"/>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64497">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Marketing*</a:t>
                      </a:r>
                      <a:endParaRPr lang="en-US" sz="1100" b="0" i="0" u="none" strike="noStrike" cap="none" dirty="0">
                        <a:solidFill>
                          <a:schemeClr val="accent1"/>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N1303424  (1 credit)</a:t>
                      </a:r>
                      <a:endPar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Principles of Business, Marketing and Finance</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73611"/>
                  </a:ext>
                </a:extLst>
              </a:tr>
              <a:tr h="764497">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Sports and Entertainment Marketing</a:t>
                      </a:r>
                      <a:endParaRPr lang="en-US" sz="1100" b="1" i="0" u="none" strike="noStrike" cap="none" baseline="30000" dirty="0">
                        <a:solidFill>
                          <a:schemeClr val="accent1"/>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13034600  (0.5 credit)</a:t>
                      </a:r>
                      <a:endPar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Principles of Business, Marketing and Finance</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6031877"/>
                  </a:ext>
                </a:extLst>
              </a:tr>
              <a:tr h="629587">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Virtual Business</a:t>
                      </a:r>
                      <a:r>
                        <a:rPr lang="en-US" sz="1100" b="0" i="0" u="none" strike="noStrike" cap="none" baseline="0" dirty="0">
                          <a:solidFill>
                            <a:schemeClr val="tx1"/>
                          </a:solidFill>
                          <a:latin typeface="Calibri" panose="020F0502020204030204" pitchFamily="34" charset="0"/>
                          <a:ea typeface="Open Sans Semibold" panose="020B0606030504020204" pitchFamily="34" charset="0"/>
                          <a:cs typeface="Calibri" panose="020F0502020204030204" pitchFamily="34" charset="0"/>
                          <a:sym typeface="Calibri"/>
                        </a:rPr>
                        <a:t>*</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13012000  (0.5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Touch System Data Entry</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r>
                        <a:rPr lang="en-US" sz="900" b="0" i="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sym typeface="Calibri"/>
                        </a:rPr>
                        <a:t>1. Business, Marketing, and Finance </a:t>
                      </a: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4497">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Entrepreneurship I*</a:t>
                      </a:r>
                      <a:endParaRPr kumimoji="0" lang="en-US" sz="1100" b="1" i="0" u="none" strike="noStrike" kern="1200" cap="none" spc="0" normalizeH="0" baseline="3000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13011101 (1 credit)</a:t>
                      </a:r>
                      <a:endPar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Principles of Business, Marketing and Finance</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r>
                        <a:rPr lang="en-US"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1. Business, Marketing, and Finance</a:t>
                      </a:r>
                    </a:p>
                    <a:p>
                      <a:pPr marL="0" marR="0" lvl="0" indent="0" algn="ctr" rtl="0">
                        <a:spcBef>
                          <a:spcPts val="0"/>
                        </a:spcBef>
                        <a:spcAft>
                          <a:spcPts val="0"/>
                        </a:spcAft>
                        <a:buClr>
                          <a:schemeClr val="dk1"/>
                        </a:buClr>
                        <a:buSzPts val="1000"/>
                        <a:buFont typeface="Calibri"/>
                        <a:buNone/>
                      </a:pPr>
                      <a:r>
                        <a:rPr lang="en-US"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2. Hospitality and Tourism</a:t>
                      </a: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9859429"/>
                  </a:ext>
                </a:extLst>
              </a:tr>
            </a:tbl>
          </a:graphicData>
        </a:graphic>
      </p:graphicFrame>
      <p:sp>
        <p:nvSpPr>
          <p:cNvPr id="24" name="TextBox 23">
            <a:extLst>
              <a:ext uri="{FF2B5EF4-FFF2-40B4-BE49-F238E27FC236}">
                <a16:creationId xmlns:a16="http://schemas.microsoft.com/office/drawing/2014/main" id="{C3325738-31CE-BD26-ABA2-DA18F7195BE5}"/>
              </a:ext>
            </a:extLst>
          </p:cNvPr>
          <p:cNvSpPr txBox="1"/>
          <p:nvPr/>
        </p:nvSpPr>
        <p:spPr>
          <a:xfrm>
            <a:off x="814495" y="8264728"/>
            <a:ext cx="6420988" cy="220573"/>
          </a:xfrm>
          <a:prstGeom prst="rect">
            <a:avLst/>
          </a:prstGeom>
          <a:noFill/>
        </p:spPr>
        <p:txBody>
          <a:bodyPr wrap="square" rtlCol="0">
            <a:spAutoFit/>
          </a:bodyPr>
          <a:lstStyle/>
          <a:p>
            <a:pPr>
              <a:lnSpc>
                <a:spcPts val="960"/>
              </a:lnSpc>
              <a:defRPr/>
            </a:pPr>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33" name="Google Shape;195;p2">
            <a:extLst>
              <a:ext uri="{FF2B5EF4-FFF2-40B4-BE49-F238E27FC236}">
                <a16:creationId xmlns:a16="http://schemas.microsoft.com/office/drawing/2014/main" id="{1FBD83F2-1A7F-CF40-A200-125D2971FFB6}"/>
              </a:ext>
            </a:extLst>
          </p:cNvPr>
          <p:cNvSpPr txBox="1"/>
          <p:nvPr/>
        </p:nvSpPr>
        <p:spPr>
          <a:xfrm>
            <a:off x="0" y="9304862"/>
            <a:ext cx="7772400"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Business, Marketing, and Finance </a:t>
            </a:r>
            <a:r>
              <a:rPr lang="en-US" sz="900"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career </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cluster</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endParaRPr kumimoji="0"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6">
            <a:alphaModFix/>
          </a:blip>
          <a:srcRect/>
          <a:stretch/>
        </p:blipFill>
        <p:spPr>
          <a:xfrm>
            <a:off x="291415" y="9598309"/>
            <a:ext cx="705086" cy="352543"/>
          </a:xfrm>
          <a:prstGeom prst="rect">
            <a:avLst/>
          </a:prstGeom>
          <a:noFill/>
          <a:ln>
            <a:noFill/>
          </a:ln>
        </p:spPr>
      </p:pic>
      <p:sp>
        <p:nvSpPr>
          <p:cNvPr id="36" name="TextBox 35">
            <a:extLst>
              <a:ext uri="{FF2B5EF4-FFF2-40B4-BE49-F238E27FC236}">
                <a16:creationId xmlns:a16="http://schemas.microsoft.com/office/drawing/2014/main" id="{1370A37E-2852-6941-A136-3B819AE311F0}"/>
              </a:ext>
            </a:extLst>
          </p:cNvPr>
          <p:cNvSpPr txBox="1"/>
          <p:nvPr/>
        </p:nvSpPr>
        <p:spPr>
          <a:xfrm>
            <a:off x="1055493" y="9607178"/>
            <a:ext cx="6318699"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lvl="0" algn="ctr">
              <a:defRPr/>
            </a:pPr>
            <a:r>
              <a:rPr lang="en-US" sz="1400" b="1" i="1" dirty="0">
                <a:solidFill>
                  <a:schemeClr val="bg1"/>
                </a:solidFill>
                <a:latin typeface="Calibri" panose="020F0502020204030204" pitchFamily="34" charset="0"/>
                <a:ea typeface="Open Sans Semibold" panose="020B0606030504020204" pitchFamily="34" charset="0"/>
                <a:cs typeface="Calibri" panose="020F0502020204030204" pitchFamily="34" charset="0"/>
              </a:rPr>
              <a:t>Marketing and Sales</a:t>
            </a:r>
          </a:p>
        </p:txBody>
      </p:sp>
      <p:pic>
        <p:nvPicPr>
          <p:cNvPr id="13" name="Google Shape;93;p1">
            <a:extLst>
              <a:ext uri="{FF2B5EF4-FFF2-40B4-BE49-F238E27FC236}">
                <a16:creationId xmlns:a16="http://schemas.microsoft.com/office/drawing/2014/main" id="{F1A64DBF-83D5-EBF8-29A4-15A1905BA34F}"/>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797274" y="6182716"/>
            <a:ext cx="438912" cy="438912"/>
          </a:xfrm>
          <a:prstGeom prst="rect">
            <a:avLst/>
          </a:prstGeom>
          <a:noFill/>
          <a:ln>
            <a:noFill/>
          </a:ln>
        </p:spPr>
      </p:pic>
      <p:pic>
        <p:nvPicPr>
          <p:cNvPr id="16" name="Google Shape;93;p1">
            <a:extLst>
              <a:ext uri="{FF2B5EF4-FFF2-40B4-BE49-F238E27FC236}">
                <a16:creationId xmlns:a16="http://schemas.microsoft.com/office/drawing/2014/main" id="{7327557A-BC7F-9C87-EAE0-05B4EF465A39}"/>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797955" y="5442905"/>
            <a:ext cx="438912" cy="438912"/>
          </a:xfrm>
          <a:prstGeom prst="rect">
            <a:avLst/>
          </a:prstGeom>
          <a:noFill/>
          <a:ln>
            <a:noFill/>
          </a:ln>
        </p:spPr>
      </p:pic>
      <p:pic>
        <p:nvPicPr>
          <p:cNvPr id="17" name="Google Shape;93;p1">
            <a:extLst>
              <a:ext uri="{FF2B5EF4-FFF2-40B4-BE49-F238E27FC236}">
                <a16:creationId xmlns:a16="http://schemas.microsoft.com/office/drawing/2014/main" id="{67FBAFAD-08F7-FA4A-95AC-EDEFB9B9AF08}"/>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568654" y="4657003"/>
            <a:ext cx="438912" cy="438912"/>
          </a:xfrm>
          <a:prstGeom prst="rect">
            <a:avLst/>
          </a:prstGeom>
          <a:noFill/>
          <a:ln>
            <a:noFill/>
          </a:ln>
        </p:spPr>
      </p:pic>
      <p:pic>
        <p:nvPicPr>
          <p:cNvPr id="18" name="Google Shape;97;p1">
            <a:extLst>
              <a:ext uri="{FF2B5EF4-FFF2-40B4-BE49-F238E27FC236}">
                <a16:creationId xmlns:a16="http://schemas.microsoft.com/office/drawing/2014/main" id="{EED21236-DAC0-0891-25B8-65B139FD6D98}"/>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28914" y="4657003"/>
            <a:ext cx="438912" cy="438912"/>
          </a:xfrm>
          <a:prstGeom prst="rect">
            <a:avLst/>
          </a:prstGeom>
          <a:noFill/>
          <a:ln>
            <a:noFill/>
          </a:ln>
        </p:spPr>
      </p:pic>
      <p:pic>
        <p:nvPicPr>
          <p:cNvPr id="19" name="Google Shape;93;p1">
            <a:extLst>
              <a:ext uri="{FF2B5EF4-FFF2-40B4-BE49-F238E27FC236}">
                <a16:creationId xmlns:a16="http://schemas.microsoft.com/office/drawing/2014/main" id="{88C76797-2C2E-A834-E594-85515979E742}"/>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800833" y="3858062"/>
            <a:ext cx="438912" cy="438912"/>
          </a:xfrm>
          <a:prstGeom prst="rect">
            <a:avLst/>
          </a:prstGeom>
          <a:noFill/>
          <a:ln>
            <a:noFill/>
          </a:ln>
        </p:spPr>
      </p:pic>
      <p:pic>
        <p:nvPicPr>
          <p:cNvPr id="29" name="Google Shape;93;p1">
            <a:extLst>
              <a:ext uri="{FF2B5EF4-FFF2-40B4-BE49-F238E27FC236}">
                <a16:creationId xmlns:a16="http://schemas.microsoft.com/office/drawing/2014/main" id="{79080634-8661-714D-5918-FE608C71B1A7}"/>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578972" y="1968071"/>
            <a:ext cx="438912" cy="438912"/>
          </a:xfrm>
          <a:prstGeom prst="rect">
            <a:avLst/>
          </a:prstGeom>
          <a:noFill/>
          <a:ln>
            <a:noFill/>
          </a:ln>
        </p:spPr>
      </p:pic>
      <p:pic>
        <p:nvPicPr>
          <p:cNvPr id="30" name="Google Shape;97;p1">
            <a:extLst>
              <a:ext uri="{FF2B5EF4-FFF2-40B4-BE49-F238E27FC236}">
                <a16:creationId xmlns:a16="http://schemas.microsoft.com/office/drawing/2014/main" id="{86654602-533F-854E-908E-F9A16C32D727}"/>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14888" y="1968071"/>
            <a:ext cx="438912" cy="438912"/>
          </a:xfrm>
          <a:prstGeom prst="rect">
            <a:avLst/>
          </a:prstGeom>
          <a:noFill/>
          <a:ln>
            <a:noFill/>
          </a:ln>
        </p:spPr>
      </p:pic>
    </p:spTree>
    <p:extLst>
      <p:ext uri="{BB962C8B-B14F-4D97-AF65-F5344CB8AC3E}">
        <p14:creationId xmlns:p14="http://schemas.microsoft.com/office/powerpoint/2010/main" val="76438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 Diagonal Corner Rectangle 30">
            <a:extLst>
              <a:ext uri="{FF2B5EF4-FFF2-40B4-BE49-F238E27FC236}">
                <a16:creationId xmlns:a16="http://schemas.microsoft.com/office/drawing/2014/main" id="{37E05206-A356-A309-2217-6DF103DC598C}"/>
              </a:ext>
              <a:ext uri="{C183D7F6-B498-43B3-948B-1728B52AA6E4}">
                <adec:decorative xmlns:adec="http://schemas.microsoft.com/office/drawing/2017/decorative" val="1"/>
              </a:ext>
            </a:extLst>
          </p:cNvPr>
          <p:cNvSpPr/>
          <p:nvPr/>
        </p:nvSpPr>
        <p:spPr>
          <a:xfrm rot="16200000">
            <a:off x="-163182" y="5451508"/>
            <a:ext cx="1126254" cy="411242"/>
          </a:xfrm>
          <a:prstGeom prst="round2DiagRect">
            <a:avLst/>
          </a:prstGeom>
          <a:solidFill>
            <a:srgbClr val="5A6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Marketing and Sales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3</a:t>
            </a:r>
            <a:endParaRPr lang="en-US" sz="800" dirty="0">
              <a:solidFill>
                <a:schemeClr val="bg1"/>
              </a:solidFill>
            </a:endParaRPr>
          </a:p>
        </p:txBody>
      </p:sp>
      <p:sp>
        <p:nvSpPr>
          <p:cNvPr id="39" name="TextBox 38">
            <a:extLst>
              <a:ext uri="{FF2B5EF4-FFF2-40B4-BE49-F238E27FC236}">
                <a16:creationId xmlns:a16="http://schemas.microsoft.com/office/drawing/2014/main" id="{0D82E2C1-5515-FC4E-B6F2-EB16D6F05320}"/>
              </a:ext>
            </a:extLst>
          </p:cNvPr>
          <p:cNvSpPr txBox="1"/>
          <p:nvPr/>
        </p:nvSpPr>
        <p:spPr>
          <a:xfrm>
            <a:off x="1364160" y="165522"/>
            <a:ext cx="6392254" cy="400110"/>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Cluster</a:t>
            </a:r>
          </a:p>
        </p:txBody>
      </p:sp>
      <p:sp>
        <p:nvSpPr>
          <p:cNvPr id="9" name="TextBox 8">
            <a:extLst>
              <a:ext uri="{FF2B5EF4-FFF2-40B4-BE49-F238E27FC236}">
                <a16:creationId xmlns:a16="http://schemas.microsoft.com/office/drawing/2014/main" id="{360FF12C-72C2-BEA7-6A00-24B8AB0103DF}"/>
              </a:ext>
            </a:extLst>
          </p:cNvPr>
          <p:cNvSpPr txBox="1"/>
          <p:nvPr/>
        </p:nvSpPr>
        <p:spPr>
          <a:xfrm>
            <a:off x="1364160" y="525007"/>
            <a:ext cx="6392254" cy="353943"/>
          </a:xfrm>
          <a:prstGeom prst="rect">
            <a:avLst/>
          </a:prstGeom>
          <a:noFill/>
        </p:spPr>
        <p:txBody>
          <a:bodyPr wrap="square" rtlCol="0">
            <a:spAutoFit/>
          </a:bodyPr>
          <a:lstStyle/>
          <a:p>
            <a:pPr lvl="0">
              <a:lnSpc>
                <a:spcPts val="2100"/>
              </a:lnSpc>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lang="en-US" sz="1700" b="1" i="1" dirty="0">
                <a:solidFill>
                  <a:schemeClr val="accent1"/>
                </a:solidFill>
                <a:latin typeface="Calibri" panose="020F0502020204030204" pitchFamily="34" charset="0"/>
                <a:ea typeface="Open Sans Semibold" panose="020B0606030504020204" pitchFamily="34" charset="0"/>
                <a:cs typeface="Calibri" panose="020F0502020204030204" pitchFamily="34" charset="0"/>
              </a:rPr>
              <a:t>Marketing and Sales</a:t>
            </a:r>
            <a:endParaRPr kumimoji="0" lang="en-US" sz="17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3CAAE19-98A7-CE4E-903C-01D19008C594}"/>
              </a:ext>
            </a:extLst>
          </p:cNvPr>
          <p:cNvSpPr txBox="1"/>
          <p:nvPr/>
        </p:nvSpPr>
        <p:spPr>
          <a:xfrm>
            <a:off x="1279" y="1100205"/>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5"/>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b="0" i="0" u="none" strike="noStrike" kern="1200" cap="none" spc="0" normalizeH="0" baseline="0" noProof="0" dirty="0">
              <a:ln>
                <a:noFill/>
              </a:ln>
              <a:solidFill>
                <a:schemeClr val="accent5"/>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13" name="Round Diagonal Corner Rectangle 26">
            <a:extLst>
              <a:ext uri="{FF2B5EF4-FFF2-40B4-BE49-F238E27FC236}">
                <a16:creationId xmlns:a16="http://schemas.microsoft.com/office/drawing/2014/main" id="{F9A70498-7685-22B5-AC92-F7158C18A460}"/>
              </a:ext>
              <a:ext uri="{C183D7F6-B498-43B3-948B-1728B52AA6E4}">
                <adec:decorative xmlns:adec="http://schemas.microsoft.com/office/drawing/2017/decorative" val="1"/>
              </a:ext>
            </a:extLst>
          </p:cNvPr>
          <p:cNvSpPr/>
          <p:nvPr/>
        </p:nvSpPr>
        <p:spPr>
          <a:xfrm rot="16200000">
            <a:off x="-111429" y="2052887"/>
            <a:ext cx="1126254" cy="411242"/>
          </a:xfrm>
          <a:prstGeom prst="round2DiagRect">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Google Shape;187;p2">
            <a:extLst>
              <a:ext uri="{FF2B5EF4-FFF2-40B4-BE49-F238E27FC236}">
                <a16:creationId xmlns:a16="http://schemas.microsoft.com/office/drawing/2014/main" id="{2622394D-6E29-0EAD-30E1-3D129BB2A683}"/>
              </a:ext>
            </a:extLst>
          </p:cNvPr>
          <p:cNvSpPr txBox="1"/>
          <p:nvPr/>
        </p:nvSpPr>
        <p:spPr>
          <a:xfrm rot="16200000">
            <a:off x="-55151" y="2104640"/>
            <a:ext cx="1013698" cy="307736"/>
          </a:xfrm>
          <a:prstGeom prst="rect">
            <a:avLst/>
          </a:prstGeom>
          <a:solidFill>
            <a:srgbClr val="36353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7" name="Google Shape;188;p2">
            <a:extLst>
              <a:ext uri="{FF2B5EF4-FFF2-40B4-BE49-F238E27FC236}">
                <a16:creationId xmlns:a16="http://schemas.microsoft.com/office/drawing/2014/main" id="{0F51DF4F-A7B3-7F0A-D369-A3973C8A390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86315607"/>
              </p:ext>
            </p:extLst>
          </p:nvPr>
        </p:nvGraphicFramePr>
        <p:xfrm>
          <a:off x="817022" y="1577337"/>
          <a:ext cx="6437376" cy="2773368"/>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4271131778"/>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extLst>
                  <a:ext uri="{0D108BD9-81ED-4DB2-BD59-A6C34878D82A}">
                    <a16:rowId xmlns:a16="http://schemas.microsoft.com/office/drawing/2014/main" val="10000"/>
                  </a:ext>
                </a:extLst>
              </a:tr>
              <a:tr h="889684">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Fundamentals of Real Estate*</a:t>
                      </a:r>
                      <a:endParaRPr lang="en-US" sz="1100" b="0"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N1301120  (2 credits)</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Recommended </a:t>
                      </a: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endPar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645488"/>
                  </a:ext>
                </a:extLst>
              </a:tr>
              <a:tr h="756233">
                <a:tc>
                  <a:txBody>
                    <a:bodyPr/>
                    <a:lstStyle/>
                    <a:p>
                      <a:pPr marL="0" marR="0" lvl="0" indent="0" algn="l" rtl="0">
                        <a:spcBef>
                          <a:spcPts val="0"/>
                        </a:spcBef>
                        <a:spcAft>
                          <a:spcPts val="0"/>
                        </a:spcAft>
                        <a:buClr>
                          <a:schemeClr val="dk1"/>
                        </a:buClr>
                        <a:buSzPts val="1000"/>
                        <a:buFont typeface="Calibri"/>
                        <a:buNone/>
                      </a:pPr>
                      <a:r>
                        <a:rPr lang="en-US" sz="1100" b="1" i="0" u="none" strike="noStrike" kern="1200"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Social Media Marketing</a:t>
                      </a:r>
                    </a:p>
                    <a:p>
                      <a:pPr marL="0" marR="0" lvl="0" indent="0" algn="l" rtl="0">
                        <a:spcBef>
                          <a:spcPts val="0"/>
                        </a:spcBef>
                        <a:spcAft>
                          <a:spcPts val="0"/>
                        </a:spcAft>
                        <a:buClr>
                          <a:schemeClr val="dk1"/>
                        </a:buClr>
                        <a:buSzPts val="1000"/>
                        <a:buFont typeface="Calibri"/>
                        <a:buNone/>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13034650  (0.5 credit)</a:t>
                      </a:r>
                      <a:endPar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Principles of Business, Marketing, and Finance</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dirty="0">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8664827"/>
                  </a:ext>
                </a:extLst>
              </a:tr>
              <a:tr h="756233">
                <a:tc>
                  <a:txBody>
                    <a:bodyPr/>
                    <a:lstStyle/>
                    <a:p>
                      <a:pPr marL="0" marR="0" lvl="0" indent="0" algn="l" rtl="0">
                        <a:spcBef>
                          <a:spcPts val="0"/>
                        </a:spcBef>
                        <a:spcAft>
                          <a:spcPts val="0"/>
                        </a:spcAft>
                        <a:buClr>
                          <a:schemeClr val="dk1"/>
                        </a:buClr>
                        <a:buSzPts val="1000"/>
                        <a:buFont typeface="Calibri"/>
                        <a:buNone/>
                      </a:pPr>
                      <a:r>
                        <a:rPr lang="en-US" sz="1100" b="1" i="0" u="none" strike="noStrike" kern="1200"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Insurance Operations*</a:t>
                      </a:r>
                    </a:p>
                    <a:p>
                      <a:pPr marL="0" marR="0" lvl="0" indent="0" algn="l" rtl="0">
                        <a:spcBef>
                          <a:spcPts val="0"/>
                        </a:spcBef>
                        <a:spcAft>
                          <a:spcPts val="0"/>
                        </a:spcAft>
                        <a:buClr>
                          <a:schemeClr val="dk1"/>
                        </a:buClr>
                        <a:buSzPts val="1000"/>
                        <a:buFont typeface="Calibri"/>
                        <a:buNone/>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13016500  (1 credit)</a:t>
                      </a:r>
                      <a:endPar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Principles of Business, Marketing, and Finance</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dirty="0">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759488"/>
                  </a:ext>
                </a:extLst>
              </a:tr>
            </a:tbl>
          </a:graphicData>
        </a:graphic>
      </p:graphicFrame>
      <p:sp>
        <p:nvSpPr>
          <p:cNvPr id="72" name="TextBox 71">
            <a:extLst>
              <a:ext uri="{FF2B5EF4-FFF2-40B4-BE49-F238E27FC236}">
                <a16:creationId xmlns:a16="http://schemas.microsoft.com/office/drawing/2014/main" id="{71D09B68-BDB8-5C46-B0D4-323B0D03553B}"/>
              </a:ext>
            </a:extLst>
          </p:cNvPr>
          <p:cNvSpPr txBox="1"/>
          <p:nvPr/>
        </p:nvSpPr>
        <p:spPr>
          <a:xfrm>
            <a:off x="740536" y="7877554"/>
            <a:ext cx="6420988" cy="220573"/>
          </a:xfrm>
          <a:prstGeom prst="rect">
            <a:avLst/>
          </a:prstGeom>
          <a:noFill/>
        </p:spPr>
        <p:txBody>
          <a:bodyPr wrap="square" rtlCol="0">
            <a:spAutoFit/>
          </a:bodyPr>
          <a:lstStyle/>
          <a:p>
            <a:pPr>
              <a:lnSpc>
                <a:spcPts val="960"/>
              </a:lnSpc>
              <a:defRPr/>
            </a:pPr>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33" name="Google Shape;195;p2">
            <a:extLst>
              <a:ext uri="{FF2B5EF4-FFF2-40B4-BE49-F238E27FC236}">
                <a16:creationId xmlns:a16="http://schemas.microsoft.com/office/drawing/2014/main" id="{1FBD83F2-1A7F-CF40-A200-125D2971FFB6}"/>
              </a:ext>
            </a:extLst>
          </p:cNvPr>
          <p:cNvSpPr txBox="1"/>
          <p:nvPr/>
        </p:nvSpPr>
        <p:spPr>
          <a:xfrm>
            <a:off x="1" y="9166343"/>
            <a:ext cx="7756414"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Business, Marketing, and Finance </a:t>
            </a:r>
            <a:r>
              <a:rPr lang="en-US" sz="900"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career </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cluster</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endParaRPr kumimoji="0"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6">
            <a:alphaModFix/>
          </a:blip>
          <a:srcRect/>
          <a:stretch/>
        </p:blipFill>
        <p:spPr>
          <a:xfrm>
            <a:off x="299093" y="9512167"/>
            <a:ext cx="705086" cy="352543"/>
          </a:xfrm>
          <a:prstGeom prst="rect">
            <a:avLst/>
          </a:prstGeom>
          <a:noFill/>
          <a:ln>
            <a:noFill/>
          </a:ln>
        </p:spPr>
      </p:pic>
      <p:sp>
        <p:nvSpPr>
          <p:cNvPr id="36" name="TextBox 35">
            <a:extLst>
              <a:ext uri="{FF2B5EF4-FFF2-40B4-BE49-F238E27FC236}">
                <a16:creationId xmlns:a16="http://schemas.microsoft.com/office/drawing/2014/main" id="{1370A37E-2852-6941-A136-3B819AE311F0}"/>
              </a:ext>
            </a:extLst>
          </p:cNvPr>
          <p:cNvSpPr txBox="1"/>
          <p:nvPr/>
        </p:nvSpPr>
        <p:spPr>
          <a:xfrm>
            <a:off x="1063171" y="9521036"/>
            <a:ext cx="6318699"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lvl="0" algn="ctr">
              <a:defRPr/>
            </a:pPr>
            <a:r>
              <a:rPr lang="en-US" sz="1400" b="1" i="1" dirty="0">
                <a:solidFill>
                  <a:schemeClr val="bg1"/>
                </a:solidFill>
                <a:latin typeface="Calibri" panose="020F0502020204030204" pitchFamily="34" charset="0"/>
                <a:ea typeface="Open Sans Semibold" panose="020B0606030504020204" pitchFamily="34" charset="0"/>
                <a:cs typeface="Calibri" panose="020F0502020204030204" pitchFamily="34" charset="0"/>
              </a:rPr>
              <a:t>Marketing and Sales</a:t>
            </a:r>
          </a:p>
        </p:txBody>
      </p:sp>
      <p:pic>
        <p:nvPicPr>
          <p:cNvPr id="6" name="Google Shape;93;p1">
            <a:extLst>
              <a:ext uri="{FF2B5EF4-FFF2-40B4-BE49-F238E27FC236}">
                <a16:creationId xmlns:a16="http://schemas.microsoft.com/office/drawing/2014/main" id="{1BB18AAB-E419-BB0F-40FA-A430758EC669}"/>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689869" y="2212642"/>
            <a:ext cx="438912" cy="438912"/>
          </a:xfrm>
          <a:prstGeom prst="rect">
            <a:avLst/>
          </a:prstGeom>
          <a:noFill/>
          <a:ln>
            <a:noFill/>
          </a:ln>
        </p:spPr>
      </p:pic>
      <p:pic>
        <p:nvPicPr>
          <p:cNvPr id="10" name="Google Shape;93;p1">
            <a:extLst>
              <a:ext uri="{FF2B5EF4-FFF2-40B4-BE49-F238E27FC236}">
                <a16:creationId xmlns:a16="http://schemas.microsoft.com/office/drawing/2014/main" id="{45AE08E2-8115-2618-FA16-522FA7C07D33}"/>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922993" y="3729874"/>
            <a:ext cx="438912" cy="438912"/>
          </a:xfrm>
          <a:prstGeom prst="rect">
            <a:avLst/>
          </a:prstGeom>
          <a:noFill/>
          <a:ln>
            <a:noFill/>
          </a:ln>
        </p:spPr>
      </p:pic>
      <p:pic>
        <p:nvPicPr>
          <p:cNvPr id="4" name="Google Shape;97;p1">
            <a:extLst>
              <a:ext uri="{FF2B5EF4-FFF2-40B4-BE49-F238E27FC236}">
                <a16:creationId xmlns:a16="http://schemas.microsoft.com/office/drawing/2014/main" id="{60DE4049-0C37-D6E4-6030-63E7D4ECFE42}"/>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139862" y="2212642"/>
            <a:ext cx="438912" cy="438912"/>
          </a:xfrm>
          <a:prstGeom prst="rect">
            <a:avLst/>
          </a:prstGeom>
          <a:noFill/>
          <a:ln>
            <a:noFill/>
          </a:ln>
        </p:spPr>
      </p:pic>
      <p:pic>
        <p:nvPicPr>
          <p:cNvPr id="5" name="Google Shape;93;p1">
            <a:extLst>
              <a:ext uri="{FF2B5EF4-FFF2-40B4-BE49-F238E27FC236}">
                <a16:creationId xmlns:a16="http://schemas.microsoft.com/office/drawing/2014/main" id="{6986F3B3-892D-23D8-9390-98CAE930BAD0}"/>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5908757" y="2894160"/>
            <a:ext cx="438912" cy="438912"/>
          </a:xfrm>
          <a:prstGeom prst="rect">
            <a:avLst/>
          </a:prstGeom>
          <a:noFill/>
          <a:ln>
            <a:noFill/>
          </a:ln>
        </p:spPr>
      </p:pic>
      <p:graphicFrame>
        <p:nvGraphicFramePr>
          <p:cNvPr id="3" name="Google Shape;188;p2">
            <a:extLst>
              <a:ext uri="{FF2B5EF4-FFF2-40B4-BE49-F238E27FC236}">
                <a16:creationId xmlns:a16="http://schemas.microsoft.com/office/drawing/2014/main" id="{8DA3577E-7B48-9CDB-CA0A-898C20029EC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3927948"/>
              </p:ext>
            </p:extLst>
          </p:nvPr>
        </p:nvGraphicFramePr>
        <p:xfrm>
          <a:off x="816165" y="5094002"/>
          <a:ext cx="6437376" cy="224944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573763253"/>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p>
                  </a:txBody>
                  <a:tcPr marL="9145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extLst>
                  <a:ext uri="{0D108BD9-81ED-4DB2-BD59-A6C34878D82A}">
                    <a16:rowId xmlns:a16="http://schemas.microsoft.com/office/drawing/2014/main" val="10000"/>
                  </a:ext>
                </a:extLst>
              </a:tr>
              <a:tr h="858007">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Practicum in Marketing</a:t>
                      </a:r>
                      <a:r>
                        <a:rPr lang="en-US" sz="1100" b="1" i="0" u="none" strike="noStrike" cap="none" baseline="0" dirty="0">
                          <a:solidFill>
                            <a:schemeClr val="tx1"/>
                          </a:solidFill>
                          <a:latin typeface="Calibri" panose="020F0502020204030204" pitchFamily="34" charset="0"/>
                          <a:ea typeface="Open Sans Semibold" panose="020B0606030504020204" pitchFamily="34" charset="0"/>
                          <a:cs typeface="Calibri" panose="020F0502020204030204" pitchFamily="34" charset="0"/>
                          <a:sym typeface="Calibri"/>
                        </a:rPr>
                        <a:t>*</a:t>
                      </a:r>
                      <a:endParaRPr lang="en-US" sz="1100" b="0" i="0" u="none" strike="noStrike" cap="none" dirty="0">
                        <a:solidFill>
                          <a:schemeClr val="accent1"/>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First Time Taken:</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13034800  (2 credits)</a:t>
                      </a:r>
                    </a:p>
                    <a:p>
                      <a:pPr marL="0" marR="0" lvl="0" indent="0" algn="l" rtl="0">
                        <a:spcBef>
                          <a:spcPts val="0"/>
                        </a:spcBef>
                        <a:spcAft>
                          <a:spcPts val="0"/>
                        </a:spcAft>
                        <a:buClr>
                          <a:schemeClr val="dk1"/>
                        </a:buClr>
                        <a:buSzPts val="1000"/>
                        <a:buFont typeface="Calibri"/>
                        <a:buNone/>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Second Time Taken:</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13034810 (2 credits)</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Principles of Business, Marketing, and Finance</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r>
                        <a:rPr lang="en-US"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1. Business, Marketing, and Finance</a:t>
                      </a: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578509"/>
                  </a:ext>
                </a:extLst>
              </a:tr>
              <a:tr h="1038638">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Practicum in Entrepreneurship*</a:t>
                      </a:r>
                      <a:endParaRPr lang="en-US" sz="1100" b="1" i="0" u="none" strike="noStrike" cap="none" baseline="30000" dirty="0">
                        <a:solidFill>
                          <a:schemeClr val="accent1"/>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First Time Taken: </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13011111 (2 credits)</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sz="900" b="0" i="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 None </a:t>
                      </a:r>
                    </a:p>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 Entrepreneurship I and Entrepreneurship II or successful completion of at least two courses in a CTE program of study</a:t>
                      </a:r>
                    </a:p>
                    <a:p>
                      <a:pPr marL="0" marR="0" lvl="0" indent="0" algn="l" rtl="0">
                        <a:spcBef>
                          <a:spcPts val="0"/>
                        </a:spcBef>
                        <a:spcAft>
                          <a:spcPts val="0"/>
                        </a:spcAft>
                        <a:buClr>
                          <a:schemeClr val="dk1"/>
                        </a:buClr>
                        <a:buSzPts val="1000"/>
                        <a:buFont typeface="Calibri"/>
                        <a:buNone/>
                      </a:pPr>
                      <a:r>
                        <a:rPr lang="en-US" sz="900" b="1"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1. Agriculture, Food and Natural Resources</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2. Architecture and Construction</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3. Arts, Audio Visual Technology and Communication</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4. Business, Marketing, and Finance</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5. Health Science</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6. Hospitality and Tourism</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7. Human Services</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8. Information Technology</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9. Manufacturing</a:t>
                      </a:r>
                    </a:p>
                    <a:p>
                      <a:pPr marL="0" marR="0" lvl="0" indent="0" algn="ctr" rtl="0">
                        <a:spcBef>
                          <a:spcPts val="0"/>
                        </a:spcBef>
                        <a:spcAft>
                          <a:spcPts val="0"/>
                        </a:spcAft>
                        <a:buNone/>
                      </a:pPr>
                      <a:r>
                        <a:rPr lang="en-US"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rPr>
                        <a:t>10. Transportation, Distribution and Logistics </a:t>
                      </a:r>
                      <a:endParaRPr sz="5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854639"/>
                  </a:ext>
                </a:extLst>
              </a:tr>
            </a:tbl>
          </a:graphicData>
        </a:graphic>
      </p:graphicFrame>
      <p:sp>
        <p:nvSpPr>
          <p:cNvPr id="8" name="Google Shape;187;p2">
            <a:extLst>
              <a:ext uri="{FF2B5EF4-FFF2-40B4-BE49-F238E27FC236}">
                <a16:creationId xmlns:a16="http://schemas.microsoft.com/office/drawing/2014/main" id="{190FAF40-DA37-FCE1-35BB-71AF2FA476DB}"/>
              </a:ext>
            </a:extLst>
          </p:cNvPr>
          <p:cNvSpPr txBox="1"/>
          <p:nvPr/>
        </p:nvSpPr>
        <p:spPr>
          <a:xfrm rot="16200000">
            <a:off x="-94731" y="5503261"/>
            <a:ext cx="1013698" cy="307736"/>
          </a:xfrm>
          <a:prstGeom prst="rect">
            <a:avLst/>
          </a:prstGeom>
          <a:solidFill>
            <a:srgbClr val="5A6267"/>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Tree>
    <p:extLst>
      <p:ext uri="{BB962C8B-B14F-4D97-AF65-F5344CB8AC3E}">
        <p14:creationId xmlns:p14="http://schemas.microsoft.com/office/powerpoint/2010/main" val="3247708901"/>
      </p:ext>
    </p:extLst>
  </p:cSld>
  <p:clrMapOvr>
    <a:masterClrMapping/>
  </p:clrMapOvr>
</p:sld>
</file>

<file path=ppt/theme/theme1.xml><?xml version="1.0" encoding="utf-8"?>
<a:theme xmlns:a="http://schemas.openxmlformats.org/drawingml/2006/main" name="Office Theme">
  <a:themeElements>
    <a:clrScheme name="CTE Business">
      <a:dk1>
        <a:srgbClr val="000000"/>
      </a:dk1>
      <a:lt1>
        <a:srgbClr val="FFFFFF"/>
      </a:lt1>
      <a:dk2>
        <a:srgbClr val="363434"/>
      </a:dk2>
      <a:lt2>
        <a:srgbClr val="E7E6E6"/>
      </a:lt2>
      <a:accent1>
        <a:srgbClr val="C14D2B"/>
      </a:accent1>
      <a:accent2>
        <a:srgbClr val="ED7D31"/>
      </a:accent2>
      <a:accent3>
        <a:srgbClr val="E7E3DB"/>
      </a:accent3>
      <a:accent4>
        <a:srgbClr val="FFC000"/>
      </a:accent4>
      <a:accent5>
        <a:srgbClr val="363434"/>
      </a:accent5>
      <a:accent6>
        <a:srgbClr val="59616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E4B9EE6-4E8E-FF4B-9DDF-6C1A4FA5B1C4}" vid="{DBFB7B67-4F04-1F48-8BE5-66BA439B45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E40DE4C131194D90C1BBD99615CC99" ma:contentTypeVersion="13" ma:contentTypeDescription="Create a new document." ma:contentTypeScope="" ma:versionID="ff6f71d0c6d469cd838c22a9ce31fc72">
  <xsd:schema xmlns:xsd="http://www.w3.org/2001/XMLSchema" xmlns:xs="http://www.w3.org/2001/XMLSchema" xmlns:p="http://schemas.microsoft.com/office/2006/metadata/properties" xmlns:ns2="22433f0c-8bb8-4876-a8a6-687bcb1e8026" xmlns:ns3="b41f19c4-7134-41b0-b126-9546d08a0bf5" targetNamespace="http://schemas.microsoft.com/office/2006/metadata/properties" ma:root="true" ma:fieldsID="a1ae1cf07686b912b4267ab8deb121f1" ns2:_="" ns3:_="">
    <xsd:import namespace="22433f0c-8bb8-4876-a8a6-687bcb1e8026"/>
    <xsd:import namespace="b41f19c4-7134-41b0-b126-9546d08a0b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33f0c-8bb8-4876-a8a6-687bcb1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f5fc104-11d1-4a5d-8a55-368e6ec5710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f19c4-7134-41b0-b126-9546d08a0b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765aea-f227-4768-af7f-feeaeadeaa48}" ma:internalName="TaxCatchAll" ma:showField="CatchAllData" ma:web="b41f19c4-7134-41b0-b126-9546d08a0b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433f0c-8bb8-4876-a8a6-687bcb1e8026">
      <Terms xmlns="http://schemas.microsoft.com/office/infopath/2007/PartnerControls"/>
    </lcf76f155ced4ddcb4097134ff3c332f>
    <TaxCatchAll xmlns="b41f19c4-7134-41b0-b126-9546d08a0bf5" xsi:nil="true"/>
  </documentManagement>
</p:properties>
</file>

<file path=customXml/itemProps1.xml><?xml version="1.0" encoding="utf-8"?>
<ds:datastoreItem xmlns:ds="http://schemas.openxmlformats.org/officeDocument/2006/customXml" ds:itemID="{CD5DED7F-2B79-42A4-8ED3-39B29069F554}">
  <ds:schemaRefs>
    <ds:schemaRef ds:uri="http://schemas.microsoft.com/sharepoint/v3/contenttype/forms"/>
  </ds:schemaRefs>
</ds:datastoreItem>
</file>

<file path=customXml/itemProps2.xml><?xml version="1.0" encoding="utf-8"?>
<ds:datastoreItem xmlns:ds="http://schemas.openxmlformats.org/officeDocument/2006/customXml" ds:itemID="{28A53B0F-DE9A-467B-86BC-FDC9B567C6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33f0c-8bb8-4876-a8a6-687bcb1e8026"/>
    <ds:schemaRef ds:uri="b41f19c4-7134-41b0-b126-9546d08a0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395412-A91F-4EFE-8FB1-D3D4A1E75BD3}">
  <ds:schemaRefs>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41f19c4-7134-41b0-b126-9546d08a0bf5"/>
    <ds:schemaRef ds:uri="22433f0c-8bb8-4876-a8a6-687bcb1e802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Template-Business</Template>
  <TotalTime>1301</TotalTime>
  <Words>1254</Words>
  <Application>Microsoft Office PowerPoint</Application>
  <PresentationFormat>Custom</PresentationFormat>
  <Paragraphs>187</Paragraphs>
  <Slides>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Open Sans Light</vt:lpstr>
      <vt:lpstr>Open Sans Semibold</vt:lpstr>
      <vt:lpstr>Office Theme</vt:lpstr>
      <vt:lpstr>Statewide Program of Study: Marketing and Sales — Page 1 </vt:lpstr>
      <vt:lpstr>Statewide Program of Study: Marketing and Sales — Page 2</vt:lpstr>
      <vt:lpstr>Statewide Program of Study: Marketing and Sales — Page 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Program of Study: Marketing and Sales</dc:title>
  <dc:subject/>
  <dc:creator>Texas Education Agency</dc:creator>
  <cp:keywords/>
  <dc:description/>
  <cp:lastModifiedBy>Jeter, Jennifer</cp:lastModifiedBy>
  <cp:revision>64</cp:revision>
  <cp:lastPrinted>2023-10-03T21:31:19Z</cp:lastPrinted>
  <dcterms:created xsi:type="dcterms:W3CDTF">2023-10-24T15:53:14Z</dcterms:created>
  <dcterms:modified xsi:type="dcterms:W3CDTF">2025-01-07T15:27:21Z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0x0101004AE2DFD34787B64381739A3DD5B04613</vt:lpwstr>
  </property>
  <property fmtid="{D5CDD505-2E9C-101B-9397-08002B2CF9AE}" pid="3" name="MediaServiceImageTags">
    <vt:lpwstr/>
  </property>
</Properties>
</file>