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72" r:id="rId4"/>
  </p:sldMasterIdLst>
  <p:notesMasterIdLst>
    <p:notesMasterId r:id="rId7"/>
  </p:notesMasterIdLst>
  <p:sldIdLst>
    <p:sldId id="257" r:id="rId5"/>
    <p:sldId id="259" r:id="rId6"/>
  </p:sldIdLst>
  <p:sldSz cx="7772400" cy="10058400"/>
  <p:notesSz cx="6858000" cy="9144000"/>
  <p:embeddedFontLst>
    <p:embeddedFont>
      <p:font typeface="Open Sans Semibold" panose="020B0706030804020204" pitchFamily="34" charset="0"/>
      <p:bold r:id="rId8"/>
      <p:bold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307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65EFA7-839C-0F49-32CB-B76E87E00990}" name="Freeman, Lacy" initials="FL" userId="S::Lacy.Freeman@tea.texas.gov::0e717412-cb6e-4281-a467-b8bf05e4c13b" providerId="AD"/>
  <p188:author id="{D17234B6-BCD2-B529-0665-A4152FF0A6AC}" name="Anali North Martin" initials="ANM" userId="S::a_northmartin@technicaeditorial.com::00870828-0574-42a8-aa47-3f2d7a56119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8" clrIdx="0">
    <p:extLst>
      <p:ext uri="{19B8F6BF-5375-455C-9EA6-DF929625EA0E}">
        <p15:presenceInfo xmlns:p15="http://schemas.microsoft.com/office/powerpoint/2012/main" userId="Microsoft Office User" providerId="None"/>
      </p:ext>
    </p:extLst>
  </p:cmAuthor>
  <p:cmAuthor id="2" name="Jamie Molina" initials="JM" lastIdx="1" clrIdx="1">
    <p:extLst>
      <p:ext uri="{19B8F6BF-5375-455C-9EA6-DF929625EA0E}">
        <p15:presenceInfo xmlns:p15="http://schemas.microsoft.com/office/powerpoint/2012/main" userId="52677dfea1be9225" providerId="Windows Live"/>
      </p:ext>
    </p:extLst>
  </p:cmAuthor>
  <p:cmAuthor id="3" name="Freeman, Lacy" initials="FL" lastIdx="1" clrIdx="2">
    <p:extLst>
      <p:ext uri="{19B8F6BF-5375-455C-9EA6-DF929625EA0E}">
        <p15:presenceInfo xmlns:p15="http://schemas.microsoft.com/office/powerpoint/2012/main" userId="S::lacy.freeman@tea.texas.gov::0e717412-cb6e-4281-a467-b8bf05e4c1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69"/>
    <a:srgbClr val="3864AF"/>
    <a:srgbClr val="363534"/>
    <a:srgbClr val="5A6267"/>
    <a:srgbClr val="3863AF"/>
    <a:srgbClr val="E7E3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9" autoAdjust="0"/>
    <p:restoredTop sz="95097" autoAdjust="0"/>
  </p:normalViewPr>
  <p:slideViewPr>
    <p:cSldViewPr snapToGrid="0" snapToObjects="1">
      <p:cViewPr>
        <p:scale>
          <a:sx n="120" d="100"/>
          <a:sy n="120" d="100"/>
        </p:scale>
        <p:origin x="2328" y="-3012"/>
      </p:cViewPr>
      <p:guideLst>
        <p:guide orient="horz" pos="3024"/>
        <p:guide pos="3072"/>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897815-62CD-F54E-B947-D5FDC947635C}" type="datetimeFigureOut">
              <a:rPr lang="en-US" smtClean="0"/>
              <a:t>12/11/2024</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43E5DC-FC10-574E-8CB7-83653E10725E}" type="slidenum">
              <a:rPr lang="en-US" smtClean="0"/>
              <a:t>‹#›</a:t>
            </a:fld>
            <a:endParaRPr lang="en-US" dirty="0"/>
          </a:p>
        </p:txBody>
      </p:sp>
    </p:spTree>
    <p:extLst>
      <p:ext uri="{BB962C8B-B14F-4D97-AF65-F5344CB8AC3E}">
        <p14:creationId xmlns:p14="http://schemas.microsoft.com/office/powerpoint/2010/main" val="3609424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3E5DC-FC10-574E-8CB7-83653E10725E}" type="slidenum">
              <a:rPr lang="en-US" smtClean="0"/>
              <a:t>1</a:t>
            </a:fld>
            <a:endParaRPr lang="en-US" dirty="0"/>
          </a:p>
        </p:txBody>
      </p:sp>
    </p:spTree>
    <p:extLst>
      <p:ext uri="{BB962C8B-B14F-4D97-AF65-F5344CB8AC3E}">
        <p14:creationId xmlns:p14="http://schemas.microsoft.com/office/powerpoint/2010/main" val="235770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3E5DC-FC10-574E-8CB7-83653E10725E}" type="slidenum">
              <a:rPr lang="en-US" smtClean="0"/>
              <a:t>2</a:t>
            </a:fld>
            <a:endParaRPr lang="en-US" dirty="0"/>
          </a:p>
        </p:txBody>
      </p:sp>
    </p:spTree>
    <p:extLst>
      <p:ext uri="{BB962C8B-B14F-4D97-AF65-F5344CB8AC3E}">
        <p14:creationId xmlns:p14="http://schemas.microsoft.com/office/powerpoint/2010/main" val="2194036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4082650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268267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426383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74972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1580429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324852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218702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87967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1415534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95677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5DD6EFD-2D7D-9E45-8FC4-958639C0DF70}"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5782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5DD6EFD-2D7D-9E45-8FC4-958639C0DF70}" type="datetimeFigureOut">
              <a:rPr lang="en-US" smtClean="0"/>
              <a:t>12/11/2024</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A89F5BB-FCA8-2B48-A843-A42D6348B3FC}" type="slidenum">
              <a:rPr lang="en-US" smtClean="0"/>
              <a:t>‹#›</a:t>
            </a:fld>
            <a:endParaRPr lang="en-US" dirty="0"/>
          </a:p>
        </p:txBody>
      </p:sp>
    </p:spTree>
    <p:extLst>
      <p:ext uri="{BB962C8B-B14F-4D97-AF65-F5344CB8AC3E}">
        <p14:creationId xmlns:p14="http://schemas.microsoft.com/office/powerpoint/2010/main" val="29614998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https://tea.texas.gov/academics/college-career-and-military-prep/career-and-technical-education/programs-of-study-additional-resourc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hyperlink" Target="https://tea.texas.gov/student-assessment/monitoring-and-interventions/program-monitoring-and-interventions/methods-of-administration-guidance-and-resource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ea.texas.gov/cte" TargetMode="External"/><Relationship Id="rId4" Type="http://schemas.openxmlformats.org/officeDocument/2006/relationships/hyperlink" Target="mailto:CTE@tea.texa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FAADB7-E19B-1F45-A4BB-C1DFE973D77B}"/>
              </a:ext>
              <a:ext uri="{C183D7F6-B498-43B3-948B-1728B52AA6E4}">
                <adec:decorative xmlns:adec="http://schemas.microsoft.com/office/drawing/2017/decorative" val="1"/>
              </a:ext>
            </a:extLst>
          </p:cNvPr>
          <p:cNvSpPr>
            <a:spLocks noGrp="1"/>
          </p:cNvSpPr>
          <p:nvPr>
            <p:ph type="ctrTitle"/>
          </p:nvPr>
        </p:nvSpPr>
        <p:spPr>
          <a:xfrm>
            <a:off x="1001182" y="25490"/>
            <a:ext cx="5829300" cy="141335"/>
          </a:xfrm>
        </p:spPr>
        <p:txBody>
          <a:bodyPr anchor="t">
            <a:noAutofit/>
          </a:bodyPr>
          <a:lstStyle/>
          <a:p>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Statewide Program of Study: </a:t>
            </a:r>
            <a:r>
              <a:rPr lang="en-US" sz="800" b="1" i="1" kern="1200" baseline="0" dirty="0">
                <a:solidFill>
                  <a:schemeClr val="bg1"/>
                </a:solidFill>
                <a:effectLst/>
                <a:latin typeface="+mj-lt"/>
                <a:ea typeface="+mj-ea"/>
                <a:cs typeface="+mj-cs"/>
              </a:rPr>
              <a:t>Graphic Design and Interactive Media</a:t>
            </a:r>
            <a:r>
              <a:rPr lang="en-US" sz="800" dirty="0">
                <a:solidFill>
                  <a:schemeClr val="bg1"/>
                </a:solidFill>
              </a:rPr>
              <a:t> </a:t>
            </a:r>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 Page 1</a:t>
            </a:r>
            <a:b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br>
            <a:endParaRPr lang="en-US" sz="800" dirty="0">
              <a:solidFill>
                <a:schemeClr val="bg1"/>
              </a:solidFill>
            </a:endParaRPr>
          </a:p>
        </p:txBody>
      </p:sp>
      <p:sp>
        <p:nvSpPr>
          <p:cNvPr id="9" name="TextBox 8">
            <a:extLst>
              <a:ext uri="{FF2B5EF4-FFF2-40B4-BE49-F238E27FC236}">
                <a16:creationId xmlns:a16="http://schemas.microsoft.com/office/drawing/2014/main" id="{5BEE204E-4C46-91C4-063C-D663E58B8F95}"/>
              </a:ext>
            </a:extLst>
          </p:cNvPr>
          <p:cNvSpPr txBox="1"/>
          <p:nvPr/>
        </p:nvSpPr>
        <p:spPr>
          <a:xfrm>
            <a:off x="6760651" y="47923"/>
            <a:ext cx="876403" cy="200055"/>
          </a:xfrm>
          <a:prstGeom prst="rect">
            <a:avLst/>
          </a:prstGeom>
          <a:noFill/>
        </p:spPr>
        <p:txBody>
          <a:bodyPr wrap="square">
            <a:spAutoFit/>
          </a:bodyPr>
          <a:lstStyle/>
          <a:p>
            <a:r>
              <a:rPr lang="en-US" sz="700" i="1" dirty="0"/>
              <a:t>Revised–May 2024</a:t>
            </a:r>
          </a:p>
        </p:txBody>
      </p:sp>
      <p:sp>
        <p:nvSpPr>
          <p:cNvPr id="5" name="TextBox 4">
            <a:extLst>
              <a:ext uri="{FF2B5EF4-FFF2-40B4-BE49-F238E27FC236}">
                <a16:creationId xmlns:a16="http://schemas.microsoft.com/office/drawing/2014/main" id="{090C96C9-7626-E84E-94AF-1A4A71B39E9B}"/>
              </a:ext>
            </a:extLst>
          </p:cNvPr>
          <p:cNvSpPr txBox="1"/>
          <p:nvPr/>
        </p:nvSpPr>
        <p:spPr>
          <a:xfrm>
            <a:off x="1339089" y="165303"/>
            <a:ext cx="6440444" cy="1015343"/>
          </a:xfrm>
          <a:prstGeom prst="rect">
            <a:avLst/>
          </a:prstGeom>
          <a:noFill/>
        </p:spPr>
        <p:txBody>
          <a:bodyPr wrap="square" lIns="91440" tIns="45720" rIns="91440" bIns="45720" rtlCol="0" anchor="t">
            <a:spAutoFit/>
          </a:bodyPr>
          <a:lstStyle/>
          <a:p>
            <a:pPr lvl="0">
              <a:spcAft>
                <a:spcPts val="300"/>
              </a:spcAft>
              <a:defRPr/>
            </a:pPr>
            <a:r>
              <a:rPr lang="en-US" b="1" dirty="0">
                <a:solidFill>
                  <a:schemeClr val="accent1"/>
                </a:solidFill>
                <a:latin typeface="Calibri"/>
                <a:ea typeface="Open Sans Condensed Condensed" pitchFamily="2" charset="0"/>
                <a:cs typeface="Calibri"/>
              </a:rPr>
              <a:t>Arts, Audio Visual Technology, and Communication Career </a:t>
            </a:r>
            <a:r>
              <a:rPr kumimoji="0" lang="en-US" b="1" i="0" u="none" strike="noStrike" kern="1200" cap="none" spc="0" normalizeH="0" baseline="0" noProof="0" dirty="0">
                <a:ln>
                  <a:noFill/>
                </a:ln>
                <a:solidFill>
                  <a:schemeClr val="accent1"/>
                </a:solidFill>
                <a:effectLst/>
                <a:uLnTx/>
                <a:uFillTx/>
                <a:latin typeface="Calibri"/>
                <a:ea typeface="Open Sans Condensed Condensed" pitchFamily="2" charset="0"/>
                <a:cs typeface="Calibri"/>
              </a:rPr>
              <a:t>Cluster</a:t>
            </a:r>
          </a:p>
          <a:p>
            <a:pPr>
              <a:lnSpc>
                <a:spcPts val="1200"/>
              </a:lnSpc>
              <a:defRPr/>
            </a:pPr>
            <a:r>
              <a:rPr lang="en-US" sz="900" dirty="0">
                <a:solidFill>
                  <a:schemeClr val="accent1"/>
                </a:solidFill>
                <a:latin typeface="Calibri"/>
                <a:ea typeface="Open Sans Light"/>
                <a:cs typeface="Calibri"/>
              </a:rPr>
              <a:t>The Arts, Audio Visual Technology, and Communication (AAVTC) career cluster focuses on designing, producing, exhibiting, performing, writing, and publishing multimedia content requiring creative aptitude, fluency in computer and technology applications, and proficiency in oral and written communication. This career cluster includes occupations ranging from camera operator, audio and video technician, director, and producer to graphic designer and web and digital interface designer.</a:t>
            </a:r>
          </a:p>
        </p:txBody>
      </p:sp>
      <p:sp>
        <p:nvSpPr>
          <p:cNvPr id="6" name="TextBox 5">
            <a:extLst>
              <a:ext uri="{FF2B5EF4-FFF2-40B4-BE49-F238E27FC236}">
                <a16:creationId xmlns:a16="http://schemas.microsoft.com/office/drawing/2014/main" id="{F67423BB-E84B-A848-912D-92B720E05DCA}"/>
              </a:ext>
            </a:extLst>
          </p:cNvPr>
          <p:cNvSpPr txBox="1"/>
          <p:nvPr/>
        </p:nvSpPr>
        <p:spPr>
          <a:xfrm>
            <a:off x="148920" y="1114338"/>
            <a:ext cx="7423745" cy="964367"/>
          </a:xfrm>
          <a:prstGeom prst="rect">
            <a:avLst/>
          </a:prstGeom>
          <a:noFill/>
        </p:spPr>
        <p:txBody>
          <a:bodyPr wrap="square" rtlCol="0">
            <a:spAutoFit/>
          </a:bodyPr>
          <a:lstStyle/>
          <a:p>
            <a:pPr marL="0" marR="0" lvl="0" indent="0" algn="l" defTabSz="914400" rtl="0" eaLnBrk="1" fontAlgn="auto" latinLnBrk="0" hangingPunct="1">
              <a:lnSpc>
                <a:spcPts val="1950"/>
              </a:lnSpc>
              <a:spcBef>
                <a:spcPts val="0"/>
              </a:spcBef>
              <a:buClrTx/>
              <a:buSzTx/>
              <a:buFontTx/>
              <a:buNone/>
              <a:tabLst/>
              <a:defRPr/>
            </a:pPr>
            <a:r>
              <a:rPr kumimoji="0" lang="en-US" sz="1600" b="1" i="1" u="none" strike="noStrike" kern="1200" cap="none" spc="0" normalizeH="0" baseline="0" noProof="0" dirty="0">
                <a:ln>
                  <a:noFill/>
                </a:ln>
                <a:solidFill>
                  <a:srgbClr val="363534"/>
                </a:solidFill>
                <a:effectLst/>
                <a:uLnTx/>
                <a:uFillTx/>
                <a:latin typeface="Calibri" panose="020F0502020204030204" pitchFamily="34" charset="0"/>
                <a:ea typeface="Open Sans Semibold" panose="020B0606030504020204" pitchFamily="34" charset="0"/>
                <a:cs typeface="Calibri" panose="020F0502020204030204" pitchFamily="34" charset="0"/>
              </a:rPr>
              <a:t>Statewide Program of Study: </a:t>
            </a:r>
            <a:r>
              <a:rPr kumimoji="0" lang="en-US" sz="1600" b="1" i="1" u="none" strike="noStrike" kern="1200" cap="none" spc="0" normalizeH="0" baseline="0" noProof="0" dirty="0">
                <a:ln>
                  <a:noFill/>
                </a:ln>
                <a:solidFill>
                  <a:schemeClr val="accent1"/>
                </a:solidFill>
                <a:effectLst/>
                <a:uLnTx/>
                <a:uFillTx/>
                <a:latin typeface="Calibri" panose="020F0502020204030204" pitchFamily="34" charset="0"/>
                <a:ea typeface="Open Sans Semibold" panose="020B0606030504020204" pitchFamily="34" charset="0"/>
                <a:cs typeface="Calibri" panose="020F0502020204030204" pitchFamily="34" charset="0"/>
              </a:rPr>
              <a:t>Graphic Design and Interactive Media</a:t>
            </a:r>
          </a:p>
          <a:p>
            <a:pPr>
              <a:lnSpc>
                <a:spcPts val="1150"/>
              </a:lnSpc>
              <a:spcAft>
                <a:spcPts val="300"/>
              </a:spcAft>
              <a:defRPr/>
            </a:pPr>
            <a:r>
              <a:rPr lang="en-US" sz="900" dirty="0">
                <a:latin typeface="Calibri" panose="020F0502020204030204" pitchFamily="34" charset="0"/>
                <a:ea typeface="Open Sans Light" panose="020B0606030504020204" pitchFamily="34" charset="0"/>
                <a:cs typeface="Calibri" panose="020F0502020204030204" pitchFamily="34" charset="0"/>
                <a:sym typeface="Calibri"/>
              </a:rPr>
              <a:t>The Graphic Design and Interactive Media program of study focuses on occupational and educational opportunities associated with designing or creating graphics to meet specific commercial or promotional needs, such as packaging, displays, or logos. The program of study includes designing clothing and accessories and creating special effects, animation, or other visual images using film, video, computers, or other electronic tools and media for use in computer games, movies, music videos, and commercials.</a:t>
            </a:r>
            <a:endPar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ndParaRPr>
          </a:p>
        </p:txBody>
      </p:sp>
      <p:sp>
        <p:nvSpPr>
          <p:cNvPr id="10" name="Rectangle 9">
            <a:extLst>
              <a:ext uri="{FF2B5EF4-FFF2-40B4-BE49-F238E27FC236}">
                <a16:creationId xmlns:a16="http://schemas.microsoft.com/office/drawing/2014/main" id="{0087655A-8678-C34A-B834-72710306E4AE}"/>
              </a:ext>
            </a:extLst>
          </p:cNvPr>
          <p:cNvSpPr/>
          <p:nvPr/>
        </p:nvSpPr>
        <p:spPr>
          <a:xfrm>
            <a:off x="363102" y="1984382"/>
            <a:ext cx="4166387" cy="3231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Secondary Courses for High School Credit</a:t>
            </a:r>
            <a:endParaRPr kumimoji="0" lang="en-US" sz="15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11" name="Table 10" descr="Secondary Courses for High School Credit">
            <a:extLst>
              <a:ext uri="{FF2B5EF4-FFF2-40B4-BE49-F238E27FC236}">
                <a16:creationId xmlns:a16="http://schemas.microsoft.com/office/drawing/2014/main" id="{A51F9466-4CB4-994E-AC8E-43A3A7C6FA27}"/>
              </a:ext>
            </a:extLst>
          </p:cNvPr>
          <p:cNvGraphicFramePr>
            <a:graphicFrameLocks noGrp="1"/>
          </p:cNvGraphicFramePr>
          <p:nvPr>
            <p:extLst>
              <p:ext uri="{D42A27DB-BD31-4B8C-83A1-F6EECF244321}">
                <p14:modId xmlns:p14="http://schemas.microsoft.com/office/powerpoint/2010/main" val="1177060668"/>
              </p:ext>
            </p:extLst>
          </p:nvPr>
        </p:nvGraphicFramePr>
        <p:xfrm>
          <a:off x="611636" y="2283819"/>
          <a:ext cx="3900822" cy="1904305"/>
        </p:xfrm>
        <a:graphic>
          <a:graphicData uri="http://schemas.openxmlformats.org/drawingml/2006/table">
            <a:tbl>
              <a:tblPr firstRow="1" bandRow="1">
                <a:effectLst/>
                <a:tableStyleId>{5C22544A-7EE6-4342-B048-85BDC9FD1C3A}</a:tableStyleId>
              </a:tblPr>
              <a:tblGrid>
                <a:gridCol w="595830">
                  <a:extLst>
                    <a:ext uri="{9D8B030D-6E8A-4147-A177-3AD203B41FA5}">
                      <a16:colId xmlns:a16="http://schemas.microsoft.com/office/drawing/2014/main" val="3900548994"/>
                    </a:ext>
                  </a:extLst>
                </a:gridCol>
                <a:gridCol w="3304992">
                  <a:extLst>
                    <a:ext uri="{9D8B030D-6E8A-4147-A177-3AD203B41FA5}">
                      <a16:colId xmlns:a16="http://schemas.microsoft.com/office/drawing/2014/main" val="1881397732"/>
                    </a:ext>
                  </a:extLst>
                </a:gridCol>
              </a:tblGrid>
              <a:tr h="422762">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1</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Principles of Arts, Audio/Video Technology, and Communications</a:t>
                      </a:r>
                    </a:p>
                    <a:p>
                      <a:pPr marL="0" marR="0" lvl="0" indent="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None/>
                        <a:tabLst/>
                        <a:defRPr/>
                      </a:pPr>
                      <a:endParaRPr kumimoji="0" lang="en-US" sz="1000" b="1" i="0" u="none" strike="noStrike" kern="1200" cap="none" spc="0" normalizeH="0" baseline="30000" noProof="0" dirty="0">
                        <a:ln>
                          <a:noFill/>
                        </a:ln>
                        <a:solidFill>
                          <a:schemeClr val="tx1"/>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ndParaRP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735340"/>
                  </a:ext>
                </a:extLst>
              </a:tr>
              <a:tr h="441647">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2</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Graphic Design and Illustration I</a:t>
                      </a: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Animation I</a:t>
                      </a:r>
                      <a:endParaRPr kumimoji="0" lang="en-US" sz="1000" b="1" i="0" u="none" strike="noStrike" kern="1200" cap="none" spc="0" normalizeH="0" baseline="30000" noProof="0" dirty="0">
                        <a:ln>
                          <a:noFill/>
                        </a:ln>
                        <a:solidFill>
                          <a:schemeClr val="tx1"/>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ndParaRPr>
                    </a:p>
                    <a:p>
                      <a:pPr marL="0" marR="0" lvl="0" indent="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None/>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8495746"/>
                  </a:ext>
                </a:extLst>
              </a:tr>
              <a:tr h="456818">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3</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Graphic Design and Illustration II + Graphic Design and</a:t>
                      </a: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0" marR="0" lvl="0" indent="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None/>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 Illustration II Lab</a:t>
                      </a: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8088793"/>
                  </a:ext>
                </a:extLst>
              </a:tr>
              <a:tr h="534759">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4</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None/>
                        <a:tabLst/>
                        <a:defRPr/>
                      </a:pPr>
                      <a:endPar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Practicum in Graphic Design and Illustration</a:t>
                      </a: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026004"/>
                  </a:ext>
                </a:extLst>
              </a:tr>
            </a:tbl>
          </a:graphicData>
        </a:graphic>
      </p:graphicFrame>
      <p:sp>
        <p:nvSpPr>
          <p:cNvPr id="27" name="Rectangle 26">
            <a:extLst>
              <a:ext uri="{FF2B5EF4-FFF2-40B4-BE49-F238E27FC236}">
                <a16:creationId xmlns:a16="http://schemas.microsoft.com/office/drawing/2014/main" id="{51EB19DF-B58A-124C-914A-06C3A6AAEC9E}"/>
              </a:ext>
            </a:extLst>
          </p:cNvPr>
          <p:cNvSpPr/>
          <p:nvPr/>
        </p:nvSpPr>
        <p:spPr>
          <a:xfrm>
            <a:off x="230572" y="5785753"/>
            <a:ext cx="4217085" cy="276999"/>
          </a:xfrm>
          <a:prstGeom prst="rect">
            <a:avLst/>
          </a:prstGeom>
        </p:spPr>
        <p:txBody>
          <a:bodyPr wrap="square">
            <a:spAutoFit/>
          </a:bodyPr>
          <a:lstStyle/>
          <a:p>
            <a:pPr lvl="0" algn="ctr">
              <a:buClr>
                <a:prstClr val="black"/>
              </a:buClr>
              <a:defRPr/>
            </a:pPr>
            <a:r>
              <a:rPr lang="en-US" sz="1200" b="1" dirty="0">
                <a:solidFill>
                  <a:schemeClr val="accent1"/>
                </a:solidFill>
                <a:latin typeface="Calibri" panose="020F0502020204030204" pitchFamily="34" charset="0"/>
                <a:ea typeface="Open Sans Condensed Condensed" pitchFamily="2" charset="0"/>
                <a:cs typeface="Calibri" panose="020F0502020204030204" pitchFamily="34" charset="0"/>
                <a:sym typeface="Calibri"/>
              </a:rPr>
              <a:t>Aligned Advanced Academic Courses </a:t>
            </a:r>
            <a:endPar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44" name="Table 43" descr="Aligned Advanced Academic Courses">
            <a:extLst>
              <a:ext uri="{FF2B5EF4-FFF2-40B4-BE49-F238E27FC236}">
                <a16:creationId xmlns:a16="http://schemas.microsoft.com/office/drawing/2014/main" id="{3E2DD264-47B8-1545-85DD-F3E32EB813B3}"/>
              </a:ext>
            </a:extLst>
          </p:cNvPr>
          <p:cNvGraphicFramePr>
            <a:graphicFrameLocks noGrp="1"/>
          </p:cNvGraphicFramePr>
          <p:nvPr>
            <p:extLst>
              <p:ext uri="{D42A27DB-BD31-4B8C-83A1-F6EECF244321}">
                <p14:modId xmlns:p14="http://schemas.microsoft.com/office/powerpoint/2010/main" val="3629497150"/>
              </p:ext>
            </p:extLst>
          </p:nvPr>
        </p:nvGraphicFramePr>
        <p:xfrm>
          <a:off x="227692" y="6033377"/>
          <a:ext cx="4223434" cy="457200"/>
        </p:xfrm>
        <a:graphic>
          <a:graphicData uri="http://schemas.openxmlformats.org/drawingml/2006/table">
            <a:tbl>
              <a:tblPr firstRow="1" bandRow="1">
                <a:effectLst/>
                <a:tableStyleId>{5C22544A-7EE6-4342-B048-85BDC9FD1C3A}</a:tableStyleId>
              </a:tblPr>
              <a:tblGrid>
                <a:gridCol w="1179940">
                  <a:extLst>
                    <a:ext uri="{9D8B030D-6E8A-4147-A177-3AD203B41FA5}">
                      <a16:colId xmlns:a16="http://schemas.microsoft.com/office/drawing/2014/main" val="3900548994"/>
                    </a:ext>
                  </a:extLst>
                </a:gridCol>
                <a:gridCol w="3043494">
                  <a:extLst>
                    <a:ext uri="{9D8B030D-6E8A-4147-A177-3AD203B41FA5}">
                      <a16:colId xmlns:a16="http://schemas.microsoft.com/office/drawing/2014/main" val="1881397732"/>
                    </a:ext>
                  </a:extLst>
                </a:gridCol>
              </a:tblGrid>
              <a:tr h="0">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AP or IB</a:t>
                      </a:r>
                      <a:endPar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FF0000"/>
                        </a:buClr>
                        <a:buSzPts val="900"/>
                        <a:buFontTx/>
                        <a:buNone/>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AP Studio Art: Two-Dimensional Design Portfolio</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4706"/>
                      </a:schemeClr>
                    </a:solidFill>
                  </a:tcPr>
                </a:tc>
                <a:extLst>
                  <a:ext uri="{0D108BD9-81ED-4DB2-BD59-A6C34878D82A}">
                    <a16:rowId xmlns:a16="http://schemas.microsoft.com/office/drawing/2014/main" val="2752735340"/>
                  </a:ext>
                </a:extLst>
              </a:tr>
              <a:tr h="0">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Dual Credit</a:t>
                      </a:r>
                      <a:endPar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1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FF0000"/>
                        </a:buClr>
                        <a:buSzPts val="900"/>
                        <a:buFontTx/>
                        <a:buNone/>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Dual credit offerings will vary by local education agency. </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10000"/>
                      </a:schemeClr>
                    </a:solidFill>
                  </a:tcPr>
                </a:tc>
                <a:extLst>
                  <a:ext uri="{0D108BD9-81ED-4DB2-BD59-A6C34878D82A}">
                    <a16:rowId xmlns:a16="http://schemas.microsoft.com/office/drawing/2014/main" val="2448495746"/>
                  </a:ext>
                </a:extLst>
              </a:tr>
            </a:tbl>
          </a:graphicData>
        </a:graphic>
      </p:graphicFrame>
      <p:sp>
        <p:nvSpPr>
          <p:cNvPr id="2" name="TextBox 1">
            <a:extLst>
              <a:ext uri="{FF2B5EF4-FFF2-40B4-BE49-F238E27FC236}">
                <a16:creationId xmlns:a16="http://schemas.microsoft.com/office/drawing/2014/main" id="{50361EC3-77A7-994F-984F-11D4CA56C88D}"/>
              </a:ext>
            </a:extLst>
          </p:cNvPr>
          <p:cNvSpPr txBox="1"/>
          <p:nvPr/>
        </p:nvSpPr>
        <p:spPr>
          <a:xfrm>
            <a:off x="196871" y="6419802"/>
            <a:ext cx="4217085" cy="481670"/>
          </a:xfrm>
          <a:prstGeom prst="rect">
            <a:avLst/>
          </a:prstGeom>
          <a:noFill/>
        </p:spPr>
        <p:txBody>
          <a:bodyPr wrap="square" lIns="0" rIns="0" rtlCol="0">
            <a:spAutoFit/>
          </a:bodyPr>
          <a:lstStyle/>
          <a:p>
            <a:pPr marL="55563" marR="0">
              <a:lnSpc>
                <a:spcPct val="107000"/>
              </a:lnSpc>
              <a:spcBef>
                <a:spcPts val="0"/>
              </a:spcBef>
              <a:spcAft>
                <a:spcPts val="800"/>
              </a:spcAft>
            </a:pPr>
            <a:r>
              <a:rPr lang="en-US" sz="800" i="1" kern="100" dirty="0">
                <a:effectLst/>
                <a:latin typeface="Calibri" panose="020F0502020204030204" pitchFamily="34" charset="0"/>
                <a:ea typeface="Calibri" panose="020F0502020204030204" pitchFamily="34" charset="0"/>
                <a:cs typeface="Times New Roman" panose="02020603050405020304" pitchFamily="18" charset="0"/>
              </a:rPr>
              <a:t>Students should be advised to consider these course opportunities to enrich their preparation. AP or IB courses not listed under the Secondary Courses for High School Credit section of this framework document do not count towards concentrator/completer status for this program of study.</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tangle 28">
            <a:extLst>
              <a:ext uri="{FF2B5EF4-FFF2-40B4-BE49-F238E27FC236}">
                <a16:creationId xmlns:a16="http://schemas.microsoft.com/office/drawing/2014/main" id="{5E6D0C54-DE5D-EB4A-80F0-2C96F3B14DB5}"/>
              </a:ext>
            </a:extLst>
          </p:cNvPr>
          <p:cNvSpPr/>
          <p:nvPr/>
        </p:nvSpPr>
        <p:spPr>
          <a:xfrm>
            <a:off x="230550" y="6836824"/>
            <a:ext cx="4212956"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prstClr val="black"/>
              </a:buClr>
              <a:buSzTx/>
              <a:buFontTx/>
              <a:buNone/>
              <a:tabLst/>
              <a:defRPr/>
            </a:pPr>
            <a:r>
              <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Work-Based Learning and Expanded Learning Opportunities</a:t>
            </a:r>
            <a:endPar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28" name="Table 27" descr="Work-Based Learning and Expanded Learning Opportunities">
            <a:extLst>
              <a:ext uri="{FF2B5EF4-FFF2-40B4-BE49-F238E27FC236}">
                <a16:creationId xmlns:a16="http://schemas.microsoft.com/office/drawing/2014/main" id="{799D3F2A-B054-4C47-A306-F8F9DE80D21E}"/>
              </a:ext>
            </a:extLst>
          </p:cNvPr>
          <p:cNvGraphicFramePr>
            <a:graphicFrameLocks noGrp="1"/>
          </p:cNvGraphicFramePr>
          <p:nvPr>
            <p:extLst>
              <p:ext uri="{D42A27DB-BD31-4B8C-83A1-F6EECF244321}">
                <p14:modId xmlns:p14="http://schemas.microsoft.com/office/powerpoint/2010/main" val="2700892433"/>
              </p:ext>
            </p:extLst>
          </p:nvPr>
        </p:nvGraphicFramePr>
        <p:xfrm>
          <a:off x="226421" y="7069708"/>
          <a:ext cx="4217085" cy="1240268"/>
        </p:xfrm>
        <a:graphic>
          <a:graphicData uri="http://schemas.openxmlformats.org/drawingml/2006/table">
            <a:tbl>
              <a:tblPr firstRow="1" bandRow="1">
                <a:effectLst/>
                <a:tableStyleId>{5C22544A-7EE6-4342-B048-85BDC9FD1C3A}</a:tableStyleId>
              </a:tblPr>
              <a:tblGrid>
                <a:gridCol w="1169001">
                  <a:extLst>
                    <a:ext uri="{9D8B030D-6E8A-4147-A177-3AD203B41FA5}">
                      <a16:colId xmlns:a16="http://schemas.microsoft.com/office/drawing/2014/main" val="3900548994"/>
                    </a:ext>
                  </a:extLst>
                </a:gridCol>
                <a:gridCol w="3048084">
                  <a:extLst>
                    <a:ext uri="{9D8B030D-6E8A-4147-A177-3AD203B41FA5}">
                      <a16:colId xmlns:a16="http://schemas.microsoft.com/office/drawing/2014/main" val="1881397732"/>
                    </a:ext>
                  </a:extLst>
                </a:gridCol>
              </a:tblGrid>
              <a:tr h="620134">
                <a:tc>
                  <a:txBody>
                    <a:bodyPr/>
                    <a:lstStyle/>
                    <a:p>
                      <a:pPr marL="0" marR="0" lvl="0" indent="0" algn="r" defTabSz="914400" rtl="0" eaLnBrk="1" fontAlgn="auto" latinLnBrk="0" hangingPunct="1">
                        <a:lnSpc>
                          <a:spcPts val="900"/>
                        </a:lnSpc>
                        <a:spcBef>
                          <a:spcPts val="0"/>
                        </a:spcBef>
                        <a:spcAft>
                          <a:spcPts val="0"/>
                        </a:spcAft>
                        <a:buClrTx/>
                        <a:buSzTx/>
                        <a:buFontTx/>
                        <a:buNone/>
                        <a:tabLst/>
                        <a:defRPr/>
                      </a:pPr>
                      <a:r>
                        <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sym typeface="Calibri"/>
                        </a:rPr>
                        <a:t>Work-Based Learning Activities</a:t>
                      </a:r>
                      <a:endPar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endParaRPr>
                    </a:p>
                  </a:txBody>
                  <a:tcPr marT="18288" marB="18288"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5098"/>
                      </a:schemeClr>
                    </a:solidFill>
                  </a:tcPr>
                </a:tc>
                <a:tc>
                  <a:txBody>
                    <a:bodyPr/>
                    <a:lstStyle/>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Shadow an art director at a branding firm or design agency</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Intern in the marketing and communications department of a technology company</a:t>
                      </a:r>
                    </a:p>
                  </a:txBody>
                  <a:tcPr marT="9144" marB="914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5098"/>
                      </a:schemeClr>
                    </a:solidFill>
                  </a:tcPr>
                </a:tc>
                <a:extLst>
                  <a:ext uri="{0D108BD9-81ED-4DB2-BD59-A6C34878D82A}">
                    <a16:rowId xmlns:a16="http://schemas.microsoft.com/office/drawing/2014/main" val="2479243592"/>
                  </a:ext>
                </a:extLst>
              </a:tr>
              <a:tr h="620134">
                <a:tc>
                  <a:txBody>
                    <a:bodyPr/>
                    <a:lstStyle/>
                    <a:p>
                      <a:pPr marL="0" marR="0" lvl="0" indent="0" algn="r" defTabSz="914400" rtl="0" eaLnBrk="1" fontAlgn="auto" latinLnBrk="0" hangingPunct="1">
                        <a:lnSpc>
                          <a:spcPts val="900"/>
                        </a:lnSpc>
                        <a:spcBef>
                          <a:spcPts val="0"/>
                        </a:spcBef>
                        <a:spcAft>
                          <a:spcPts val="0"/>
                        </a:spcAft>
                        <a:buClrTx/>
                        <a:buSzTx/>
                        <a:buFontTx/>
                        <a:buNone/>
                        <a:tabLst/>
                        <a:defRPr/>
                      </a:pPr>
                      <a:r>
                        <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sym typeface="Calibri"/>
                        </a:rPr>
                        <a:t>Expanded Learning Opportunities</a:t>
                      </a:r>
                      <a:endPar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endParaRPr>
                    </a:p>
                  </a:txBody>
                  <a:tcPr marT="18288" marB="18288"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Participate in SkillsUSA or TSA</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Participate in Student Television Network</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Join a related co-curricular or extracurricular club such as web development or computer coding</a:t>
                      </a:r>
                    </a:p>
                  </a:txBody>
                  <a:tcPr marT="9144" marB="914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extLst>
                  <a:ext uri="{0D108BD9-81ED-4DB2-BD59-A6C34878D82A}">
                    <a16:rowId xmlns:a16="http://schemas.microsoft.com/office/drawing/2014/main" val="2752735340"/>
                  </a:ext>
                </a:extLst>
              </a:tr>
            </a:tbl>
          </a:graphicData>
        </a:graphic>
      </p:graphicFrame>
      <p:sp>
        <p:nvSpPr>
          <p:cNvPr id="26" name="Rectangle 25">
            <a:extLst>
              <a:ext uri="{FF2B5EF4-FFF2-40B4-BE49-F238E27FC236}">
                <a16:creationId xmlns:a16="http://schemas.microsoft.com/office/drawing/2014/main" id="{AC1903EC-A84D-594F-94A3-CABE34227C62}"/>
              </a:ext>
            </a:extLst>
          </p:cNvPr>
          <p:cNvSpPr/>
          <p:nvPr/>
        </p:nvSpPr>
        <p:spPr>
          <a:xfrm>
            <a:off x="233090" y="8322835"/>
            <a:ext cx="4288214"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rPr>
              <a:t>Aligned Industry-Based Certifications</a:t>
            </a:r>
          </a:p>
        </p:txBody>
      </p:sp>
      <p:sp>
        <p:nvSpPr>
          <p:cNvPr id="14" name="Google Shape;166;p1">
            <a:extLst>
              <a:ext uri="{FF2B5EF4-FFF2-40B4-BE49-F238E27FC236}">
                <a16:creationId xmlns:a16="http://schemas.microsoft.com/office/drawing/2014/main" id="{F3FFB454-99EA-E048-AE90-DD129590DE9E}"/>
              </a:ext>
            </a:extLst>
          </p:cNvPr>
          <p:cNvSpPr txBox="1"/>
          <p:nvPr/>
        </p:nvSpPr>
        <p:spPr>
          <a:xfrm>
            <a:off x="244029" y="8584802"/>
            <a:ext cx="4465279" cy="859238"/>
          </a:xfrm>
          <a:prstGeom prst="rect">
            <a:avLst/>
          </a:prstGeom>
          <a:noFill/>
          <a:ln>
            <a:noFill/>
          </a:ln>
        </p:spPr>
        <p:txBody>
          <a:bodyPr spcFirstLastPara="1" wrap="square" lIns="0" tIns="0" rIns="0" bIns="0" numCol="2" spcCol="18288" anchor="t" anchorCtr="0">
            <a:noAutofit/>
          </a:bodyPr>
          <a:lstStyle/>
          <a:p>
            <a:pPr marL="127000" marR="0" lvl="0" indent="-127000" algn="l" defTabSz="914400" rtl="0" eaLnBrk="1" fontAlgn="auto" latinLnBrk="0" hangingPunct="1">
              <a:spcBef>
                <a:spcPts val="0"/>
              </a:spcBef>
              <a:spcAft>
                <a:spcPts val="0"/>
              </a:spcAft>
              <a:buSzPct val="120000"/>
              <a:buFont typeface="Arial" panose="020B0604020202020204" pitchFamily="34" charset="0"/>
              <a:buChar char="•"/>
              <a:tabLst/>
              <a:defRPr/>
            </a:pPr>
            <a:endParaRPr lang="en-US" sz="800" dirty="0">
              <a:latin typeface="Calibri" panose="020F0502020204030204" pitchFamily="34" charset="0"/>
              <a:ea typeface="Open Sans Light" panose="020B0606030504020204" pitchFamily="34" charset="0"/>
              <a:cs typeface="Calibri" panose="020F0502020204030204" pitchFamily="34" charset="0"/>
            </a:endParaRPr>
          </a:p>
          <a:p>
            <a:pPr marL="127000" lvl="0" indent="-127000">
              <a:buSzPct val="120000"/>
              <a:buFont typeface="Arial" panose="020B0604020202020204" pitchFamily="34" charset="0"/>
              <a:buChar char="•"/>
              <a:defRPr/>
            </a:pPr>
            <a:r>
              <a:rPr lang="en-US" sz="800" dirty="0">
                <a:latin typeface="Calibri" panose="020F0502020204030204" pitchFamily="34" charset="0"/>
                <a:ea typeface="Open Sans Light" panose="020B0606030504020204" pitchFamily="34" charset="0"/>
                <a:cs typeface="Calibri" panose="020F0502020204030204" pitchFamily="34" charset="0"/>
                <a:sym typeface="Calibri"/>
              </a:rPr>
              <a:t>Adobe Certified Professional in Graphic Design and Illustration Using Adobe Illustrator</a:t>
            </a:r>
          </a:p>
          <a:p>
            <a:pPr marL="127000" lvl="0" indent="-127000">
              <a:buSzPct val="120000"/>
              <a:buFont typeface="Arial" panose="020B0604020202020204" pitchFamily="34" charset="0"/>
              <a:buChar char="•"/>
              <a:defRPr/>
            </a:pPr>
            <a:endParaRPr lang="en-US" sz="800" dirty="0">
              <a:latin typeface="Calibri" panose="020F0502020204030204" pitchFamily="34" charset="0"/>
              <a:ea typeface="Open Sans Light" panose="020B0606030504020204" pitchFamily="34" charset="0"/>
              <a:cs typeface="Calibri" panose="020F0502020204030204" pitchFamily="34" charset="0"/>
              <a:sym typeface="Calibri"/>
            </a:endParaRPr>
          </a:p>
          <a:p>
            <a:pPr marL="127000" lvl="0" indent="-127000">
              <a:buSzPct val="120000"/>
              <a:buFont typeface="Arial" panose="020B0604020202020204" pitchFamily="34" charset="0"/>
              <a:buChar char="•"/>
              <a:defRPr/>
            </a:pPr>
            <a:r>
              <a:rPr lang="en-US" sz="800" dirty="0">
                <a:latin typeface="Calibri" panose="020F0502020204030204" pitchFamily="34" charset="0"/>
                <a:ea typeface="Open Sans Light" panose="020B0606030504020204" pitchFamily="34" charset="0"/>
                <a:cs typeface="Calibri" panose="020F0502020204030204" pitchFamily="34" charset="0"/>
                <a:sym typeface="Calibri"/>
              </a:rPr>
              <a:t>Adobe Certified Professional in Visual Design Using Adobe Photoshop</a:t>
            </a:r>
          </a:p>
        </p:txBody>
      </p:sp>
      <p:pic>
        <p:nvPicPr>
          <p:cNvPr id="50" name="Google Shape;358;p9">
            <a:extLst>
              <a:ext uri="{FF2B5EF4-FFF2-40B4-BE49-F238E27FC236}">
                <a16:creationId xmlns:a16="http://schemas.microsoft.com/office/drawing/2014/main" id="{85DE085E-9BDC-A143-838F-7E2D5AA3F79B}"/>
              </a:ext>
              <a:ext uri="{C183D7F6-B498-43B3-948B-1728B52AA6E4}">
                <adec:decorative xmlns:adec="http://schemas.microsoft.com/office/drawing/2017/decorative" val="1"/>
              </a:ext>
            </a:extLst>
          </p:cNvPr>
          <p:cNvPicPr preferRelativeResize="0"/>
          <p:nvPr/>
        </p:nvPicPr>
        <p:blipFill rotWithShape="1">
          <a:blip r:embed="rId4">
            <a:alphaModFix/>
          </a:blip>
          <a:srcRect r="1536"/>
          <a:stretch/>
        </p:blipFill>
        <p:spPr>
          <a:xfrm>
            <a:off x="4675133" y="2400155"/>
            <a:ext cx="3100150" cy="761275"/>
          </a:xfrm>
          <a:prstGeom prst="rect">
            <a:avLst/>
          </a:prstGeom>
          <a:noFill/>
          <a:ln w="9525" cap="flat" cmpd="sng">
            <a:solidFill>
              <a:schemeClr val="lt1"/>
            </a:solidFill>
            <a:prstDash val="solid"/>
            <a:round/>
            <a:headEnd type="none" w="sm" len="sm"/>
            <a:tailEnd type="none" w="sm" len="sm"/>
          </a:ln>
        </p:spPr>
      </p:pic>
      <p:sp>
        <p:nvSpPr>
          <p:cNvPr id="17" name="Rectangle 16">
            <a:extLst>
              <a:ext uri="{FF2B5EF4-FFF2-40B4-BE49-F238E27FC236}">
                <a16:creationId xmlns:a16="http://schemas.microsoft.com/office/drawing/2014/main" id="{8901CE91-ECE6-7049-B499-17887E1ED1D4}"/>
              </a:ext>
              <a:ext uri="{C183D7F6-B498-43B3-948B-1728B52AA6E4}">
                <adec:decorative xmlns:adec="http://schemas.microsoft.com/office/drawing/2017/decorative" val="1"/>
              </a:ext>
            </a:extLst>
          </p:cNvPr>
          <p:cNvSpPr/>
          <p:nvPr/>
        </p:nvSpPr>
        <p:spPr>
          <a:xfrm>
            <a:off x="4680848" y="3086447"/>
            <a:ext cx="3116932" cy="7448206"/>
          </a:xfrm>
          <a:prstGeom prst="rect">
            <a:avLst/>
          </a:pr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E7E3DB"/>
              </a:solidFill>
              <a:effectLst/>
              <a:uLnTx/>
              <a:uFillTx/>
              <a:latin typeface="Calibri" panose="020F0502020204030204" pitchFamily="34" charset="0"/>
              <a:cs typeface="Calibri" panose="020F0502020204030204" pitchFamily="34" charset="0"/>
            </a:endParaRPr>
          </a:p>
        </p:txBody>
      </p:sp>
      <p:sp>
        <p:nvSpPr>
          <p:cNvPr id="47" name="Rectangle 46">
            <a:extLst>
              <a:ext uri="{FF2B5EF4-FFF2-40B4-BE49-F238E27FC236}">
                <a16:creationId xmlns:a16="http://schemas.microsoft.com/office/drawing/2014/main" id="{1769ED0C-06E7-7F46-B005-75B0FEB7C386}"/>
              </a:ext>
            </a:extLst>
          </p:cNvPr>
          <p:cNvSpPr/>
          <p:nvPr/>
        </p:nvSpPr>
        <p:spPr>
          <a:xfrm>
            <a:off x="4761869" y="3223055"/>
            <a:ext cx="2816334" cy="2923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500"/>
              </a:spcAft>
              <a:buClr>
                <a:srgbClr val="363534"/>
              </a:buClr>
              <a:buSzTx/>
              <a:buFontTx/>
              <a:buNone/>
              <a:tabLst/>
              <a:defRPr/>
            </a:pPr>
            <a:r>
              <a:rPr kumimoji="0" lang="en-US" sz="13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Example Postsecondary Opportunities</a:t>
            </a:r>
          </a:p>
        </p:txBody>
      </p:sp>
      <p:sp>
        <p:nvSpPr>
          <p:cNvPr id="23" name="Google Shape;163;p1">
            <a:extLst>
              <a:ext uri="{FF2B5EF4-FFF2-40B4-BE49-F238E27FC236}">
                <a16:creationId xmlns:a16="http://schemas.microsoft.com/office/drawing/2014/main" id="{1ACA50DF-1E3A-1C45-A12E-E10648D51069}"/>
              </a:ext>
            </a:extLst>
          </p:cNvPr>
          <p:cNvSpPr txBox="1"/>
          <p:nvPr/>
        </p:nvSpPr>
        <p:spPr>
          <a:xfrm>
            <a:off x="4771924" y="3488702"/>
            <a:ext cx="2882825" cy="2226447"/>
          </a:xfrm>
          <a:prstGeom prst="rect">
            <a:avLst/>
          </a:prstGeom>
          <a:noFill/>
          <a:ln>
            <a:noFill/>
          </a:ln>
        </p:spPr>
        <p:txBody>
          <a:bodyPr spcFirstLastPara="1" wrap="square" lIns="91425" tIns="45700" rIns="91425" bIns="45700" anchor="t" anchorCtr="0">
            <a:noAutofit/>
          </a:bodyPr>
          <a:lstStyle/>
          <a:p>
            <a:pPr marL="114300" marR="0" lvl="0" indent="-114300" algn="l" defTabSz="914400" rtl="0" eaLnBrk="1" fontAlgn="auto" latinLnBrk="0" hangingPunct="1">
              <a:lnSpc>
                <a:spcPts val="1000"/>
              </a:lnSpc>
              <a:spcBef>
                <a:spcPts val="0"/>
              </a:spcBef>
              <a:spcAft>
                <a:spcPts val="0"/>
              </a:spcAft>
              <a:buClr>
                <a:srgbClr val="363534"/>
              </a:buClr>
              <a:buSzTx/>
              <a:buFont typeface="Arial"/>
              <a:buNone/>
              <a:tabLst/>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Associate Degrees</a:t>
            </a:r>
            <a:endPar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endParaRPr>
          </a:p>
          <a:p>
            <a:pPr marL="11430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2"/>
                  </a:ext>
                </a:extLst>
              </a:rPr>
              <a:t>Graphic Design</a:t>
            </a:r>
          </a:p>
          <a:p>
            <a:pPr marL="11430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2"/>
                  </a:ext>
                </a:extLst>
              </a:rPr>
              <a:t>Digital Arts</a:t>
            </a:r>
            <a:endPar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2"/>
                </a:ext>
              </a:extLst>
            </a:endParaRPr>
          </a:p>
          <a:p>
            <a:pPr lvl="0">
              <a:lnSpc>
                <a:spcPts val="1000"/>
              </a:lnSpc>
              <a:buClr>
                <a:srgbClr val="363534"/>
              </a:buClr>
              <a:buSzPts val="800"/>
              <a:defRPr/>
            </a:pPr>
            <a:endParaRPr kumimoji="0" lang="en-US" sz="7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0">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Bachelor’s Degrees</a:t>
            </a:r>
            <a:endParaRPr kumimoji="0" lang="en-US" sz="9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Web Page, Digital/Multimedia and Information Resources Design</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Design and Visual Communications</a:t>
            </a:r>
          </a:p>
          <a:p>
            <a:pPr marL="114300" lvl="0" indent="-114300">
              <a:lnSpc>
                <a:spcPts val="1000"/>
              </a:lnSpc>
              <a:buClr>
                <a:srgbClr val="363534"/>
              </a:buClr>
              <a:buSzPts val="800"/>
              <a:buFontTx/>
              <a:buChar char="•"/>
              <a:defRPr/>
            </a:pPr>
            <a:endParaRPr kumimoji="0" lang="en-US" sz="7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lvl="0">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Master’s, Doctoral, and Professional Degrees</a:t>
            </a:r>
            <a:endParaRPr kumimoji="0" lang="en-US" sz="9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Game and Interactive Media Design</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Animation, Interactive Technology, Video Graphics, and Special Effects</a:t>
            </a:r>
          </a:p>
          <a:p>
            <a:pPr marL="114300" lvl="0" indent="-114300">
              <a:lnSpc>
                <a:spcPts val="1000"/>
              </a:lnSpc>
              <a:buClr>
                <a:srgbClr val="363534"/>
              </a:buClr>
              <a:buSzPts val="800"/>
              <a:buFontTx/>
              <a:buChar char="•"/>
              <a:defRPr/>
            </a:pPr>
            <a:endParaRPr lang="en-US" sz="7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endParaRPr>
          </a:p>
          <a:p>
            <a:pPr>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0"/>
                  </a:ext>
                </a:extLst>
              </a:rPr>
              <a:t>Additional Stackable IBCs/License</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Certified Textile Designer (CTD)</a:t>
            </a:r>
          </a:p>
          <a:p>
            <a:pPr marL="114300" lvl="0" indent="-114300">
              <a:lnSpc>
                <a:spcPts val="1000"/>
              </a:lnSpc>
              <a:buClr>
                <a:srgbClr val="363534"/>
              </a:buClr>
              <a:buSzPts val="800"/>
              <a:buFontTx/>
              <a:buChar char="•"/>
              <a:defRPr/>
            </a:pPr>
            <a:endParaRPr lang="en-US" sz="7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endParaRPr>
          </a:p>
        </p:txBody>
      </p:sp>
      <p:sp>
        <p:nvSpPr>
          <p:cNvPr id="15" name="Rectangle 14">
            <a:extLst>
              <a:ext uri="{FF2B5EF4-FFF2-40B4-BE49-F238E27FC236}">
                <a16:creationId xmlns:a16="http://schemas.microsoft.com/office/drawing/2014/main" id="{015EAF6B-99CE-4B46-8970-C84F35537098}"/>
              </a:ext>
            </a:extLst>
          </p:cNvPr>
          <p:cNvSpPr/>
          <p:nvPr/>
        </p:nvSpPr>
        <p:spPr>
          <a:xfrm>
            <a:off x="5373233" y="6022103"/>
            <a:ext cx="2327067" cy="2923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rPr>
              <a:t>Example Aligned Occupations   </a:t>
            </a:r>
          </a:p>
        </p:txBody>
      </p:sp>
      <p:sp>
        <p:nvSpPr>
          <p:cNvPr id="46" name="Double Bracket 45">
            <a:extLst>
              <a:ext uri="{FF2B5EF4-FFF2-40B4-BE49-F238E27FC236}">
                <a16:creationId xmlns:a16="http://schemas.microsoft.com/office/drawing/2014/main" id="{29723102-B029-6046-AE5F-B64631A4EF05}"/>
              </a:ext>
              <a:ext uri="{C183D7F6-B498-43B3-948B-1728B52AA6E4}">
                <adec:decorative xmlns:adec="http://schemas.microsoft.com/office/drawing/2017/decorative" val="1"/>
              </a:ext>
            </a:extLst>
          </p:cNvPr>
          <p:cNvSpPr/>
          <p:nvPr/>
        </p:nvSpPr>
        <p:spPr>
          <a:xfrm>
            <a:off x="5315702" y="6427320"/>
            <a:ext cx="1899685" cy="805624"/>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5ECE42AF-E901-D54D-9617-6AE15DB37D6C}"/>
              </a:ext>
            </a:extLst>
          </p:cNvPr>
          <p:cNvSpPr txBox="1"/>
          <p:nvPr/>
        </p:nvSpPr>
        <p:spPr>
          <a:xfrm>
            <a:off x="5382377" y="6461175"/>
            <a:ext cx="1618498" cy="198601"/>
          </a:xfrm>
          <a:prstGeom prst="rect">
            <a:avLst/>
          </a:prstGeom>
          <a:noFill/>
        </p:spPr>
        <p:txBody>
          <a:bodyPr wrap="square" rtlCol="0">
            <a:noAutofit/>
          </a:bodyPr>
          <a:lstStyle/>
          <a:p>
            <a:pPr lvl="0" defTabSz="1341150">
              <a:lnSpc>
                <a:spcPts val="1200"/>
              </a:lnSpc>
              <a:buClr>
                <a:prstClr val="black"/>
              </a:buClr>
              <a:buSzPts val="800"/>
              <a:defRPr/>
            </a:pPr>
            <a:r>
              <a:rPr lang="en-US" sz="1100" b="1" i="1"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Software Developers</a:t>
            </a:r>
          </a:p>
        </p:txBody>
      </p:sp>
      <p:sp>
        <p:nvSpPr>
          <p:cNvPr id="31" name="TextBox 30">
            <a:extLst>
              <a:ext uri="{FF2B5EF4-FFF2-40B4-BE49-F238E27FC236}">
                <a16:creationId xmlns:a16="http://schemas.microsoft.com/office/drawing/2014/main" id="{6BC50869-F11E-6140-9A7D-20A0EA8F797B}"/>
              </a:ext>
            </a:extLst>
          </p:cNvPr>
          <p:cNvSpPr txBox="1"/>
          <p:nvPr/>
        </p:nvSpPr>
        <p:spPr>
          <a:xfrm>
            <a:off x="5373064" y="6623644"/>
            <a:ext cx="1939172" cy="561946"/>
          </a:xfrm>
          <a:prstGeom prst="rect">
            <a:avLst/>
          </a:prstGeom>
          <a:noFill/>
        </p:spPr>
        <p:txBody>
          <a:bodyPr wrap="square" rtlCol="0">
            <a:noAutofit/>
          </a:bodyPr>
          <a:lstStyle/>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111,705</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15,324</a:t>
            </a: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36</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p>
        </p:txBody>
      </p:sp>
      <p:sp>
        <p:nvSpPr>
          <p:cNvPr id="32" name="Double Bracket 31">
            <a:extLst>
              <a:ext uri="{FF2B5EF4-FFF2-40B4-BE49-F238E27FC236}">
                <a16:creationId xmlns:a16="http://schemas.microsoft.com/office/drawing/2014/main" id="{C158C378-9848-B245-98F2-BA389079EE25}"/>
              </a:ext>
              <a:ext uri="{C183D7F6-B498-43B3-948B-1728B52AA6E4}">
                <adec:decorative xmlns:adec="http://schemas.microsoft.com/office/drawing/2017/decorative" val="1"/>
              </a:ext>
            </a:extLst>
          </p:cNvPr>
          <p:cNvSpPr/>
          <p:nvPr/>
        </p:nvSpPr>
        <p:spPr>
          <a:xfrm>
            <a:off x="5317590" y="7323818"/>
            <a:ext cx="1901952" cy="804476"/>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6836B01-57B0-8443-920B-F0A28CAAA2E7}"/>
              </a:ext>
            </a:extLst>
          </p:cNvPr>
          <p:cNvSpPr txBox="1"/>
          <p:nvPr/>
        </p:nvSpPr>
        <p:spPr>
          <a:xfrm>
            <a:off x="5374757" y="7343782"/>
            <a:ext cx="1934240" cy="198601"/>
          </a:xfrm>
          <a:prstGeom prst="rect">
            <a:avLst/>
          </a:prstGeom>
          <a:noFill/>
        </p:spPr>
        <p:txBody>
          <a:bodyPr wrap="square" rtlCol="0">
            <a:noAutofit/>
          </a:bodyPr>
          <a:lstStyle/>
          <a:p>
            <a:pPr lvl="0" defTabSz="1341150">
              <a:buClr>
                <a:prstClr val="black"/>
              </a:buClr>
              <a:buSzPts val="800"/>
              <a:defRPr/>
            </a:pPr>
            <a:r>
              <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sym typeface="Calibri"/>
              </a:rPr>
              <a:t>Graphic Designers</a:t>
            </a:r>
            <a:endPar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0CF72ED8-415F-D540-AFCF-1D88EE060DD3}"/>
              </a:ext>
            </a:extLst>
          </p:cNvPr>
          <p:cNvSpPr txBox="1"/>
          <p:nvPr/>
        </p:nvSpPr>
        <p:spPr>
          <a:xfrm>
            <a:off x="5373064" y="7519206"/>
            <a:ext cx="1809580" cy="557647"/>
          </a:xfrm>
          <a:prstGeom prst="rect">
            <a:avLst/>
          </a:prstGeom>
          <a:noFill/>
        </p:spPr>
        <p:txBody>
          <a:bodyPr wrap="square" rtlCol="0">
            <a:noAutofit/>
          </a:bodyPr>
          <a:lstStyle/>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50,973</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1,766</a:t>
            </a: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p>
        </p:txBody>
      </p:sp>
      <p:sp>
        <p:nvSpPr>
          <p:cNvPr id="12" name="Rectangle 11">
            <a:extLst>
              <a:ext uri="{FF2B5EF4-FFF2-40B4-BE49-F238E27FC236}">
                <a16:creationId xmlns:a16="http://schemas.microsoft.com/office/drawing/2014/main" id="{FD0782F0-3798-2F45-BD54-7A27C3557BA4}"/>
              </a:ext>
              <a:ext uri="{C183D7F6-B498-43B3-948B-1728B52AA6E4}">
                <adec:decorative xmlns:adec="http://schemas.microsoft.com/office/drawing/2017/decorative" val="1"/>
              </a:ext>
            </a:extLst>
          </p:cNvPr>
          <p:cNvSpPr/>
          <p:nvPr/>
        </p:nvSpPr>
        <p:spPr>
          <a:xfrm rot="16200000">
            <a:off x="5936574" y="8223572"/>
            <a:ext cx="3361882" cy="307777"/>
          </a:xfrm>
          <a:prstGeom prst="rect">
            <a:avLst/>
          </a:prstGeom>
          <a:solidFill>
            <a:schemeClr val="accent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prstClr val="white"/>
                </a:solidFill>
                <a:effectLst/>
                <a:uLnTx/>
                <a:uFillTx/>
                <a:latin typeface="Calibri" panose="020F0502020204030204" pitchFamily="34" charset="0"/>
                <a:ea typeface="Open Sans Semibold" panose="020B0606030504020204" pitchFamily="34" charset="0"/>
                <a:cs typeface="Calibri" panose="020F0502020204030204" pitchFamily="34" charset="0"/>
              </a:rPr>
              <a:t>Graphic Design and Interactive Media</a:t>
            </a:r>
          </a:p>
        </p:txBody>
      </p:sp>
      <p:sp>
        <p:nvSpPr>
          <p:cNvPr id="45" name="Double Bracket 44">
            <a:extLst>
              <a:ext uri="{FF2B5EF4-FFF2-40B4-BE49-F238E27FC236}">
                <a16:creationId xmlns:a16="http://schemas.microsoft.com/office/drawing/2014/main" id="{3BA72D32-C034-BD46-AA07-443AFE5B1384}"/>
              </a:ext>
              <a:ext uri="{C183D7F6-B498-43B3-948B-1728B52AA6E4}">
                <adec:decorative xmlns:adec="http://schemas.microsoft.com/office/drawing/2017/decorative" val="1"/>
              </a:ext>
            </a:extLst>
          </p:cNvPr>
          <p:cNvSpPr/>
          <p:nvPr/>
        </p:nvSpPr>
        <p:spPr>
          <a:xfrm>
            <a:off x="5317606" y="8221325"/>
            <a:ext cx="1899686" cy="806129"/>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322A8830-FB08-DD4C-9E74-0415193C983F}"/>
              </a:ext>
            </a:extLst>
          </p:cNvPr>
          <p:cNvSpPr txBox="1"/>
          <p:nvPr/>
        </p:nvSpPr>
        <p:spPr>
          <a:xfrm>
            <a:off x="5380472" y="8240660"/>
            <a:ext cx="1821043" cy="238027"/>
          </a:xfrm>
          <a:prstGeom prst="rect">
            <a:avLst/>
          </a:prstGeom>
          <a:noFill/>
        </p:spPr>
        <p:txBody>
          <a:bodyPr wrap="square" rtlCol="0">
            <a:noAutofit/>
          </a:bodyPr>
          <a:lstStyle/>
          <a:p>
            <a:pPr lvl="0" defTabSz="1341150">
              <a:buClr>
                <a:prstClr val="black"/>
              </a:buClr>
              <a:buSzPts val="800"/>
              <a:defRPr/>
            </a:pPr>
            <a:r>
              <a:rPr lang="en-US" sz="1100" b="1" i="1"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Art Directors</a:t>
            </a:r>
            <a:endPar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53A39835-03FC-214F-8A58-02640F31131C}"/>
              </a:ext>
            </a:extLst>
          </p:cNvPr>
          <p:cNvSpPr txBox="1"/>
          <p:nvPr/>
        </p:nvSpPr>
        <p:spPr>
          <a:xfrm>
            <a:off x="5374106" y="8417727"/>
            <a:ext cx="1809580" cy="572330"/>
          </a:xfrm>
          <a:prstGeom prst="rect">
            <a:avLst/>
          </a:prstGeom>
          <a:noFill/>
        </p:spPr>
        <p:txBody>
          <a:bodyPr wrap="square" rtlCol="0">
            <a:noAutofit/>
          </a:bodyPr>
          <a:lstStyle/>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81,926</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619</a:t>
            </a:r>
          </a:p>
          <a:p>
            <a:pPr lvl="0" defTabSz="1341150">
              <a:lnSpc>
                <a:spcPts val="1250"/>
              </a:lnSpc>
              <a:buClr>
                <a:prstClr val="black"/>
              </a:buClr>
              <a:buSzPts val="800"/>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18%</a:t>
            </a:r>
            <a:endParaRPr kumimoji="0" lang="en-US" sz="900" b="1" i="1" u="none" strike="noStrike" kern="1200" cap="none" spc="0" normalizeH="0" baseline="0" noProof="0" dirty="0">
              <a:ln>
                <a:noFill/>
              </a:ln>
              <a:solidFill>
                <a:srgbClr val="3863AF"/>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pic>
        <p:nvPicPr>
          <p:cNvPr id="37" name="Google Shape;171;p1" descr="TEA Logo">
            <a:extLst>
              <a:ext uri="{FF2B5EF4-FFF2-40B4-BE49-F238E27FC236}">
                <a16:creationId xmlns:a16="http://schemas.microsoft.com/office/drawing/2014/main" id="{F1D9B042-B00B-E342-917C-8358BF8F9561}"/>
              </a:ext>
            </a:extLst>
          </p:cNvPr>
          <p:cNvPicPr preferRelativeResize="0"/>
          <p:nvPr/>
        </p:nvPicPr>
        <p:blipFill rotWithShape="1">
          <a:blip r:embed="rId5">
            <a:alphaModFix/>
          </a:blip>
          <a:srcRect/>
          <a:stretch/>
        </p:blipFill>
        <p:spPr>
          <a:xfrm>
            <a:off x="146880" y="9574456"/>
            <a:ext cx="705086" cy="352543"/>
          </a:xfrm>
          <a:prstGeom prst="rect">
            <a:avLst/>
          </a:prstGeom>
          <a:noFill/>
          <a:ln>
            <a:noFill/>
          </a:ln>
        </p:spPr>
      </p:pic>
      <p:sp>
        <p:nvSpPr>
          <p:cNvPr id="3" name="TextBox 2">
            <a:extLst>
              <a:ext uri="{FF2B5EF4-FFF2-40B4-BE49-F238E27FC236}">
                <a16:creationId xmlns:a16="http://schemas.microsoft.com/office/drawing/2014/main" id="{A70F6E95-8003-B142-A9FC-04557A922F61}"/>
              </a:ext>
            </a:extLst>
          </p:cNvPr>
          <p:cNvSpPr txBox="1"/>
          <p:nvPr/>
        </p:nvSpPr>
        <p:spPr>
          <a:xfrm>
            <a:off x="851966" y="9622957"/>
            <a:ext cx="3754879" cy="323165"/>
          </a:xfrm>
          <a:prstGeom prst="rect">
            <a:avLst/>
          </a:prstGeom>
          <a:noFill/>
        </p:spPr>
        <p:txBody>
          <a:bodyPr wrap="square" rtlCol="0">
            <a:spAutoFit/>
          </a:bodyPr>
          <a:lstStyle/>
          <a:p>
            <a:r>
              <a:rPr lang="en-US" sz="750" i="1" dirty="0">
                <a:solidFill>
                  <a:schemeClr val="accent1"/>
                </a:solidFill>
                <a:latin typeface="Calibri" panose="020F0502020204030204" pitchFamily="34" charset="0"/>
                <a:ea typeface="Open Sans ExtraBold" panose="020B0606030504020204" pitchFamily="34" charset="0"/>
                <a:cs typeface="Calibri" panose="020F0502020204030204" pitchFamily="34" charset="0"/>
              </a:rPr>
              <a:t>Successful completion of the Graphic Design and Interactive Media program of study will fulfill requirements of the Business and Industry endorsement.</a:t>
            </a:r>
          </a:p>
        </p:txBody>
      </p:sp>
      <p:sp>
        <p:nvSpPr>
          <p:cNvPr id="13" name="TextBox 12">
            <a:extLst>
              <a:ext uri="{FF2B5EF4-FFF2-40B4-BE49-F238E27FC236}">
                <a16:creationId xmlns:a16="http://schemas.microsoft.com/office/drawing/2014/main" id="{BCB45C6E-AF87-6E07-B465-5DF835780ABC}"/>
              </a:ext>
            </a:extLst>
          </p:cNvPr>
          <p:cNvSpPr txBox="1"/>
          <p:nvPr/>
        </p:nvSpPr>
        <p:spPr>
          <a:xfrm>
            <a:off x="4689190" y="9374412"/>
            <a:ext cx="3754879" cy="184666"/>
          </a:xfrm>
          <a:prstGeom prst="rect">
            <a:avLst/>
          </a:prstGeom>
          <a:noFill/>
        </p:spPr>
        <p:txBody>
          <a:bodyPr wrap="square" rtlCol="0">
            <a:spAutoFit/>
          </a:bodyPr>
          <a:lstStyle/>
          <a:p>
            <a:r>
              <a:rPr lang="en-US" sz="600" b="0" i="0" u="none" strike="noStrike" dirty="0">
                <a:solidFill>
                  <a:srgbClr val="000000"/>
                </a:solidFill>
                <a:effectLst/>
              </a:rPr>
              <a:t>Data Source: TexasWages, Texas Workforce Commission. Retrieved 3/8/2024</a:t>
            </a:r>
          </a:p>
        </p:txBody>
      </p:sp>
      <p:pic>
        <p:nvPicPr>
          <p:cNvPr id="16" name="Picture 15" descr="QR Code">
            <a:extLst>
              <a:ext uri="{FF2B5EF4-FFF2-40B4-BE49-F238E27FC236}">
                <a16:creationId xmlns:a16="http://schemas.microsoft.com/office/drawing/2014/main" id="{8926A809-ABDF-FF40-A435-DC8410B1D0CB}"/>
              </a:ext>
              <a:ext uri="{C183D7F6-B498-43B3-948B-1728B52AA6E4}">
                <adec:decorative xmlns:adec="http://schemas.microsoft.com/office/drawing/2017/decorative" val="0"/>
              </a:ext>
            </a:extLst>
          </p:cNvPr>
          <p:cNvPicPr>
            <a:picLocks noChangeAspect="1"/>
          </p:cNvPicPr>
          <p:nvPr/>
        </p:nvPicPr>
        <p:blipFill rotWithShape="1">
          <a:blip r:embed="rId6"/>
          <a:srcRect l="17732" t="15455" r="19492" b="21306"/>
          <a:stretch/>
        </p:blipFill>
        <p:spPr>
          <a:xfrm>
            <a:off x="4741638" y="9529348"/>
            <a:ext cx="481081" cy="484632"/>
          </a:xfrm>
          <a:prstGeom prst="rect">
            <a:avLst/>
          </a:prstGeom>
        </p:spPr>
      </p:pic>
      <p:sp>
        <p:nvSpPr>
          <p:cNvPr id="43" name="TextBox 42">
            <a:extLst>
              <a:ext uri="{FF2B5EF4-FFF2-40B4-BE49-F238E27FC236}">
                <a16:creationId xmlns:a16="http://schemas.microsoft.com/office/drawing/2014/main" id="{D7CE7F4C-068A-2546-9291-E776EDA7D48E}"/>
              </a:ext>
            </a:extLst>
          </p:cNvPr>
          <p:cNvSpPr txBox="1"/>
          <p:nvPr/>
        </p:nvSpPr>
        <p:spPr>
          <a:xfrm>
            <a:off x="5177859" y="9511945"/>
            <a:ext cx="2300587" cy="519438"/>
          </a:xfrm>
          <a:prstGeom prst="rect">
            <a:avLst/>
          </a:prstGeom>
          <a:noFill/>
        </p:spPr>
        <p:txBody>
          <a:bodyPr wrap="square" rtlCol="0">
            <a:spAutoFit/>
          </a:bodyPr>
          <a:lstStyle/>
          <a:p>
            <a:pPr>
              <a:lnSpc>
                <a:spcPct val="108000"/>
              </a:lnSpc>
            </a:pPr>
            <a:r>
              <a:rPr lang="en-US" sz="800" i="1" dirty="0">
                <a:solidFill>
                  <a:schemeClr val="tx2"/>
                </a:solidFill>
                <a:latin typeface="Calibri" panose="020F0502020204030204" pitchFamily="34" charset="0"/>
                <a:ea typeface="Open Sans ExtraBold" panose="020B0606030504020204" pitchFamily="34" charset="0"/>
                <a:cs typeface="Calibri" panose="020F0502020204030204" pitchFamily="34" charset="0"/>
              </a:rPr>
              <a:t>For more information visit: </a:t>
            </a:r>
            <a:r>
              <a:rPr lang="en-US" sz="600" dirty="0">
                <a:solidFill>
                  <a:schemeClr val="tx2"/>
                </a:solidFill>
                <a:latin typeface="Calibri" panose="020F0502020204030204" pitchFamily="34" charset="0"/>
                <a:ea typeface="Open Sans Light" panose="020B060603050402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https://tea.texas.gov/academics/college-career-and-military-prep/career-and-technical-education/programs-of-study-additional-resources</a:t>
            </a:r>
            <a:endParaRPr lang="en-US" sz="600" i="1" dirty="0">
              <a:solidFill>
                <a:schemeClr val="tx2"/>
              </a:solidFill>
              <a:latin typeface="Calibri" panose="020F0502020204030204" pitchFamily="34" charset="0"/>
              <a:ea typeface="Open Sans ExtraBold" panose="020B0606030504020204" pitchFamily="34" charset="0"/>
              <a:cs typeface="Calibri" panose="020F0502020204030204" pitchFamily="34" charset="0"/>
            </a:endParaRPr>
          </a:p>
        </p:txBody>
      </p:sp>
      <p:pic>
        <p:nvPicPr>
          <p:cNvPr id="39" name="Picture 38">
            <a:extLst>
              <a:ext uri="{FF2B5EF4-FFF2-40B4-BE49-F238E27FC236}">
                <a16:creationId xmlns:a16="http://schemas.microsoft.com/office/drawing/2014/main" id="{42F6463D-DDA7-F843-AB15-C2ABD0D5C64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6965509" y="3519271"/>
            <a:ext cx="610356" cy="596485"/>
          </a:xfrm>
          <a:prstGeom prst="rect">
            <a:avLst/>
          </a:prstGeom>
        </p:spPr>
      </p:pic>
      <p:pic>
        <p:nvPicPr>
          <p:cNvPr id="49" name="Picture 48">
            <a:extLst>
              <a:ext uri="{FF2B5EF4-FFF2-40B4-BE49-F238E27FC236}">
                <a16:creationId xmlns:a16="http://schemas.microsoft.com/office/drawing/2014/main" id="{9C215D3E-B4C3-D846-AA02-4E77213044A2}"/>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172094" y="2044277"/>
            <a:ext cx="585216" cy="571916"/>
          </a:xfrm>
          <a:prstGeom prst="rect">
            <a:avLst/>
          </a:prstGeom>
        </p:spPr>
      </p:pic>
      <p:pic>
        <p:nvPicPr>
          <p:cNvPr id="41" name="Picture 40">
            <a:extLst>
              <a:ext uri="{FF2B5EF4-FFF2-40B4-BE49-F238E27FC236}">
                <a16:creationId xmlns:a16="http://schemas.microsoft.com/office/drawing/2014/main" id="{E87636A2-C85C-4446-99E9-B5ACC56AFC82}"/>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4779773" y="5916174"/>
            <a:ext cx="605476" cy="591715"/>
          </a:xfrm>
          <a:prstGeom prst="rect">
            <a:avLst/>
          </a:prstGeom>
        </p:spPr>
      </p:pic>
    </p:spTree>
    <p:extLst>
      <p:ext uri="{BB962C8B-B14F-4D97-AF65-F5344CB8AC3E}">
        <p14:creationId xmlns:p14="http://schemas.microsoft.com/office/powerpoint/2010/main" val="40753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ound Diagonal Corner Rectangle 26">
            <a:extLst>
              <a:ext uri="{FF2B5EF4-FFF2-40B4-BE49-F238E27FC236}">
                <a16:creationId xmlns:a16="http://schemas.microsoft.com/office/drawing/2014/main" id="{9D1DA9AE-9080-1DCB-2BD8-79E34C768186}"/>
              </a:ext>
              <a:ext uri="{C183D7F6-B498-43B3-948B-1728B52AA6E4}">
                <adec:decorative xmlns:adec="http://schemas.microsoft.com/office/drawing/2017/decorative" val="1"/>
              </a:ext>
            </a:extLst>
          </p:cNvPr>
          <p:cNvSpPr/>
          <p:nvPr/>
        </p:nvSpPr>
        <p:spPr>
          <a:xfrm rot="16200000">
            <a:off x="-66091" y="5754076"/>
            <a:ext cx="1126254" cy="411242"/>
          </a:xfrm>
          <a:prstGeom prst="round2DiagRect">
            <a:avLst/>
          </a:prstGeom>
          <a:solidFill>
            <a:srgbClr val="3635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73" name="Title 3">
            <a:extLst>
              <a:ext uri="{FF2B5EF4-FFF2-40B4-BE49-F238E27FC236}">
                <a16:creationId xmlns:a16="http://schemas.microsoft.com/office/drawing/2014/main" id="{526F35B9-4163-464C-AA6F-FB56BC356333}"/>
              </a:ext>
              <a:ext uri="{C183D7F6-B498-43B3-948B-1728B52AA6E4}">
                <adec:decorative xmlns:adec="http://schemas.microsoft.com/office/drawing/2017/decorative" val="1"/>
              </a:ext>
            </a:extLst>
          </p:cNvPr>
          <p:cNvSpPr>
            <a:spLocks noGrp="1"/>
          </p:cNvSpPr>
          <p:nvPr>
            <p:ph type="ctrTitle"/>
          </p:nvPr>
        </p:nvSpPr>
        <p:spPr>
          <a:xfrm>
            <a:off x="971550" y="48066"/>
            <a:ext cx="5829300" cy="141335"/>
          </a:xfrm>
        </p:spPr>
        <p:txBody>
          <a:bodyPr>
            <a:noAutofit/>
          </a:bodyPr>
          <a:lstStyle/>
          <a:p>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Statewide Program of Study: </a:t>
            </a:r>
            <a:r>
              <a:rPr lang="en-US" sz="800" b="1" i="1" kern="1200" baseline="0" dirty="0">
                <a:solidFill>
                  <a:schemeClr val="bg1"/>
                </a:solidFill>
                <a:effectLst/>
                <a:latin typeface="+mj-lt"/>
                <a:ea typeface="+mj-ea"/>
                <a:cs typeface="+mj-cs"/>
              </a:rPr>
              <a:t>Graphic Design and Interactive Media</a:t>
            </a:r>
            <a:r>
              <a:rPr lang="en-US" sz="800" dirty="0">
                <a:solidFill>
                  <a:schemeClr val="bg1"/>
                </a:solidFill>
              </a:rPr>
              <a:t> </a:t>
            </a:r>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 Page 2</a:t>
            </a:r>
            <a:endParaRPr lang="en-US" sz="800" dirty="0">
              <a:solidFill>
                <a:schemeClr val="bg1"/>
              </a:solidFill>
            </a:endParaRPr>
          </a:p>
        </p:txBody>
      </p:sp>
      <p:sp>
        <p:nvSpPr>
          <p:cNvPr id="39" name="TextBox 38">
            <a:extLst>
              <a:ext uri="{FF2B5EF4-FFF2-40B4-BE49-F238E27FC236}">
                <a16:creationId xmlns:a16="http://schemas.microsoft.com/office/drawing/2014/main" id="{0D82E2C1-5515-FC4E-B6F2-EB16D6F05320}"/>
              </a:ext>
            </a:extLst>
          </p:cNvPr>
          <p:cNvSpPr txBox="1"/>
          <p:nvPr/>
        </p:nvSpPr>
        <p:spPr>
          <a:xfrm>
            <a:off x="1373820" y="159132"/>
            <a:ext cx="6392254" cy="353943"/>
          </a:xfrm>
          <a:prstGeom prst="rect">
            <a:avLst/>
          </a:prstGeom>
          <a:noFill/>
        </p:spPr>
        <p:txBody>
          <a:bodyPr wrap="square" lIns="91440" tIns="45720" rIns="91440" bIns="45720" rtlCol="0" anchor="t">
            <a:spAutoFit/>
          </a:bodyPr>
          <a:lstStyle/>
          <a:p>
            <a:pPr>
              <a:spcAft>
                <a:spcPts val="300"/>
              </a:spcAft>
              <a:defRPr/>
            </a:pPr>
            <a:r>
              <a:rPr lang="en-US" sz="1700" b="1" dirty="0">
                <a:solidFill>
                  <a:schemeClr val="accent1"/>
                </a:solidFill>
                <a:latin typeface="Calibri"/>
                <a:ea typeface="Open Sans Condensed Condensed" pitchFamily="2" charset="0"/>
                <a:cs typeface="Calibri"/>
              </a:rPr>
              <a:t>Arts, Audio Visual Technology, and Communication Career Cluster</a:t>
            </a:r>
          </a:p>
        </p:txBody>
      </p:sp>
      <p:sp>
        <p:nvSpPr>
          <p:cNvPr id="41" name="TextBox 40">
            <a:extLst>
              <a:ext uri="{FF2B5EF4-FFF2-40B4-BE49-F238E27FC236}">
                <a16:creationId xmlns:a16="http://schemas.microsoft.com/office/drawing/2014/main" id="{016FFF59-FA5E-994D-8DE3-7298E5ADA69E}"/>
              </a:ext>
            </a:extLst>
          </p:cNvPr>
          <p:cNvSpPr txBox="1"/>
          <p:nvPr/>
        </p:nvSpPr>
        <p:spPr>
          <a:xfrm>
            <a:off x="1374320" y="478138"/>
            <a:ext cx="6392254" cy="353943"/>
          </a:xfrm>
          <a:prstGeom prst="rect">
            <a:avLst/>
          </a:prstGeom>
          <a:noFill/>
        </p:spPr>
        <p:txBody>
          <a:bodyPr wrap="square" rtlCol="0">
            <a:spAutoFit/>
          </a:bodyPr>
          <a:lstStyle/>
          <a:p>
            <a:pPr lvl="0">
              <a:spcAft>
                <a:spcPts val="300"/>
              </a:spcAft>
              <a:defRPr/>
            </a:pPr>
            <a:r>
              <a:rPr kumimoji="0" lang="en-US" sz="1700" b="1" i="1" u="none" strike="noStrike" kern="1200" cap="none" spc="0" normalizeH="0" baseline="0" noProof="0" dirty="0">
                <a:ln>
                  <a:noFill/>
                </a:ln>
                <a:solidFill>
                  <a:srgbClr val="363534"/>
                </a:solidFill>
                <a:effectLst/>
                <a:uLnTx/>
                <a:uFillTx/>
                <a:latin typeface="Calibri" panose="020F0502020204030204" pitchFamily="34" charset="0"/>
                <a:ea typeface="Open Sans Semibold" panose="020B0606030504020204" pitchFamily="34" charset="0"/>
                <a:cs typeface="Calibri" panose="020F0502020204030204" pitchFamily="34" charset="0"/>
              </a:rPr>
              <a:t>Statewide Program of Study: </a:t>
            </a:r>
            <a:r>
              <a:rPr lang="en-US" sz="1700" b="1" i="1" dirty="0">
                <a:solidFill>
                  <a:schemeClr val="accent1"/>
                </a:solidFill>
                <a:latin typeface="Calibri" panose="020F0502020204030204" pitchFamily="34" charset="0"/>
                <a:ea typeface="Open Sans Semibold" panose="020B0606030504020204" pitchFamily="34" charset="0"/>
                <a:cs typeface="Calibri" panose="020F0502020204030204" pitchFamily="34" charset="0"/>
              </a:rPr>
              <a:t>Graphic Design and Interactive Media</a:t>
            </a:r>
            <a:endParaRPr kumimoji="0" lang="en-US" sz="1700" b="1" i="1" u="none" strike="noStrike" kern="1200" cap="none" spc="0" normalizeH="0" baseline="0" noProof="0" dirty="0">
              <a:ln>
                <a:noFill/>
              </a:ln>
              <a:solidFill>
                <a:schemeClr val="accent1"/>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53CAAE19-98A7-CE4E-903C-01D19008C594}"/>
              </a:ext>
            </a:extLst>
          </p:cNvPr>
          <p:cNvSpPr txBox="1"/>
          <p:nvPr/>
        </p:nvSpPr>
        <p:spPr>
          <a:xfrm>
            <a:off x="-1246" y="926960"/>
            <a:ext cx="77724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12169"/>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Course Information</a:t>
            </a:r>
            <a:endParaRPr kumimoji="0" lang="en-US" sz="1600" b="0" i="0" u="none" strike="noStrike" kern="1200" cap="none" spc="0" normalizeH="0" baseline="0" noProof="0" dirty="0">
              <a:ln>
                <a:noFill/>
              </a:ln>
              <a:solidFill>
                <a:srgbClr val="012169"/>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sp>
        <p:nvSpPr>
          <p:cNvPr id="4" name="Round Diagonal Corner Rectangle 3">
            <a:extLst>
              <a:ext uri="{FF2B5EF4-FFF2-40B4-BE49-F238E27FC236}">
                <a16:creationId xmlns:a16="http://schemas.microsoft.com/office/drawing/2014/main" id="{1FC84E31-D3E9-4645-AA27-E5CE8D61FC16}"/>
              </a:ext>
              <a:ext uri="{C183D7F6-B498-43B3-948B-1728B52AA6E4}">
                <adec:decorative xmlns:adec="http://schemas.microsoft.com/office/drawing/2017/decorative" val="1"/>
              </a:ext>
            </a:extLst>
          </p:cNvPr>
          <p:cNvSpPr/>
          <p:nvPr/>
        </p:nvSpPr>
        <p:spPr>
          <a:xfrm rot="16200000">
            <a:off x="-108704" y="1717899"/>
            <a:ext cx="1126254" cy="411242"/>
          </a:xfrm>
          <a:prstGeom prst="round2DiagRect">
            <a:avLst/>
          </a:prstGeom>
          <a:solidFill>
            <a:srgbClr val="01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35" name="Google Shape;187;p2">
            <a:extLst>
              <a:ext uri="{FF2B5EF4-FFF2-40B4-BE49-F238E27FC236}">
                <a16:creationId xmlns:a16="http://schemas.microsoft.com/office/drawing/2014/main" id="{1C3E5367-D893-F547-8939-44BE478A0AB2}"/>
              </a:ext>
            </a:extLst>
          </p:cNvPr>
          <p:cNvSpPr txBox="1"/>
          <p:nvPr/>
        </p:nvSpPr>
        <p:spPr>
          <a:xfrm rot="16200000">
            <a:off x="-16759" y="1733087"/>
            <a:ext cx="1013698" cy="307736"/>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1</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graphicFrame>
        <p:nvGraphicFramePr>
          <p:cNvPr id="38" name="Google Shape;188;p2">
            <a:extLst>
              <a:ext uri="{FF2B5EF4-FFF2-40B4-BE49-F238E27FC236}">
                <a16:creationId xmlns:a16="http://schemas.microsoft.com/office/drawing/2014/main" id="{E5FD0F7F-C689-CC49-A3D9-1F6883E368BE}"/>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2845779207"/>
              </p:ext>
            </p:extLst>
          </p:nvPr>
        </p:nvGraphicFramePr>
        <p:xfrm>
          <a:off x="813187" y="1374188"/>
          <a:ext cx="6437376" cy="107595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3903870355"/>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extLst>
                  <a:ext uri="{0D108BD9-81ED-4DB2-BD59-A6C34878D82A}">
                    <a16:rowId xmlns:a16="http://schemas.microsoft.com/office/drawing/2014/main" val="10000"/>
                  </a:ext>
                </a:extLst>
              </a:tr>
              <a:tr h="510814">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Principles of Arts, Audio + Video Technology, and Communications*</a:t>
                      </a:r>
                    </a:p>
                    <a:p>
                      <a:pPr marL="9525"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13008200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400" u="none" strike="noStrike" cap="none"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21" name="Round Diagonal Corner Rectangle 20">
            <a:extLst>
              <a:ext uri="{FF2B5EF4-FFF2-40B4-BE49-F238E27FC236}">
                <a16:creationId xmlns:a16="http://schemas.microsoft.com/office/drawing/2014/main" id="{02FF7C61-5889-014E-A200-83B321531DD7}"/>
              </a:ext>
              <a:ext uri="{C183D7F6-B498-43B3-948B-1728B52AA6E4}">
                <adec:decorative xmlns:adec="http://schemas.microsoft.com/office/drawing/2017/decorative" val="1"/>
              </a:ext>
            </a:extLst>
          </p:cNvPr>
          <p:cNvSpPr/>
          <p:nvPr/>
        </p:nvSpPr>
        <p:spPr>
          <a:xfrm rot="16200000">
            <a:off x="-79402" y="3236792"/>
            <a:ext cx="1126254" cy="41124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23" name="Google Shape;187;p2">
            <a:extLst>
              <a:ext uri="{FF2B5EF4-FFF2-40B4-BE49-F238E27FC236}">
                <a16:creationId xmlns:a16="http://schemas.microsoft.com/office/drawing/2014/main" id="{637971F6-B1B7-A64D-BA50-C97F2DEE90C7}"/>
              </a:ext>
            </a:extLst>
          </p:cNvPr>
          <p:cNvSpPr txBox="1"/>
          <p:nvPr/>
        </p:nvSpPr>
        <p:spPr>
          <a:xfrm rot="16200000">
            <a:off x="-52427" y="3248390"/>
            <a:ext cx="1013698" cy="307736"/>
          </a:xfrm>
          <a:prstGeom prst="rect">
            <a:avLst/>
          </a:prstGeom>
          <a:solidFill>
            <a:schemeClr val="accent1"/>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2</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graphicFrame>
        <p:nvGraphicFramePr>
          <p:cNvPr id="55" name="Google Shape;188;p2">
            <a:extLst>
              <a:ext uri="{FF2B5EF4-FFF2-40B4-BE49-F238E27FC236}">
                <a16:creationId xmlns:a16="http://schemas.microsoft.com/office/drawing/2014/main" id="{C8ABB4AB-0B72-794F-BE18-FF28BD9BDE44}"/>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229491135"/>
              </p:ext>
            </p:extLst>
          </p:nvPr>
        </p:nvGraphicFramePr>
        <p:xfrm>
          <a:off x="814457" y="2881457"/>
          <a:ext cx="6437376" cy="214276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1330543124"/>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603731">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Graphic Design and Illustration I*</a:t>
                      </a:r>
                    </a:p>
                    <a:p>
                      <a:pPr marL="9525"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13008800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Principles of AAVTC</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Graphic Design and Illustration I Lab</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400" b="0" i="0" u="none" strike="noStrike" cap="none" dirty="0">
                        <a:solidFill>
                          <a:schemeClr val="bg1"/>
                        </a:solidFill>
                        <a:latin typeface="Calibri" panose="020F0502020204030204" pitchFamily="34" charset="0"/>
                        <a:ea typeface="Open Sans Light" panose="020B0606030504020204" pitchFamily="34" charset="0"/>
                        <a:cs typeface="Calibri" panose="020F0502020204030204" pitchFamily="34" charset="0"/>
                        <a:sym typeface="Calibri"/>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2331745"/>
                  </a:ext>
                </a:extLst>
              </a:tr>
              <a:tr h="603731">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Animation I</a:t>
                      </a:r>
                    </a:p>
                    <a:p>
                      <a:pPr marL="0" marR="0" lvl="0" indent="0" algn="l" rtl="0">
                        <a:spcBef>
                          <a:spcPts val="0"/>
                        </a:spcBef>
                        <a:spcAft>
                          <a:spcPts val="0"/>
                        </a:spcAft>
                        <a:buClr>
                          <a:schemeClr val="dk1"/>
                        </a:buClr>
                        <a:buSzPts val="1000"/>
                        <a:buFont typeface="Calibri"/>
                        <a:buNone/>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13008300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Principles of AAVTC</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a:t>
                      </a:r>
                      <a:r>
                        <a:rPr lang="en-US" sz="8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 </a:t>
                      </a:r>
                      <a:r>
                        <a:rPr lang="en-US" sz="8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Animation I Lab</a:t>
                      </a:r>
                      <a:endParaRPr lang="en-US" sz="8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400" b="0" i="0" u="none" strike="noStrike" cap="none" dirty="0">
                        <a:solidFill>
                          <a:schemeClr val="bg1"/>
                        </a:solidFill>
                        <a:latin typeface="Calibri" panose="020F0502020204030204" pitchFamily="34" charset="0"/>
                        <a:ea typeface="Open Sans Light" panose="020B0606030504020204" pitchFamily="34" charset="0"/>
                        <a:cs typeface="Calibri" panose="020F0502020204030204" pitchFamily="34" charset="0"/>
                        <a:sym typeface="Calibri"/>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1409672"/>
                  </a:ext>
                </a:extLst>
              </a:tr>
            </a:tbl>
          </a:graphicData>
        </a:graphic>
      </p:graphicFrame>
      <p:sp>
        <p:nvSpPr>
          <p:cNvPr id="72" name="TextBox 71">
            <a:extLst>
              <a:ext uri="{FF2B5EF4-FFF2-40B4-BE49-F238E27FC236}">
                <a16:creationId xmlns:a16="http://schemas.microsoft.com/office/drawing/2014/main" id="{71D09B68-BDB8-5C46-B0D4-323B0D03553B}"/>
              </a:ext>
            </a:extLst>
          </p:cNvPr>
          <p:cNvSpPr txBox="1"/>
          <p:nvPr/>
        </p:nvSpPr>
        <p:spPr>
          <a:xfrm>
            <a:off x="723094" y="8792391"/>
            <a:ext cx="6699305" cy="220573"/>
          </a:xfrm>
          <a:prstGeom prst="rect">
            <a:avLst/>
          </a:prstGeom>
          <a:noFill/>
        </p:spPr>
        <p:txBody>
          <a:bodyPr wrap="square" rtlCol="0">
            <a:spAutoFit/>
          </a:bodyPr>
          <a:lstStyle/>
          <a:p>
            <a:pPr>
              <a:lnSpc>
                <a:spcPts val="960"/>
              </a:lnSpc>
              <a:defRPr/>
            </a:pPr>
            <a:r>
              <a:rPr lang="en-US" sz="800" i="1"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 Indicates course is included in more than one program of study.                        </a:t>
            </a:r>
            <a:endParaRPr kumimoji="0" lang="en-US" sz="800" b="0" i="1" u="none" strike="noStrike" kern="1200" cap="none" spc="0" normalizeH="0" baseline="0" noProof="0" dirty="0">
              <a:ln>
                <a:noFill/>
              </a:ln>
              <a:solidFill>
                <a:schemeClr val="accent1"/>
              </a:solidFill>
              <a:effectLst/>
              <a:uLnTx/>
              <a:uFillTx/>
              <a:latin typeface="Calibri" panose="020F0502020204030204" pitchFamily="34" charset="0"/>
              <a:ea typeface="Open Sans ExtraBold" panose="020B0606030504020204" pitchFamily="34" charset="0"/>
              <a:cs typeface="Calibri" panose="020F0502020204030204" pitchFamily="34" charset="0"/>
            </a:endParaRPr>
          </a:p>
        </p:txBody>
      </p:sp>
      <p:sp>
        <p:nvSpPr>
          <p:cNvPr id="33" name="Google Shape;195;p2">
            <a:extLst>
              <a:ext uri="{FF2B5EF4-FFF2-40B4-BE49-F238E27FC236}">
                <a16:creationId xmlns:a16="http://schemas.microsoft.com/office/drawing/2014/main" id="{1FBD83F2-1A7F-CF40-A200-125D2971FFB6}"/>
              </a:ext>
            </a:extLst>
          </p:cNvPr>
          <p:cNvSpPr txBox="1"/>
          <p:nvPr/>
        </p:nvSpPr>
        <p:spPr>
          <a:xfrm>
            <a:off x="0" y="9231964"/>
            <a:ext cx="7772400" cy="369291"/>
          </a:xfrm>
          <a:prstGeom prst="rect">
            <a:avLst/>
          </a:prstGeom>
          <a:noFill/>
          <a:ln>
            <a:noFill/>
          </a:ln>
        </p:spPr>
        <p:txBody>
          <a:bodyPr spcFirstLastPara="1" wrap="square" lIns="91425" tIns="45700" rIns="91425" bIns="45700" anchor="t" anchorCtr="0">
            <a:spAutoFit/>
          </a:bodyPr>
          <a:lstStyle/>
          <a:p>
            <a:pPr lvl="0" algn="ctr">
              <a:defRPr/>
            </a:pP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For additional information on the </a:t>
            </a:r>
            <a:r>
              <a:rPr lang="en-US" sz="900" b="1" dirty="0">
                <a:solidFill>
                  <a:schemeClr val="accent1"/>
                </a:solidFill>
                <a:latin typeface="Calibri"/>
                <a:ea typeface="Open Sans ExtraBold"/>
                <a:cs typeface="Calibri"/>
                <a:sym typeface="Calibri"/>
              </a:rPr>
              <a:t>Arts, Audio Visual Technology, and Communication </a:t>
            </a:r>
            <a:r>
              <a:rPr kumimoji="0" lang="en-US" sz="900" i="0" u="none" strike="noStrike" kern="1200" cap="none" spc="0" normalizeH="0" baseline="0" noProof="0" dirty="0">
                <a:ln>
                  <a:noFill/>
                </a:ln>
                <a:solidFill>
                  <a:schemeClr val="accent1"/>
                </a:solidFill>
                <a:effectLst/>
                <a:uLnTx/>
                <a:uFillTx/>
                <a:latin typeface="Calibri"/>
                <a:ea typeface="Open Sans ExtraBold"/>
                <a:cs typeface="Calibri"/>
                <a:sym typeface="Calibri"/>
              </a:rPr>
              <a:t>career cluster</a:t>
            </a:r>
            <a:r>
              <a:rPr kumimoji="0" lang="en-US" sz="900" i="0" u="none" strike="noStrike" kern="1200" cap="none" spc="0" normalizeH="0" baseline="0" noProof="0" dirty="0">
                <a:ln>
                  <a:noFill/>
                </a:ln>
                <a:solidFill>
                  <a:schemeClr val="accent1"/>
                </a:solidFill>
                <a:effectLst/>
                <a:uLnTx/>
                <a:uFillTx/>
                <a:latin typeface="Calibri"/>
                <a:ea typeface="Open Sans Light"/>
                <a:cs typeface="Calibri"/>
                <a:sym typeface="Calibri"/>
              </a:rPr>
              <a:t>, </a:t>
            </a:r>
            <a:br>
              <a:rPr lang="en-US" sz="900" b="0" i="0" u="none" strike="noStrike" kern="1200" cap="none" spc="0" normalizeH="0" baseline="0" noProof="0" dirty="0">
                <a:ln>
                  <a:noFill/>
                </a:ln>
                <a:effectLst/>
                <a:uLnTx/>
                <a:uFillTx/>
                <a:latin typeface="Calibri" panose="020F0502020204030204" pitchFamily="34" charset="0"/>
                <a:ea typeface="Open Sans Light" panose="020B0606030504020204" pitchFamily="34" charset="0"/>
                <a:cs typeface="Calibri" panose="020F0502020204030204" pitchFamily="34" charset="0"/>
              </a:rPr>
            </a:b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contact </a:t>
            </a:r>
            <a:r>
              <a:rPr lang="en-US" sz="900" u="sng" dirty="0">
                <a:solidFill>
                  <a:schemeClr val="accent1"/>
                </a:solidFill>
                <a:latin typeface="Calibri"/>
                <a:ea typeface="Open Sans Light"/>
                <a:cs typeface="Calibri"/>
                <a:sym typeface="Calibri"/>
                <a:hlinkClick r:id="rId4">
                  <a:extLst>
                    <a:ext uri="{A12FA001-AC4F-418D-AE19-62706E023703}">
                      <ahyp:hlinkClr xmlns:ahyp="http://schemas.microsoft.com/office/drawing/2018/hyperlinkcolor" val="tx"/>
                    </a:ext>
                  </a:extLst>
                </a:hlinkClick>
              </a:rPr>
              <a:t>cte@tea.texas.gov</a:t>
            </a: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 or visit </a:t>
            </a:r>
            <a:r>
              <a:rPr kumimoji="0" lang="en-US" sz="900" b="0" i="0" u="sng" strike="noStrike" kern="1200" cap="none" spc="0" normalizeH="0" baseline="0" noProof="0" dirty="0">
                <a:ln>
                  <a:noFill/>
                </a:ln>
                <a:solidFill>
                  <a:schemeClr val="accent1"/>
                </a:solidFill>
                <a:effectLst/>
                <a:uLnTx/>
                <a:uFillTx/>
                <a:latin typeface="Calibri"/>
                <a:ea typeface="Open Sans Light"/>
                <a:cs typeface="Calibri"/>
                <a:sym typeface="Calibri"/>
                <a:hlinkClick r:id="rId5">
                  <a:extLst>
                    <a:ext uri="{A12FA001-AC4F-418D-AE19-62706E023703}">
                      <ahyp:hlinkClr xmlns:ahyp="http://schemas.microsoft.com/office/drawing/2018/hyperlinkcolor" val="tx"/>
                    </a:ext>
                  </a:extLst>
                </a:hlinkClick>
              </a:rPr>
              <a:t>https://tea.texas.gov/cte</a:t>
            </a: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 </a:t>
            </a:r>
            <a:endParaRPr kumimoji="0" sz="900" b="0" i="0" u="none" strike="noStrike" kern="1200" cap="none" spc="0" normalizeH="0" baseline="0" noProof="0" dirty="0">
              <a:ln>
                <a:noFill/>
              </a:ln>
              <a:solidFill>
                <a:schemeClr val="accent1"/>
              </a:solidFill>
              <a:effectLst/>
              <a:uLnTx/>
              <a:uFillTx/>
              <a:latin typeface="Calibri"/>
              <a:ea typeface="Open Sans Light"/>
              <a:cs typeface="Calibri"/>
              <a:sym typeface="Calibri"/>
            </a:endParaRPr>
          </a:p>
        </p:txBody>
      </p:sp>
      <p:sp>
        <p:nvSpPr>
          <p:cNvPr id="12" name="Rectangle 11">
            <a:extLst>
              <a:ext uri="{FF2B5EF4-FFF2-40B4-BE49-F238E27FC236}">
                <a16:creationId xmlns:a16="http://schemas.microsoft.com/office/drawing/2014/main" id="{FD0782F0-3798-2F45-BD54-7A27C3557BA4}"/>
              </a:ext>
              <a:ext uri="{C183D7F6-B498-43B3-948B-1728B52AA6E4}">
                <adec:decorative xmlns:adec="http://schemas.microsoft.com/office/drawing/2017/decorative" val="1"/>
              </a:ext>
            </a:extLst>
          </p:cNvPr>
          <p:cNvSpPr/>
          <p:nvPr/>
        </p:nvSpPr>
        <p:spPr>
          <a:xfrm rot="16200000">
            <a:off x="5936574" y="8223572"/>
            <a:ext cx="3361882" cy="307777"/>
          </a:xfrm>
          <a:prstGeom prst="rect">
            <a:avLst/>
          </a:prstGeom>
          <a:solidFill>
            <a:schemeClr val="accent1"/>
          </a:solidFill>
        </p:spPr>
        <p:txBody>
          <a:bodyPr wrap="square">
            <a:spAutoFit/>
          </a:bodyPr>
          <a:lstStyle/>
          <a:p>
            <a:pPr lvl="0" algn="ctr">
              <a:defRPr/>
            </a:pPr>
            <a:r>
              <a:rPr lang="en-US" sz="1400" b="1" i="1" dirty="0">
                <a:solidFill>
                  <a:prstClr val="white"/>
                </a:solidFill>
                <a:latin typeface="Calibri" panose="020F0502020204030204" pitchFamily="34" charset="0"/>
                <a:ea typeface="Open Sans Semibold" panose="020B0606030504020204" pitchFamily="34" charset="0"/>
                <a:cs typeface="Calibri" panose="020F0502020204030204" pitchFamily="34" charset="0"/>
              </a:rPr>
              <a:t>Graphic Design and Interactive Media</a:t>
            </a:r>
          </a:p>
        </p:txBody>
      </p:sp>
      <p:pic>
        <p:nvPicPr>
          <p:cNvPr id="37" name="Google Shape;171;p1" descr="TEA Logo">
            <a:extLst>
              <a:ext uri="{FF2B5EF4-FFF2-40B4-BE49-F238E27FC236}">
                <a16:creationId xmlns:a16="http://schemas.microsoft.com/office/drawing/2014/main" id="{F1D9B042-B00B-E342-917C-8358BF8F9561}"/>
              </a:ext>
            </a:extLst>
          </p:cNvPr>
          <p:cNvPicPr preferRelativeResize="0"/>
          <p:nvPr/>
        </p:nvPicPr>
        <p:blipFill rotWithShape="1">
          <a:blip r:embed="rId6">
            <a:alphaModFix/>
          </a:blip>
          <a:srcRect/>
          <a:stretch/>
        </p:blipFill>
        <p:spPr>
          <a:xfrm>
            <a:off x="291415" y="9598309"/>
            <a:ext cx="705086" cy="352543"/>
          </a:xfrm>
          <a:prstGeom prst="rect">
            <a:avLst/>
          </a:prstGeom>
          <a:noFill/>
          <a:ln>
            <a:noFill/>
          </a:ln>
        </p:spPr>
      </p:pic>
      <p:sp>
        <p:nvSpPr>
          <p:cNvPr id="36" name="TextBox 35">
            <a:extLst>
              <a:ext uri="{FF2B5EF4-FFF2-40B4-BE49-F238E27FC236}">
                <a16:creationId xmlns:a16="http://schemas.microsoft.com/office/drawing/2014/main" id="{1370A37E-2852-6941-A136-3B819AE311F0}"/>
              </a:ext>
            </a:extLst>
          </p:cNvPr>
          <p:cNvSpPr txBox="1"/>
          <p:nvPr/>
        </p:nvSpPr>
        <p:spPr>
          <a:xfrm>
            <a:off x="1055493" y="9603368"/>
            <a:ext cx="6318699" cy="516167"/>
          </a:xfrm>
          <a:prstGeom prst="rect">
            <a:avLst/>
          </a:prstGeom>
          <a:noFill/>
        </p:spPr>
        <p:txBody>
          <a:bodyPr wrap="square" rtlCol="0">
            <a:spAutoFit/>
          </a:bodyPr>
          <a:lstStyle/>
          <a:p>
            <a:pPr>
              <a:lnSpc>
                <a:spcPts val="800"/>
              </a:lnSpc>
              <a:defRPr/>
            </a:pPr>
            <a:r>
              <a:rPr lang="en-US" sz="6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[LEA name] does not discriminate on the basis of race, color, national origin, sex, or disability in its programs or activities and provides equal access to the Boy Scouts and other designated youth groups. The following person has been designated to handle inquiries regarding the nondiscrimination policies: [title], [address], [telephone number], [email]. Further </a:t>
            </a:r>
            <a:r>
              <a:rPr kumimoji="0" lang="en-US" sz="6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nondiscrimination information can be found at </a:t>
            </a:r>
            <a:r>
              <a:rPr kumimoji="0" lang="en-US" sz="600" b="0" i="0" u="sng"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hlinkClick r:id="rId7">
                  <a:extLst>
                    <a:ext uri="{A12FA001-AC4F-418D-AE19-62706E023703}">
                      <ahyp:hlinkClr xmlns:ahyp="http://schemas.microsoft.com/office/drawing/2018/hyperlinkcolor" val="tx"/>
                    </a:ext>
                  </a:extLst>
                </a:hlinkClick>
              </a:rPr>
              <a:t>Notification of Nondiscrimination in Career and Technical Education Programs</a:t>
            </a:r>
            <a:r>
              <a:rPr kumimoji="0" lang="en-US" sz="600" b="0" i="0" u="none"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endParaRPr kumimoji="0" lang="en-US" sz="600" b="0" i="0" u="none"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0" marR="0" lvl="0" indent="0" algn="l" defTabSz="914400" rtl="0" eaLnBrk="1" fontAlgn="auto" latinLnBrk="0" hangingPunct="1">
              <a:lnSpc>
                <a:spcPts val="96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pic>
        <p:nvPicPr>
          <p:cNvPr id="27" name="Picture 26">
            <a:extLst>
              <a:ext uri="{FF2B5EF4-FFF2-40B4-BE49-F238E27FC236}">
                <a16:creationId xmlns:a16="http://schemas.microsoft.com/office/drawing/2014/main" id="{BCAC3AC3-C5E8-CF4E-BB44-69AC31C7D96B}"/>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90249" y="1855029"/>
            <a:ext cx="438912" cy="438912"/>
          </a:xfrm>
          <a:prstGeom prst="rect">
            <a:avLst/>
          </a:prstGeom>
        </p:spPr>
      </p:pic>
      <p:pic>
        <p:nvPicPr>
          <p:cNvPr id="31" name="Picture 30">
            <a:extLst>
              <a:ext uri="{FF2B5EF4-FFF2-40B4-BE49-F238E27FC236}">
                <a16:creationId xmlns:a16="http://schemas.microsoft.com/office/drawing/2014/main" id="{F96D306D-2518-8049-BB63-57765E5B0EA8}"/>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96033" y="3402258"/>
            <a:ext cx="438912" cy="438912"/>
          </a:xfrm>
          <a:prstGeom prst="rect">
            <a:avLst/>
          </a:prstGeom>
        </p:spPr>
      </p:pic>
      <p:pic>
        <p:nvPicPr>
          <p:cNvPr id="48" name="Picture 47">
            <a:extLst>
              <a:ext uri="{FF2B5EF4-FFF2-40B4-BE49-F238E27FC236}">
                <a16:creationId xmlns:a16="http://schemas.microsoft.com/office/drawing/2014/main" id="{F02F96D3-5626-9F6D-C26A-EA88DCC3B214}"/>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96033" y="4351989"/>
            <a:ext cx="438912" cy="438912"/>
          </a:xfrm>
          <a:prstGeom prst="rect">
            <a:avLst/>
          </a:prstGeom>
        </p:spPr>
      </p:pic>
      <p:pic>
        <p:nvPicPr>
          <p:cNvPr id="52" name="Picture 51">
            <a:extLst>
              <a:ext uri="{FF2B5EF4-FFF2-40B4-BE49-F238E27FC236}">
                <a16:creationId xmlns:a16="http://schemas.microsoft.com/office/drawing/2014/main" id="{CC3A83F7-2D78-CD55-4988-E7D3A5FB111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96033" y="5982853"/>
            <a:ext cx="438912" cy="438912"/>
          </a:xfrm>
          <a:prstGeom prst="rect">
            <a:avLst/>
          </a:prstGeom>
        </p:spPr>
      </p:pic>
      <p:graphicFrame>
        <p:nvGraphicFramePr>
          <p:cNvPr id="3" name="Google Shape;188;p2">
            <a:extLst>
              <a:ext uri="{FF2B5EF4-FFF2-40B4-BE49-F238E27FC236}">
                <a16:creationId xmlns:a16="http://schemas.microsoft.com/office/drawing/2014/main" id="{38F5F833-B28C-A12A-8BBD-FB663D414A57}"/>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841565181"/>
              </p:ext>
            </p:extLst>
          </p:nvPr>
        </p:nvGraphicFramePr>
        <p:xfrm>
          <a:off x="813187" y="5396570"/>
          <a:ext cx="6437376" cy="124359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4271131778"/>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l" rtl="0">
                        <a:spcBef>
                          <a:spcPts val="0"/>
                        </a:spcBef>
                        <a:spcAft>
                          <a:spcPts val="0"/>
                        </a:spcAft>
                        <a:buClr>
                          <a:schemeClr val="dk1"/>
                        </a:buClr>
                        <a:buSzPts val="1000"/>
                        <a:buFont typeface="Calibri"/>
                        <a:buNone/>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l" rtl="0">
                        <a:spcBef>
                          <a:spcPts val="0"/>
                        </a:spcBef>
                        <a:spcAft>
                          <a:spcPts val="0"/>
                        </a:spcAft>
                        <a:buClr>
                          <a:schemeClr val="dk1"/>
                        </a:buClr>
                        <a:buSzPts val="1000"/>
                        <a:buFont typeface="Calibri"/>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extLst>
                  <a:ext uri="{0D108BD9-81ED-4DB2-BD59-A6C34878D82A}">
                    <a16:rowId xmlns:a16="http://schemas.microsoft.com/office/drawing/2014/main" val="10000"/>
                  </a:ext>
                </a:extLst>
              </a:tr>
              <a:tr h="453680">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Graphic Design and Illustration II + Graphic Design and Illustration II Lab</a:t>
                      </a:r>
                    </a:p>
                    <a:p>
                      <a:pPr marL="9525"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13008910  (2 credits)</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 Graphic Design and Illustration I</a:t>
                      </a:r>
                    </a:p>
                    <a:p>
                      <a:pPr marL="0" marR="0" lvl="0" indent="0" algn="l" rtl="0">
                        <a:spcBef>
                          <a:spcPts val="0"/>
                        </a:spcBef>
                        <a:spcAft>
                          <a:spcPts val="0"/>
                        </a:spcAft>
                        <a:buClr>
                          <a:schemeClr val="dk1"/>
                        </a:buClr>
                        <a:buSzPts val="1000"/>
                        <a:buFont typeface="Calibri"/>
                        <a:buNone/>
                      </a:pP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 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sz="400"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7344476"/>
                  </a:ext>
                </a:extLst>
              </a:tr>
            </a:tbl>
          </a:graphicData>
        </a:graphic>
      </p:graphicFrame>
      <p:sp>
        <p:nvSpPr>
          <p:cNvPr id="5" name="Google Shape;187;p2">
            <a:extLst>
              <a:ext uri="{FF2B5EF4-FFF2-40B4-BE49-F238E27FC236}">
                <a16:creationId xmlns:a16="http://schemas.microsoft.com/office/drawing/2014/main" id="{B06D60CE-9EDB-C22A-BC2F-6CE81A5AF76F}"/>
              </a:ext>
            </a:extLst>
          </p:cNvPr>
          <p:cNvSpPr txBox="1"/>
          <p:nvPr/>
        </p:nvSpPr>
        <p:spPr>
          <a:xfrm rot="16200000">
            <a:off x="-673" y="5831221"/>
            <a:ext cx="1013698" cy="307736"/>
          </a:xfrm>
          <a:prstGeom prst="rect">
            <a:avLst/>
          </a:prstGeom>
          <a:solidFill>
            <a:srgbClr val="363534"/>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3</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E91CD6B0-E5CF-B6E6-04DB-5ECD7CFF9449}"/>
              </a:ext>
            </a:extLst>
          </p:cNvPr>
          <p:cNvGraphicFramePr>
            <a:graphicFrameLocks noGrp="1"/>
          </p:cNvGraphicFramePr>
          <p:nvPr>
            <p:extLst>
              <p:ext uri="{D42A27DB-BD31-4B8C-83A1-F6EECF244321}">
                <p14:modId xmlns:p14="http://schemas.microsoft.com/office/powerpoint/2010/main" val="1018313695"/>
              </p:ext>
            </p:extLst>
          </p:nvPr>
        </p:nvGraphicFramePr>
        <p:xfrm>
          <a:off x="814457" y="7043361"/>
          <a:ext cx="6449447" cy="1310660"/>
        </p:xfrm>
        <a:graphic>
          <a:graphicData uri="http://schemas.openxmlformats.org/drawingml/2006/table">
            <a:tbl>
              <a:tblPr firstRow="1" bandRow="1">
                <a:noFill/>
              </a:tblPr>
              <a:tblGrid>
                <a:gridCol w="1566979">
                  <a:extLst>
                    <a:ext uri="{9D8B030D-6E8A-4147-A177-3AD203B41FA5}">
                      <a16:colId xmlns:a16="http://schemas.microsoft.com/office/drawing/2014/main" val="1147588801"/>
                    </a:ext>
                  </a:extLst>
                </a:gridCol>
                <a:gridCol w="197813">
                  <a:extLst>
                    <a:ext uri="{9D8B030D-6E8A-4147-A177-3AD203B41FA5}">
                      <a16:colId xmlns:a16="http://schemas.microsoft.com/office/drawing/2014/main" val="824700623"/>
                    </a:ext>
                  </a:extLst>
                </a:gridCol>
                <a:gridCol w="2075688">
                  <a:extLst>
                    <a:ext uri="{9D8B030D-6E8A-4147-A177-3AD203B41FA5}">
                      <a16:colId xmlns:a16="http://schemas.microsoft.com/office/drawing/2014/main" val="1730150673"/>
                    </a:ext>
                  </a:extLst>
                </a:gridCol>
                <a:gridCol w="2608967">
                  <a:extLst>
                    <a:ext uri="{9D8B030D-6E8A-4147-A177-3AD203B41FA5}">
                      <a16:colId xmlns:a16="http://schemas.microsoft.com/office/drawing/2014/main" val="2307511759"/>
                    </a:ext>
                  </a:extLst>
                </a:gridCol>
              </a:tblGrid>
              <a:tr h="0">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5A6267"/>
                    </a:solidFill>
                  </a:tcPr>
                </a:tc>
                <a:tc>
                  <a:txBody>
                    <a:bodyPr/>
                    <a:lstStyle/>
                    <a:p>
                      <a:pPr marL="0" marR="0" lvl="0" indent="0" algn="ctr" defTabSz="1341150" rtl="0" eaLnBrk="1" fontAlgn="auto" latinLnBrk="0" hangingPunct="1">
                        <a:lnSpc>
                          <a:spcPct val="100000"/>
                        </a:lnSpc>
                        <a:spcBef>
                          <a:spcPts val="0"/>
                        </a:spcBef>
                        <a:spcAft>
                          <a:spcPts val="0"/>
                        </a:spcAft>
                        <a:buClr>
                          <a:schemeClr val="dk1"/>
                        </a:buClr>
                        <a:buSzPts val="1000"/>
                        <a:buFont typeface="Calibri"/>
                        <a:buNone/>
                        <a:tabLst/>
                        <a:defRPr/>
                      </a:pPr>
                      <a:endPar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5A6267"/>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p>
                  </a:txBody>
                  <a:tcPr marL="9145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5A6267"/>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5A6267"/>
                    </a:solidFill>
                  </a:tcPr>
                </a:tc>
                <a:extLst>
                  <a:ext uri="{0D108BD9-81ED-4DB2-BD59-A6C34878D82A}">
                    <a16:rowId xmlns:a16="http://schemas.microsoft.com/office/drawing/2014/main" val="4181296971"/>
                  </a:ext>
                </a:extLst>
              </a:tr>
              <a:tr h="1020788">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Practicum in Graphic Design and Illustration</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First Time Taken:</a:t>
                      </a:r>
                      <a:endParaRPr lang="en-US" sz="10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endParaRPr>
                    </a:p>
                    <a:p>
                      <a:pPr marL="0" marR="0" lvl="0" indent="0" algn="l" rtl="0">
                        <a:spcBef>
                          <a:spcPts val="0"/>
                        </a:spcBef>
                        <a:spcAft>
                          <a:spcPts val="0"/>
                        </a:spcAft>
                        <a:buClr>
                          <a:schemeClr val="dk1"/>
                        </a:buClr>
                        <a:buSzPts val="1000"/>
                        <a:buFont typeface="Calibri"/>
                        <a:buNone/>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13009000  (2 credits)</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Second Time Taken:</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13009010  (2 credits)</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341150" rtl="0" eaLnBrk="1" fontAlgn="auto" latinLnBrk="0" hangingPunct="1">
                        <a:lnSpc>
                          <a:spcPct val="100000"/>
                        </a:lnSpc>
                        <a:spcBef>
                          <a:spcPts val="0"/>
                        </a:spcBef>
                        <a:spcAft>
                          <a:spcPts val="0"/>
                        </a:spcAft>
                        <a:buClr>
                          <a:schemeClr val="dk1"/>
                        </a:buClr>
                        <a:buSzPts val="1000"/>
                        <a:buFont typeface="Calibri"/>
                        <a:buNone/>
                        <a:tabLst/>
                        <a:defRPr/>
                      </a:pPr>
                      <a:endParaRPr sz="900" b="0" i="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a:ea typeface="Open Sans ExtraBold"/>
                          <a:cs typeface="Calibri"/>
                          <a:sym typeface="Calibri"/>
                        </a:rPr>
                        <a:t>Prerequisites:</a:t>
                      </a:r>
                      <a:r>
                        <a:rPr lang="en-US" sz="900" b="0" i="0" u="none" strike="noStrike" cap="none" dirty="0">
                          <a:latin typeface="Calibri"/>
                          <a:ea typeface="Open Sans Light"/>
                          <a:cs typeface="Calibri"/>
                          <a:sym typeface="Calibri"/>
                        </a:rPr>
                        <a:t> Graphic Design and Illustration II and Graphic Design and Illustration II Lab </a:t>
                      </a:r>
                      <a:r>
                        <a:rPr lang="en-US" sz="900" b="1" i="0" u="none" strike="noStrike" cap="none" dirty="0">
                          <a:solidFill>
                            <a:schemeClr val="accent1"/>
                          </a:solidFill>
                          <a:latin typeface="Calibri"/>
                          <a:ea typeface="Open Sans ExtraBold"/>
                          <a:cs typeface="Calibri"/>
                          <a:sym typeface="Calibri"/>
                        </a:rPr>
                        <a:t>Corequisites: </a:t>
                      </a:r>
                      <a:r>
                        <a:rPr lang="en-US" sz="900" b="0" i="0" u="none" strike="noStrike" cap="none" dirty="0">
                          <a:solidFill>
                            <a:schemeClr val="accent1"/>
                          </a:solidFill>
                          <a:latin typeface="Calibri"/>
                          <a:ea typeface="Open Sans Light"/>
                          <a:cs typeface="Calibri"/>
                          <a:sym typeface="Calibri"/>
                        </a:rPr>
                        <a:t>None</a:t>
                      </a:r>
                    </a:p>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sz="400"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6840880"/>
                  </a:ext>
                </a:extLst>
              </a:tr>
            </a:tbl>
          </a:graphicData>
        </a:graphic>
      </p:graphicFrame>
      <p:sp>
        <p:nvSpPr>
          <p:cNvPr id="8" name="Round Diagonal Corner Rectangle 30">
            <a:extLst>
              <a:ext uri="{FF2B5EF4-FFF2-40B4-BE49-F238E27FC236}">
                <a16:creationId xmlns:a16="http://schemas.microsoft.com/office/drawing/2014/main" id="{131B0B03-1ACD-2C34-EB9F-BDA120F270F5}"/>
              </a:ext>
              <a:ext uri="{C183D7F6-B498-43B3-948B-1728B52AA6E4}">
                <adec:decorative xmlns:adec="http://schemas.microsoft.com/office/drawing/2017/decorative" val="1"/>
              </a:ext>
            </a:extLst>
          </p:cNvPr>
          <p:cNvSpPr/>
          <p:nvPr/>
        </p:nvSpPr>
        <p:spPr>
          <a:xfrm rot="16200000">
            <a:off x="-18834" y="7400867"/>
            <a:ext cx="1126254" cy="411242"/>
          </a:xfrm>
          <a:prstGeom prst="round2DiagRect">
            <a:avLst/>
          </a:prstGeom>
          <a:solidFill>
            <a:srgbClr val="5A6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9" name="Google Shape;187;p2">
            <a:extLst>
              <a:ext uri="{FF2B5EF4-FFF2-40B4-BE49-F238E27FC236}">
                <a16:creationId xmlns:a16="http://schemas.microsoft.com/office/drawing/2014/main" id="{8D58A914-9DBF-002C-D243-AE5C2CCAB489}"/>
              </a:ext>
            </a:extLst>
          </p:cNvPr>
          <p:cNvSpPr txBox="1"/>
          <p:nvPr/>
        </p:nvSpPr>
        <p:spPr>
          <a:xfrm rot="16200000">
            <a:off x="28629" y="7431304"/>
            <a:ext cx="1013698" cy="307736"/>
          </a:xfrm>
          <a:prstGeom prst="rect">
            <a:avLst/>
          </a:prstGeom>
          <a:solidFill>
            <a:srgbClr val="5A6267"/>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4</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89B1B1C7-4520-3EF9-5F1D-265C932B8CA4}"/>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96033" y="7676566"/>
            <a:ext cx="438912" cy="438912"/>
          </a:xfrm>
          <a:prstGeom prst="rect">
            <a:avLst/>
          </a:prstGeom>
        </p:spPr>
      </p:pic>
    </p:spTree>
    <p:extLst>
      <p:ext uri="{BB962C8B-B14F-4D97-AF65-F5344CB8AC3E}">
        <p14:creationId xmlns:p14="http://schemas.microsoft.com/office/powerpoint/2010/main" val="856595491"/>
      </p:ext>
    </p:extLst>
  </p:cSld>
  <p:clrMapOvr>
    <a:masterClrMapping/>
  </p:clrMapOvr>
</p:sld>
</file>

<file path=ppt/theme/theme1.xml><?xml version="1.0" encoding="utf-8"?>
<a:theme xmlns:a="http://schemas.openxmlformats.org/drawingml/2006/main" name="Office Theme">
  <a:themeElements>
    <a:clrScheme name="CTE Arts AV">
      <a:dk1>
        <a:srgbClr val="000000"/>
      </a:dk1>
      <a:lt1>
        <a:srgbClr val="FFFFFF"/>
      </a:lt1>
      <a:dk2>
        <a:srgbClr val="232C65"/>
      </a:dk2>
      <a:lt2>
        <a:srgbClr val="E7E6E6"/>
      </a:lt2>
      <a:accent1>
        <a:srgbClr val="714180"/>
      </a:accent1>
      <a:accent2>
        <a:srgbClr val="ED7D31"/>
      </a:accent2>
      <a:accent3>
        <a:srgbClr val="E7E3DB"/>
      </a:accent3>
      <a:accent4>
        <a:srgbClr val="FFC000"/>
      </a:accent4>
      <a:accent5>
        <a:srgbClr val="363434"/>
      </a:accent5>
      <a:accent6>
        <a:srgbClr val="59616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935F66C6-E56F-F945-AB31-EEB286FD9A3E}" vid="{9ACEF254-1C2F-2947-ACEE-D36C675AD9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AE2DFD34787B64381739A3DD5B04613" ma:contentTypeVersion="13" ma:contentTypeDescription="Create a new document." ma:contentTypeScope="" ma:versionID="14b7dfd4aa03315c47fdeadc09669efc">
  <xsd:schema xmlns:xsd="http://www.w3.org/2001/XMLSchema" xmlns:xs="http://www.w3.org/2001/XMLSchema" xmlns:p="http://schemas.microsoft.com/office/2006/metadata/properties" xmlns:ns2="d7be74c8-68b7-49d6-ab11-c29225af66cf" xmlns:ns3="475af76f-eb63-4387-973b-0ca94df6e649" targetNamespace="http://schemas.microsoft.com/office/2006/metadata/properties" ma:root="true" ma:fieldsID="a09f2fa1aebdd3a2198ad7377f6554d4" ns2:_="" ns3:_="">
    <xsd:import namespace="d7be74c8-68b7-49d6-ab11-c29225af66cf"/>
    <xsd:import namespace="475af76f-eb63-4387-973b-0ca94df6e64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e74c8-68b7-49d6-ab11-c29225af66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3b7a77b5-e59d-49f3-97a2-3dde868dbe2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5af76f-eb63-4387-973b-0ca94df6e64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b8adb06-38bb-4d30-9a75-7f2bb0f97b76}" ma:internalName="TaxCatchAll" ma:showField="CatchAllData" ma:web="475af76f-eb63-4387-973b-0ca94df6e64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7be74c8-68b7-49d6-ab11-c29225af66cf">
      <Terms xmlns="http://schemas.microsoft.com/office/infopath/2007/PartnerControls"/>
    </lcf76f155ced4ddcb4097134ff3c332f>
    <TaxCatchAll xmlns="475af76f-eb63-4387-973b-0ca94df6e649" xsi:nil="true"/>
  </documentManagement>
</p:properties>
</file>

<file path=customXml/itemProps1.xml><?xml version="1.0" encoding="utf-8"?>
<ds:datastoreItem xmlns:ds="http://schemas.openxmlformats.org/officeDocument/2006/customXml" ds:itemID="{1F0AA79F-7B00-455A-B02E-5F3793A0D8A0}">
  <ds:schemaRefs>
    <ds:schemaRef ds:uri="http://schemas.microsoft.com/sharepoint/v3/contenttype/forms"/>
  </ds:schemaRefs>
</ds:datastoreItem>
</file>

<file path=customXml/itemProps2.xml><?xml version="1.0" encoding="utf-8"?>
<ds:datastoreItem xmlns:ds="http://schemas.openxmlformats.org/officeDocument/2006/customXml" ds:itemID="{8F844021-5B56-41B0-9112-85B2A93C5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e74c8-68b7-49d6-ab11-c29225af66cf"/>
    <ds:schemaRef ds:uri="475af76f-eb63-4387-973b-0ca94df6e6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A893D3-5140-43FB-B0C6-01AB0750EC68}">
  <ds:schemaRefs>
    <ds:schemaRef ds:uri="http://purl.org/dc/dcmitype/"/>
    <ds:schemaRef ds:uri="http://www.w3.org/XML/1998/namespace"/>
    <ds:schemaRef ds:uri="http://schemas.microsoft.com/office/2006/metadata/properties"/>
    <ds:schemaRef ds:uri="http://purl.org/dc/terms/"/>
    <ds:schemaRef ds:uri="http://schemas.microsoft.com/office/2006/documentManagement/types"/>
    <ds:schemaRef ds:uri="475af76f-eb63-4387-973b-0ca94df6e649"/>
    <ds:schemaRef ds:uri="http://schemas.openxmlformats.org/package/2006/metadata/core-properties"/>
    <ds:schemaRef ds:uri="http://schemas.microsoft.com/office/infopath/2007/PartnerControls"/>
    <ds:schemaRef ds:uri="d7be74c8-68b7-49d6-ab11-c29225af66cf"/>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Template-Arts AV</Template>
  <TotalTime>1474</TotalTime>
  <Words>962</Words>
  <Application>Microsoft Office PowerPoint</Application>
  <PresentationFormat>Custom</PresentationFormat>
  <Paragraphs>126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 Light</vt:lpstr>
      <vt:lpstr>Open Sans Semibold</vt:lpstr>
      <vt:lpstr>Calibri</vt:lpstr>
      <vt:lpstr>Arial</vt:lpstr>
      <vt:lpstr>Office Theme</vt:lpstr>
      <vt:lpstr>Statewide Program of Study: Graphic Design and Interactive Media — Page 1 </vt:lpstr>
      <vt:lpstr>Statewide Program of Study: Graphic Design and Interactive Media — Page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Program of Study: Graphic Design and Interactive Media</dc:title>
  <dc:subject/>
  <dc:creator>Texas Education Agency</dc:creator>
  <cp:keywords/>
  <dc:description/>
  <cp:lastModifiedBy>Jeter, Jennifer</cp:lastModifiedBy>
  <cp:revision>233</cp:revision>
  <cp:lastPrinted>2023-10-03T21:31:19Z</cp:lastPrinted>
  <dcterms:created xsi:type="dcterms:W3CDTF">2023-10-25T16:48:53Z</dcterms:created>
  <dcterms:modified xsi:type="dcterms:W3CDTF">2024-12-11T21:36:21Z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0x0101004AE2DFD34787B64381739A3DD5B04613</vt:lpwstr>
  </property>
  <property fmtid="{D5CDD505-2E9C-101B-9397-08002B2CF9AE}" pid="3" name="MediaServiceImageTags">
    <vt:lpwstr/>
  </property>
</Properties>
</file>