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43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629FDE64-07B5-7011-802C-459006FE8E38}" name="Caryn Cavanagh" initials="CC" userId="de4effde0088c4c0" providerId="Windows Live"/>
  <p188:author id="{6CD132A6-BDAB-7D9A-FDAF-1B5C47512B95}" name="Hudson, Les" initials="HL" userId="S::Les.Hudson@tea.texas.gov::1b51e3df-f37c-4646-8151-9652bb88c0d0" providerId="AD"/>
  <p188:author id="{590916B0-3819-A511-CE5E-595F00316EC7}" name="Kilgore, Marcette" initials="KM" userId="S::Marcette.Kilgore@tea.texas.gov::7b51becb-2360-4dcd-97d4-91c5dc466b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6ED05-231B-4F43-BBCD-20CFA694A574}" v="1" dt="2024-07-11T16:24:59.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1" autoAdjust="0"/>
    <p:restoredTop sz="96283" autoAdjust="0"/>
  </p:normalViewPr>
  <p:slideViewPr>
    <p:cSldViewPr snapToGrid="0" snapToObjects="1">
      <p:cViewPr>
        <p:scale>
          <a:sx n="140" d="100"/>
          <a:sy n="140" d="100"/>
        </p:scale>
        <p:origin x="1794" y="-2484"/>
      </p:cViewPr>
      <p:guideLst>
        <p:guide orient="horz" pos="3120"/>
        <p:guide pos="43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12/11/2024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60241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12/11/2024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ea.texas.gov/academics/college-career-and-military-prep/career-and-technical-education/programs-of-study-additional-resources"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hyperlink" Target="https://tea.texas.gov/cte" TargetMode="Externa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hyperlink" Target="mailto:CTE@tea.texas.gov" TargetMode="External"/><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Electrical —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9" name="TextBox 8">
            <a:extLst>
              <a:ext uri="{FF2B5EF4-FFF2-40B4-BE49-F238E27FC236}">
                <a16:creationId xmlns:a16="http://schemas.microsoft.com/office/drawing/2014/main" id="{BD5B0E49-CE83-135A-2A8F-E8A8B02A9F4D}"/>
              </a:ext>
            </a:extLst>
          </p:cNvPr>
          <p:cNvSpPr txBox="1"/>
          <p:nvPr/>
        </p:nvSpPr>
        <p:spPr>
          <a:xfrm>
            <a:off x="6824758" y="39757"/>
            <a:ext cx="1298916" cy="200055"/>
          </a:xfrm>
          <a:prstGeom prst="rect">
            <a:avLst/>
          </a:prstGeom>
          <a:noFill/>
        </p:spPr>
        <p:txBody>
          <a:bodyPr wrap="square">
            <a:spAutoFit/>
          </a:bodyPr>
          <a:lstStyle/>
          <a:p>
            <a:r>
              <a:rPr lang="en-US" sz="700" i="1" dirty="0"/>
              <a:t>Revised–May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387389" y="149522"/>
            <a:ext cx="6192300" cy="11849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a:p>
            <a:pPr>
              <a:spcAft>
                <a:spcPts val="300"/>
              </a:spcAft>
              <a:defRPr/>
            </a:pPr>
            <a:endParaRPr lang="en-US" sz="2200" b="1" dirty="0">
              <a:solidFill>
                <a:schemeClr val="accent1"/>
              </a:solidFill>
              <a:latin typeface="Calibri"/>
              <a:ea typeface="Open Sans Light"/>
              <a:cs typeface="Calibri"/>
            </a:endParaRPr>
          </a:p>
          <a:p>
            <a:pPr>
              <a:spcAft>
                <a:spcPts val="300"/>
              </a:spcAft>
              <a:defRPr/>
            </a:pPr>
            <a:endParaRPr lang="en-US" sz="2200" b="1" dirty="0">
              <a:solidFill>
                <a:schemeClr val="accent1"/>
              </a:solidFill>
              <a:latin typeface="Calibri"/>
              <a:ea typeface="Open Sans Light"/>
              <a:cs typeface="Calibri"/>
            </a:endParaRPr>
          </a:p>
        </p:txBody>
      </p:sp>
      <p:graphicFrame>
        <p:nvGraphicFramePr>
          <p:cNvPr id="14" name="Table 13">
            <a:extLst>
              <a:ext uri="{FF2B5EF4-FFF2-40B4-BE49-F238E27FC236}">
                <a16:creationId xmlns:a16="http://schemas.microsoft.com/office/drawing/2014/main" id="{C05871DB-5CFC-9B7D-8C06-24AB67CBE33D}"/>
              </a:ext>
            </a:extLst>
          </p:cNvPr>
          <p:cNvGraphicFramePr>
            <a:graphicFrameLocks noGrp="1"/>
          </p:cNvGraphicFramePr>
          <p:nvPr>
            <p:extLst>
              <p:ext uri="{D42A27DB-BD31-4B8C-83A1-F6EECF244321}">
                <p14:modId xmlns:p14="http://schemas.microsoft.com/office/powerpoint/2010/main" val="1375727971"/>
              </p:ext>
            </p:extLst>
          </p:nvPr>
        </p:nvGraphicFramePr>
        <p:xfrm>
          <a:off x="1391448" y="434413"/>
          <a:ext cx="6286500" cy="603462"/>
        </p:xfrm>
        <a:graphic>
          <a:graphicData uri="http://schemas.openxmlformats.org/drawingml/2006/table">
            <a:tbl>
              <a:tblPr firstRow="1" bandRow="1">
                <a:tableStyleId>{5C22544A-7EE6-4342-B048-85BDC9FD1C3A}</a:tableStyleId>
              </a:tblPr>
              <a:tblGrid>
                <a:gridCol w="6286500">
                  <a:extLst>
                    <a:ext uri="{9D8B030D-6E8A-4147-A177-3AD203B41FA5}">
                      <a16:colId xmlns:a16="http://schemas.microsoft.com/office/drawing/2014/main" val="3726399554"/>
                    </a:ext>
                  </a:extLst>
                </a:gridCol>
              </a:tblGrid>
              <a:tr h="603462">
                <a:tc>
                  <a:txBody>
                    <a:bodyPr/>
                    <a:lstStyle/>
                    <a:p>
                      <a:pPr algn="l" fontAlgn="base">
                        <a:lnSpc>
                          <a:spcPts val="1200"/>
                        </a:lnSpc>
                      </a:pPr>
                      <a:r>
                        <a:rPr lang="en-US" sz="1000" b="0" i="0" u="none" strike="noStrike" dirty="0">
                          <a:solidFill>
                            <a:srgbClr val="3863AF"/>
                          </a:solidFill>
                          <a:effectLst/>
                          <a:latin typeface="Calibri" panose="020F0502020204030204" pitchFamily="34" charset="0"/>
                        </a:rPr>
                        <a:t>The Architecture and Construction career cluster focuses on designing, planning, managing, building, and maintaining the built environment. This career cluster includes occupations ranging from architect, carpenter, and construction manager to electrician, plumber and heating, air conditioning and refrigeration technician.</a:t>
                      </a:r>
                      <a:endParaRPr lang="en-US" b="1" i="0" dirty="0">
                        <a:solidFill>
                          <a:srgbClr val="FFFFFF"/>
                        </a:solidFill>
                        <a:effectLst/>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77546757"/>
                  </a:ext>
                </a:extLst>
              </a:tr>
            </a:tbl>
          </a:graphicData>
        </a:graphic>
      </p:graphicFrame>
      <p:sp>
        <p:nvSpPr>
          <p:cNvPr id="6" name="TextBox 5">
            <a:extLst>
              <a:ext uri="{FF2B5EF4-FFF2-40B4-BE49-F238E27FC236}">
                <a16:creationId xmlns:a16="http://schemas.microsoft.com/office/drawing/2014/main" id="{F67423BB-E84B-A848-912D-92B720E05DCA}"/>
              </a:ext>
            </a:extLst>
          </p:cNvPr>
          <p:cNvSpPr txBox="1"/>
          <p:nvPr/>
        </p:nvSpPr>
        <p:spPr>
          <a:xfrm>
            <a:off x="158356" y="1167380"/>
            <a:ext cx="735753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Electrical</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Electrical program of study focuses on occupational and educational opportunities associated with installing, maintaining, and repairing electrical wiring, equipment, and fixtures. The program of study also addresses installing and repairing telecommunications cable including fiber optics.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60537" y="1971400"/>
            <a:ext cx="3961388"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BC670147-9ED5-F2C0-256F-C19FC1AF659C}"/>
              </a:ext>
            </a:extLst>
          </p:cNvPr>
          <p:cNvGraphicFramePr>
            <a:graphicFrameLocks noGrp="1"/>
          </p:cNvGraphicFramePr>
          <p:nvPr>
            <p:extLst>
              <p:ext uri="{D42A27DB-BD31-4B8C-83A1-F6EECF244321}">
                <p14:modId xmlns:p14="http://schemas.microsoft.com/office/powerpoint/2010/main" val="1179956597"/>
              </p:ext>
            </p:extLst>
          </p:nvPr>
        </p:nvGraphicFramePr>
        <p:xfrm>
          <a:off x="704486" y="2255981"/>
          <a:ext cx="3831336" cy="963867"/>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255207">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Construction</a:t>
                      </a:r>
                      <a:endParaRPr lang="en-US" sz="1000" b="0" i="1"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166347">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Electrical Technology I DC (TSTC)</a:t>
                      </a:r>
                    </a:p>
                  </a:txBody>
                  <a:tcPr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152852">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Electrical Technology II DC (TSTC)</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23596">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Construction Technology DC (TSTC)</a:t>
                      </a:r>
                      <a:endParaRPr kumimoji="0" lang="en-US" sz="1000" b="0" i="1"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72804" y="4856871"/>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4202656186"/>
              </p:ext>
            </p:extLst>
          </p:nvPr>
        </p:nvGraphicFramePr>
        <p:xfrm>
          <a:off x="220448" y="5102889"/>
          <a:ext cx="4279677" cy="236220"/>
        </p:xfrm>
        <a:graphic>
          <a:graphicData uri="http://schemas.openxmlformats.org/drawingml/2006/table">
            <a:tbl>
              <a:tblPr firstRow="1" bandRow="1">
                <a:effectLst/>
                <a:tableStyleId>{5C22544A-7EE6-4342-B048-85BDC9FD1C3A}</a:tableStyleId>
              </a:tblPr>
              <a:tblGrid>
                <a:gridCol w="1169487">
                  <a:extLst>
                    <a:ext uri="{9D8B030D-6E8A-4147-A177-3AD203B41FA5}">
                      <a16:colId xmlns:a16="http://schemas.microsoft.com/office/drawing/2014/main" val="3900548994"/>
                    </a:ext>
                  </a:extLst>
                </a:gridCol>
                <a:gridCol w="3110190">
                  <a:extLst>
                    <a:ext uri="{9D8B030D-6E8A-4147-A177-3AD203B41FA5}">
                      <a16:colId xmlns:a16="http://schemas.microsoft.com/office/drawing/2014/main" val="1881397732"/>
                    </a:ext>
                  </a:extLst>
                </a:gridCol>
              </a:tblGrid>
              <a:tr h="2040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300576" y="5306138"/>
            <a:ext cx="4828712" cy="461665"/>
          </a:xfrm>
          <a:prstGeom prst="rect">
            <a:avLst/>
          </a:prstGeom>
          <a:noFill/>
        </p:spPr>
        <p:txBody>
          <a:bodyPr wrap="square" rtlCol="0">
            <a:spAutoFit/>
          </a:bodyPr>
          <a:lstStyle/>
          <a:p>
            <a:pPr marL="457200" marR="0">
              <a:spcBef>
                <a:spcPts val="0"/>
              </a:spcBef>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18123" y="5931394"/>
            <a:ext cx="426541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87450030"/>
              </p:ext>
            </p:extLst>
          </p:nvPr>
        </p:nvGraphicFramePr>
        <p:xfrm>
          <a:off x="220575" y="6164356"/>
          <a:ext cx="4290794" cy="1481973"/>
        </p:xfrm>
        <a:graphic>
          <a:graphicData uri="http://schemas.openxmlformats.org/drawingml/2006/table">
            <a:tbl>
              <a:tblPr firstRow="1" bandRow="1">
                <a:effectLst/>
                <a:tableStyleId>{5C22544A-7EE6-4342-B048-85BDC9FD1C3A}</a:tableStyleId>
              </a:tblPr>
              <a:tblGrid>
                <a:gridCol w="1189434">
                  <a:extLst>
                    <a:ext uri="{9D8B030D-6E8A-4147-A177-3AD203B41FA5}">
                      <a16:colId xmlns:a16="http://schemas.microsoft.com/office/drawing/2014/main" val="3900548994"/>
                    </a:ext>
                  </a:extLst>
                </a:gridCol>
                <a:gridCol w="3101360">
                  <a:extLst>
                    <a:ext uri="{9D8B030D-6E8A-4147-A177-3AD203B41FA5}">
                      <a16:colId xmlns:a16="http://schemas.microsoft.com/office/drawing/2014/main" val="1881397732"/>
                    </a:ext>
                  </a:extLst>
                </a:gridCol>
              </a:tblGrid>
              <a:tr h="4761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an internship with an electrical company to develop installation skills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Join a pre-apprenticeship program that involves determining if electrical wiring is up to code</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Interview an electrician about their training and</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education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extLst>
                  <a:ext uri="{0D108BD9-81ED-4DB2-BD59-A6C34878D82A}">
                    <a16:rowId xmlns:a16="http://schemas.microsoft.com/office/drawing/2014/main" val="2479243592"/>
                  </a:ext>
                </a:extLst>
              </a:tr>
              <a:tr h="4761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trade competitions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146880" y="7849037"/>
            <a:ext cx="425603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8" name="Google Shape;166;p1">
            <a:extLst>
              <a:ext uri="{FF2B5EF4-FFF2-40B4-BE49-F238E27FC236}">
                <a16:creationId xmlns:a16="http://schemas.microsoft.com/office/drawing/2014/main" id="{B55BAC84-6574-B17B-E07A-22D21CEF95E7}"/>
              </a:ext>
            </a:extLst>
          </p:cNvPr>
          <p:cNvSpPr txBox="1"/>
          <p:nvPr/>
        </p:nvSpPr>
        <p:spPr>
          <a:xfrm>
            <a:off x="228206" y="8064407"/>
            <a:ext cx="4354752" cy="1377058"/>
          </a:xfrm>
          <a:prstGeom prst="rect">
            <a:avLst/>
          </a:prstGeom>
          <a:noFill/>
          <a:ln>
            <a:noFill/>
          </a:ln>
        </p:spPr>
        <p:txBody>
          <a:bodyPr spcFirstLastPara="1" wrap="square" lIns="0" tIns="0" rIns="0" bIns="0" numCol="2" spcCol="9144" anchor="t" anchorCtr="0">
            <a:noAutofit/>
          </a:bodyPr>
          <a:lstStyle/>
          <a:p>
            <a:pPr marL="122238" marR="0" lvl="0" indent="-122238" algn="l" defTabSz="914400" rtl="0" eaLnBrk="1" fontAlgn="auto" latinLnBrk="0" hangingPunct="1">
              <a:spcBef>
                <a:spcPts val="0"/>
              </a:spcBef>
              <a:spcAft>
                <a:spcPts val="0"/>
              </a:spcAft>
              <a:buSzPct val="110000"/>
              <a:buFont typeface="Arial" panose="020B0604020202020204" pitchFamily="34" charset="0"/>
              <a:buChar char="•"/>
              <a:defRPr/>
            </a:pP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22238" marR="0" lvl="0" indent="-122238" algn="l" defTabSz="914400" rtl="0" eaLnBrk="1" fontAlgn="auto" latinLnBrk="0" hangingPunct="1">
              <a:spcBef>
                <a:spcPts val="0"/>
              </a:spcBef>
              <a:spcAft>
                <a:spcPts val="0"/>
              </a:spcAft>
              <a:buSzPct val="110000"/>
              <a:buFont typeface="Arial" panose="020B0604020202020204" pitchFamily="34" charset="0"/>
              <a:buChar char="•"/>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Construction Technology Certification Level I</a:t>
            </a:r>
          </a:p>
          <a:p>
            <a:pPr marL="122238" marR="0" lvl="0" indent="-122238" algn="l" defTabSz="914400" rtl="0" eaLnBrk="1" fontAlgn="auto" latinLnBrk="0" hangingPunct="1">
              <a:spcBef>
                <a:spcPts val="0"/>
              </a:spcBef>
              <a:spcAft>
                <a:spcPts val="0"/>
              </a:spcAft>
              <a:buSzPct val="110000"/>
              <a:buFont typeface="Arial" panose="020B0604020202020204" pitchFamily="34" charset="0"/>
              <a:buChar char="•"/>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Core</a:t>
            </a:r>
          </a:p>
          <a:p>
            <a:pPr marL="122238" marR="0" lvl="0" indent="-122238" algn="l" defTabSz="914400" rtl="0" eaLnBrk="1" fontAlgn="auto" latinLnBrk="0" hangingPunct="1">
              <a:spcBef>
                <a:spcPts val="0"/>
              </a:spcBef>
              <a:spcAft>
                <a:spcPts val="0"/>
              </a:spcAft>
              <a:buSzPct val="110000"/>
              <a:buFont typeface="Arial" panose="020B0604020202020204" pitchFamily="34" charset="0"/>
              <a:buChar char="•"/>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Electrical Level I</a:t>
            </a:r>
          </a:p>
          <a:p>
            <a:pPr marL="122238" marR="0" lvl="0" indent="-122238" algn="l" defTabSz="914400" rtl="0" eaLnBrk="1" fontAlgn="auto" latinLnBrk="0" hangingPunct="1">
              <a:spcBef>
                <a:spcPts val="0"/>
              </a:spcBef>
              <a:spcAft>
                <a:spcPts val="0"/>
              </a:spcAft>
              <a:buSzPct val="110000"/>
              <a:buFont typeface="Arial" panose="020B0604020202020204" pitchFamily="34" charset="0"/>
              <a:buChar char="•"/>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Electronic System Technician Level I</a:t>
            </a:r>
          </a:p>
          <a:p>
            <a:pPr marL="122238" marR="0" lvl="0" indent="-122238" algn="l" defTabSz="914400" rtl="0" eaLnBrk="1" fontAlgn="auto" latinLnBrk="0" hangingPunct="1">
              <a:spcBef>
                <a:spcPts val="0"/>
              </a:spcBef>
              <a:spcAft>
                <a:spcPts val="0"/>
              </a:spcAft>
              <a:buSzPct val="110000"/>
              <a:buFont typeface="Arial" panose="020B0604020202020204" pitchFamily="34" charset="0"/>
              <a:buChar char="•"/>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Electronic System Technician Level II</a:t>
            </a:r>
          </a:p>
        </p:txBody>
      </p:sp>
      <p:sp>
        <p:nvSpPr>
          <p:cNvPr id="40" name="Rectangle 39">
            <a:extLst>
              <a:ext uri="{FF2B5EF4-FFF2-40B4-BE49-F238E27FC236}">
                <a16:creationId xmlns:a16="http://schemas.microsoft.com/office/drawing/2014/main" id="{F0065B51-A43B-3349-85ED-5A2E584271D5}"/>
              </a:ext>
              <a:ext uri="{C183D7F6-B498-43B3-948B-1728B52AA6E4}">
                <adec:decorative xmlns:adec="http://schemas.microsoft.com/office/drawing/2017/decorative" val="1"/>
              </a:ext>
            </a:extLst>
          </p:cNvPr>
          <p:cNvSpPr/>
          <p:nvPr/>
        </p:nvSpPr>
        <p:spPr>
          <a:xfrm>
            <a:off x="4675133" y="2872154"/>
            <a:ext cx="3116932" cy="7186248"/>
          </a:xfrm>
          <a:prstGeom prst="rect">
            <a:avLst/>
          </a:prstGeom>
          <a:solidFill>
            <a:srgbClr val="3863A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13744" y="3079621"/>
            <a:ext cx="294961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27831" y="3354141"/>
            <a:ext cx="2882825" cy="3125566"/>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100"/>
              </a:lnSpc>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Aft>
                <a:spcPts val="0"/>
              </a:spcAft>
              <a:buSzPct val="95000"/>
              <a:buFont typeface="Arial" panose="020B0604020202020204" pitchFamily="34" charset="0"/>
              <a:buChar char="•"/>
              <a:tabLst/>
              <a:defRPr/>
            </a:pPr>
            <a:r>
              <a:rPr lang="en-US" sz="900"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Electrician</a:t>
            </a:r>
          </a:p>
          <a:p>
            <a:pPr marL="114300" marR="0" lvl="0" indent="-114300" algn="l" defTabSz="914400" rtl="0" eaLnBrk="1" fontAlgn="auto" latinLnBrk="0" hangingPunct="1">
              <a:lnSpc>
                <a:spcPts val="700"/>
              </a:lnSpc>
              <a:spcAft>
                <a:spcPts val="0"/>
              </a:spcAft>
              <a:buClr>
                <a:srgbClr val="363534"/>
              </a:buClr>
              <a:buSzTx/>
              <a:buFont typeface="Arial"/>
              <a:buNone/>
              <a:tabLst/>
              <a:defRPr/>
            </a:pPr>
            <a:endParaRPr lang="en-US" sz="900" b="1"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lnSpc>
                <a:spcPts val="1000"/>
              </a:lnSpc>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Electrical and Power Transmission Installation</a:t>
            </a: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Electrical Power and Controls</a:t>
            </a: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Electromechanical Technology</a:t>
            </a:r>
          </a:p>
          <a:p>
            <a:pPr lvl="0">
              <a:lnSpc>
                <a:spcPts val="700"/>
              </a:lnSpc>
              <a:buClr>
                <a:srgbClr val="363534"/>
              </a:buClr>
              <a:buSzPts val="800"/>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spcBef>
                <a:spcPts val="100"/>
              </a:spcBef>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a:t>
            </a: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Electrical, Electronic, and Communications</a:t>
            </a: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Engineering Electrical</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Engineering</a:t>
            </a:r>
          </a:p>
          <a:p>
            <a:pPr marL="114300" lvl="0" indent="-114300">
              <a:lnSpc>
                <a:spcPts val="700"/>
              </a:lnSpc>
              <a:buClr>
                <a:srgbClr val="363534"/>
              </a:buClr>
              <a:buSzPts val="800"/>
              <a:buFontTx/>
              <a:buChar char="•"/>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00"/>
              </a:lnSpc>
              <a:spcBef>
                <a:spcPts val="100"/>
              </a:spcBef>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a:t>
            </a: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Management</a:t>
            </a:r>
          </a:p>
          <a:p>
            <a:pPr lvl="0">
              <a:lnSpc>
                <a:spcPts val="700"/>
              </a:lnSpc>
              <a:buClr>
                <a:srgbClr val="363534"/>
              </a:buClr>
              <a:buSzPts val="800"/>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00"/>
              </a:lnSpc>
              <a:buClr>
                <a:srgbClr val="363534"/>
              </a:buClr>
              <a:buSzPts val="800"/>
              <a:defRPr/>
            </a:pPr>
            <a:r>
              <a:rPr lang="en-US" sz="900" b="1"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Journeyman Electrician</a:t>
            </a:r>
          </a:p>
          <a:p>
            <a:pPr marL="171450" lvl="0" indent="-171450">
              <a:lnSpc>
                <a:spcPts val="1000"/>
              </a:lnSpc>
              <a:buSzPct val="9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Master </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Electrician</a:t>
            </a:r>
            <a:endParaRPr lang="en-US" sz="900" b="1"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402481" y="6148943"/>
            <a:ext cx="243476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Electrical</a:t>
            </a:r>
          </a:p>
        </p:txBody>
      </p:sp>
      <p:sp>
        <p:nvSpPr>
          <p:cNvPr id="42" name="Double Bracket 41">
            <a:extLst>
              <a:ext uri="{FF2B5EF4-FFF2-40B4-BE49-F238E27FC236}">
                <a16:creationId xmlns:a16="http://schemas.microsoft.com/office/drawing/2014/main" id="{6E86948C-7BA2-2446-AC78-AD272A87D57F}"/>
              </a:ext>
              <a:ext uri="{C183D7F6-B498-43B3-948B-1728B52AA6E4}">
                <adec:decorative xmlns:adec="http://schemas.microsoft.com/office/drawing/2017/decorative" val="1"/>
              </a:ext>
            </a:extLst>
          </p:cNvPr>
          <p:cNvSpPr/>
          <p:nvPr/>
        </p:nvSpPr>
        <p:spPr>
          <a:xfrm>
            <a:off x="5318436" y="6541141"/>
            <a:ext cx="1899685" cy="87451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403886" y="6574451"/>
            <a:ext cx="1417037"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Electricians Helpers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99027" y="6797663"/>
            <a:ext cx="1614392" cy="617990"/>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38,140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1,632</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8" name="Double Bracket 47">
            <a:extLst>
              <a:ext uri="{FF2B5EF4-FFF2-40B4-BE49-F238E27FC236}">
                <a16:creationId xmlns:a16="http://schemas.microsoft.com/office/drawing/2014/main" id="{0844100B-353F-F249-9213-B9A0E39868F9}"/>
              </a:ext>
              <a:ext uri="{C183D7F6-B498-43B3-948B-1728B52AA6E4}">
                <adec:decorative xmlns:adec="http://schemas.microsoft.com/office/drawing/2017/decorative" val="1"/>
              </a:ext>
            </a:extLst>
          </p:cNvPr>
          <p:cNvSpPr/>
          <p:nvPr/>
        </p:nvSpPr>
        <p:spPr>
          <a:xfrm>
            <a:off x="5320129" y="7506009"/>
            <a:ext cx="1899686" cy="85311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418917" y="7547767"/>
            <a:ext cx="1603340" cy="27304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Electricians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414261" y="7749063"/>
            <a:ext cx="1607996" cy="55129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itchFamily="2" charset="0"/>
                <a:cs typeface="Calibri" panose="020F0502020204030204" pitchFamily="34" charset="0"/>
              </a:rPr>
              <a:t>54,769</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itchFamily="2" charset="0"/>
                <a:cs typeface="Calibri" panose="020F0502020204030204" pitchFamily="34" charset="0"/>
              </a:rPr>
              <a:t>9,221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Growth: 27%</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73635" y="3328817"/>
            <a:ext cx="597317" cy="583742"/>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77680" y="6069601"/>
            <a:ext cx="596404" cy="576072"/>
          </a:xfrm>
          <a:prstGeom prst="rect">
            <a:avLst/>
          </a:prstGeom>
        </p:spPr>
      </p:pic>
      <p:sp>
        <p:nvSpPr>
          <p:cNvPr id="50" name="Double Bracket 49">
            <a:extLst>
              <a:ext uri="{FF2B5EF4-FFF2-40B4-BE49-F238E27FC236}">
                <a16:creationId xmlns:a16="http://schemas.microsoft.com/office/drawing/2014/main" id="{B6F34243-9B1A-0546-AA2C-04E77B99C7AF}"/>
              </a:ext>
              <a:ext uri="{C183D7F6-B498-43B3-948B-1728B52AA6E4}">
                <adec:decorative xmlns:adec="http://schemas.microsoft.com/office/drawing/2017/decorative" val="1"/>
              </a:ext>
            </a:extLst>
          </p:cNvPr>
          <p:cNvSpPr/>
          <p:nvPr/>
        </p:nvSpPr>
        <p:spPr>
          <a:xfrm>
            <a:off x="5319284" y="8457829"/>
            <a:ext cx="1901952" cy="84736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406634" y="8489517"/>
            <a:ext cx="1609524"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Construction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407018" y="8690815"/>
            <a:ext cx="151699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95,072</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6,325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170691"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75070" y="9579720"/>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Electrical program of study will fulfill requirements of the Business and Industry endorsement.</a:t>
            </a:r>
          </a:p>
        </p:txBody>
      </p:sp>
      <p:sp>
        <p:nvSpPr>
          <p:cNvPr id="13" name="TextBox 12">
            <a:extLst>
              <a:ext uri="{FF2B5EF4-FFF2-40B4-BE49-F238E27FC236}">
                <a16:creationId xmlns:a16="http://schemas.microsoft.com/office/drawing/2014/main" id="{DA10B9ED-D4C1-6457-8FE4-EACF1BB18729}"/>
              </a:ext>
            </a:extLst>
          </p:cNvPr>
          <p:cNvSpPr txBox="1"/>
          <p:nvPr/>
        </p:nvSpPr>
        <p:spPr>
          <a:xfrm>
            <a:off x="4687833" y="9340089"/>
            <a:ext cx="2678975"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8" name="Picture 17" descr="QR Code">
            <a:extLst>
              <a:ext uri="{FF2B5EF4-FFF2-40B4-BE49-F238E27FC236}">
                <a16:creationId xmlns:a16="http://schemas.microsoft.com/office/drawing/2014/main" id="{C851C065-71E1-7B42-99B6-11983C796FB2}"/>
              </a:ext>
            </a:extLst>
          </p:cNvPr>
          <p:cNvPicPr>
            <a:picLocks noChangeAspect="1"/>
          </p:cNvPicPr>
          <p:nvPr/>
        </p:nvPicPr>
        <p:blipFill rotWithShape="1">
          <a:blip r:embed="rId7"/>
          <a:srcRect l="19196" t="15498" r="19618" b="23648"/>
          <a:stretch/>
        </p:blipFill>
        <p:spPr>
          <a:xfrm>
            <a:off x="4743726" y="9514180"/>
            <a:ext cx="484632" cy="481991"/>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39702"/>
            <a:ext cx="2343110" cy="617990"/>
          </a:xfrm>
          <a:prstGeom prst="rect">
            <a:avLst/>
          </a:prstGeom>
          <a:noFill/>
        </p:spPr>
        <p:txBody>
          <a:bodyPr wrap="square" rtlCol="0">
            <a:spAutoFit/>
          </a:bodyPr>
          <a:lstStyle/>
          <a:p>
            <a:pPr>
              <a:lnSpc>
                <a:spcPct val="108000"/>
              </a:lnSpc>
            </a:pPr>
            <a:r>
              <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800" dirty="0">
                <a:latin typeface="Calibri" panose="020F0502020204030204" pitchFamily="34" charset="0"/>
                <a:cs typeface="Calibri" panose="020F0502020204030204" pitchFamily="34" charset="0"/>
                <a:hlinkClick r:id="rId8"/>
              </a:rPr>
              <a:t>https://tea.texas.gov/academics/college-career-and-military-prep/career-and-technical-education/programs-of-study-additional-resources</a:t>
            </a:r>
            <a:endPar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47077" y="2111586"/>
            <a:ext cx="594360" cy="580853"/>
          </a:xfrm>
          <a:prstGeom prst="rect">
            <a:avLst/>
          </a:prstGeom>
        </p:spPr>
      </p:pic>
      <p:pic>
        <p:nvPicPr>
          <p:cNvPr id="21" name="Picture 25">
            <a:extLst>
              <a:ext uri="{FF2B5EF4-FFF2-40B4-BE49-F238E27FC236}">
                <a16:creationId xmlns:a16="http://schemas.microsoft.com/office/drawing/2014/main" id="{6C1E881D-CB57-52CB-170D-7F0901B6F271}"/>
              </a:ext>
              <a:ext uri="{C183D7F6-B498-43B3-948B-1728B52AA6E4}">
                <adec:decorative xmlns:adec="http://schemas.microsoft.com/office/drawing/2017/decorative" val="1"/>
              </a:ext>
            </a:extLst>
          </p:cNvPr>
          <p:cNvPicPr>
            <a:picLocks noChangeAspect="1"/>
          </p:cNvPicPr>
          <p:nvPr/>
        </p:nvPicPr>
        <p:blipFill rotWithShape="1">
          <a:blip r:embed="rId10"/>
          <a:srcRect l="13044" t="14563" r="6775" b="22359"/>
          <a:stretch/>
        </p:blipFill>
        <p:spPr>
          <a:xfrm>
            <a:off x="4675133" y="2253011"/>
            <a:ext cx="2235777" cy="759771"/>
          </a:xfrm>
          <a:prstGeom prst="rect">
            <a:avLst/>
          </a:prstGeom>
          <a:effectLst/>
        </p:spPr>
      </p:pic>
      <p:pic>
        <p:nvPicPr>
          <p:cNvPr id="22" name="Picture 11">
            <a:extLst>
              <a:ext uri="{FF2B5EF4-FFF2-40B4-BE49-F238E27FC236}">
                <a16:creationId xmlns:a16="http://schemas.microsoft.com/office/drawing/2014/main" id="{C3772597-03FC-029F-E4DC-35E421F5A205}"/>
              </a:ext>
              <a:ext uri="{C183D7F6-B498-43B3-948B-1728B52AA6E4}">
                <adec:decorative xmlns:adec="http://schemas.microsoft.com/office/drawing/2017/decorative" val="1"/>
              </a:ext>
            </a:extLst>
          </p:cNvPr>
          <p:cNvPicPr>
            <a:picLocks noChangeAspect="1"/>
          </p:cNvPicPr>
          <p:nvPr/>
        </p:nvPicPr>
        <p:blipFill rotWithShape="1">
          <a:blip r:embed="rId11"/>
          <a:srcRect l="55580" t="6555" r="-439" b="17966"/>
          <a:stretch/>
        </p:blipFill>
        <p:spPr>
          <a:xfrm>
            <a:off x="6910910" y="2248130"/>
            <a:ext cx="881156" cy="772226"/>
          </a:xfrm>
          <a:prstGeom prst="rect">
            <a:avLst/>
          </a:prstGeom>
          <a:ln>
            <a:noFill/>
          </a:ln>
          <a:effectLst/>
        </p:spPr>
      </p:pic>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Electrical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88610" y="155624"/>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36895"/>
            <a:ext cx="6392254"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Electrical</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1758" y="108505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15164" y="2059936"/>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58886" y="2111689"/>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4414545"/>
              </p:ext>
            </p:extLst>
          </p:nvPr>
        </p:nvGraphicFramePr>
        <p:xfrm>
          <a:off x="814902" y="1708924"/>
          <a:ext cx="6437999"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775">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02426">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Construction*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13004220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08551" y="3755723"/>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52273" y="3827310"/>
            <a:ext cx="1013698" cy="307736"/>
          </a:xfrm>
          <a:prstGeom prst="rect">
            <a:avLst/>
          </a:prstGeom>
          <a:solidFill>
            <a:srgbClr val="3863A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1918170"/>
              </p:ext>
            </p:extLst>
          </p:nvPr>
        </p:nvGraphicFramePr>
        <p:xfrm>
          <a:off x="813442" y="3398217"/>
          <a:ext cx="6437376" cy="1254838"/>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32163">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922675">
                <a:tc>
                  <a:txBody>
                    <a:bodyPr/>
                    <a:lstStyle/>
                    <a:p>
                      <a:pPr marL="0" marR="0" indent="0" algn="l" rtl="0" eaLnBrk="1" fontAlgn="ctr"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Electrical Technology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13005600  (1 credit)</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Architecture or Principles of Construction</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Architecture and Construction</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Energy</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3.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644743"/>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66091" y="5524739"/>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33031" y="5609689"/>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7813764"/>
              </p:ext>
            </p:extLst>
          </p:nvPr>
        </p:nvGraphicFramePr>
        <p:xfrm>
          <a:off x="814902" y="5164389"/>
          <a:ext cx="6437376" cy="124359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773719">
                <a:tc>
                  <a:txBody>
                    <a:bodyPr/>
                    <a:lstStyle/>
                    <a:p>
                      <a:pPr marL="0" marR="0" lvl="0" indent="0" algn="l" defTabSz="777240" rtl="0" eaLnBrk="1" fontAlgn="ctr" latinLnBrk="0" hangingPunct="1">
                        <a:lnSpc>
                          <a:spcPct val="100000"/>
                        </a:lnSpc>
                        <a:spcBef>
                          <a:spcPts val="0"/>
                        </a:spcBef>
                        <a:spcAft>
                          <a:spcPts val="0"/>
                        </a:spcAft>
                        <a:buClrTx/>
                        <a:buSzTx/>
                        <a:buFontTx/>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Electrical Technology II</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13005700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Electrical Technology l</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Architecture or Principles of Construction</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p>
                    <a:p>
                      <a:pPr marL="0" marR="0" lvl="0" indent="0" algn="ctr"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2. Energy</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30888"/>
                  </a:ext>
                </a:extLst>
              </a:tr>
            </a:tbl>
          </a:graphicData>
        </a:graphic>
      </p:graphicFrame>
      <p:sp>
        <p:nvSpPr>
          <p:cNvPr id="5" name="Round Diagonal Corner Rectangle 30">
            <a:extLst>
              <a:ext uri="{FF2B5EF4-FFF2-40B4-BE49-F238E27FC236}">
                <a16:creationId xmlns:a16="http://schemas.microsoft.com/office/drawing/2014/main" id="{FA0B8254-D2E5-DF86-0DBE-94202119ADB2}"/>
              </a:ext>
              <a:ext uri="{C183D7F6-B498-43B3-948B-1728B52AA6E4}">
                <adec:decorative xmlns:adec="http://schemas.microsoft.com/office/drawing/2017/decorative" val="1"/>
              </a:ext>
            </a:extLst>
          </p:cNvPr>
          <p:cNvSpPr/>
          <p:nvPr/>
        </p:nvSpPr>
        <p:spPr>
          <a:xfrm rot="16200000">
            <a:off x="-49392" y="7275430"/>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Google Shape;187;p2">
            <a:extLst>
              <a:ext uri="{FF2B5EF4-FFF2-40B4-BE49-F238E27FC236}">
                <a16:creationId xmlns:a16="http://schemas.microsoft.com/office/drawing/2014/main" id="{A82E8303-A3BA-46FD-104D-42EBD0AA1948}"/>
              </a:ext>
            </a:extLst>
          </p:cNvPr>
          <p:cNvSpPr txBox="1"/>
          <p:nvPr/>
        </p:nvSpPr>
        <p:spPr>
          <a:xfrm rot="16200000">
            <a:off x="6886" y="7289230"/>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71D09B68-BDB8-5C46-B0D4-323B0D03553B}"/>
              </a:ext>
            </a:extLst>
          </p:cNvPr>
          <p:cNvSpPr txBox="1"/>
          <p:nvPr/>
        </p:nvSpPr>
        <p:spPr>
          <a:xfrm>
            <a:off x="719010" y="9064065"/>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4971" y="9284638"/>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career cluster</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52477"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Electrical</a:t>
            </a:r>
          </a:p>
        </p:txBody>
      </p:sp>
      <p:pic>
        <p:nvPicPr>
          <p:cNvPr id="31" name="Google Shape;186;p3">
            <a:extLst>
              <a:ext uri="{FF2B5EF4-FFF2-40B4-BE49-F238E27FC236}">
                <a16:creationId xmlns:a16="http://schemas.microsoft.com/office/drawing/2014/main" id="{F2F9FC88-0250-E0C1-3313-C4D87D8A9E8F}"/>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60007" y="5760549"/>
            <a:ext cx="438912" cy="438912"/>
          </a:xfrm>
          <a:prstGeom prst="rect">
            <a:avLst/>
          </a:prstGeom>
          <a:noFill/>
          <a:ln>
            <a:noFill/>
          </a:ln>
        </p:spPr>
      </p:pic>
      <p:pic>
        <p:nvPicPr>
          <p:cNvPr id="32" name="Google Shape;182;p3">
            <a:extLst>
              <a:ext uri="{FF2B5EF4-FFF2-40B4-BE49-F238E27FC236}">
                <a16:creationId xmlns:a16="http://schemas.microsoft.com/office/drawing/2014/main" id="{7F7523E4-07C2-AA4B-DDC5-F0503DD5799D}"/>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301393" y="5761640"/>
            <a:ext cx="438912" cy="438912"/>
          </a:xfrm>
          <a:prstGeom prst="rect">
            <a:avLst/>
          </a:prstGeom>
          <a:noFill/>
          <a:ln>
            <a:noFill/>
          </a:ln>
        </p:spPr>
      </p:pic>
      <p:grpSp>
        <p:nvGrpSpPr>
          <p:cNvPr id="87" name="Group 86">
            <a:extLst>
              <a:ext uri="{FF2B5EF4-FFF2-40B4-BE49-F238E27FC236}">
                <a16:creationId xmlns:a16="http://schemas.microsoft.com/office/drawing/2014/main" id="{2A20B0D3-5E40-8BE6-427C-6DC7A5EBAAA9}"/>
              </a:ext>
              <a:ext uri="{C183D7F6-B498-43B3-948B-1728B52AA6E4}">
                <adec:decorative xmlns:adec="http://schemas.microsoft.com/office/drawing/2017/decorative" val="1"/>
              </a:ext>
            </a:extLst>
          </p:cNvPr>
          <p:cNvGrpSpPr/>
          <p:nvPr/>
        </p:nvGrpSpPr>
        <p:grpSpPr>
          <a:xfrm>
            <a:off x="5321095" y="3940852"/>
            <a:ext cx="1306010" cy="442313"/>
            <a:chOff x="5687836" y="3763389"/>
            <a:chExt cx="1306010" cy="442313"/>
          </a:xfrm>
        </p:grpSpPr>
        <p:pic>
          <p:nvPicPr>
            <p:cNvPr id="34" name="Google Shape;186;p3" descr="Energy">
              <a:extLst>
                <a:ext uri="{FF2B5EF4-FFF2-40B4-BE49-F238E27FC236}">
                  <a16:creationId xmlns:a16="http://schemas.microsoft.com/office/drawing/2014/main" id="{6676C38A-3BF3-F4B7-CDED-4D4203BA4E3B}"/>
                </a:ext>
              </a:extLst>
            </p:cNvPr>
            <p:cNvPicPr preferRelativeResize="0"/>
            <p:nvPr/>
          </p:nvPicPr>
          <p:blipFill rotWithShape="1">
            <a:blip r:embed="rId8">
              <a:alphaModFix/>
            </a:blip>
            <a:srcRect/>
            <a:stretch/>
          </p:blipFill>
          <p:spPr>
            <a:xfrm>
              <a:off x="6115526" y="3766790"/>
              <a:ext cx="438912" cy="438912"/>
            </a:xfrm>
            <a:prstGeom prst="rect">
              <a:avLst/>
            </a:prstGeom>
            <a:noFill/>
            <a:ln>
              <a:noFill/>
            </a:ln>
          </p:spPr>
        </p:pic>
        <p:pic>
          <p:nvPicPr>
            <p:cNvPr id="40" name="Google Shape;182;p3" descr="Architecture and Construction">
              <a:extLst>
                <a:ext uri="{FF2B5EF4-FFF2-40B4-BE49-F238E27FC236}">
                  <a16:creationId xmlns:a16="http://schemas.microsoft.com/office/drawing/2014/main" id="{A24E0716-C83C-E002-C8E4-9F595038E0F8}"/>
                </a:ext>
              </a:extLst>
            </p:cNvPr>
            <p:cNvPicPr preferRelativeResize="0"/>
            <p:nvPr/>
          </p:nvPicPr>
          <p:blipFill rotWithShape="1">
            <a:blip r:embed="rId9">
              <a:alphaModFix/>
            </a:blip>
            <a:srcRect/>
            <a:stretch/>
          </p:blipFill>
          <p:spPr>
            <a:xfrm>
              <a:off x="5687836" y="3763799"/>
              <a:ext cx="438912" cy="438912"/>
            </a:xfrm>
            <a:prstGeom prst="rect">
              <a:avLst/>
            </a:prstGeom>
            <a:noFill/>
            <a:ln>
              <a:noFill/>
            </a:ln>
          </p:spPr>
        </p:pic>
        <p:pic>
          <p:nvPicPr>
            <p:cNvPr id="42" name="Google Shape;192;p3" descr="Manufacturing">
              <a:extLst>
                <a:ext uri="{FF2B5EF4-FFF2-40B4-BE49-F238E27FC236}">
                  <a16:creationId xmlns:a16="http://schemas.microsoft.com/office/drawing/2014/main" id="{EC75E0FB-C40F-8D18-2D9A-877AB7EDF55A}"/>
                </a:ext>
              </a:extLst>
            </p:cNvPr>
            <p:cNvPicPr preferRelativeResize="0"/>
            <p:nvPr/>
          </p:nvPicPr>
          <p:blipFill rotWithShape="1">
            <a:blip r:embed="rId10">
              <a:alphaModFix/>
            </a:blip>
            <a:srcRect/>
            <a:stretch/>
          </p:blipFill>
          <p:spPr>
            <a:xfrm>
              <a:off x="6554934" y="3763389"/>
              <a:ext cx="438912" cy="438912"/>
            </a:xfrm>
            <a:prstGeom prst="rect">
              <a:avLst/>
            </a:prstGeom>
            <a:noFill/>
            <a:ln>
              <a:noFill/>
            </a:ln>
          </p:spPr>
        </p:pic>
      </p:grpSp>
      <p:grpSp>
        <p:nvGrpSpPr>
          <p:cNvPr id="83" name="Group 82">
            <a:extLst>
              <a:ext uri="{FF2B5EF4-FFF2-40B4-BE49-F238E27FC236}">
                <a16:creationId xmlns:a16="http://schemas.microsoft.com/office/drawing/2014/main" id="{3F59B6DF-FCF9-9905-2352-4AA78FF0A6F3}"/>
              </a:ext>
              <a:ext uri="{C183D7F6-B498-43B3-948B-1728B52AA6E4}">
                <adec:decorative xmlns:adec="http://schemas.microsoft.com/office/drawing/2017/decorative" val="1"/>
              </a:ext>
            </a:extLst>
          </p:cNvPr>
          <p:cNvGrpSpPr/>
          <p:nvPr/>
        </p:nvGrpSpPr>
        <p:grpSpPr>
          <a:xfrm>
            <a:off x="5517243" y="1986566"/>
            <a:ext cx="894259" cy="438912"/>
            <a:chOff x="5879091" y="1798555"/>
            <a:chExt cx="894259" cy="438912"/>
          </a:xfrm>
        </p:grpSpPr>
        <p:pic>
          <p:nvPicPr>
            <p:cNvPr id="8" name="Google Shape;182;p3" descr="Architecture and Construction">
              <a:extLst>
                <a:ext uri="{FF2B5EF4-FFF2-40B4-BE49-F238E27FC236}">
                  <a16:creationId xmlns:a16="http://schemas.microsoft.com/office/drawing/2014/main" id="{CFA41A42-8924-3405-0132-181679F554D4}"/>
                </a:ext>
              </a:extLst>
            </p:cNvPr>
            <p:cNvPicPr preferRelativeResize="0"/>
            <p:nvPr/>
          </p:nvPicPr>
          <p:blipFill rotWithShape="1">
            <a:blip r:embed="rId9">
              <a:alphaModFix/>
            </a:blip>
            <a:srcRect/>
            <a:stretch/>
          </p:blipFill>
          <p:spPr>
            <a:xfrm>
              <a:off x="5879091" y="1798555"/>
              <a:ext cx="438912" cy="438912"/>
            </a:xfrm>
            <a:prstGeom prst="rect">
              <a:avLst/>
            </a:prstGeom>
            <a:noFill/>
            <a:ln>
              <a:noFill/>
            </a:ln>
          </p:spPr>
        </p:pic>
        <p:pic>
          <p:nvPicPr>
            <p:cNvPr id="44" name="Picture 43">
              <a:extLst>
                <a:ext uri="{FF2B5EF4-FFF2-40B4-BE49-F238E27FC236}">
                  <a16:creationId xmlns:a16="http://schemas.microsoft.com/office/drawing/2014/main" id="{35C97804-3E05-48D1-FD8D-F64D73F365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4438" y="1808106"/>
              <a:ext cx="438912" cy="41721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Google Shape;188;p2">
            <a:extLst>
              <a:ext uri="{FF2B5EF4-FFF2-40B4-BE49-F238E27FC236}">
                <a16:creationId xmlns:a16="http://schemas.microsoft.com/office/drawing/2014/main" id="{44021D56-ED7F-1375-9903-9852D4C713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2803832"/>
              </p:ext>
            </p:extLst>
          </p:nvPr>
        </p:nvGraphicFramePr>
        <p:xfrm>
          <a:off x="815525" y="6928860"/>
          <a:ext cx="6437376" cy="17922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456103">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Construction Technology*</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13005250 (2 credits)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13005260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Construction Technology </a:t>
                      </a:r>
                      <a:r>
                        <a:rPr lang="en-US" sz="900" b="0" i="0" u="none" strike="noStrike" cap="none" dirty="0" err="1">
                          <a:latin typeface="Calibri" panose="020F0502020204030204" pitchFamily="34" charset="0"/>
                          <a:ea typeface="Open Sans Light" panose="020B0606030504020204" pitchFamily="34" charset="0"/>
                          <a:cs typeface="Calibri" panose="020F0502020204030204" pitchFamily="34" charset="0"/>
                          <a:sym typeface="Calibri"/>
                        </a:rPr>
                        <a:t>ll</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Building Maintenance Technology II; Electrical Technology II; Heating, Ventilation, and Air Conditioning (HVAC) and Refrigeration Technology II; Plumbing Technology I; or Mill and Cabinetmaking Technology</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r>
                        <a:rPr lang="en-US" sz="10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10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196376"/>
                  </a:ext>
                </a:extLst>
              </a:tr>
            </a:tbl>
          </a:graphicData>
        </a:graphic>
      </p:graphicFrame>
      <p:grpSp>
        <p:nvGrpSpPr>
          <p:cNvPr id="10" name="Group 9">
            <a:extLst>
              <a:ext uri="{FF2B5EF4-FFF2-40B4-BE49-F238E27FC236}">
                <a16:creationId xmlns:a16="http://schemas.microsoft.com/office/drawing/2014/main" id="{0D9A7A97-B7B2-CF55-9F28-549870646CF3}"/>
              </a:ext>
              <a:ext uri="{C183D7F6-B498-43B3-948B-1728B52AA6E4}">
                <adec:decorative xmlns:adec="http://schemas.microsoft.com/office/drawing/2017/decorative" val="1"/>
              </a:ext>
            </a:extLst>
          </p:cNvPr>
          <p:cNvGrpSpPr/>
          <p:nvPr/>
        </p:nvGrpSpPr>
        <p:grpSpPr>
          <a:xfrm>
            <a:off x="4838017" y="7646419"/>
            <a:ext cx="2236275" cy="907703"/>
            <a:chOff x="4838447" y="5387984"/>
            <a:chExt cx="2236275" cy="907703"/>
          </a:xfrm>
        </p:grpSpPr>
        <p:pic>
          <p:nvPicPr>
            <p:cNvPr id="11" name="Picture 10" descr="Agriculture, Food and Natural Resources">
              <a:extLst>
                <a:ext uri="{FF2B5EF4-FFF2-40B4-BE49-F238E27FC236}">
                  <a16:creationId xmlns:a16="http://schemas.microsoft.com/office/drawing/2014/main" id="{F1D2274C-4B3A-7D3E-C3FD-16E6905ABBBB}"/>
                </a:ext>
              </a:extLst>
            </p:cNvPr>
            <p:cNvPicPr>
              <a:picLocks noChangeAspect="1"/>
            </p:cNvPicPr>
            <p:nvPr/>
          </p:nvPicPr>
          <p:blipFill>
            <a:blip r:embed="rId12"/>
            <a:stretch>
              <a:fillRect/>
            </a:stretch>
          </p:blipFill>
          <p:spPr>
            <a:xfrm>
              <a:off x="4838447" y="5400684"/>
              <a:ext cx="433180" cy="433180"/>
            </a:xfrm>
            <a:prstGeom prst="rect">
              <a:avLst/>
            </a:prstGeom>
          </p:spPr>
        </p:pic>
        <p:pic>
          <p:nvPicPr>
            <p:cNvPr id="13" name="Picture 12" descr="Architecture and Construction">
              <a:extLst>
                <a:ext uri="{FF2B5EF4-FFF2-40B4-BE49-F238E27FC236}">
                  <a16:creationId xmlns:a16="http://schemas.microsoft.com/office/drawing/2014/main" id="{F8BF31D6-0FB0-04EB-3DA7-1E2196DB6AAE}"/>
                </a:ext>
              </a:extLst>
            </p:cNvPr>
            <p:cNvPicPr>
              <a:picLocks noChangeAspect="1"/>
            </p:cNvPicPr>
            <p:nvPr/>
          </p:nvPicPr>
          <p:blipFill>
            <a:blip r:embed="rId9"/>
            <a:stretch>
              <a:fillRect/>
            </a:stretch>
          </p:blipFill>
          <p:spPr>
            <a:xfrm>
              <a:off x="5285137" y="5400684"/>
              <a:ext cx="433180" cy="433180"/>
            </a:xfrm>
            <a:prstGeom prst="rect">
              <a:avLst/>
            </a:prstGeom>
          </p:spPr>
        </p:pic>
        <p:pic>
          <p:nvPicPr>
            <p:cNvPr id="14" name="Picture 13" descr="Arts, Audio Visual Technology and Communication">
              <a:extLst>
                <a:ext uri="{FF2B5EF4-FFF2-40B4-BE49-F238E27FC236}">
                  <a16:creationId xmlns:a16="http://schemas.microsoft.com/office/drawing/2014/main" id="{B204D95C-816A-7E0D-1384-A1691400F9BA}"/>
                </a:ext>
              </a:extLst>
            </p:cNvPr>
            <p:cNvPicPr>
              <a:picLocks noChangeAspect="1"/>
            </p:cNvPicPr>
            <p:nvPr/>
          </p:nvPicPr>
          <p:blipFill>
            <a:blip r:embed="rId13"/>
            <a:stretch>
              <a:fillRect/>
            </a:stretch>
          </p:blipFill>
          <p:spPr>
            <a:xfrm>
              <a:off x="5743621" y="5394334"/>
              <a:ext cx="433180" cy="433180"/>
            </a:xfrm>
            <a:prstGeom prst="rect">
              <a:avLst/>
            </a:prstGeom>
          </p:spPr>
        </p:pic>
        <p:pic>
          <p:nvPicPr>
            <p:cNvPr id="15" name="Picture 14" descr="Business, Marketing and Finance">
              <a:extLst>
                <a:ext uri="{FF2B5EF4-FFF2-40B4-BE49-F238E27FC236}">
                  <a16:creationId xmlns:a16="http://schemas.microsoft.com/office/drawing/2014/main" id="{3A460B99-48E9-9292-470E-73A33E826E96}"/>
                </a:ext>
              </a:extLst>
            </p:cNvPr>
            <p:cNvPicPr>
              <a:picLocks noChangeAspect="1"/>
            </p:cNvPicPr>
            <p:nvPr/>
          </p:nvPicPr>
          <p:blipFill>
            <a:blip r:embed="rId14"/>
            <a:stretch>
              <a:fillRect/>
            </a:stretch>
          </p:blipFill>
          <p:spPr>
            <a:xfrm>
              <a:off x="6195755" y="5387984"/>
              <a:ext cx="433180" cy="433180"/>
            </a:xfrm>
            <a:prstGeom prst="rect">
              <a:avLst/>
            </a:prstGeom>
          </p:spPr>
        </p:pic>
        <p:pic>
          <p:nvPicPr>
            <p:cNvPr id="16" name="Picture 15" descr="Health Science">
              <a:extLst>
                <a:ext uri="{FF2B5EF4-FFF2-40B4-BE49-F238E27FC236}">
                  <a16:creationId xmlns:a16="http://schemas.microsoft.com/office/drawing/2014/main" id="{644DECFD-81F5-7BBB-B2E7-D653CB44C753}"/>
                </a:ext>
              </a:extLst>
            </p:cNvPr>
            <p:cNvPicPr>
              <a:picLocks noChangeAspect="1"/>
            </p:cNvPicPr>
            <p:nvPr/>
          </p:nvPicPr>
          <p:blipFill>
            <a:blip r:embed="rId15"/>
            <a:stretch>
              <a:fillRect/>
            </a:stretch>
          </p:blipFill>
          <p:spPr>
            <a:xfrm>
              <a:off x="6641542" y="5387984"/>
              <a:ext cx="433180" cy="433180"/>
            </a:xfrm>
            <a:prstGeom prst="rect">
              <a:avLst/>
            </a:prstGeom>
          </p:spPr>
        </p:pic>
        <p:pic>
          <p:nvPicPr>
            <p:cNvPr id="17" name="Picture 16" descr="Human Services">
              <a:extLst>
                <a:ext uri="{FF2B5EF4-FFF2-40B4-BE49-F238E27FC236}">
                  <a16:creationId xmlns:a16="http://schemas.microsoft.com/office/drawing/2014/main" id="{90B8E12F-98A9-DBA8-B20E-145A42DF28D5}"/>
                </a:ext>
              </a:extLst>
            </p:cNvPr>
            <p:cNvPicPr>
              <a:picLocks noChangeAspect="1"/>
            </p:cNvPicPr>
            <p:nvPr/>
          </p:nvPicPr>
          <p:blipFill>
            <a:blip r:embed="rId16"/>
            <a:stretch>
              <a:fillRect/>
            </a:stretch>
          </p:blipFill>
          <p:spPr>
            <a:xfrm>
              <a:off x="5292854" y="5862507"/>
              <a:ext cx="433180" cy="433180"/>
            </a:xfrm>
            <a:prstGeom prst="rect">
              <a:avLst/>
            </a:prstGeom>
          </p:spPr>
        </p:pic>
        <p:pic>
          <p:nvPicPr>
            <p:cNvPr id="18" name="Picture 17" descr="Information Technology">
              <a:extLst>
                <a:ext uri="{FF2B5EF4-FFF2-40B4-BE49-F238E27FC236}">
                  <a16:creationId xmlns:a16="http://schemas.microsoft.com/office/drawing/2014/main" id="{F887A4DB-9E43-A0B7-B97F-5B52B589F190}"/>
                </a:ext>
              </a:extLst>
            </p:cNvPr>
            <p:cNvPicPr>
              <a:picLocks noChangeAspect="1"/>
            </p:cNvPicPr>
            <p:nvPr/>
          </p:nvPicPr>
          <p:blipFill>
            <a:blip r:embed="rId17"/>
            <a:stretch>
              <a:fillRect/>
            </a:stretch>
          </p:blipFill>
          <p:spPr>
            <a:xfrm>
              <a:off x="5747066" y="5856157"/>
              <a:ext cx="433180" cy="433180"/>
            </a:xfrm>
            <a:prstGeom prst="rect">
              <a:avLst/>
            </a:prstGeom>
          </p:spPr>
        </p:pic>
        <p:pic>
          <p:nvPicPr>
            <p:cNvPr id="19" name="Picture 18" descr="Manufacturing">
              <a:extLst>
                <a:ext uri="{FF2B5EF4-FFF2-40B4-BE49-F238E27FC236}">
                  <a16:creationId xmlns:a16="http://schemas.microsoft.com/office/drawing/2014/main" id="{4E441ECB-C745-06E5-D7DC-C32BD0DB287C}"/>
                </a:ext>
              </a:extLst>
            </p:cNvPr>
            <p:cNvPicPr>
              <a:picLocks noChangeAspect="1"/>
            </p:cNvPicPr>
            <p:nvPr/>
          </p:nvPicPr>
          <p:blipFill>
            <a:blip r:embed="rId10"/>
            <a:stretch>
              <a:fillRect/>
            </a:stretch>
          </p:blipFill>
          <p:spPr>
            <a:xfrm>
              <a:off x="6188578" y="5848287"/>
              <a:ext cx="433180" cy="433180"/>
            </a:xfrm>
            <a:prstGeom prst="rect">
              <a:avLst/>
            </a:prstGeom>
          </p:spPr>
        </p:pic>
        <p:pic>
          <p:nvPicPr>
            <p:cNvPr id="20" name="Picture 19" descr="Transportation, Distribution and Logistics">
              <a:extLst>
                <a:ext uri="{FF2B5EF4-FFF2-40B4-BE49-F238E27FC236}">
                  <a16:creationId xmlns:a16="http://schemas.microsoft.com/office/drawing/2014/main" id="{06DC369E-EE45-9F04-EE77-74AF8139905D}"/>
                </a:ext>
              </a:extLst>
            </p:cNvPr>
            <p:cNvPicPr>
              <a:picLocks noChangeAspect="1"/>
            </p:cNvPicPr>
            <p:nvPr/>
          </p:nvPicPr>
          <p:blipFill>
            <a:blip r:embed="rId18"/>
            <a:stretch>
              <a:fillRect/>
            </a:stretch>
          </p:blipFill>
          <p:spPr>
            <a:xfrm>
              <a:off x="6637962" y="5848287"/>
              <a:ext cx="433180" cy="433180"/>
            </a:xfrm>
            <a:prstGeom prst="rect">
              <a:avLst/>
            </a:prstGeom>
          </p:spPr>
        </p:pic>
        <p:pic>
          <p:nvPicPr>
            <p:cNvPr id="30" name="Picture 29" descr="Hospitality and Tourism">
              <a:extLst>
                <a:ext uri="{FF2B5EF4-FFF2-40B4-BE49-F238E27FC236}">
                  <a16:creationId xmlns:a16="http://schemas.microsoft.com/office/drawing/2014/main" id="{D193FC05-AE4D-A2DC-86C1-098D508FFC9E}"/>
                </a:ext>
              </a:extLst>
            </p:cNvPr>
            <p:cNvPicPr>
              <a:picLocks noChangeAspect="1"/>
            </p:cNvPicPr>
            <p:nvPr/>
          </p:nvPicPr>
          <p:blipFill>
            <a:blip r:embed="rId19"/>
            <a:stretch>
              <a:fillRect/>
            </a:stretch>
          </p:blipFill>
          <p:spPr>
            <a:xfrm>
              <a:off x="4864336" y="5862507"/>
              <a:ext cx="433180" cy="433180"/>
            </a:xfrm>
            <a:prstGeom prst="rect">
              <a:avLst/>
            </a:prstGeom>
          </p:spPr>
        </p:pic>
      </p:grpSp>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Architecture and Construction Template">
      <a:dk1>
        <a:srgbClr val="000000"/>
      </a:dk1>
      <a:lt1>
        <a:srgbClr val="FFFFFF"/>
      </a:lt1>
      <a:dk2>
        <a:srgbClr val="232C65"/>
      </a:dk2>
      <a:lt2>
        <a:srgbClr val="E7E6E6"/>
      </a:lt2>
      <a:accent1>
        <a:srgbClr val="3864A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B0B306B-C9CB-6A49-B7C5-2CFFAAD1B4FC}" vid="{BDD58366-2A7D-9948-B666-C8356C9982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Props1.xml><?xml version="1.0" encoding="utf-8"?>
<ds:datastoreItem xmlns:ds="http://schemas.openxmlformats.org/officeDocument/2006/customXml" ds:itemID="{FFDEFA79-6700-4A93-BB0D-02E02B6F2D1A}">
  <ds:schemaRefs>
    <ds:schemaRef ds:uri="http://schemas.microsoft.com/sharepoint/v3/contenttype/forms"/>
  </ds:schemaRefs>
</ds:datastoreItem>
</file>

<file path=customXml/itemProps2.xml><?xml version="1.0" encoding="utf-8"?>
<ds:datastoreItem xmlns:ds="http://schemas.openxmlformats.org/officeDocument/2006/customXml" ds:itemID="{24E0563B-E329-4828-A9A2-8C5C016C8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50308B-7610-4F8C-BAD0-495B9956F287}">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475af76f-eb63-4387-973b-0ca94df6e649"/>
    <ds:schemaRef ds:uri="d7be74c8-68b7-49d6-ab11-c29225af66cf"/>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Template-Architecture and Construction</Template>
  <TotalTime>1140</TotalTime>
  <Words>830</Words>
  <Application>Microsoft Office PowerPoint</Application>
  <PresentationFormat>Custom</PresentationFormat>
  <Paragraphs>129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 Light</vt:lpstr>
      <vt:lpstr>Open Sans Semibold</vt:lpstr>
      <vt:lpstr>Calibri</vt:lpstr>
      <vt:lpstr>Arial</vt:lpstr>
      <vt:lpstr>Open Sans Light</vt:lpstr>
      <vt:lpstr>Office Theme</vt:lpstr>
      <vt:lpstr>Statewide Program of Study: Electrical — Page 1 </vt:lpstr>
      <vt:lpstr>Statewide Program of Study: Electrical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Electrical</dc:title>
  <dc:subject/>
  <dc:creator>Texas Education Agency</dc:creator>
  <cp:keywords/>
  <dc:description/>
  <cp:lastModifiedBy>Jeter, Jennifer</cp:lastModifiedBy>
  <cp:revision>67</cp:revision>
  <cp:lastPrinted>2023-10-03T21:31:19Z</cp:lastPrinted>
  <dcterms:created xsi:type="dcterms:W3CDTF">2023-10-24T17:49:05Z</dcterms:created>
  <dcterms:modified xsi:type="dcterms:W3CDTF">2024-12-11T20:43:01Z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