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7"/>
  </p:notesMasterIdLst>
  <p:sldIdLst>
    <p:sldId id="257" r:id="rId5"/>
    <p:sldId id="258" r:id="rId6"/>
  </p:sldIdLst>
  <p:sldSz cx="7772400" cy="10058400"/>
  <p:notesSz cx="6858000" cy="9144000"/>
  <p:embeddedFontLst>
    <p:embeddedFont>
      <p:font typeface="Open Sans Light" panose="020B0306030504020204" pitchFamily="34" charset="0"/>
      <p:regular r:id="rId8"/>
      <p:italic r:id="rId9"/>
    </p:embeddedFont>
    <p:embeddedFont>
      <p:font typeface="Open Sans Semibold" panose="020B0706030804020204" pitchFamily="34" charset="0"/>
      <p:bold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415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D132A6-BDAB-7D9A-FDAF-1B5C47512B95}" name="Hudson, Les" initials="HL" userId="S::Les.Hudson@tea.texas.gov::1b51e3df-f37c-4646-8151-9652bb88c0d0" providerId="AD"/>
  <p188:author id="{590916B0-3819-A511-CE5E-595F00316EC7}" name="Kilgore, Marcette" initials="KM" userId="S::Marcette.Kilgore@tea.texas.gov::7b51becb-2360-4dcd-97d4-91c5dc466b64" providerId="AD"/>
  <p188:author id="{892719C7-764D-DF21-4EDD-55B79C45B9B1}" name="Jamie Molina" initials="JM" userId="S::jamiem_resourcesforlearning.net#ext#@texasedu.onmicrosoft.com::a57ab3c1-5469-4019-af96-78f8917cd7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6"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3AF"/>
    <a:srgbClr val="5A6267"/>
    <a:srgbClr val="363534"/>
    <a:srgbClr val="3864AF"/>
    <a:srgbClr val="012169"/>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6BCCF5-5DAD-4FF7-B804-1E2427F3336E}" v="1" dt="2024-07-11T16:12:42.9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39" autoAdjust="0"/>
    <p:restoredTop sz="96163" autoAdjust="0"/>
  </p:normalViewPr>
  <p:slideViewPr>
    <p:cSldViewPr snapToGrid="0" snapToObjects="1">
      <p:cViewPr>
        <p:scale>
          <a:sx n="120" d="100"/>
          <a:sy n="120" d="100"/>
        </p:scale>
        <p:origin x="2142" y="-1356"/>
      </p:cViewPr>
      <p:guideLst>
        <p:guide orient="horz" pos="3120"/>
        <p:guide pos="415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12/11/2024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a:p>
        </p:txBody>
      </p:sp>
    </p:spTree>
    <p:extLst>
      <p:ext uri="{BB962C8B-B14F-4D97-AF65-F5344CB8AC3E}">
        <p14:creationId xmlns:p14="http://schemas.microsoft.com/office/powerpoint/2010/main" val="2357702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D6EFD-2D7D-9E45-8FC4-958639C0DF70}"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D6EFD-2D7D-9E45-8FC4-958639C0DF70}"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D6EFD-2D7D-9E45-8FC4-958639C0DF70}"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12/11/2024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s://tea.texas.gov/academics/college-career-and-military-prep/career-and-technical-education/programs-of-study-additional-resources" TargetMode="External"/><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mailto:CTE@tea.texas.gov" TargetMode="External"/><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tea.texas.gov/student-assessment/monitoring-and-interventions/program-monitoring-and-interventions/methods-of-administration-guidance-and-resources" TargetMode="External"/><Relationship Id="rId5" Type="http://schemas.openxmlformats.org/officeDocument/2006/relationships/image" Target="../media/image2.png"/><Relationship Id="rId4" Type="http://schemas.openxmlformats.org/officeDocument/2006/relationships/hyperlink" Target="https://tea.texas.gov/c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AADB7-E19B-1F45-A4BB-C1DFE973D77B}"/>
              </a:ext>
              <a:ext uri="{C183D7F6-B498-43B3-948B-1728B52AA6E4}">
                <adec:decorative xmlns:adec="http://schemas.microsoft.com/office/drawing/2017/decorative" val="1"/>
              </a:ext>
            </a:extLst>
          </p:cNvPr>
          <p:cNvSpPr>
            <a:spLocks noGrp="1"/>
          </p:cNvSpPr>
          <p:nvPr>
            <p:ph type="ctrTitle"/>
          </p:nvPr>
        </p:nvSpPr>
        <p:spPr>
          <a:xfrm>
            <a:off x="1001182" y="25490"/>
            <a:ext cx="5829300" cy="141335"/>
          </a:xfrm>
        </p:spPr>
        <p:txBody>
          <a:bodyPr anchor="t">
            <a:noAutofit/>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Plumbing and Pipefitting — Page 1</a:t>
            </a:r>
            <a:b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endParaRPr lang="en-US" sz="800" dirty="0">
              <a:solidFill>
                <a:schemeClr val="bg1"/>
              </a:solidFill>
            </a:endParaRPr>
          </a:p>
        </p:txBody>
      </p:sp>
      <p:sp>
        <p:nvSpPr>
          <p:cNvPr id="9" name="TextBox 8">
            <a:extLst>
              <a:ext uri="{FF2B5EF4-FFF2-40B4-BE49-F238E27FC236}">
                <a16:creationId xmlns:a16="http://schemas.microsoft.com/office/drawing/2014/main" id="{8AB4F124-79A6-822B-3C69-1940F51ED461}"/>
              </a:ext>
            </a:extLst>
          </p:cNvPr>
          <p:cNvSpPr txBox="1"/>
          <p:nvPr/>
        </p:nvSpPr>
        <p:spPr>
          <a:xfrm>
            <a:off x="6770718" y="49633"/>
            <a:ext cx="1152723" cy="200055"/>
          </a:xfrm>
          <a:prstGeom prst="rect">
            <a:avLst/>
          </a:prstGeom>
          <a:noFill/>
        </p:spPr>
        <p:txBody>
          <a:bodyPr wrap="square">
            <a:spAutoFit/>
          </a:bodyPr>
          <a:lstStyle/>
          <a:p>
            <a:r>
              <a:rPr lang="en-US" sz="700" i="1" dirty="0"/>
              <a:t>Revised–May 2024</a:t>
            </a:r>
          </a:p>
        </p:txBody>
      </p:sp>
      <p:sp>
        <p:nvSpPr>
          <p:cNvPr id="5" name="TextBox 4">
            <a:extLst>
              <a:ext uri="{FF2B5EF4-FFF2-40B4-BE49-F238E27FC236}">
                <a16:creationId xmlns:a16="http://schemas.microsoft.com/office/drawing/2014/main" id="{090C96C9-7626-E84E-94AF-1A4A71B39E9B}"/>
              </a:ext>
            </a:extLst>
          </p:cNvPr>
          <p:cNvSpPr txBox="1"/>
          <p:nvPr/>
        </p:nvSpPr>
        <p:spPr>
          <a:xfrm>
            <a:off x="1402300" y="157683"/>
            <a:ext cx="6267368" cy="60708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Architecture and Construction Career Cluster</a:t>
            </a:r>
          </a:p>
          <a:p>
            <a:pPr lvl="0">
              <a:lnSpc>
                <a:spcPts val="1350"/>
              </a:lnSpc>
              <a:defRPr/>
            </a:pPr>
            <a:endParaRPr lang="en-US" sz="10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20" name="Table 19">
            <a:extLst>
              <a:ext uri="{FF2B5EF4-FFF2-40B4-BE49-F238E27FC236}">
                <a16:creationId xmlns:a16="http://schemas.microsoft.com/office/drawing/2014/main" id="{2167408B-587C-EB86-E68B-703B01F14195}"/>
              </a:ext>
            </a:extLst>
          </p:cNvPr>
          <p:cNvGraphicFramePr>
            <a:graphicFrameLocks noGrp="1"/>
          </p:cNvGraphicFramePr>
          <p:nvPr>
            <p:extLst>
              <p:ext uri="{D42A27DB-BD31-4B8C-83A1-F6EECF244321}">
                <p14:modId xmlns:p14="http://schemas.microsoft.com/office/powerpoint/2010/main" val="2597385794"/>
              </p:ext>
            </p:extLst>
          </p:nvPr>
        </p:nvGraphicFramePr>
        <p:xfrm>
          <a:off x="1487352" y="427435"/>
          <a:ext cx="6230143" cy="581025"/>
        </p:xfrm>
        <a:graphic>
          <a:graphicData uri="http://schemas.openxmlformats.org/drawingml/2006/table">
            <a:tbl>
              <a:tblPr firstRow="1" bandRow="1">
                <a:tableStyleId>{5C22544A-7EE6-4342-B048-85BDC9FD1C3A}</a:tableStyleId>
              </a:tblPr>
              <a:tblGrid>
                <a:gridCol w="6230143">
                  <a:extLst>
                    <a:ext uri="{9D8B030D-6E8A-4147-A177-3AD203B41FA5}">
                      <a16:colId xmlns:a16="http://schemas.microsoft.com/office/drawing/2014/main" val="2079843956"/>
                    </a:ext>
                  </a:extLst>
                </a:gridCol>
              </a:tblGrid>
              <a:tr h="581025">
                <a:tc>
                  <a:txBody>
                    <a:bodyPr/>
                    <a:lstStyle/>
                    <a:p>
                      <a:pPr algn="l" fontAlgn="b">
                        <a:lnSpc>
                          <a:spcPts val="1200"/>
                        </a:lnSpc>
                      </a:pPr>
                      <a:r>
                        <a:rPr lang="en-US" sz="1000" b="0" i="0" u="none" strike="noStrike" dirty="0">
                          <a:solidFill>
                            <a:srgbClr val="3863AF"/>
                          </a:solidFill>
                          <a:effectLst/>
                          <a:latin typeface="+mn-lt"/>
                        </a:rPr>
                        <a:t>The Architecture and Construction career cluster focuses on designing, planning, managing, building, and maintaining the built environment. This career cluster includes occupations ranging from architect, carpenter, and construction manager to electrician, plumber and heating, air conditioning, and refrigeration technician.</a:t>
                      </a:r>
                      <a:endParaRPr lang="en-US" sz="1000" b="0" i="0" u="none" strike="noStrike" dirty="0">
                        <a:solidFill>
                          <a:srgbClr val="3863AF"/>
                        </a:solidFill>
                        <a:effectLst/>
                        <a:latin typeface="Calibri"/>
                      </a:endParaRPr>
                    </a:p>
                  </a:txBody>
                  <a:tcPr marL="9525" marR="9525" marT="9525" anchor="b">
                    <a:lnL>
                      <a:noFill/>
                    </a:lnL>
                    <a:lnR>
                      <a:noFill/>
                    </a:lnR>
                    <a:lnT>
                      <a:noFill/>
                    </a:lnT>
                    <a:lnB>
                      <a:noFill/>
                    </a:lnB>
                    <a:noFill/>
                  </a:tcPr>
                </a:tc>
                <a:extLst>
                  <a:ext uri="{0D108BD9-81ED-4DB2-BD59-A6C34878D82A}">
                    <a16:rowId xmlns:a16="http://schemas.microsoft.com/office/drawing/2014/main" val="304784737"/>
                  </a:ext>
                </a:extLst>
              </a:tr>
            </a:tbl>
          </a:graphicData>
        </a:graphic>
      </p:graphicFrame>
      <p:sp>
        <p:nvSpPr>
          <p:cNvPr id="6" name="TextBox 5">
            <a:extLst>
              <a:ext uri="{FF2B5EF4-FFF2-40B4-BE49-F238E27FC236}">
                <a16:creationId xmlns:a16="http://schemas.microsoft.com/office/drawing/2014/main" id="{F67423BB-E84B-A848-912D-92B720E05DCA}"/>
              </a:ext>
            </a:extLst>
          </p:cNvPr>
          <p:cNvSpPr txBox="1"/>
          <p:nvPr/>
        </p:nvSpPr>
        <p:spPr>
          <a:xfrm>
            <a:off x="159966" y="1123443"/>
            <a:ext cx="7357536" cy="8694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rPr>
              <a:t>Architectural Drafting and Design (TSTC)</a:t>
            </a:r>
          </a:p>
          <a:p>
            <a:pPr marL="0" marR="0" lvl="0" indent="0" algn="l" defTabSz="914400" rtl="0" eaLnBrk="1" fontAlgn="auto" latinLnBrk="0" hangingPunct="1">
              <a:lnSpc>
                <a:spcPts val="1150"/>
              </a:lnSpc>
              <a:spcBef>
                <a:spcPts val="0"/>
              </a:spcBef>
              <a:spcAft>
                <a:spcPts val="300"/>
              </a:spcAft>
              <a:buClrTx/>
              <a:buSzTx/>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The Architectural Drafting and Design program of study focuses on occupational and educational opportunities associated with developing, engineering, and designing building structures and facilities. This program of study includes reading, interpreting, and drawing blueprints for interior and exterior construction projects.</a:t>
            </a:r>
            <a:endPar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0" name="Rectangle 9">
            <a:extLst>
              <a:ext uri="{FF2B5EF4-FFF2-40B4-BE49-F238E27FC236}">
                <a16:creationId xmlns:a16="http://schemas.microsoft.com/office/drawing/2014/main" id="{0087655A-8678-C34A-B834-72710306E4AE}"/>
              </a:ext>
            </a:extLst>
          </p:cNvPr>
          <p:cNvSpPr/>
          <p:nvPr/>
        </p:nvSpPr>
        <p:spPr>
          <a:xfrm>
            <a:off x="474726" y="1897008"/>
            <a:ext cx="3966292"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3864AF"/>
                </a:solidFill>
                <a:effectLst/>
                <a:uLnTx/>
                <a:uFillTx/>
                <a:latin typeface="Calibri" panose="020F0502020204030204" pitchFamily="34" charset="0"/>
                <a:ea typeface="Open Sans Condensed Condensed" pitchFamily="2"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rgbClr val="3864AF"/>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13" name="Table 12" descr="Secondary Courses for High School Credit">
            <a:extLst>
              <a:ext uri="{FF2B5EF4-FFF2-40B4-BE49-F238E27FC236}">
                <a16:creationId xmlns:a16="http://schemas.microsoft.com/office/drawing/2014/main" id="{79E63310-F355-A7EF-DA92-65B96DCB0D6D}"/>
              </a:ext>
            </a:extLst>
          </p:cNvPr>
          <p:cNvGraphicFramePr>
            <a:graphicFrameLocks noGrp="1"/>
          </p:cNvGraphicFramePr>
          <p:nvPr>
            <p:extLst>
              <p:ext uri="{D42A27DB-BD31-4B8C-83A1-F6EECF244321}">
                <p14:modId xmlns:p14="http://schemas.microsoft.com/office/powerpoint/2010/main" val="1527194214"/>
              </p:ext>
            </p:extLst>
          </p:nvPr>
        </p:nvGraphicFramePr>
        <p:xfrm>
          <a:off x="689836" y="2179455"/>
          <a:ext cx="3831336" cy="980384"/>
        </p:xfrm>
        <a:graphic>
          <a:graphicData uri="http://schemas.openxmlformats.org/drawingml/2006/table">
            <a:tbl>
              <a:tblPr firstRow="1" bandRow="1">
                <a:effectLst/>
                <a:tableStyleId>{5C22544A-7EE6-4342-B048-85BDC9FD1C3A}</a:tableStyleId>
              </a:tblPr>
              <a:tblGrid>
                <a:gridCol w="585216">
                  <a:extLst>
                    <a:ext uri="{9D8B030D-6E8A-4147-A177-3AD203B41FA5}">
                      <a16:colId xmlns:a16="http://schemas.microsoft.com/office/drawing/2014/main" val="3900548994"/>
                    </a:ext>
                  </a:extLst>
                </a:gridCol>
                <a:gridCol w="3246120">
                  <a:extLst>
                    <a:ext uri="{9D8B030D-6E8A-4147-A177-3AD203B41FA5}">
                      <a16:colId xmlns:a16="http://schemas.microsoft.com/office/drawing/2014/main" val="1881397732"/>
                    </a:ext>
                  </a:extLst>
                </a:gridCol>
              </a:tblGrid>
              <a:tr h="267222">
                <a:tc>
                  <a:txBody>
                    <a:bodyPr/>
                    <a:lstStyle/>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lang="en-US" sz="9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5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Principles of Architecture</a:t>
                      </a:r>
                    </a:p>
                  </a:txBody>
                  <a:tcPr marR="4572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735340"/>
                  </a:ext>
                </a:extLst>
              </a:tr>
              <a:tr h="205499">
                <a:tc>
                  <a:txBody>
                    <a:bodyPr/>
                    <a:lstStyle/>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lang="en-US" sz="9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5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Architectural Design I DC (TSTC)</a:t>
                      </a:r>
                    </a:p>
                  </a:txBody>
                  <a:tcPr marR="4572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495746"/>
                  </a:ext>
                </a:extLst>
              </a:tr>
              <a:tr h="250883">
                <a:tc>
                  <a:txBody>
                    <a:bodyPr/>
                    <a:lstStyle/>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lang="en-US" sz="9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5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Architectural Design II DC (TSTC)</a:t>
                      </a:r>
                    </a:p>
                  </a:txBody>
                  <a:tcPr marR="4572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088793"/>
                  </a:ext>
                </a:extLst>
              </a:tr>
              <a:tr h="254189">
                <a:tc>
                  <a:txBody>
                    <a:bodyPr/>
                    <a:lstStyle/>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lang="en-US" sz="9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5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Practicum in Architectural Design DC (TSTC)</a:t>
                      </a:r>
                    </a:p>
                  </a:txBody>
                  <a:tcPr marR="4572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026004"/>
                  </a:ext>
                </a:extLst>
              </a:tr>
            </a:tbl>
          </a:graphicData>
        </a:graphic>
      </p:graphicFrame>
      <p:sp>
        <p:nvSpPr>
          <p:cNvPr id="27" name="Rectangle 26">
            <a:extLst>
              <a:ext uri="{FF2B5EF4-FFF2-40B4-BE49-F238E27FC236}">
                <a16:creationId xmlns:a16="http://schemas.microsoft.com/office/drawing/2014/main" id="{51EB19DF-B58A-124C-914A-06C3A6AAEC9E}"/>
              </a:ext>
            </a:extLst>
          </p:cNvPr>
          <p:cNvSpPr/>
          <p:nvPr/>
        </p:nvSpPr>
        <p:spPr>
          <a:xfrm>
            <a:off x="198105" y="5387846"/>
            <a:ext cx="4210735" cy="276999"/>
          </a:xfrm>
          <a:prstGeom prst="rect">
            <a:avLst/>
          </a:prstGeom>
        </p:spPr>
        <p:txBody>
          <a:bodyPr wrap="square">
            <a:spAutoFit/>
          </a:bodyPr>
          <a:lstStyle/>
          <a:p>
            <a:pPr lvl="0" algn="ctr">
              <a:buClr>
                <a:prstClr val="black"/>
              </a:buClr>
              <a:defRPr/>
            </a:pPr>
            <a:r>
              <a:rPr lang="en-US" sz="1200" b="1" dirty="0">
                <a:solidFill>
                  <a:schemeClr val="accent1"/>
                </a:solidFill>
                <a:latin typeface="Calibri" panose="020F0502020204030204" pitchFamily="34" charset="0"/>
                <a:ea typeface="Open Sans Condensed Condensed" pitchFamily="2" charset="0"/>
                <a:cs typeface="Calibri" panose="020F0502020204030204" pitchFamily="34" charset="0"/>
                <a:sym typeface="Calibri"/>
              </a:rPr>
              <a:t>Aligned Advanced Academic Courses </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44" name="Table 43" descr="Aligned Advanced Academic Courses">
            <a:extLst>
              <a:ext uri="{FF2B5EF4-FFF2-40B4-BE49-F238E27FC236}">
                <a16:creationId xmlns:a16="http://schemas.microsoft.com/office/drawing/2014/main" id="{3E2DD264-47B8-1545-85DD-F3E32EB813B3}"/>
              </a:ext>
            </a:extLst>
          </p:cNvPr>
          <p:cNvGraphicFramePr>
            <a:graphicFrameLocks noGrp="1"/>
          </p:cNvGraphicFramePr>
          <p:nvPr>
            <p:extLst>
              <p:ext uri="{D42A27DB-BD31-4B8C-83A1-F6EECF244321}">
                <p14:modId xmlns:p14="http://schemas.microsoft.com/office/powerpoint/2010/main" val="919752945"/>
              </p:ext>
            </p:extLst>
          </p:nvPr>
        </p:nvGraphicFramePr>
        <p:xfrm>
          <a:off x="226389" y="5633633"/>
          <a:ext cx="4223434" cy="228600"/>
        </p:xfrm>
        <a:graphic>
          <a:graphicData uri="http://schemas.openxmlformats.org/drawingml/2006/table">
            <a:tbl>
              <a:tblPr firstRow="1" bandRow="1">
                <a:effectLst/>
                <a:tableStyleId>{5C22544A-7EE6-4342-B048-85BDC9FD1C3A}</a:tableStyleId>
              </a:tblPr>
              <a:tblGrid>
                <a:gridCol w="1179940">
                  <a:extLst>
                    <a:ext uri="{9D8B030D-6E8A-4147-A177-3AD203B41FA5}">
                      <a16:colId xmlns:a16="http://schemas.microsoft.com/office/drawing/2014/main" val="3900548994"/>
                    </a:ext>
                  </a:extLst>
                </a:gridCol>
                <a:gridCol w="3043494">
                  <a:extLst>
                    <a:ext uri="{9D8B030D-6E8A-4147-A177-3AD203B41FA5}">
                      <a16:colId xmlns:a16="http://schemas.microsoft.com/office/drawing/2014/main" val="1881397732"/>
                    </a:ext>
                  </a:extLst>
                </a:gridCol>
              </a:tblGrid>
              <a:tr h="1458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Dual Credit</a:t>
                      </a:r>
                      <a:endParaRPr lang="en-US" sz="90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10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Dual credit offerings will vary by local education agency.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10000"/>
                      </a:srgbClr>
                    </a:solidFill>
                  </a:tcPr>
                </a:tc>
                <a:extLst>
                  <a:ext uri="{0D108BD9-81ED-4DB2-BD59-A6C34878D82A}">
                    <a16:rowId xmlns:a16="http://schemas.microsoft.com/office/drawing/2014/main" val="2448495746"/>
                  </a:ext>
                </a:extLst>
              </a:tr>
            </a:tbl>
          </a:graphicData>
        </a:graphic>
      </p:graphicFrame>
      <p:sp>
        <p:nvSpPr>
          <p:cNvPr id="2" name="TextBox 1">
            <a:extLst>
              <a:ext uri="{FF2B5EF4-FFF2-40B4-BE49-F238E27FC236}">
                <a16:creationId xmlns:a16="http://schemas.microsoft.com/office/drawing/2014/main" id="{50361EC3-77A7-994F-984F-11D4CA56C88D}"/>
              </a:ext>
            </a:extLst>
          </p:cNvPr>
          <p:cNvSpPr txBox="1"/>
          <p:nvPr/>
        </p:nvSpPr>
        <p:spPr>
          <a:xfrm>
            <a:off x="-262823" y="5861952"/>
            <a:ext cx="4781575" cy="481670"/>
          </a:xfrm>
          <a:prstGeom prst="rect">
            <a:avLst/>
          </a:prstGeom>
          <a:noFill/>
        </p:spPr>
        <p:txBody>
          <a:bodyPr wrap="square" rtlCol="0">
            <a:spAutoFit/>
          </a:bodyPr>
          <a:lstStyle/>
          <a:p>
            <a:pPr marL="457200" marR="0">
              <a:lnSpc>
                <a:spcPct val="107000"/>
              </a:lnSpc>
              <a:spcBef>
                <a:spcPts val="0"/>
              </a:spcBef>
              <a:spcAft>
                <a:spcPts val="800"/>
              </a:spcAft>
            </a:pPr>
            <a:r>
              <a:rPr lang="en-US" sz="800" i="1" kern="100" dirty="0">
                <a:effectLst/>
                <a:latin typeface="Calibri" panose="020F0502020204030204" pitchFamily="34" charset="0"/>
                <a:ea typeface="Calibri" panose="020F0502020204030204" pitchFamily="34" charset="0"/>
                <a:cs typeface="Times New Roman" panose="02020603050405020304" pitchFamily="18" charset="0"/>
              </a:rPr>
              <a:t>Students should be advised to consider these course opportunities to enrich their preparation. AP or IB courses not listed under the Secondary Courses for High School Credit section of this framework document do not count towards concentrator/completer status for this program of study.</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5E6D0C54-DE5D-EB4A-80F0-2C96F3B14DB5}"/>
              </a:ext>
            </a:extLst>
          </p:cNvPr>
          <p:cNvSpPr/>
          <p:nvPr/>
        </p:nvSpPr>
        <p:spPr>
          <a:xfrm>
            <a:off x="233628" y="6285708"/>
            <a:ext cx="421073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28" name="Table 27" descr="Work-Based Learning and Expanded Learning Opportunities">
            <a:extLst>
              <a:ext uri="{FF2B5EF4-FFF2-40B4-BE49-F238E27FC236}">
                <a16:creationId xmlns:a16="http://schemas.microsoft.com/office/drawing/2014/main" id="{799D3F2A-B054-4C47-A306-F8F9DE80D21E}"/>
              </a:ext>
            </a:extLst>
          </p:cNvPr>
          <p:cNvGraphicFramePr>
            <a:graphicFrameLocks noGrp="1"/>
          </p:cNvGraphicFramePr>
          <p:nvPr>
            <p:extLst>
              <p:ext uri="{D42A27DB-BD31-4B8C-83A1-F6EECF244321}">
                <p14:modId xmlns:p14="http://schemas.microsoft.com/office/powerpoint/2010/main" val="318498322"/>
              </p:ext>
            </p:extLst>
          </p:nvPr>
        </p:nvGraphicFramePr>
        <p:xfrm>
          <a:off x="232040" y="6529484"/>
          <a:ext cx="4210736" cy="1301385"/>
        </p:xfrm>
        <a:graphic>
          <a:graphicData uri="http://schemas.openxmlformats.org/drawingml/2006/table">
            <a:tbl>
              <a:tblPr firstRow="1" bandRow="1">
                <a:effectLst/>
                <a:tableStyleId>{5C22544A-7EE6-4342-B048-85BDC9FD1C3A}</a:tableStyleId>
              </a:tblPr>
              <a:tblGrid>
                <a:gridCol w="1167241">
                  <a:extLst>
                    <a:ext uri="{9D8B030D-6E8A-4147-A177-3AD203B41FA5}">
                      <a16:colId xmlns:a16="http://schemas.microsoft.com/office/drawing/2014/main" val="3900548994"/>
                    </a:ext>
                  </a:extLst>
                </a:gridCol>
                <a:gridCol w="3043495">
                  <a:extLst>
                    <a:ext uri="{9D8B030D-6E8A-4147-A177-3AD203B41FA5}">
                      <a16:colId xmlns:a16="http://schemas.microsoft.com/office/drawing/2014/main" val="1881397732"/>
                    </a:ext>
                  </a:extLst>
                </a:gridCol>
              </a:tblGrid>
              <a:tr h="29947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0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5098"/>
                      </a:srgbClr>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Intern at an architectural firm to develop CADD drafting and design technology skills</a:t>
                      </a:r>
                    </a:p>
                    <a:p>
                      <a:pPr marL="171450" marR="0" lvl="0" indent="-171450" algn="l" defTabSz="914400" rtl="0" eaLnBrk="1" fontAlgn="auto" latinLnBrk="0" hangingPunct="1">
                        <a:lnSpc>
                          <a:spcPct val="10000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Shadow a civil engineer to learn more about their day-to- day responsibilities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5098"/>
                      </a:srgbClr>
                    </a:solidFill>
                  </a:tcPr>
                </a:tc>
                <a:extLst>
                  <a:ext uri="{0D108BD9-81ED-4DB2-BD59-A6C34878D82A}">
                    <a16:rowId xmlns:a16="http://schemas.microsoft.com/office/drawing/2014/main" val="2479243592"/>
                  </a:ext>
                </a:extLst>
              </a:tr>
              <a:tr h="66130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0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20000"/>
                      </a:srgbClr>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Conduct an informational interview with an architect to learn about their role and responsibilities</a:t>
                      </a:r>
                    </a:p>
                    <a:p>
                      <a:pPr marL="171450" marR="0" lvl="0" indent="-171450" algn="l" defTabSz="914400" rtl="0" eaLnBrk="1" fontAlgn="auto" latinLnBrk="0" hangingPunct="1">
                        <a:lnSpc>
                          <a:spcPct val="10000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SkillsUSA or TSA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20000"/>
                      </a:srgbClr>
                    </a:solidFill>
                  </a:tcPr>
                </a:tc>
                <a:extLst>
                  <a:ext uri="{0D108BD9-81ED-4DB2-BD59-A6C34878D82A}">
                    <a16:rowId xmlns:a16="http://schemas.microsoft.com/office/drawing/2014/main" val="2752735340"/>
                  </a:ext>
                </a:extLst>
              </a:tr>
            </a:tbl>
          </a:graphicData>
        </a:graphic>
      </p:graphicFrame>
      <p:sp>
        <p:nvSpPr>
          <p:cNvPr id="26" name="Rectangle 25">
            <a:extLst>
              <a:ext uri="{FF2B5EF4-FFF2-40B4-BE49-F238E27FC236}">
                <a16:creationId xmlns:a16="http://schemas.microsoft.com/office/drawing/2014/main" id="{AC1903EC-A84D-594F-94A3-CABE34227C62}"/>
              </a:ext>
            </a:extLst>
          </p:cNvPr>
          <p:cNvSpPr/>
          <p:nvPr/>
        </p:nvSpPr>
        <p:spPr>
          <a:xfrm>
            <a:off x="237287" y="7880118"/>
            <a:ext cx="42882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Aligned Industry-Based Certifications</a:t>
            </a:r>
          </a:p>
        </p:txBody>
      </p:sp>
      <p:sp>
        <p:nvSpPr>
          <p:cNvPr id="11" name="Google Shape;166;p1">
            <a:extLst>
              <a:ext uri="{FF2B5EF4-FFF2-40B4-BE49-F238E27FC236}">
                <a16:creationId xmlns:a16="http://schemas.microsoft.com/office/drawing/2014/main" id="{6AEA86F6-D0FB-BCCA-DB82-BFF68B0A7662}"/>
              </a:ext>
            </a:extLst>
          </p:cNvPr>
          <p:cNvSpPr txBox="1"/>
          <p:nvPr/>
        </p:nvSpPr>
        <p:spPr>
          <a:xfrm>
            <a:off x="232040" y="8119631"/>
            <a:ext cx="4192383" cy="1270869"/>
          </a:xfrm>
          <a:prstGeom prst="rect">
            <a:avLst/>
          </a:prstGeom>
          <a:noFill/>
          <a:ln>
            <a:noFill/>
          </a:ln>
        </p:spPr>
        <p:txBody>
          <a:bodyPr spcFirstLastPara="1" wrap="square" lIns="0" tIns="0" rIns="0" bIns="0" numCol="2" spcCol="18288" anchor="t" anchorCtr="0">
            <a:noAutofit/>
          </a:bodyPr>
          <a:lstStyle/>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kumimoji="0" lang="en-US" sz="6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Autodesk Associate (Certified User) 3ds MAX</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kumimoji="0" lang="en-US" sz="6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Autodesk Associate (Certified User) AutoCAD</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kumimoji="0" lang="en-US" sz="6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Autodesk Associate (Certified User) Fusion 360</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kumimoji="0" lang="en-US" sz="6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Autodesk Associate (Certified User) Revit Architecture</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kumimoji="0" lang="en-US" sz="6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Autodesk Associate (Certified User) Revit for Electrical</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kumimoji="0" lang="en-US" sz="6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Autodesk Associate (Certified User) Revit for Structural Design</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kumimoji="0" lang="en-US" sz="6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Autodesk Certified Professional Fusion 360</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kumimoji="0" lang="en-US" sz="6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Autodesk Certified Professional in AutoCAD for Design and Drafting</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kumimoji="0" lang="en-US" sz="6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Autodesk Certified Professional in Civil 3D for Infrastructure Design</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kumimoji="0" lang="en-US" sz="6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Autodesk Certified Professional in Revit for Architectural Design</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kumimoji="0" lang="en-US" sz="6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Autodesk Certified Professional in Revit for Electrical Design</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kumimoji="0" lang="en-US" sz="6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Autodesk Certified Professional in Revit for Structural Design</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kumimoji="0" lang="en-US" sz="6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Certified SOLIDWORKS Associate (CSWA) - Academic</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kumimoji="0" lang="en-US" sz="6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Certified SOLIDWORKS Associate (CSWA) - Electrical</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kumimoji="0" lang="en-US" sz="6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Certified SOLIDWORKS Associate (CSWA) - Simulation</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kumimoji="0" lang="en-US" sz="6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Certified SOLIDWORKS Associate (CSWA) - Sustainability</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kumimoji="0" lang="en-US" sz="6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Certified SOLIDWORKS Professional (CSWP) - Academic </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kumimoji="0" lang="en-US" sz="6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Certified SOLIDWORKS Professional (CSWP) - Model Based Definition</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kumimoji="0" lang="en-US" sz="6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Certified SOLIDWORKS Professional (CSWP) - Simulation</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kumimoji="0" lang="en-US" sz="6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Certified SOLIDWORKS Professional (CSWPA) - Drawing Tools</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kumimoji="0" lang="en-US" sz="6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LEED Green Associate</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kumimoji="0" lang="en-US" sz="6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Residential Plans Examiner - R3</a:t>
            </a:r>
          </a:p>
        </p:txBody>
      </p:sp>
      <p:sp>
        <p:nvSpPr>
          <p:cNvPr id="42" name="Rectangle 41">
            <a:extLst>
              <a:ext uri="{FF2B5EF4-FFF2-40B4-BE49-F238E27FC236}">
                <a16:creationId xmlns:a16="http://schemas.microsoft.com/office/drawing/2014/main" id="{AB461734-51A5-8E40-94F2-703D95C8266B}"/>
              </a:ext>
              <a:ext uri="{C183D7F6-B498-43B3-948B-1728B52AA6E4}">
                <adec:decorative xmlns:adec="http://schemas.microsoft.com/office/drawing/2017/decorative" val="1"/>
              </a:ext>
            </a:extLst>
          </p:cNvPr>
          <p:cNvSpPr/>
          <p:nvPr/>
        </p:nvSpPr>
        <p:spPr>
          <a:xfrm>
            <a:off x="4677308" y="3121375"/>
            <a:ext cx="3116932" cy="6903722"/>
          </a:xfrm>
          <a:prstGeom prst="rect">
            <a:avLst/>
          </a:prstGeom>
          <a:solidFill>
            <a:srgbClr val="3863A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3DB"/>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1769ED0C-06E7-7F46-B005-75B0FEB7C386}"/>
              </a:ext>
            </a:extLst>
          </p:cNvPr>
          <p:cNvSpPr/>
          <p:nvPr/>
        </p:nvSpPr>
        <p:spPr>
          <a:xfrm>
            <a:off x="4716585" y="3214615"/>
            <a:ext cx="2844931" cy="29238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500"/>
              </a:spcAft>
              <a:buClr>
                <a:srgbClr val="363534"/>
              </a:buClr>
              <a:buSzTx/>
              <a:buFontTx/>
              <a:buNone/>
              <a:tabLst/>
              <a:defRPr/>
            </a:pPr>
            <a:r>
              <a:rPr lang="en-US" sz="1300" b="1" dirty="0">
                <a:solidFill>
                  <a:schemeClr val="accent1"/>
                </a:solidFill>
                <a:latin typeface="Calibri" panose="020F0502020204030204" pitchFamily="34" charset="0"/>
                <a:ea typeface="Open Sans Condensed Condensed" pitchFamily="2" charset="0"/>
                <a:cs typeface="Calibri" panose="020F0502020204030204" pitchFamily="34" charset="0"/>
                <a:sym typeface="Calibri"/>
              </a:rPr>
              <a:t>Example </a:t>
            </a: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Postsecondary Opportunities</a:t>
            </a:r>
          </a:p>
        </p:txBody>
      </p:sp>
      <p:sp>
        <p:nvSpPr>
          <p:cNvPr id="23" name="Google Shape;163;p1">
            <a:extLst>
              <a:ext uri="{FF2B5EF4-FFF2-40B4-BE49-F238E27FC236}">
                <a16:creationId xmlns:a16="http://schemas.microsoft.com/office/drawing/2014/main" id="{1ACA50DF-1E3A-1C45-A12E-E10648D51069}"/>
              </a:ext>
            </a:extLst>
          </p:cNvPr>
          <p:cNvSpPr txBox="1"/>
          <p:nvPr/>
        </p:nvSpPr>
        <p:spPr>
          <a:xfrm>
            <a:off x="4727851" y="3471077"/>
            <a:ext cx="2882825" cy="2502433"/>
          </a:xfrm>
          <a:prstGeom prst="rect">
            <a:avLst/>
          </a:prstGeom>
          <a:noFill/>
          <a:ln>
            <a:noFill/>
          </a:ln>
        </p:spPr>
        <p:txBody>
          <a:bodyPr spcFirstLastPara="1" wrap="square" lIns="91425" tIns="45700" rIns="91425" bIns="45700" anchor="t" anchorCtr="0">
            <a:noAutofit/>
          </a:bodyPr>
          <a:lstStyle/>
          <a:p>
            <a:pPr marL="114300" marR="0" lvl="0" indent="-114300" algn="l" defTabSz="914400" rtl="0" eaLnBrk="1" fontAlgn="auto" latinLnBrk="0" hangingPunct="1">
              <a:lnSpc>
                <a:spcPts val="125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Apprenticeships</a:t>
            </a:r>
          </a:p>
          <a:p>
            <a:pPr marL="171450" marR="0" lvl="0" indent="-171450" algn="l" defTabSz="914400" rtl="0" eaLnBrk="1" fontAlgn="auto" latinLnBrk="0" hangingPunct="1">
              <a:lnSpc>
                <a:spcPts val="1250"/>
              </a:lnSpc>
              <a:spcBef>
                <a:spcPts val="0"/>
              </a:spcBef>
              <a:spcAft>
                <a:spcPts val="0"/>
              </a:spcAft>
              <a:buClr>
                <a:schemeClr val="tx1"/>
              </a:buClr>
              <a:buSzTx/>
              <a:buFont typeface="Arial" panose="020B0604020202020204" pitchFamily="34" charset="0"/>
              <a:buChar char="•"/>
              <a:tabLst/>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Drafter</a:t>
            </a:r>
          </a:p>
          <a:p>
            <a:pPr marL="171450" marR="0" lvl="0" indent="-171450" algn="l" defTabSz="914400" rtl="0" eaLnBrk="1" fontAlgn="auto" latinLnBrk="0" hangingPunct="1">
              <a:lnSpc>
                <a:spcPts val="700"/>
              </a:lnSpc>
              <a:spcBef>
                <a:spcPts val="0"/>
              </a:spcBef>
              <a:spcAft>
                <a:spcPts val="0"/>
              </a:spcAft>
              <a:buClr>
                <a:srgbClr val="363534"/>
              </a:buClr>
              <a:buSzTx/>
              <a:buFont typeface="Arial" panose="020B0604020202020204" pitchFamily="34" charset="0"/>
              <a:buChar char="•"/>
              <a:tabLst/>
              <a:defRPr/>
            </a:pP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114300" marR="0" lvl="0" indent="-114300" algn="l" defTabSz="914400" rtl="0" eaLnBrk="1" fontAlgn="auto" latinLnBrk="0" hangingPunct="1">
              <a:lnSpc>
                <a:spcPts val="125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Associate Degrees</a:t>
            </a: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171450" indent="-171450">
              <a:lnSpc>
                <a:spcPts val="1000"/>
              </a:lnSpc>
              <a:buClr>
                <a:schemeClr val="tx1"/>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CAD/CADD Drafting and/or Design Technology</a:t>
            </a:r>
          </a:p>
          <a:p>
            <a:pPr marL="171450" indent="-171450">
              <a:lnSpc>
                <a:spcPts val="1000"/>
              </a:lnSpc>
              <a:buClr>
                <a:schemeClr val="tx1"/>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Drafting and Design Technology</a:t>
            </a:r>
          </a:p>
          <a:p>
            <a:pPr marL="171450" indent="-171450">
              <a:lnSpc>
                <a:spcPts val="1000"/>
              </a:lnSpc>
              <a:buClr>
                <a:schemeClr val="tx1"/>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Surveying Technology/Surveying</a:t>
            </a:r>
          </a:p>
          <a:p>
            <a:pPr marL="171450" indent="-171450">
              <a:lnSpc>
                <a:spcPts val="1000"/>
              </a:lnSpc>
              <a:buClr>
                <a:schemeClr val="tx1"/>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Architectural Drafting and Architectural CAD/CADD</a:t>
            </a:r>
          </a:p>
          <a:p>
            <a:pPr marL="114300" lvl="0" indent="-114300">
              <a:lnSpc>
                <a:spcPts val="700"/>
              </a:lnSpc>
              <a:buClr>
                <a:srgbClr val="363534"/>
              </a:buClr>
              <a:buSzPts val="800"/>
              <a:buFontTx/>
              <a:buChar char="•"/>
              <a:defRPr/>
            </a:pPr>
            <a:endParaRPr kumimoji="0" lang="en-US" sz="7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lvl="0">
              <a:lnSpc>
                <a:spcPts val="1250"/>
              </a:lnSpc>
              <a:buClr>
                <a:srgbClr val="363534"/>
              </a:buClr>
              <a:buSzPts val="800"/>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Bachelor’s Degrees</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Clr>
                <a:schemeClr val="tx1"/>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Civil Engineering</a:t>
            </a:r>
          </a:p>
          <a:p>
            <a:pPr marL="171450" lvl="0" indent="-171450">
              <a:lnSpc>
                <a:spcPts val="1000"/>
              </a:lnSpc>
              <a:buClr>
                <a:schemeClr val="tx1"/>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Construction Engineering</a:t>
            </a:r>
          </a:p>
          <a:p>
            <a:pPr marL="171450" lvl="0" indent="-171450">
              <a:lnSpc>
                <a:spcPts val="1000"/>
              </a:lnSpc>
              <a:buClr>
                <a:schemeClr val="tx1"/>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Surveying Engineering</a:t>
            </a:r>
          </a:p>
          <a:p>
            <a:pPr marL="171450" lvl="0" indent="-171450">
              <a:lnSpc>
                <a:spcPts val="1000"/>
              </a:lnSpc>
              <a:buClr>
                <a:schemeClr val="tx1"/>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Drafting and Design Technology</a:t>
            </a:r>
          </a:p>
          <a:p>
            <a:pPr marL="114300" lvl="0" indent="-114300">
              <a:lnSpc>
                <a:spcPts val="700"/>
              </a:lnSpc>
              <a:buClr>
                <a:srgbClr val="363534"/>
              </a:buClr>
              <a:buSzPts val="800"/>
              <a:buFontTx/>
              <a:buChar char="•"/>
              <a:defRPr/>
            </a:pPr>
            <a:endParaRPr kumimoji="0" lang="en-US" sz="7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lvl="0">
              <a:lnSpc>
                <a:spcPts val="1250"/>
              </a:lnSpc>
              <a:buClr>
                <a:srgbClr val="363534"/>
              </a:buClr>
              <a:buSzPts val="800"/>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Master’s, Doctoral, and Professional Degrees</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Clr>
                <a:schemeClr val="tx1"/>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Civil Engineering</a:t>
            </a:r>
          </a:p>
          <a:p>
            <a:pPr marL="171450" lvl="0" indent="-171450">
              <a:lnSpc>
                <a:spcPts val="1000"/>
              </a:lnSpc>
              <a:buClr>
                <a:schemeClr val="tx1"/>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Geographic Information Science and Cartography</a:t>
            </a:r>
          </a:p>
          <a:p>
            <a:pPr marL="171450" lvl="0" indent="-171450">
              <a:lnSpc>
                <a:spcPts val="1000"/>
              </a:lnSpc>
              <a:buClr>
                <a:schemeClr val="tx1"/>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Construction Engineering Technology</a:t>
            </a:r>
          </a:p>
        </p:txBody>
      </p:sp>
      <p:sp>
        <p:nvSpPr>
          <p:cNvPr id="15" name="Rectangle 14">
            <a:extLst>
              <a:ext uri="{FF2B5EF4-FFF2-40B4-BE49-F238E27FC236}">
                <a16:creationId xmlns:a16="http://schemas.microsoft.com/office/drawing/2014/main" id="{015EAF6B-99CE-4B46-8970-C84F35537098}"/>
              </a:ext>
            </a:extLst>
          </p:cNvPr>
          <p:cNvSpPr/>
          <p:nvPr/>
        </p:nvSpPr>
        <p:spPr>
          <a:xfrm>
            <a:off x="5317281" y="6145353"/>
            <a:ext cx="2440422" cy="29238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Example Aligned Occupations   </a:t>
            </a:r>
          </a:p>
        </p:txBody>
      </p:sp>
      <p:sp>
        <p:nvSpPr>
          <p:cNvPr id="48" name="Double Bracket 47">
            <a:extLst>
              <a:ext uri="{FF2B5EF4-FFF2-40B4-BE49-F238E27FC236}">
                <a16:creationId xmlns:a16="http://schemas.microsoft.com/office/drawing/2014/main" id="{957D2F50-7418-C344-9F8B-D23A7469BC2D}"/>
              </a:ext>
              <a:ext uri="{C183D7F6-B498-43B3-948B-1728B52AA6E4}">
                <adec:decorative xmlns:adec="http://schemas.microsoft.com/office/drawing/2017/decorative" val="1"/>
              </a:ext>
            </a:extLst>
          </p:cNvPr>
          <p:cNvSpPr/>
          <p:nvPr/>
        </p:nvSpPr>
        <p:spPr>
          <a:xfrm>
            <a:off x="5306430" y="6544011"/>
            <a:ext cx="1965960" cy="833195"/>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ECE42AF-E901-D54D-9617-6AE15DB37D6C}"/>
              </a:ext>
            </a:extLst>
          </p:cNvPr>
          <p:cNvSpPr txBox="1"/>
          <p:nvPr/>
        </p:nvSpPr>
        <p:spPr>
          <a:xfrm>
            <a:off x="5355266" y="6561756"/>
            <a:ext cx="2037846" cy="221411"/>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Architectural and Civil Drafters</a:t>
            </a:r>
          </a:p>
        </p:txBody>
      </p:sp>
      <p:sp>
        <p:nvSpPr>
          <p:cNvPr id="31" name="TextBox 30">
            <a:extLst>
              <a:ext uri="{FF2B5EF4-FFF2-40B4-BE49-F238E27FC236}">
                <a16:creationId xmlns:a16="http://schemas.microsoft.com/office/drawing/2014/main" id="{6BC50869-F11E-6140-9A7D-20A0EA8F797B}"/>
              </a:ext>
            </a:extLst>
          </p:cNvPr>
          <p:cNvSpPr txBox="1"/>
          <p:nvPr/>
        </p:nvSpPr>
        <p:spPr>
          <a:xfrm>
            <a:off x="5350899" y="6759856"/>
            <a:ext cx="1545882" cy="556479"/>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57,424</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1,366</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15</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50" name="Double Bracket 49">
            <a:extLst>
              <a:ext uri="{FF2B5EF4-FFF2-40B4-BE49-F238E27FC236}">
                <a16:creationId xmlns:a16="http://schemas.microsoft.com/office/drawing/2014/main" id="{FAD75CCE-77B7-7A43-9295-E60D27C687FE}"/>
              </a:ext>
              <a:ext uri="{C183D7F6-B498-43B3-948B-1728B52AA6E4}">
                <adec:decorative xmlns:adec="http://schemas.microsoft.com/office/drawing/2017/decorative" val="1"/>
              </a:ext>
            </a:extLst>
          </p:cNvPr>
          <p:cNvSpPr/>
          <p:nvPr/>
        </p:nvSpPr>
        <p:spPr>
          <a:xfrm>
            <a:off x="5298949" y="7467378"/>
            <a:ext cx="1965960" cy="845857"/>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322A8830-FB08-DD4C-9E74-0415193C983F}"/>
              </a:ext>
            </a:extLst>
          </p:cNvPr>
          <p:cNvSpPr txBox="1"/>
          <p:nvPr/>
        </p:nvSpPr>
        <p:spPr>
          <a:xfrm>
            <a:off x="5355266" y="7495387"/>
            <a:ext cx="1942644" cy="375567"/>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Architects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53A39835-03FC-214F-8A58-02640F31131C}"/>
              </a:ext>
            </a:extLst>
          </p:cNvPr>
          <p:cNvSpPr txBox="1"/>
          <p:nvPr/>
        </p:nvSpPr>
        <p:spPr>
          <a:xfrm>
            <a:off x="5378680" y="7705959"/>
            <a:ext cx="1809580" cy="669904"/>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sym typeface="Calibri"/>
              </a:rPr>
              <a:t>$</a:t>
            </a:r>
            <a:r>
              <a:rPr lang="en-US" sz="1000" dirty="0">
                <a:solidFill>
                  <a:prstClr val="black"/>
                </a:solidFill>
                <a:latin typeface="Calibri" panose="020F0502020204030204" pitchFamily="34" charset="0"/>
                <a:ea typeface="Open Sans Light" pitchFamily="2" charset="0"/>
                <a:cs typeface="Calibri" panose="020F0502020204030204" pitchFamily="34" charset="0"/>
              </a:rPr>
              <a:t>80,903</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itchFamily="2" charset="0"/>
                <a:cs typeface="Calibri" panose="020F0502020204030204" pitchFamily="34" charset="0"/>
              </a:rPr>
              <a:t>966</a:t>
            </a: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sym typeface="Calibri"/>
              </a:rPr>
              <a:t>Growth: </a:t>
            </a:r>
            <a:r>
              <a:rPr lang="en-US" sz="1000" dirty="0">
                <a:solidFill>
                  <a:prstClr val="black"/>
                </a:solidFill>
                <a:latin typeface="Calibri" panose="020F0502020204030204" pitchFamily="34" charset="0"/>
                <a:ea typeface="Open Sans Light" pitchFamily="2" charset="0"/>
                <a:cs typeface="Calibri" panose="020F0502020204030204" pitchFamily="34" charset="0"/>
                <a:sym typeface="Calibri"/>
              </a:rPr>
              <a:t>18</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sym typeface="Calibri"/>
              </a:rPr>
              <a:t>%</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51" name="Double Bracket 50">
            <a:extLst>
              <a:ext uri="{FF2B5EF4-FFF2-40B4-BE49-F238E27FC236}">
                <a16:creationId xmlns:a16="http://schemas.microsoft.com/office/drawing/2014/main" id="{0B3731C1-8B66-6041-B5DA-45E7110DC80F}"/>
              </a:ext>
              <a:ext uri="{C183D7F6-B498-43B3-948B-1728B52AA6E4}">
                <adec:decorative xmlns:adec="http://schemas.microsoft.com/office/drawing/2017/decorative" val="1"/>
              </a:ext>
            </a:extLst>
          </p:cNvPr>
          <p:cNvSpPr/>
          <p:nvPr/>
        </p:nvSpPr>
        <p:spPr>
          <a:xfrm>
            <a:off x="5306430" y="8400967"/>
            <a:ext cx="1965960" cy="832842"/>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86836B01-57B0-8443-920B-F0A28CAAA2E7}"/>
              </a:ext>
            </a:extLst>
          </p:cNvPr>
          <p:cNvSpPr txBox="1"/>
          <p:nvPr/>
        </p:nvSpPr>
        <p:spPr>
          <a:xfrm>
            <a:off x="5350899" y="8422858"/>
            <a:ext cx="1934240" cy="198601"/>
          </a:xfrm>
          <a:prstGeom prst="rect">
            <a:avLst/>
          </a:prstGeom>
          <a:noFill/>
        </p:spPr>
        <p:txBody>
          <a:bodyPr wrap="square" rtlCol="0">
            <a:noAutofit/>
          </a:bodyPr>
          <a:lstStyle/>
          <a:p>
            <a:pPr lvl="0" defTabSz="1341150">
              <a:buClr>
                <a:prstClr val="black"/>
              </a:buClr>
              <a:buSzPts val="800"/>
              <a:defRPr/>
            </a:pPr>
            <a:r>
              <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sym typeface="Calibri"/>
              </a:rPr>
              <a:t>Construction Managers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0CF72ED8-415F-D540-AFCF-1D88EE060DD3}"/>
              </a:ext>
            </a:extLst>
          </p:cNvPr>
          <p:cNvSpPr txBox="1"/>
          <p:nvPr/>
        </p:nvSpPr>
        <p:spPr>
          <a:xfrm>
            <a:off x="5378680" y="8618778"/>
            <a:ext cx="1541515" cy="557647"/>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$95,072</a:t>
            </a:r>
            <a:endPar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6,325 </a:t>
            </a: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24</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t>Architectural Drafting and Design </a:t>
            </a: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4">
            <a:alphaModFix/>
          </a:blip>
          <a:srcRect/>
          <a:stretch/>
        </p:blipFill>
        <p:spPr>
          <a:xfrm>
            <a:off x="145515" y="9654621"/>
            <a:ext cx="705086" cy="352543"/>
          </a:xfrm>
          <a:prstGeom prst="rect">
            <a:avLst/>
          </a:prstGeom>
          <a:noFill/>
          <a:ln>
            <a:noFill/>
          </a:ln>
        </p:spPr>
      </p:pic>
      <p:sp>
        <p:nvSpPr>
          <p:cNvPr id="3" name="TextBox 2">
            <a:extLst>
              <a:ext uri="{FF2B5EF4-FFF2-40B4-BE49-F238E27FC236}">
                <a16:creationId xmlns:a16="http://schemas.microsoft.com/office/drawing/2014/main" id="{A70F6E95-8003-B142-A9FC-04557A922F61}"/>
              </a:ext>
            </a:extLst>
          </p:cNvPr>
          <p:cNvSpPr txBox="1"/>
          <p:nvPr/>
        </p:nvSpPr>
        <p:spPr>
          <a:xfrm>
            <a:off x="792229" y="9623144"/>
            <a:ext cx="3754879" cy="307777"/>
          </a:xfrm>
          <a:prstGeom prst="rect">
            <a:avLst/>
          </a:prstGeom>
          <a:noFill/>
        </p:spPr>
        <p:txBody>
          <a:bodyPr wrap="square" rtlCol="0">
            <a:spAutoFit/>
          </a:bodyPr>
          <a:lstStyle/>
          <a:p>
            <a:r>
              <a:rPr lang="en-US" sz="7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Successful completion of the Architectural Drafting and Design program of study will fulfill requirements of the Business and Industry endorsement.</a:t>
            </a:r>
          </a:p>
        </p:txBody>
      </p:sp>
      <p:pic>
        <p:nvPicPr>
          <p:cNvPr id="39" name="Picture 38">
            <a:extLst>
              <a:ext uri="{FF2B5EF4-FFF2-40B4-BE49-F238E27FC236}">
                <a16:creationId xmlns:a16="http://schemas.microsoft.com/office/drawing/2014/main" id="{42F6463D-DDA7-F843-AB15-C2ABD0D5C64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990137" y="3467148"/>
            <a:ext cx="597317" cy="583742"/>
          </a:xfrm>
          <a:prstGeom prst="rect">
            <a:avLst/>
          </a:prstGeom>
        </p:spPr>
      </p:pic>
      <p:pic>
        <p:nvPicPr>
          <p:cNvPr id="49" name="Picture 48">
            <a:extLst>
              <a:ext uri="{FF2B5EF4-FFF2-40B4-BE49-F238E27FC236}">
                <a16:creationId xmlns:a16="http://schemas.microsoft.com/office/drawing/2014/main" id="{9C215D3E-B4C3-D846-AA02-4E77213044A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25561" y="2078757"/>
            <a:ext cx="598823" cy="585216"/>
          </a:xfrm>
          <a:prstGeom prst="rect">
            <a:avLst/>
          </a:prstGeom>
        </p:spPr>
      </p:pic>
      <p:pic>
        <p:nvPicPr>
          <p:cNvPr id="41" name="Picture 40">
            <a:extLst>
              <a:ext uri="{FF2B5EF4-FFF2-40B4-BE49-F238E27FC236}">
                <a16:creationId xmlns:a16="http://schemas.microsoft.com/office/drawing/2014/main" id="{E87636A2-C85C-4446-99E9-B5ACC56AFC82}"/>
              </a:ext>
              <a:ext uri="{C183D7F6-B498-43B3-948B-1728B52AA6E4}">
                <adec:decorative xmlns:adec="http://schemas.microsoft.com/office/drawing/2017/decorative" val="1"/>
              </a:ext>
            </a:extLst>
          </p:cNvPr>
          <p:cNvPicPr preferRelativeResize="0">
            <a:picLocks/>
          </p:cNvPicPr>
          <p:nvPr/>
        </p:nvPicPr>
        <p:blipFill>
          <a:blip r:embed="rId7"/>
          <a:stretch>
            <a:fillRect/>
          </a:stretch>
        </p:blipFill>
        <p:spPr>
          <a:xfrm>
            <a:off x="4717508" y="6101408"/>
            <a:ext cx="605872" cy="585216"/>
          </a:xfrm>
          <a:prstGeom prst="rect">
            <a:avLst/>
          </a:prstGeom>
        </p:spPr>
      </p:pic>
      <p:pic>
        <p:nvPicPr>
          <p:cNvPr id="1026" name="Picture 2">
            <a:extLst>
              <a:ext uri="{FF2B5EF4-FFF2-40B4-BE49-F238E27FC236}">
                <a16:creationId xmlns:a16="http://schemas.microsoft.com/office/drawing/2014/main" id="{5C410ACC-E044-3606-1797-141D7DA406CD}"/>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9789" y="2330480"/>
            <a:ext cx="3102611" cy="8283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DEB4916-8D7A-D627-6BC5-72186C6B044D}"/>
              </a:ext>
            </a:extLst>
          </p:cNvPr>
          <p:cNvSpPr txBox="1"/>
          <p:nvPr/>
        </p:nvSpPr>
        <p:spPr>
          <a:xfrm>
            <a:off x="4675133" y="9331529"/>
            <a:ext cx="3754879" cy="184666"/>
          </a:xfrm>
          <a:prstGeom prst="rect">
            <a:avLst/>
          </a:prstGeom>
          <a:noFill/>
        </p:spPr>
        <p:txBody>
          <a:bodyPr wrap="square" rtlCol="0">
            <a:spAutoFit/>
          </a:bodyPr>
          <a:lstStyle/>
          <a:p>
            <a:r>
              <a:rPr lang="en-US" sz="600" b="0" i="0" u="none" strike="noStrike" dirty="0">
                <a:solidFill>
                  <a:srgbClr val="000000"/>
                </a:solidFill>
                <a:effectLst/>
              </a:rPr>
              <a:t>Data Source: </a:t>
            </a:r>
            <a:r>
              <a:rPr lang="en-US" sz="600" b="0" i="0" u="none" strike="noStrike" dirty="0" err="1">
                <a:solidFill>
                  <a:srgbClr val="000000"/>
                </a:solidFill>
                <a:effectLst/>
              </a:rPr>
              <a:t>TexasWages</a:t>
            </a:r>
            <a:r>
              <a:rPr lang="en-US" sz="600" b="0" i="0" u="none" strike="noStrike" dirty="0">
                <a:solidFill>
                  <a:srgbClr val="000000"/>
                </a:solidFill>
                <a:effectLst/>
              </a:rPr>
              <a:t>, Texas Workforce Commission. Retrieved 3/8/2024</a:t>
            </a:r>
            <a:endParaRPr lang="en-US" sz="600" dirty="0">
              <a:solidFill>
                <a:schemeClr val="tx2"/>
              </a:solidFill>
              <a:ea typeface="Open Sans Light" panose="020B0606030504020204" pitchFamily="34" charset="0"/>
              <a:cs typeface="Calibri" panose="020F0502020204030204" pitchFamily="34" charset="0"/>
            </a:endParaRPr>
          </a:p>
        </p:txBody>
      </p:sp>
      <p:pic>
        <p:nvPicPr>
          <p:cNvPr id="18" name="Picture 17" descr="QR Code">
            <a:extLst>
              <a:ext uri="{FF2B5EF4-FFF2-40B4-BE49-F238E27FC236}">
                <a16:creationId xmlns:a16="http://schemas.microsoft.com/office/drawing/2014/main" id="{C851C065-71E1-7B42-99B6-11983C796FB2}"/>
              </a:ext>
              <a:ext uri="{C183D7F6-B498-43B3-948B-1728B52AA6E4}">
                <adec:decorative xmlns:adec="http://schemas.microsoft.com/office/drawing/2017/decorative" val="0"/>
              </a:ext>
            </a:extLst>
          </p:cNvPr>
          <p:cNvPicPr>
            <a:picLocks noChangeAspect="1"/>
          </p:cNvPicPr>
          <p:nvPr/>
        </p:nvPicPr>
        <p:blipFill rotWithShape="1">
          <a:blip r:embed="rId9"/>
          <a:srcRect l="19196" t="15498" r="19618" b="23648"/>
          <a:stretch/>
        </p:blipFill>
        <p:spPr>
          <a:xfrm>
            <a:off x="4743726" y="9514180"/>
            <a:ext cx="484632" cy="481991"/>
          </a:xfrm>
          <a:prstGeom prst="rect">
            <a:avLst/>
          </a:prstGeom>
        </p:spPr>
      </p:pic>
      <p:sp>
        <p:nvSpPr>
          <p:cNvPr id="43" name="TextBox 42">
            <a:extLst>
              <a:ext uri="{FF2B5EF4-FFF2-40B4-BE49-F238E27FC236}">
                <a16:creationId xmlns:a16="http://schemas.microsoft.com/office/drawing/2014/main" id="{D7CE7F4C-068A-2546-9291-E776EDA7D48E}"/>
              </a:ext>
            </a:extLst>
          </p:cNvPr>
          <p:cNvSpPr txBox="1"/>
          <p:nvPr/>
        </p:nvSpPr>
        <p:spPr>
          <a:xfrm>
            <a:off x="5189834" y="9420652"/>
            <a:ext cx="2343110" cy="617990"/>
          </a:xfrm>
          <a:prstGeom prst="rect">
            <a:avLst/>
          </a:prstGeom>
          <a:noFill/>
        </p:spPr>
        <p:txBody>
          <a:bodyPr wrap="square" rtlCol="0">
            <a:spAutoFit/>
          </a:bodyPr>
          <a:lstStyle/>
          <a:p>
            <a:pPr>
              <a:lnSpc>
                <a:spcPct val="108000"/>
              </a:lnSpc>
            </a:pPr>
            <a:r>
              <a:rPr lang="en-US" sz="800" i="1" dirty="0">
                <a:solidFill>
                  <a:srgbClr val="012169"/>
                </a:solidFill>
                <a:latin typeface="Calibri" panose="020F0502020204030204" pitchFamily="34" charset="0"/>
                <a:ea typeface="Open Sans ExtraBold" panose="020B0606030504020204" pitchFamily="34" charset="0"/>
                <a:cs typeface="Calibri" panose="020F0502020204030204" pitchFamily="34" charset="0"/>
              </a:rPr>
              <a:t>For more information visit: </a:t>
            </a:r>
            <a:r>
              <a:rPr lang="en-US" sz="800" dirty="0">
                <a:latin typeface="Calibri" panose="020F0502020204030204" pitchFamily="34" charset="0"/>
                <a:cs typeface="Calibri" panose="020F0502020204030204" pitchFamily="34" charset="0"/>
                <a:hlinkClick r:id="rId10"/>
              </a:rPr>
              <a:t>https://tea.texas.gov/academics/college-career-and-military-prep/career-and-technical-education/programs-of-study-additional-resources</a:t>
            </a:r>
            <a:endParaRPr lang="en-US" sz="800" i="1" dirty="0">
              <a:solidFill>
                <a:srgbClr val="012169"/>
              </a:solidFill>
              <a:latin typeface="Calibri" panose="020F0502020204030204" pitchFamily="34" charset="0"/>
              <a:ea typeface="Open Sans ExtraBold" panose="020B0606030504020204" pitchFamily="34" charset="0"/>
              <a:cs typeface="Calibri" panose="020F0502020204030204" pitchFamily="34" charset="0"/>
            </a:endParaRPr>
          </a:p>
        </p:txBody>
      </p:sp>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Plumbing and Pipefitting — Page 2</a:t>
            </a:r>
            <a:endParaRPr lang="en-US" sz="800" dirty="0">
              <a:solidFill>
                <a:schemeClr val="bg1"/>
              </a:solidFill>
            </a:endParaRPr>
          </a:p>
        </p:txBody>
      </p:sp>
      <p:sp>
        <p:nvSpPr>
          <p:cNvPr id="39" name="TextBox 38">
            <a:extLst>
              <a:ext uri="{FF2B5EF4-FFF2-40B4-BE49-F238E27FC236}">
                <a16:creationId xmlns:a16="http://schemas.microsoft.com/office/drawing/2014/main" id="{0D82E2C1-5515-FC4E-B6F2-EB16D6F05320}"/>
              </a:ext>
            </a:extLst>
          </p:cNvPr>
          <p:cNvSpPr txBox="1"/>
          <p:nvPr/>
        </p:nvSpPr>
        <p:spPr>
          <a:xfrm>
            <a:off x="1364160" y="166792"/>
            <a:ext cx="61675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Architecture and Construction Career Cluster</a:t>
            </a:r>
          </a:p>
        </p:txBody>
      </p:sp>
      <p:sp>
        <p:nvSpPr>
          <p:cNvPr id="41" name="TextBox 40">
            <a:extLst>
              <a:ext uri="{FF2B5EF4-FFF2-40B4-BE49-F238E27FC236}">
                <a16:creationId xmlns:a16="http://schemas.microsoft.com/office/drawing/2014/main" id="{016FFF59-FA5E-994D-8DE3-7298E5ADA69E}"/>
              </a:ext>
            </a:extLst>
          </p:cNvPr>
          <p:cNvSpPr txBox="1"/>
          <p:nvPr/>
        </p:nvSpPr>
        <p:spPr>
          <a:xfrm>
            <a:off x="1364160" y="529768"/>
            <a:ext cx="6392254" cy="353943"/>
          </a:xfrm>
          <a:prstGeom prst="rect">
            <a:avLst/>
          </a:prstGeom>
          <a:noFill/>
        </p:spPr>
        <p:txBody>
          <a:bodyPr wrap="square" rtlCol="0">
            <a:spAutoFit/>
          </a:bodyPr>
          <a:lstStyle/>
          <a:p>
            <a:pPr lvl="0">
              <a:lnSpc>
                <a:spcPts val="2100"/>
              </a:lnSpc>
              <a:spcAft>
                <a:spcPts val="300"/>
              </a:spcAft>
              <a:defRPr/>
            </a:pPr>
            <a:r>
              <a:rPr kumimoji="0" lang="en-US" sz="17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7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Architectural Drafting and Design </a:t>
            </a:r>
            <a:endParaRPr kumimoji="0" lang="en-US" sz="17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3CAAE19-98A7-CE4E-903C-01D19008C594}"/>
              </a:ext>
            </a:extLst>
          </p:cNvPr>
          <p:cNvSpPr txBox="1"/>
          <p:nvPr/>
        </p:nvSpPr>
        <p:spPr>
          <a:xfrm>
            <a:off x="5086" y="1107829"/>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4" name="Round Diagonal Corner Rectangle 3">
            <a:extLst>
              <a:ext uri="{FF2B5EF4-FFF2-40B4-BE49-F238E27FC236}">
                <a16:creationId xmlns:a16="http://schemas.microsoft.com/office/drawing/2014/main" id="{1FC84E31-D3E9-4645-AA27-E5CE8D61FC16}"/>
              </a:ext>
              <a:ext uri="{C183D7F6-B498-43B3-948B-1728B52AA6E4}">
                <adec:decorative xmlns:adec="http://schemas.microsoft.com/office/drawing/2017/decorative" val="1"/>
              </a:ext>
            </a:extLst>
          </p:cNvPr>
          <p:cNvSpPr/>
          <p:nvPr/>
        </p:nvSpPr>
        <p:spPr>
          <a:xfrm rot="16200000">
            <a:off x="-62994" y="2090015"/>
            <a:ext cx="1126254" cy="411242"/>
          </a:xfrm>
          <a:prstGeom prst="round2DiagRect">
            <a:avLst/>
          </a:prstGeom>
          <a:solidFill>
            <a:srgbClr val="01216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Google Shape;187;p2">
            <a:extLst>
              <a:ext uri="{FF2B5EF4-FFF2-40B4-BE49-F238E27FC236}">
                <a16:creationId xmlns:a16="http://schemas.microsoft.com/office/drawing/2014/main" id="{1C3E5367-D893-F547-8939-44BE478A0AB2}"/>
              </a:ext>
            </a:extLst>
          </p:cNvPr>
          <p:cNvSpPr txBox="1"/>
          <p:nvPr/>
        </p:nvSpPr>
        <p:spPr>
          <a:xfrm rot="16200000">
            <a:off x="-35129" y="2079093"/>
            <a:ext cx="10136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38" name="Google Shape;188;p2">
            <a:extLst>
              <a:ext uri="{FF2B5EF4-FFF2-40B4-BE49-F238E27FC236}">
                <a16:creationId xmlns:a16="http://schemas.microsoft.com/office/drawing/2014/main" id="{E5FD0F7F-C689-CC49-A3D9-1F6883E368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63405870"/>
              </p:ext>
            </p:extLst>
          </p:nvPr>
        </p:nvGraphicFramePr>
        <p:xfrm>
          <a:off x="825887" y="1727511"/>
          <a:ext cx="6437376" cy="1074271"/>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3903870355"/>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0"/>
                  </a:ext>
                </a:extLst>
              </a:tr>
              <a:tr h="745087">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Principles of Architecture*</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13004210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kern="1200"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 Prerequisites: </a:t>
                      </a:r>
                      <a:r>
                        <a:rPr lang="en-US" sz="900" b="0" i="0" u="none" strike="noStrike" kern="1200"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 </a:t>
                      </a:r>
                    </a:p>
                    <a:p>
                      <a:pPr marL="0" marR="0" lvl="0" indent="0" algn="l" rtl="0">
                        <a:spcBef>
                          <a:spcPts val="0"/>
                        </a:spcBef>
                        <a:spcAft>
                          <a:spcPts val="0"/>
                        </a:spcAft>
                        <a:buClr>
                          <a:schemeClr val="dk1"/>
                        </a:buClr>
                        <a:buSzPts val="1000"/>
                        <a:buFont typeface="Calibri"/>
                        <a:buNone/>
                      </a:pPr>
                      <a:r>
                        <a:rPr lang="en-US" sz="900" b="1" u="none" strike="noStrike" kern="1200"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a:t>
                      </a:r>
                      <a:r>
                        <a:rPr lang="en-US" sz="900" b="1" i="0" u="none" strike="noStrike" kern="1200"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 </a:t>
                      </a: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endParaRPr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sym typeface="Calibri"/>
                        </a:rPr>
                        <a:t>1. Architecture and Construction</a:t>
                      </a:r>
                    </a:p>
                    <a:p>
                      <a:pPr marL="0" marR="0" lvl="0" indent="0" algn="ctr" rtl="0">
                        <a:spcBef>
                          <a:spcPts val="0"/>
                        </a:spcBef>
                        <a:spcAft>
                          <a:spcPts val="0"/>
                        </a:spcAft>
                        <a:buClr>
                          <a:schemeClr val="dk1"/>
                        </a:buClr>
                        <a:buSzPts val="1000"/>
                        <a:buFont typeface="Calibri"/>
                        <a:buNone/>
                      </a:pPr>
                      <a:r>
                        <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sym typeface="Calibri"/>
                        </a:rPr>
                        <a:t>2. Engineering </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1" name="Round Diagonal Corner Rectangle 20">
            <a:extLst>
              <a:ext uri="{FF2B5EF4-FFF2-40B4-BE49-F238E27FC236}">
                <a16:creationId xmlns:a16="http://schemas.microsoft.com/office/drawing/2014/main" id="{02FF7C61-5889-014E-A200-83B321531DD7}"/>
              </a:ext>
              <a:ext uri="{C183D7F6-B498-43B3-948B-1728B52AA6E4}">
                <adec:decorative xmlns:adec="http://schemas.microsoft.com/office/drawing/2017/decorative" val="1"/>
              </a:ext>
            </a:extLst>
          </p:cNvPr>
          <p:cNvSpPr/>
          <p:nvPr/>
        </p:nvSpPr>
        <p:spPr>
          <a:xfrm rot="16200000">
            <a:off x="-80314" y="3888833"/>
            <a:ext cx="1126254" cy="4112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3" name="Google Shape;187;p2">
            <a:extLst>
              <a:ext uri="{FF2B5EF4-FFF2-40B4-BE49-F238E27FC236}">
                <a16:creationId xmlns:a16="http://schemas.microsoft.com/office/drawing/2014/main" id="{637971F6-B1B7-A64D-BA50-C97F2DEE90C7}"/>
              </a:ext>
            </a:extLst>
          </p:cNvPr>
          <p:cNvSpPr txBox="1"/>
          <p:nvPr/>
        </p:nvSpPr>
        <p:spPr>
          <a:xfrm rot="16200000">
            <a:off x="-36690" y="3956318"/>
            <a:ext cx="1013698" cy="307736"/>
          </a:xfrm>
          <a:prstGeom prst="rect">
            <a:avLst/>
          </a:prstGeom>
          <a:solidFill>
            <a:srgbClr val="3863AF"/>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55" name="Google Shape;188;p2">
            <a:extLst>
              <a:ext uri="{FF2B5EF4-FFF2-40B4-BE49-F238E27FC236}">
                <a16:creationId xmlns:a16="http://schemas.microsoft.com/office/drawing/2014/main" id="{C8ABB4AB-0B72-794F-BE18-FF28BD9BDE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6565203"/>
              </p:ext>
            </p:extLst>
          </p:nvPr>
        </p:nvGraphicFramePr>
        <p:xfrm>
          <a:off x="825887" y="3538509"/>
          <a:ext cx="6437376" cy="124359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330543124"/>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822960">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Architectural Design I</a:t>
                      </a:r>
                    </a:p>
                    <a:p>
                      <a:pPr marL="0" marR="0" lvl="0" indent="0" algn="l" rtl="0">
                        <a:spcBef>
                          <a:spcPts val="0"/>
                        </a:spcBef>
                        <a:spcAft>
                          <a:spcPts val="0"/>
                        </a:spcAft>
                        <a:buClr>
                          <a:schemeClr val="dk1"/>
                        </a:buClr>
                        <a:buSzPts val="1000"/>
                        <a:buFont typeface="Calibri"/>
                        <a:buNone/>
                      </a:pPr>
                      <a:r>
                        <a:rPr kumimoji="0" lang="en-US" sz="1000" b="0" i="0" u="none" strike="noStrike" kern="1200" cap="none" spc="0" normalizeH="0" baseline="0" noProof="0" dirty="0">
                          <a:ln>
                            <a:noFill/>
                          </a:ln>
                          <a:solidFill>
                            <a:srgbClr val="3864AF"/>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13004600  (1 credit)</a:t>
                      </a:r>
                      <a:endParaRPr kumimoji="0" lang="en-US" sz="1000" b="0" i="0" u="none" strike="noStrike" kern="1200" cap="none" spc="0" normalizeH="0" baseline="0" noProof="0" dirty="0">
                        <a:ln>
                          <a:noFill/>
                        </a:ln>
                        <a:solidFill>
                          <a:srgbClr val="3864AF"/>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Algebra l and English l</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rgbClr val="000000"/>
                        </a:buClr>
                        <a:buSzPts val="1000"/>
                        <a:buFont typeface="Calibri"/>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pitchFamily="34" charset="0"/>
                          <a:ea typeface="Open Sans Light" panose="020B0606030504020204" pitchFamily="34" charset="0"/>
                          <a:cs typeface="Calibri" panose="020F0502020204030204" pitchFamily="34" charset="0"/>
                        </a:rPr>
                        <a:t>Recommend Prerequisites: </a:t>
                      </a:r>
                      <a:r>
                        <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Open Sans Light" panose="020B0606030504020204" pitchFamily="34" charset="0"/>
                          <a:cs typeface="Calibri" panose="020F0502020204030204" pitchFamily="34" charset="0"/>
                        </a:rPr>
                        <a:t>Geometry, Principles of Architecture, and Principles of Construction </a:t>
                      </a:r>
                    </a:p>
                    <a:p>
                      <a:pPr marL="0" marR="0" lvl="0" indent="0" algn="l" defTabSz="777240" rtl="0" eaLnBrk="1" fontAlgn="auto" latinLnBrk="0" hangingPunct="1">
                        <a:lnSpc>
                          <a:spcPct val="100000"/>
                        </a:lnSpc>
                        <a:spcBef>
                          <a:spcPts val="0"/>
                        </a:spcBef>
                        <a:spcAft>
                          <a:spcPts val="0"/>
                        </a:spcAft>
                        <a:buClr>
                          <a:srgbClr val="000000"/>
                        </a:buClr>
                        <a:buSzPts val="1000"/>
                        <a:buFont typeface="Calibri"/>
                        <a:buNone/>
                        <a:tabLst/>
                        <a:defRPr/>
                      </a:pPr>
                      <a:r>
                        <a:rPr kumimoji="0" lang="en-US" sz="900" b="1" i="0" u="none" strike="noStrike" kern="1200" cap="none" spc="0" normalizeH="0" baseline="0" noProof="0" dirty="0">
                          <a:ln>
                            <a:noFill/>
                          </a:ln>
                          <a:solidFill>
                            <a:srgbClr val="3864AF"/>
                          </a:solidFill>
                          <a:effectLst/>
                          <a:uLnTx/>
                          <a:uFillTx/>
                          <a:latin typeface="Calibri" panose="020F0502020204030204" pitchFamily="34" charset="0"/>
                          <a:ea typeface="Open Sans Light" panose="020B0606030504020204" pitchFamily="34" charset="0"/>
                          <a:cs typeface="Calibri" panose="020F0502020204030204" pitchFamily="34" charset="0"/>
                        </a:rPr>
                        <a:t>Recommended</a:t>
                      </a:r>
                      <a:r>
                        <a:rPr kumimoji="0" lang="en-US" sz="900" b="1" i="0" u="none" strike="noStrike" kern="1200" cap="none" spc="0" normalizeH="0" baseline="0" noProof="0" dirty="0">
                          <a:ln>
                            <a:noFill/>
                          </a:ln>
                          <a:solidFill>
                            <a:srgbClr val="000000"/>
                          </a:solidFill>
                          <a:effectLst/>
                          <a:uLnTx/>
                          <a:uFillTx/>
                          <a:latin typeface="Calibri" panose="020F0502020204030204" pitchFamily="34" charset="0"/>
                          <a:ea typeface="Open Sans Light" panose="020B0606030504020204" pitchFamily="34" charset="0"/>
                          <a:cs typeface="Calibri" panose="020F0502020204030204" pitchFamily="34" charset="0"/>
                        </a:rPr>
                        <a:t> </a:t>
                      </a:r>
                      <a:r>
                        <a:rPr kumimoji="0" lang="en-US" sz="900" b="1" i="0" u="none" strike="noStrike" kern="1200" cap="none" spc="0" normalizeH="0" baseline="0" noProof="0" dirty="0">
                          <a:ln>
                            <a:noFill/>
                          </a:ln>
                          <a:solidFill>
                            <a:srgbClr val="3864AF"/>
                          </a:solidFill>
                          <a:effectLst/>
                          <a:uLnTx/>
                          <a:uFillTx/>
                          <a:latin typeface="Calibri" panose="020F0502020204030204" pitchFamily="34" charset="0"/>
                          <a:ea typeface="Open Sans Light" panose="020B0606030504020204" pitchFamily="34" charset="0"/>
                          <a:cs typeface="Calibri" panose="020F0502020204030204" pitchFamily="34" charset="0"/>
                        </a:rPr>
                        <a:t>Corequisites: </a:t>
                      </a:r>
                      <a:r>
                        <a:rPr kumimoji="0" lang="en-US" sz="900" b="0" i="0" u="none" strike="noStrike" kern="1200" cap="none" spc="0" normalizeH="0" baseline="0" noProof="0" dirty="0">
                          <a:ln>
                            <a:noFill/>
                          </a:ln>
                          <a:solidFill>
                            <a:srgbClr val="3864AF"/>
                          </a:solidFill>
                          <a:effectLst/>
                          <a:uLnTx/>
                          <a:uFillTx/>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7999313"/>
                  </a:ext>
                </a:extLst>
              </a:tr>
            </a:tbl>
          </a:graphicData>
        </a:graphic>
      </p:graphicFrame>
      <p:sp>
        <p:nvSpPr>
          <p:cNvPr id="27" name="Round Diagonal Corner Rectangle 26">
            <a:extLst>
              <a:ext uri="{FF2B5EF4-FFF2-40B4-BE49-F238E27FC236}">
                <a16:creationId xmlns:a16="http://schemas.microsoft.com/office/drawing/2014/main" id="{D61A33BC-C4A5-9F44-BE5C-2240AF40DE49}"/>
              </a:ext>
              <a:ext uri="{C183D7F6-B498-43B3-948B-1728B52AA6E4}">
                <adec:decorative xmlns:adec="http://schemas.microsoft.com/office/drawing/2017/decorative" val="1"/>
              </a:ext>
            </a:extLst>
          </p:cNvPr>
          <p:cNvSpPr/>
          <p:nvPr/>
        </p:nvSpPr>
        <p:spPr>
          <a:xfrm rot="16200000">
            <a:off x="-61205" y="5758326"/>
            <a:ext cx="1126254" cy="411242"/>
          </a:xfrm>
          <a:prstGeom prst="round2DiagRect">
            <a:avLst/>
          </a:prstGeom>
          <a:solidFill>
            <a:srgbClr val="363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8" name="Google Shape;187;p2">
            <a:extLst>
              <a:ext uri="{FF2B5EF4-FFF2-40B4-BE49-F238E27FC236}">
                <a16:creationId xmlns:a16="http://schemas.microsoft.com/office/drawing/2014/main" id="{09098AEF-70D1-2C49-8103-522CAEFD3794}"/>
              </a:ext>
            </a:extLst>
          </p:cNvPr>
          <p:cNvSpPr txBox="1"/>
          <p:nvPr/>
        </p:nvSpPr>
        <p:spPr>
          <a:xfrm rot="16200000">
            <a:off x="7170" y="5810079"/>
            <a:ext cx="1013698" cy="307736"/>
          </a:xfrm>
          <a:prstGeom prst="rect">
            <a:avLst/>
          </a:prstGeom>
          <a:solidFill>
            <a:srgbClr val="363534"/>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25" name="Google Shape;188;p2">
            <a:extLst>
              <a:ext uri="{FF2B5EF4-FFF2-40B4-BE49-F238E27FC236}">
                <a16:creationId xmlns:a16="http://schemas.microsoft.com/office/drawing/2014/main" id="{3DABB247-8273-DA47-B49C-F888A0F5F1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37298815"/>
              </p:ext>
            </p:extLst>
          </p:nvPr>
        </p:nvGraphicFramePr>
        <p:xfrm>
          <a:off x="781498" y="5402305"/>
          <a:ext cx="6437376" cy="138075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4271131778"/>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10000"/>
                  </a:ext>
                </a:extLst>
              </a:tr>
              <a:tr h="987175">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Architectural Design II</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13004700 (2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Architectural Design I or Advanced Interior Design and Geometry</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rgbClr val="000000"/>
                        </a:buClr>
                        <a:buSzPts val="1000"/>
                        <a:buFont typeface="Calibri"/>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pitchFamily="34" charset="0"/>
                          <a:ea typeface="Open Sans Light" panose="020B0606030504020204" pitchFamily="34" charset="0"/>
                          <a:cs typeface="Calibri" panose="020F0502020204030204" pitchFamily="34" charset="0"/>
                        </a:rPr>
                        <a:t>Recommend Prerequisites: </a:t>
                      </a:r>
                      <a:r>
                        <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Open Sans Light" panose="020B0606030504020204" pitchFamily="34" charset="0"/>
                          <a:cs typeface="Calibri" panose="020F0502020204030204" pitchFamily="34" charset="0"/>
                        </a:rPr>
                        <a:t>Principles of Architecture and Principles of Construction </a:t>
                      </a:r>
                    </a:p>
                    <a:p>
                      <a:pPr marL="0" marR="0" lvl="0" indent="0" algn="l" defTabSz="777240" rtl="0" eaLnBrk="1" fontAlgn="auto" latinLnBrk="0" hangingPunct="1">
                        <a:lnSpc>
                          <a:spcPct val="100000"/>
                        </a:lnSpc>
                        <a:spcBef>
                          <a:spcPts val="0"/>
                        </a:spcBef>
                        <a:spcAft>
                          <a:spcPts val="0"/>
                        </a:spcAft>
                        <a:buClr>
                          <a:srgbClr val="000000"/>
                        </a:buClr>
                        <a:buSzPts val="1000"/>
                        <a:buFont typeface="Calibri"/>
                        <a:buNone/>
                        <a:tabLst/>
                        <a:defRPr/>
                      </a:pPr>
                      <a:r>
                        <a:rPr kumimoji="0" lang="en-US" sz="900" b="1" i="0" u="none" strike="noStrike" kern="1200" cap="none" spc="0" normalizeH="0" baseline="0" noProof="0" dirty="0">
                          <a:ln>
                            <a:noFill/>
                          </a:ln>
                          <a:solidFill>
                            <a:srgbClr val="3864AF"/>
                          </a:solidFill>
                          <a:effectLst/>
                          <a:uLnTx/>
                          <a:uFillTx/>
                          <a:latin typeface="Calibri" panose="020F0502020204030204" pitchFamily="34" charset="0"/>
                          <a:ea typeface="Open Sans Light" panose="020B0606030504020204" pitchFamily="34" charset="0"/>
                          <a:cs typeface="Calibri" panose="020F0502020204030204" pitchFamily="34" charset="0"/>
                        </a:rPr>
                        <a:t>Recommended</a:t>
                      </a:r>
                      <a:r>
                        <a:rPr kumimoji="0" lang="en-US" sz="900" b="1" i="0" u="none" strike="noStrike" kern="1200" cap="none" spc="0" normalizeH="0" baseline="0" noProof="0" dirty="0">
                          <a:ln>
                            <a:noFill/>
                          </a:ln>
                          <a:solidFill>
                            <a:srgbClr val="000000"/>
                          </a:solidFill>
                          <a:effectLst/>
                          <a:uLnTx/>
                          <a:uFillTx/>
                          <a:latin typeface="Calibri" panose="020F0502020204030204" pitchFamily="34" charset="0"/>
                          <a:ea typeface="Open Sans Light" panose="020B0606030504020204" pitchFamily="34" charset="0"/>
                          <a:cs typeface="Calibri" panose="020F0502020204030204" pitchFamily="34" charset="0"/>
                        </a:rPr>
                        <a:t> </a:t>
                      </a:r>
                      <a:r>
                        <a:rPr kumimoji="0" lang="en-US" sz="900" b="1" i="0" u="none" strike="noStrike" kern="1200" cap="none" spc="0" normalizeH="0" baseline="0" noProof="0" dirty="0">
                          <a:ln>
                            <a:noFill/>
                          </a:ln>
                          <a:solidFill>
                            <a:srgbClr val="3864AF"/>
                          </a:solidFill>
                          <a:effectLst/>
                          <a:uLnTx/>
                          <a:uFillTx/>
                          <a:latin typeface="Calibri" panose="020F0502020204030204" pitchFamily="34" charset="0"/>
                          <a:ea typeface="Open Sans Light" panose="020B0606030504020204" pitchFamily="34" charset="0"/>
                          <a:cs typeface="Calibri" panose="020F0502020204030204" pitchFamily="34" charset="0"/>
                        </a:rPr>
                        <a:t>Corequisites: </a:t>
                      </a:r>
                      <a:r>
                        <a:rPr kumimoji="0" lang="en-US" sz="900" b="0" i="0" u="none" strike="noStrike" kern="1200" cap="none" spc="0" normalizeH="0" baseline="0" noProof="0" dirty="0">
                          <a:ln>
                            <a:noFill/>
                          </a:ln>
                          <a:solidFill>
                            <a:srgbClr val="3864AF"/>
                          </a:solidFill>
                          <a:effectLst/>
                          <a:uLnTx/>
                          <a:uFillTx/>
                          <a:latin typeface="Calibri" panose="020F0502020204030204" pitchFamily="34" charset="0"/>
                          <a:ea typeface="Open Sans Light" panose="020B0606030504020204" pitchFamily="34" charset="0"/>
                          <a:cs typeface="Calibri" panose="020F0502020204030204" pitchFamily="34" charset="0"/>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ctr" latinLnBrk="0" hangingPunct="1">
                        <a:lnSpc>
                          <a:spcPct val="100000"/>
                        </a:lnSpc>
                        <a:spcBef>
                          <a:spcPts val="0"/>
                        </a:spcBef>
                        <a:spcAft>
                          <a:spcPts val="0"/>
                        </a:spcAft>
                        <a:buClrTx/>
                        <a:buSzTx/>
                        <a:buFontTx/>
                        <a:buNone/>
                        <a:tabLst/>
                        <a:defRPr/>
                      </a:pPr>
                      <a:endParaRPr sz="9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787789"/>
                  </a:ext>
                </a:extLst>
              </a:tr>
            </a:tbl>
          </a:graphicData>
        </a:graphic>
      </p:graphicFrame>
      <p:sp>
        <p:nvSpPr>
          <p:cNvPr id="72" name="TextBox 71">
            <a:extLst>
              <a:ext uri="{FF2B5EF4-FFF2-40B4-BE49-F238E27FC236}">
                <a16:creationId xmlns:a16="http://schemas.microsoft.com/office/drawing/2014/main" id="{71D09B68-BDB8-5C46-B0D4-323B0D03553B}"/>
              </a:ext>
              <a:ext uri="{C183D7F6-B498-43B3-948B-1728B52AA6E4}">
                <adec:decorative xmlns:adec="http://schemas.microsoft.com/office/drawing/2017/decorative" val="0"/>
              </a:ext>
            </a:extLst>
          </p:cNvPr>
          <p:cNvSpPr txBox="1"/>
          <p:nvPr/>
        </p:nvSpPr>
        <p:spPr>
          <a:xfrm>
            <a:off x="101545" y="9196912"/>
            <a:ext cx="6699305" cy="182880"/>
          </a:xfrm>
          <a:prstGeom prst="rect">
            <a:avLst/>
          </a:prstGeom>
          <a:noFill/>
        </p:spPr>
        <p:txBody>
          <a:bodyPr wrap="square" rtlCol="0">
            <a:spAutoFit/>
          </a:bodyPr>
          <a:lstStyle/>
          <a:p>
            <a:pPr>
              <a:lnSpc>
                <a:spcPts val="960"/>
              </a:lnSpc>
              <a:defRPr/>
            </a:pPr>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a:t>
            </a:r>
            <a:endParaRPr kumimoji="0" lang="en-US" sz="800" b="0" i="1"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endParaRPr>
          </a:p>
        </p:txBody>
      </p:sp>
      <p:sp>
        <p:nvSpPr>
          <p:cNvPr id="33" name="Google Shape;195;p2">
            <a:extLst>
              <a:ext uri="{FF2B5EF4-FFF2-40B4-BE49-F238E27FC236}">
                <a16:creationId xmlns:a16="http://schemas.microsoft.com/office/drawing/2014/main" id="{1FBD83F2-1A7F-CF40-A200-125D2971FFB6}"/>
              </a:ext>
            </a:extLst>
          </p:cNvPr>
          <p:cNvSpPr txBox="1"/>
          <p:nvPr/>
        </p:nvSpPr>
        <p:spPr>
          <a:xfrm>
            <a:off x="0" y="9379792"/>
            <a:ext cx="7772400" cy="36929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kumimoji="0" lang="en-US" sz="900" b="1"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Architecture and Construction </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career cluster</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hlinkClick r:id="rId3">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5">
            <a:alphaModFix/>
          </a:blip>
          <a:srcRect/>
          <a:stretch/>
        </p:blipFill>
        <p:spPr>
          <a:xfrm>
            <a:off x="291415" y="962116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3003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6">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5" y="8223572"/>
            <a:ext cx="3361882" cy="307777"/>
          </a:xfrm>
          <a:prstGeom prst="rect">
            <a:avLst/>
          </a:prstGeom>
          <a:solidFill>
            <a:schemeClr val="accent1"/>
          </a:solidFill>
        </p:spPr>
        <p:txBody>
          <a:bodyPr wrap="square">
            <a:spAutoFit/>
          </a:bodyPr>
          <a:lstStyle/>
          <a:p>
            <a:pPr lvl="0" algn="ctr">
              <a:defRPr/>
            </a:pPr>
            <a:r>
              <a:rPr lang="en-US" sz="1400" b="1" i="1" dirty="0">
                <a:solidFill>
                  <a:prstClr val="white"/>
                </a:solidFill>
                <a:latin typeface="Calibri" panose="020F0502020204030204" pitchFamily="34" charset="0"/>
                <a:ea typeface="Open Sans Semibold" panose="020B0606030504020204" pitchFamily="34" charset="0"/>
                <a:cs typeface="Calibri" panose="020F0502020204030204" pitchFamily="34" charset="0"/>
              </a:rPr>
              <a:t>Architectural Drafting and Design </a:t>
            </a:r>
          </a:p>
        </p:txBody>
      </p:sp>
      <p:pic>
        <p:nvPicPr>
          <p:cNvPr id="5122" name="Picture 2">
            <a:extLst>
              <a:ext uri="{FF2B5EF4-FFF2-40B4-BE49-F238E27FC236}">
                <a16:creationId xmlns:a16="http://schemas.microsoft.com/office/drawing/2014/main" id="{0CF88D2B-BC02-030F-35B7-BAFF3F40A6AB}"/>
              </a:ext>
              <a:ext uri="{C183D7F6-B498-43B3-948B-1728B52AA6E4}">
                <adec:decorative xmlns:adec="http://schemas.microsoft.com/office/drawing/2017/decorative" val="1"/>
              </a:ext>
            </a:extLst>
          </p:cNvP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7601" y="2272944"/>
            <a:ext cx="438912" cy="438912"/>
          </a:xfrm>
          <a:prstGeom prst="rect">
            <a:avLst/>
          </a:prstGeom>
          <a:noFill/>
          <a:extLst>
            <a:ext uri="{909E8E84-426E-40DD-AFC4-6F175D3DCCD1}">
              <a14:hiddenFill xmlns:a14="http://schemas.microsoft.com/office/drawing/2010/main">
                <a:solidFill>
                  <a:srgbClr val="FFFFFF"/>
                </a:solidFill>
              </a14:hiddenFill>
            </a:ext>
          </a:extLst>
        </p:spPr>
      </p:pic>
      <p:pic>
        <p:nvPicPr>
          <p:cNvPr id="47" name="Google Shape;182;p3">
            <a:extLst>
              <a:ext uri="{FF2B5EF4-FFF2-40B4-BE49-F238E27FC236}">
                <a16:creationId xmlns:a16="http://schemas.microsoft.com/office/drawing/2014/main" id="{C5DF8C94-CBF4-1B23-B0DC-E2584ABC5548}"/>
              </a:ex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5792775" y="2262513"/>
            <a:ext cx="438912" cy="438912"/>
          </a:xfrm>
          <a:prstGeom prst="rect">
            <a:avLst/>
          </a:prstGeom>
          <a:noFill/>
          <a:ln>
            <a:noFill/>
          </a:ln>
        </p:spPr>
      </p:pic>
      <p:pic>
        <p:nvPicPr>
          <p:cNvPr id="49" name="Google Shape;182;p3">
            <a:extLst>
              <a:ext uri="{FF2B5EF4-FFF2-40B4-BE49-F238E27FC236}">
                <a16:creationId xmlns:a16="http://schemas.microsoft.com/office/drawing/2014/main" id="{40BB5B7D-F2ED-9C1E-1DE9-FDD2AADEB921}"/>
              </a:ex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5795314" y="4158711"/>
            <a:ext cx="438912" cy="438912"/>
          </a:xfrm>
          <a:prstGeom prst="rect">
            <a:avLst/>
          </a:prstGeom>
          <a:noFill/>
          <a:ln>
            <a:noFill/>
          </a:ln>
        </p:spPr>
      </p:pic>
      <p:pic>
        <p:nvPicPr>
          <p:cNvPr id="6" name="Google Shape;182;p3">
            <a:extLst>
              <a:ext uri="{FF2B5EF4-FFF2-40B4-BE49-F238E27FC236}">
                <a16:creationId xmlns:a16="http://schemas.microsoft.com/office/drawing/2014/main" id="{6FBDE9B4-D04A-3623-5043-2A9A852141B3}"/>
              </a:ex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5792775" y="6087110"/>
            <a:ext cx="438912" cy="438912"/>
          </a:xfrm>
          <a:prstGeom prst="rect">
            <a:avLst/>
          </a:prstGeom>
          <a:noFill/>
          <a:ln>
            <a:noFill/>
          </a:ln>
        </p:spPr>
      </p:pic>
      <p:graphicFrame>
        <p:nvGraphicFramePr>
          <p:cNvPr id="5" name="Google Shape;188;p2">
            <a:extLst>
              <a:ext uri="{FF2B5EF4-FFF2-40B4-BE49-F238E27FC236}">
                <a16:creationId xmlns:a16="http://schemas.microsoft.com/office/drawing/2014/main" id="{AC6F3DE6-4647-48E2-F2ED-4F8A8DE4537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5448407"/>
              </p:ext>
            </p:extLst>
          </p:nvPr>
        </p:nvGraphicFramePr>
        <p:xfrm>
          <a:off x="707543" y="7144225"/>
          <a:ext cx="6437376" cy="136551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573763253"/>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10000"/>
                  </a:ext>
                </a:extLst>
              </a:tr>
              <a:tr h="1022861">
                <a:tc>
                  <a:txBody>
                    <a:bodyPr/>
                    <a:lstStyle/>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Practicum in Architectural Design </a:t>
                      </a:r>
                    </a:p>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13004800  (2 credits)</a:t>
                      </a:r>
                    </a:p>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Second Time Taken:</a:t>
                      </a:r>
                    </a:p>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000" b="0" i="0" u="none" strike="noStrike" kern="1200" dirty="0">
                          <a:solidFill>
                            <a:srgbClr val="3864AF"/>
                          </a:solidFill>
                          <a:effectLst/>
                          <a:latin typeface="Calibri" panose="020F0502020204030204" pitchFamily="34" charset="0"/>
                          <a:ea typeface="Open Sans Light" pitchFamily="2" charset="0"/>
                          <a:cs typeface="Calibri" panose="020F0502020204030204" pitchFamily="34" charset="0"/>
                        </a:rPr>
                        <a:t>13004810  (2 credits)</a:t>
                      </a:r>
                      <a:endParaRPr lang="en-US" sz="1800" b="0" i="0" u="none" strike="noStrike" dirty="0">
                        <a:effectLst/>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Architectural Design </a:t>
                      </a:r>
                      <a:r>
                        <a:rPr lang="en-US" sz="900" b="0" i="0" u="none" strike="noStrike" cap="none" dirty="0" err="1">
                          <a:latin typeface="Calibri" panose="020F0502020204030204" pitchFamily="34" charset="0"/>
                          <a:ea typeface="Open Sans Light" panose="020B0606030504020204" pitchFamily="34" charset="0"/>
                          <a:cs typeface="Calibri" panose="020F0502020204030204" pitchFamily="34" charset="0"/>
                          <a:sym typeface="Calibri"/>
                        </a:rPr>
                        <a:t>ll</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rgbClr val="000000"/>
                        </a:buClr>
                        <a:buSzPts val="1000"/>
                        <a:buFont typeface="Calibri"/>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pitchFamily="34" charset="0"/>
                          <a:ea typeface="Open Sans ExtraBold" panose="020B0606030504020204" pitchFamily="34" charset="0"/>
                          <a:cs typeface="Calibri" panose="020F0502020204030204" pitchFamily="34" charset="0"/>
                        </a:rPr>
                        <a:t>Recommended Prerequisites: </a:t>
                      </a:r>
                      <a:r>
                        <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Open Sans ExtraBold" panose="020B0606030504020204" pitchFamily="34" charset="0"/>
                          <a:cs typeface="Calibri" panose="020F0502020204030204" pitchFamily="34" charset="0"/>
                        </a:rPr>
                        <a:t>None</a:t>
                      </a:r>
                    </a:p>
                    <a:p>
                      <a:pPr marL="0" marR="0" lvl="0" indent="0" algn="l" defTabSz="777240" rtl="0" eaLnBrk="1" fontAlgn="auto" latinLnBrk="0" hangingPunct="1">
                        <a:lnSpc>
                          <a:spcPct val="100000"/>
                        </a:lnSpc>
                        <a:spcBef>
                          <a:spcPts val="0"/>
                        </a:spcBef>
                        <a:spcAft>
                          <a:spcPts val="0"/>
                        </a:spcAft>
                        <a:buClr>
                          <a:srgbClr val="000000"/>
                        </a:buClr>
                        <a:buSzPts val="1000"/>
                        <a:buFont typeface="Calibri"/>
                        <a:buNone/>
                        <a:tabLst/>
                        <a:defRPr/>
                      </a:pPr>
                      <a:r>
                        <a:rPr kumimoji="0" lang="en-US" sz="900" b="1" i="0" u="none" strike="noStrike" kern="1200" cap="none" spc="0" normalizeH="0" baseline="0" noProof="0" dirty="0">
                          <a:ln>
                            <a:noFill/>
                          </a:ln>
                          <a:solidFill>
                            <a:srgbClr val="3864AF"/>
                          </a:solidFill>
                          <a:effectLst/>
                          <a:uLnTx/>
                          <a:uFillTx/>
                          <a:latin typeface="Calibri" panose="020F0502020204030204" pitchFamily="34" charset="0"/>
                          <a:ea typeface="Open Sans ExtraBold" panose="020B0606030504020204" pitchFamily="34" charset="0"/>
                          <a:cs typeface="Calibri" panose="020F0502020204030204" pitchFamily="34" charset="0"/>
                        </a:rPr>
                        <a:t>Recommended Corequisites: </a:t>
                      </a:r>
                      <a:r>
                        <a:rPr kumimoji="0" lang="en-US" sz="900" b="0" i="0" u="none" strike="noStrike" kern="1200" cap="none" spc="0" normalizeH="0" baseline="0" noProof="0" dirty="0">
                          <a:ln>
                            <a:noFill/>
                          </a:ln>
                          <a:solidFill>
                            <a:srgbClr val="3864AF"/>
                          </a:solidFill>
                          <a:effectLst/>
                          <a:uLnTx/>
                          <a:uFillTx/>
                          <a:latin typeface="Calibri" panose="020F0502020204030204" pitchFamily="34" charset="0"/>
                          <a:ea typeface="Open Sans ExtraBold" panose="020B0606030504020204" pitchFamily="34" charset="0"/>
                          <a:cs typeface="Calibri" panose="020F0502020204030204" pitchFamily="34" charset="0"/>
                        </a:rPr>
                        <a:t>None</a:t>
                      </a:r>
                      <a:endParaRPr kumimoji="0" lang="en-US" sz="900" b="0" i="0" u="none" strike="noStrike" kern="1200" cap="none" spc="0" normalizeH="0" baseline="0" noProof="0" dirty="0">
                        <a:ln>
                          <a:noFill/>
                        </a:ln>
                        <a:solidFill>
                          <a:srgbClr val="3864AF"/>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ctr"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chemeClr val="bg1"/>
                        </a:solidFill>
                        <a:effectLst/>
                        <a:uLnTx/>
                        <a:uFillTx/>
                        <a:latin typeface="Calibri" panose="020F0502020204030204" pitchFamily="34" charset="0"/>
                        <a:ea typeface="Open Sans Light" pitchFamily="2"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7401428"/>
                  </a:ext>
                </a:extLst>
              </a:tr>
            </a:tbl>
          </a:graphicData>
        </a:graphic>
      </p:graphicFrame>
      <p:sp>
        <p:nvSpPr>
          <p:cNvPr id="7" name="Round Diagonal Corner Rectangle 30">
            <a:extLst>
              <a:ext uri="{FF2B5EF4-FFF2-40B4-BE49-F238E27FC236}">
                <a16:creationId xmlns:a16="http://schemas.microsoft.com/office/drawing/2014/main" id="{F3B205E8-41B8-406B-2376-DDF62F05BE24}"/>
              </a:ext>
              <a:ext uri="{C183D7F6-B498-43B3-948B-1728B52AA6E4}">
                <adec:decorative xmlns:adec="http://schemas.microsoft.com/office/drawing/2017/decorative" val="1"/>
              </a:ext>
            </a:extLst>
          </p:cNvPr>
          <p:cNvSpPr/>
          <p:nvPr/>
        </p:nvSpPr>
        <p:spPr>
          <a:xfrm rot="16200000">
            <a:off x="-99096" y="7501731"/>
            <a:ext cx="1126254" cy="411242"/>
          </a:xfrm>
          <a:prstGeom prst="round2DiagRect">
            <a:avLst/>
          </a:prstGeom>
          <a:solidFill>
            <a:srgbClr val="5A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8" name="Google Shape;187;p2">
            <a:extLst>
              <a:ext uri="{FF2B5EF4-FFF2-40B4-BE49-F238E27FC236}">
                <a16:creationId xmlns:a16="http://schemas.microsoft.com/office/drawing/2014/main" id="{69245254-C649-E9BC-39BF-139291B35808}"/>
              </a:ext>
            </a:extLst>
          </p:cNvPr>
          <p:cNvSpPr txBox="1"/>
          <p:nvPr/>
        </p:nvSpPr>
        <p:spPr>
          <a:xfrm rot="16200000">
            <a:off x="-42818" y="7594320"/>
            <a:ext cx="1013698" cy="307736"/>
          </a:xfrm>
          <a:prstGeom prst="rect">
            <a:avLst/>
          </a:prstGeom>
          <a:solidFill>
            <a:srgbClr val="5A6267"/>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Tree>
    <p:extLst>
      <p:ext uri="{BB962C8B-B14F-4D97-AF65-F5344CB8AC3E}">
        <p14:creationId xmlns:p14="http://schemas.microsoft.com/office/powerpoint/2010/main" val="1341843734"/>
      </p:ext>
    </p:extLst>
  </p:cSld>
  <p:clrMapOvr>
    <a:masterClrMapping/>
  </p:clrMapOvr>
</p:sld>
</file>

<file path=ppt/theme/theme1.xml><?xml version="1.0" encoding="utf-8"?>
<a:theme xmlns:a="http://schemas.openxmlformats.org/drawingml/2006/main" name="Office Theme">
  <a:themeElements>
    <a:clrScheme name="CTE Architecture and Construction Template">
      <a:dk1>
        <a:srgbClr val="000000"/>
      </a:dk1>
      <a:lt1>
        <a:srgbClr val="FFFFFF"/>
      </a:lt1>
      <a:dk2>
        <a:srgbClr val="232C65"/>
      </a:dk2>
      <a:lt2>
        <a:srgbClr val="E7E6E6"/>
      </a:lt2>
      <a:accent1>
        <a:srgbClr val="3864AF"/>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B0B306B-C9CB-6A49-B7C5-2CFFAAD1B4FC}" vid="{BDD58366-2A7D-9948-B666-C8356C9982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2DFD34787B64381739A3DD5B04613" ma:contentTypeVersion="13" ma:contentTypeDescription="Create a new document." ma:contentTypeScope="" ma:versionID="14b7dfd4aa03315c47fdeadc09669efc">
  <xsd:schema xmlns:xsd="http://www.w3.org/2001/XMLSchema" xmlns:xs="http://www.w3.org/2001/XMLSchema" xmlns:p="http://schemas.microsoft.com/office/2006/metadata/properties" xmlns:ns2="d7be74c8-68b7-49d6-ab11-c29225af66cf" xmlns:ns3="475af76f-eb63-4387-973b-0ca94df6e649" targetNamespace="http://schemas.microsoft.com/office/2006/metadata/properties" ma:root="true" ma:fieldsID="a09f2fa1aebdd3a2198ad7377f6554d4" ns2:_="" ns3:_="">
    <xsd:import namespace="d7be74c8-68b7-49d6-ab11-c29225af66cf"/>
    <xsd:import namespace="475af76f-eb63-4387-973b-0ca94df6e64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e74c8-68b7-49d6-ab11-c29225af66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5af76f-eb63-4387-973b-0ca94df6e64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b8adb06-38bb-4d30-9a75-7f2bb0f97b76}" ma:internalName="TaxCatchAll" ma:showField="CatchAllData" ma:web="475af76f-eb63-4387-973b-0ca94df6e64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7be74c8-68b7-49d6-ab11-c29225af66cf">
      <Terms xmlns="http://schemas.microsoft.com/office/infopath/2007/PartnerControls"/>
    </lcf76f155ced4ddcb4097134ff3c332f>
    <TaxCatchAll xmlns="475af76f-eb63-4387-973b-0ca94df6e64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FF2A9B-331C-41B6-933C-3976D6F625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e74c8-68b7-49d6-ab11-c29225af66cf"/>
    <ds:schemaRef ds:uri="475af76f-eb63-4387-973b-0ca94df6e6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61C72E-F439-4E32-8336-98CBFB40E384}">
  <ds:schemaRefs>
    <ds:schemaRef ds:uri="http://purl.org/dc/dcmitype/"/>
    <ds:schemaRef ds:uri="http://schemas.microsoft.com/office/infopath/2007/PartnerControls"/>
    <ds:schemaRef ds:uri="http://www.w3.org/XML/1998/namespace"/>
    <ds:schemaRef ds:uri="475af76f-eb63-4387-973b-0ca94df6e649"/>
    <ds:schemaRef ds:uri="http://schemas.microsoft.com/office/2006/documentManagement/types"/>
    <ds:schemaRef ds:uri="http://schemas.openxmlformats.org/package/2006/metadata/core-properties"/>
    <ds:schemaRef ds:uri="http://purl.org/dc/elements/1.1/"/>
    <ds:schemaRef ds:uri="d7be74c8-68b7-49d6-ab11-c29225af66cf"/>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346C8A6-E027-4AF0-83DC-7957014642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Template-Architecture and Construction</Template>
  <TotalTime>2666</TotalTime>
  <Words>968</Words>
  <Application>Microsoft Office PowerPoint</Application>
  <PresentationFormat>Custom</PresentationFormat>
  <Paragraphs>137</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Calibri Light</vt:lpstr>
      <vt:lpstr>Open Sans Semibold</vt:lpstr>
      <vt:lpstr>Calibri</vt:lpstr>
      <vt:lpstr>Arial</vt:lpstr>
      <vt:lpstr>Open Sans Light</vt:lpstr>
      <vt:lpstr>Office Theme</vt:lpstr>
      <vt:lpstr>Statewide Program of Study: Plumbing and Pipefitting — Page 1 </vt:lpstr>
      <vt:lpstr>Statewide Program of Study: Plumbing and Pipefitting — Page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Program of Study: Architectural Drafting and Design</dc:title>
  <dc:subject/>
  <dc:creator>Texas Education Agency</dc:creator>
  <cp:keywords/>
  <dc:description/>
  <cp:lastModifiedBy>Jeter, Jennifer</cp:lastModifiedBy>
  <cp:revision>97</cp:revision>
  <cp:lastPrinted>2023-10-03T21:31:19Z</cp:lastPrinted>
  <dcterms:created xsi:type="dcterms:W3CDTF">2023-10-24T17:49:05Z</dcterms:created>
  <dcterms:modified xsi:type="dcterms:W3CDTF">2024-12-11T20:26:49Z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0x0101004AE2DFD34787B64381739A3DD5B04613</vt:lpwstr>
  </property>
  <property fmtid="{D5CDD505-2E9C-101B-9397-08002B2CF9AE}" pid="3" name="MediaServiceImageTags">
    <vt:lpwstr/>
  </property>
</Properties>
</file>