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Light" panose="020B0306030504020204" pitchFamily="34" charset="0"/>
      <p:regular r:id="rId8"/>
      <p:italic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 id="{EE0B2D63-BAC2-44EB-82BE-5A377BF62216}" name="Stephanie Ferguson" initials="SF" userId="d475c8c1758ebeb8" providerId="Windows Live"/>
  <p188:author id="{629FDE64-07B5-7011-802C-459006FE8E38}" name="Caryn Cavanagh" initials="CC" userId="de4effde0088c4c0" providerId="Windows Live"/>
  <p188:author id="{6CD132A6-BDAB-7D9A-FDAF-1B5C47512B95}" name="Hudson, Les" initials="HL" userId="S::Les.Hudson@tea.texas.gov::1b51e3df-f37c-4646-8151-9652bb88c0d0" providerId="AD"/>
  <p188:author id="{590916B0-3819-A511-CE5E-595F00316EC7}" name="Kilgore, Marcette" initials="KM" userId="S::Marcette.Kilgore@tea.texas.gov::7b51becb-2360-4dcd-97d4-91c5dc466b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267"/>
    <a:srgbClr val="363534"/>
    <a:srgbClr val="3864AF"/>
    <a:srgbClr val="3863AF"/>
    <a:srgbClr val="012169"/>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AFC81B-9BD0-47C6-8753-DAFC0D5A74FF}" v="1" dt="2024-07-11T15:47:55.4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44" autoAdjust="0"/>
    <p:restoredTop sz="95226" autoAdjust="0"/>
  </p:normalViewPr>
  <p:slideViewPr>
    <p:cSldViewPr snapToGrid="0" snapToObjects="1">
      <p:cViewPr>
        <p:scale>
          <a:sx n="140" d="100"/>
          <a:sy n="140" d="100"/>
        </p:scale>
        <p:origin x="1716" y="-3420"/>
      </p:cViewPr>
      <p:guideLst>
        <p:guide orient="horz" pos="3120"/>
        <p:guide pos="30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font2.fntdata"/><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12/11/2024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136661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12/11/2024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tea.texas.gov/academics/college-career-and-military-prep/career-and-technical-education/programs-of-study-additional-resourc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tea.texas.gov/cte" TargetMode="External"/><Relationship Id="rId4" Type="http://schemas.openxmlformats.org/officeDocument/2006/relationships/hyperlink" Target="mailto:CTE@tea.texa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961993" y="25490"/>
            <a:ext cx="5829300" cy="141335"/>
          </a:xfrm>
        </p:spPr>
        <p:txBody>
          <a:bodyPr anchor="t">
            <a:noAutofit/>
          </a:bodyPr>
          <a:lstStyle/>
          <a:p>
            <a:r>
              <a:rPr lang="en-US" sz="800" b="1" i="1" dirty="0">
                <a:solidFill>
                  <a:schemeClr val="bg1"/>
                </a:solidFill>
                <a:latin typeface="Times New Roman" panose="02020603050405020304" pitchFamily="18" charset="0"/>
                <a:ea typeface="Open Sans Semibold" panose="020B0606030504020204" pitchFamily="34" charset="0"/>
                <a:cs typeface="Times New Roman" panose="02020603050405020304" pitchFamily="18" charset="0"/>
              </a:rPr>
              <a:t>Statewide Program of Study: </a:t>
            </a:r>
            <a:r>
              <a:rPr lang="en-US" sz="800" b="1" i="1" kern="1200" dirty="0">
                <a:solidFill>
                  <a:schemeClr val="bg1"/>
                </a:solidFill>
                <a:effectLst/>
                <a:latin typeface="Times New Roman" panose="02020603050405020304" pitchFamily="18" charset="0"/>
                <a:cs typeface="Times New Roman" panose="02020603050405020304" pitchFamily="18" charset="0"/>
              </a:rPr>
              <a:t>Animal Science</a:t>
            </a:r>
            <a:r>
              <a:rPr lang="en-US" sz="800" dirty="0">
                <a:solidFill>
                  <a:schemeClr val="bg1"/>
                </a:solidFill>
                <a:latin typeface="Times New Roman" panose="02020603050405020304" pitchFamily="18" charset="0"/>
                <a:cs typeface="Times New Roman" panose="02020603050405020304" pitchFamily="18" charset="0"/>
              </a:rPr>
              <a:t> </a:t>
            </a:r>
            <a:r>
              <a:rPr lang="en-US" sz="800" b="1" i="1" dirty="0">
                <a:solidFill>
                  <a:schemeClr val="bg1"/>
                </a:solidFill>
                <a:latin typeface="Times New Roman" panose="02020603050405020304" pitchFamily="18" charset="0"/>
                <a:ea typeface="Open Sans Semibold" panose="020B0606030504020204" pitchFamily="34" charset="0"/>
                <a:cs typeface="Times New Roman" panose="02020603050405020304" pitchFamily="18" charset="0"/>
              </a:rPr>
              <a:t>— Page 1</a:t>
            </a:r>
            <a:br>
              <a:rPr lang="en-US" sz="800" b="1" i="1" dirty="0">
                <a:solidFill>
                  <a:schemeClr val="bg1"/>
                </a:solidFill>
                <a:latin typeface="Times New Roman" panose="02020603050405020304" pitchFamily="18" charset="0"/>
                <a:ea typeface="Open Sans Semibold" panose="020B0606030504020204" pitchFamily="34" charset="0"/>
                <a:cs typeface="Times New Roman" panose="02020603050405020304" pitchFamily="18" charset="0"/>
              </a:rPr>
            </a:br>
            <a:endParaRPr lang="en-US" sz="8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89D751E-68BB-2143-F917-213E1D2EA495}"/>
              </a:ext>
            </a:extLst>
          </p:cNvPr>
          <p:cNvSpPr txBox="1"/>
          <p:nvPr/>
        </p:nvSpPr>
        <p:spPr>
          <a:xfrm>
            <a:off x="6597421" y="46458"/>
            <a:ext cx="954155" cy="200055"/>
          </a:xfrm>
          <a:prstGeom prst="rect">
            <a:avLst/>
          </a:prstGeom>
          <a:noFill/>
        </p:spPr>
        <p:txBody>
          <a:bodyPr wrap="square">
            <a:spAutoFit/>
          </a:bodyPr>
          <a:lstStyle/>
          <a:p>
            <a:r>
              <a:rPr lang="en-US" sz="700" i="1" dirty="0"/>
              <a:t>Revised–May 2024</a:t>
            </a:r>
          </a:p>
        </p:txBody>
      </p:sp>
      <p:sp>
        <p:nvSpPr>
          <p:cNvPr id="5" name="TextBox 4">
            <a:extLst>
              <a:ext uri="{FF2B5EF4-FFF2-40B4-BE49-F238E27FC236}">
                <a16:creationId xmlns:a16="http://schemas.microsoft.com/office/drawing/2014/main" id="{090C96C9-7626-E84E-94AF-1A4A71B39E9B}"/>
              </a:ext>
            </a:extLst>
          </p:cNvPr>
          <p:cNvSpPr txBox="1"/>
          <p:nvPr/>
        </p:nvSpPr>
        <p:spPr>
          <a:xfrm>
            <a:off x="1402300" y="144983"/>
            <a:ext cx="6267368" cy="900246"/>
          </a:xfrm>
          <a:prstGeom prst="rect">
            <a:avLst/>
          </a:prstGeom>
          <a:noFill/>
        </p:spPr>
        <p:txBody>
          <a:bodyPr wrap="square" lIns="91440" tIns="45720" rIns="91440" bIns="45720" rtlCol="0" anchor="t">
            <a:spAutoFit/>
          </a:bodyPr>
          <a:lstStyle/>
          <a:p>
            <a:pPr lvl="0">
              <a:spcAft>
                <a:spcPts val="300"/>
              </a:spcAft>
              <a:tabLst>
                <a:tab pos="168275" algn="l"/>
              </a:tabLs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Agriculture, Food, and Natural Resources Career </a:t>
            </a: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Cluster</a:t>
            </a:r>
          </a:p>
          <a:p>
            <a:pPr>
              <a:lnSpc>
                <a:spcPts val="1200"/>
              </a:lnSpc>
              <a:tabLst>
                <a:tab pos="168275" algn="l"/>
              </a:tabLst>
              <a:defRPr/>
            </a:pPr>
            <a:r>
              <a:rPr lang="en-US" sz="1000" dirty="0">
                <a:solidFill>
                  <a:schemeClr val="accent1"/>
                </a:solidFill>
                <a:latin typeface="Calibri"/>
                <a:ea typeface="Open Sans Light"/>
                <a:cs typeface="Calibri"/>
              </a:rPr>
              <a:t>The Agriculture, Food, and Natural Resources (AFNR) career cluster focuses on the essential elements of life, food, water, land, and air. This career cluster includes occupations ranging from farmer, rancher, and veterinarian to geologist, land conservationist, and florist.</a:t>
            </a:r>
          </a:p>
        </p:txBody>
      </p:sp>
      <p:sp>
        <p:nvSpPr>
          <p:cNvPr id="6" name="TextBox 5">
            <a:extLst>
              <a:ext uri="{FF2B5EF4-FFF2-40B4-BE49-F238E27FC236}">
                <a16:creationId xmlns:a16="http://schemas.microsoft.com/office/drawing/2014/main" id="{F67423BB-E84B-A848-912D-92B720E05DCA}"/>
              </a:ext>
            </a:extLst>
          </p:cNvPr>
          <p:cNvSpPr txBox="1"/>
          <p:nvPr/>
        </p:nvSpPr>
        <p:spPr>
          <a:xfrm>
            <a:off x="160864" y="1153850"/>
            <a:ext cx="7432604"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Animal Science</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Animal Science program of study focuses on occupational and educational opportunities associated with the science, research, and business of animals and other living organisms. This program of study includes applying biology and life science to real-world life processes of animals and wildlife, either in laboratories or in the field, which could include a veterinary office, a farm or ranch, or any outdoor area harboring animal life. Students will research and analyze the growth and destruction of species and research or diagnose diseases and injuries of animals.</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389249" y="2193021"/>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1" name="Table 10" descr="Secondary Courses for High School Credit">
            <a:extLst>
              <a:ext uri="{FF2B5EF4-FFF2-40B4-BE49-F238E27FC236}">
                <a16:creationId xmlns:a16="http://schemas.microsoft.com/office/drawing/2014/main" id="{A51F9466-4CB4-994E-AC8E-43A3A7C6FA27}"/>
              </a:ext>
            </a:extLst>
          </p:cNvPr>
          <p:cNvGraphicFramePr>
            <a:graphicFrameLocks noGrp="1"/>
          </p:cNvGraphicFramePr>
          <p:nvPr>
            <p:extLst>
              <p:ext uri="{D42A27DB-BD31-4B8C-83A1-F6EECF244321}">
                <p14:modId xmlns:p14="http://schemas.microsoft.com/office/powerpoint/2010/main" val="1814022752"/>
              </p:ext>
            </p:extLst>
          </p:nvPr>
        </p:nvGraphicFramePr>
        <p:xfrm>
          <a:off x="702310" y="2459890"/>
          <a:ext cx="3831336" cy="1109000"/>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3900548994"/>
                    </a:ext>
                  </a:extLst>
                </a:gridCol>
                <a:gridCol w="3246120">
                  <a:extLst>
                    <a:ext uri="{9D8B030D-6E8A-4147-A177-3AD203B41FA5}">
                      <a16:colId xmlns:a16="http://schemas.microsoft.com/office/drawing/2014/main" val="1881397732"/>
                    </a:ext>
                  </a:extLst>
                </a:gridCol>
              </a:tblGrid>
              <a:tr h="132279">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
                          <a:prstClr val="black"/>
                        </a:buClr>
                        <a:buSzPct val="100000"/>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Agriculture, Food, and Natural Resources</a:t>
                      </a:r>
                    </a:p>
                  </a:txBody>
                  <a:tcPr marL="45720" marR="45720"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240997">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
                          <a:prstClr val="black"/>
                        </a:buClr>
                        <a:buSzPct val="100000"/>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Small Animal Management</a:t>
                      </a:r>
                    </a:p>
                  </a:txBody>
                  <a:tcPr marL="45720" marR="45720"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240997">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
                          <a:prstClr val="black"/>
                        </a:buClr>
                        <a:buSzPct val="100000"/>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Livestock Production</a:t>
                      </a:r>
                    </a:p>
                  </a:txBody>
                  <a:tcPr marL="45720" marR="45720"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395866">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
                          <a:prstClr val="black"/>
                        </a:buClr>
                        <a:buSzPct val="100000"/>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Veterinary Medical Applications</a:t>
                      </a:r>
                    </a:p>
                    <a:p>
                      <a:pPr marL="171450" marR="0" lvl="0" indent="-171450" algn="l" defTabSz="914400" rtl="0" eaLnBrk="1" fontAlgn="auto" latinLnBrk="0" hangingPunct="1">
                        <a:lnSpc>
                          <a:spcPts val="1050"/>
                        </a:lnSpc>
                        <a:spcBef>
                          <a:spcPts val="0"/>
                        </a:spcBef>
                        <a:spcAft>
                          <a:spcPts val="0"/>
                        </a:spcAft>
                        <a:buClr>
                          <a:prstClr val="black"/>
                        </a:buClr>
                        <a:buSzPct val="100000"/>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Agriculture, Food, and Natural Resources</a:t>
                      </a:r>
                    </a:p>
                  </a:txBody>
                  <a:tcPr marL="45720" marR="45720"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7" name="Rectangle 26">
            <a:extLst>
              <a:ext uri="{FF2B5EF4-FFF2-40B4-BE49-F238E27FC236}">
                <a16:creationId xmlns:a16="http://schemas.microsoft.com/office/drawing/2014/main" id="{51EB19DF-B58A-124C-914A-06C3A6AAEC9E}"/>
              </a:ext>
            </a:extLst>
          </p:cNvPr>
          <p:cNvSpPr/>
          <p:nvPr/>
        </p:nvSpPr>
        <p:spPr>
          <a:xfrm>
            <a:off x="275736" y="5711125"/>
            <a:ext cx="4210735" cy="276999"/>
          </a:xfrm>
          <a:prstGeom prst="rect">
            <a:avLst/>
          </a:prstGeom>
        </p:spPr>
        <p:txBody>
          <a:bodyPr wrap="square">
            <a:spAutoFit/>
          </a:bodyPr>
          <a:lstStyle/>
          <a:p>
            <a:pPr lvl="0" algn="ctr">
              <a:buClr>
                <a:prstClr val="black"/>
              </a:buClr>
              <a:defRPr/>
            </a:pPr>
            <a:r>
              <a:rPr lang="en-US" sz="1200" b="1" dirty="0">
                <a:solidFill>
                  <a:schemeClr val="accent1"/>
                </a:solidFill>
                <a:latin typeface="Calibri" panose="020F0502020204030204" pitchFamily="34" charset="0"/>
                <a:ea typeface="Open Sans Condensed Condensed" pitchFamily="2"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44" name="Table 43" descr="Aligned Advanced Academic Courses">
            <a:extLst>
              <a:ext uri="{FF2B5EF4-FFF2-40B4-BE49-F238E27FC236}">
                <a16:creationId xmlns:a16="http://schemas.microsoft.com/office/drawing/2014/main" id="{3E2DD264-47B8-1545-85DD-F3E32EB813B3}"/>
              </a:ext>
            </a:extLst>
          </p:cNvPr>
          <p:cNvGraphicFramePr>
            <a:graphicFrameLocks noGrp="1"/>
          </p:cNvGraphicFramePr>
          <p:nvPr>
            <p:extLst>
              <p:ext uri="{D42A27DB-BD31-4B8C-83A1-F6EECF244321}">
                <p14:modId xmlns:p14="http://schemas.microsoft.com/office/powerpoint/2010/main" val="427963775"/>
              </p:ext>
            </p:extLst>
          </p:nvPr>
        </p:nvGraphicFramePr>
        <p:xfrm>
          <a:off x="237637" y="5963951"/>
          <a:ext cx="4223434" cy="777240"/>
        </p:xfrm>
        <a:graphic>
          <a:graphicData uri="http://schemas.openxmlformats.org/drawingml/2006/table">
            <a:tbl>
              <a:tblPr firstRow="1" bandRow="1">
                <a:effectLst/>
                <a:tableStyleId>{5C22544A-7EE6-4342-B048-85BDC9FD1C3A}</a:tableStyleId>
              </a:tblPr>
              <a:tblGrid>
                <a:gridCol w="1179940">
                  <a:extLst>
                    <a:ext uri="{9D8B030D-6E8A-4147-A177-3AD203B41FA5}">
                      <a16:colId xmlns:a16="http://schemas.microsoft.com/office/drawing/2014/main" val="3900548994"/>
                    </a:ext>
                  </a:extLst>
                </a:gridCol>
                <a:gridCol w="3043494">
                  <a:extLst>
                    <a:ext uri="{9D8B030D-6E8A-4147-A177-3AD203B41FA5}">
                      <a16:colId xmlns:a16="http://schemas.microsoft.com/office/drawing/2014/main" val="1881397732"/>
                    </a:ext>
                  </a:extLst>
                </a:gridCol>
              </a:tblGrid>
              <a:tr h="33696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AP or IB</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AP Biology</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IB Biology SL</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IB Biology HL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4706"/>
                      </a:schemeClr>
                    </a:solidFill>
                  </a:tcPr>
                </a:tc>
                <a:extLst>
                  <a:ext uri="{0D108BD9-81ED-4DB2-BD59-A6C34878D82A}">
                    <a16:rowId xmlns:a16="http://schemas.microsoft.com/office/drawing/2014/main" val="2752735340"/>
                  </a:ext>
                </a:extLst>
              </a:tr>
              <a:tr h="27432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 agency.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48495746"/>
                  </a:ext>
                </a:extLst>
              </a:tr>
            </a:tbl>
          </a:graphicData>
        </a:graphic>
      </p:graphicFrame>
      <p:sp>
        <p:nvSpPr>
          <p:cNvPr id="2" name="TextBox 1">
            <a:extLst>
              <a:ext uri="{FF2B5EF4-FFF2-40B4-BE49-F238E27FC236}">
                <a16:creationId xmlns:a16="http://schemas.microsoft.com/office/drawing/2014/main" id="{50361EC3-77A7-994F-984F-11D4CA56C88D}"/>
              </a:ext>
            </a:extLst>
          </p:cNvPr>
          <p:cNvSpPr txBox="1"/>
          <p:nvPr/>
        </p:nvSpPr>
        <p:spPr>
          <a:xfrm>
            <a:off x="-280501" y="6684848"/>
            <a:ext cx="4859566" cy="461665"/>
          </a:xfrm>
          <a:prstGeom prst="rect">
            <a:avLst/>
          </a:prstGeom>
          <a:noFill/>
        </p:spPr>
        <p:txBody>
          <a:bodyPr wrap="square" rtlCol="0">
            <a:spAutoFit/>
          </a:bodyPr>
          <a:lstStyle/>
          <a:p>
            <a:pPr marL="457200" marR="0">
              <a:spcBef>
                <a:spcPts val="0"/>
              </a:spcBef>
              <a:spcAft>
                <a:spcPts val="800"/>
              </a:spcAft>
            </a:pP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5E6D0C54-DE5D-EB4A-80F0-2C96F3B14DB5}"/>
              </a:ext>
            </a:extLst>
          </p:cNvPr>
          <p:cNvSpPr/>
          <p:nvPr/>
        </p:nvSpPr>
        <p:spPr>
          <a:xfrm>
            <a:off x="277285" y="7079526"/>
            <a:ext cx="41931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2576796015"/>
              </p:ext>
            </p:extLst>
          </p:nvPr>
        </p:nvGraphicFramePr>
        <p:xfrm>
          <a:off x="237441" y="7326195"/>
          <a:ext cx="4210736" cy="1156767"/>
        </p:xfrm>
        <a:graphic>
          <a:graphicData uri="http://schemas.openxmlformats.org/drawingml/2006/table">
            <a:tbl>
              <a:tblPr firstRow="1" bandRow="1">
                <a:effectLst/>
                <a:tableStyleId>{5C22544A-7EE6-4342-B048-85BDC9FD1C3A}</a:tableStyleId>
              </a:tblPr>
              <a:tblGrid>
                <a:gridCol w="1167241">
                  <a:extLst>
                    <a:ext uri="{9D8B030D-6E8A-4147-A177-3AD203B41FA5}">
                      <a16:colId xmlns:a16="http://schemas.microsoft.com/office/drawing/2014/main" val="3900548994"/>
                    </a:ext>
                  </a:extLst>
                </a:gridCol>
                <a:gridCol w="3043495">
                  <a:extLst>
                    <a:ext uri="{9D8B030D-6E8A-4147-A177-3AD203B41FA5}">
                      <a16:colId xmlns:a16="http://schemas.microsoft.com/office/drawing/2014/main" val="1881397732"/>
                    </a:ext>
                  </a:extLst>
                </a:gridCol>
              </a:tblGrid>
              <a:tr h="5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Shadow an animal scientist in a biology lab to learn about applying science to understand animals and wildlife</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in a veterinary clinic, caring for animals and wildlife being treated in the clinic</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5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an FFA career, leadership, and speaking contest like an agriscience fair</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Attend an agricultural industry seminar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220285" y="8455149"/>
            <a:ext cx="42882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14" name="Google Shape;166;p1">
            <a:extLst>
              <a:ext uri="{FF2B5EF4-FFF2-40B4-BE49-F238E27FC236}">
                <a16:creationId xmlns:a16="http://schemas.microsoft.com/office/drawing/2014/main" id="{F3FFB454-99EA-E048-AE90-DD129590DE9E}"/>
              </a:ext>
            </a:extLst>
          </p:cNvPr>
          <p:cNvSpPr txBox="1"/>
          <p:nvPr/>
        </p:nvSpPr>
        <p:spPr>
          <a:xfrm>
            <a:off x="246966" y="8666944"/>
            <a:ext cx="4344482" cy="909841"/>
          </a:xfrm>
          <a:prstGeom prst="rect">
            <a:avLst/>
          </a:prstGeom>
          <a:noFill/>
          <a:ln>
            <a:noFill/>
          </a:ln>
        </p:spPr>
        <p:txBody>
          <a:bodyPr spcFirstLastPara="1" wrap="square" lIns="0" tIns="0" rIns="0" bIns="0" numCol="2" spcCol="18288" anchor="t" anchorCtr="0">
            <a:noAutofit/>
          </a:bodyPr>
          <a:lstStyle/>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Agricultural Biotechnology</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lang="en-US" sz="85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AgriLife Veterinary Assistant Certificate</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lang="en-US" sz="85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Certified Veterinary Assistant, Level I</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lang="en-US" sz="85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Elanco Fundamentals of Animal Science Certification</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lang="en-US" sz="85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Elanco Veterinary Medical Applications Certification</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lang="en-US" sz="85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Equine Management and Evaluation Certification</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lang="en-US" sz="85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Feedyard Technician in Cattle Care and Handling</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lang="en-US" sz="85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Licensed Veterinary Technician</a:t>
            </a:r>
          </a:p>
          <a:p>
            <a:pPr marL="127000" marR="0" lvl="0" indent="-127000" algn="l" defTabSz="914400" rtl="0" eaLnBrk="1" fontAlgn="auto" latinLnBrk="0" hangingPunct="1">
              <a:spcBef>
                <a:spcPts val="0"/>
              </a:spcBef>
              <a:spcAft>
                <a:spcPts val="0"/>
              </a:spcAft>
              <a:buSzPct val="100000"/>
              <a:buFont typeface="Arial" panose="020B0604020202020204" pitchFamily="34" charset="0"/>
              <a:buChar char="•"/>
              <a:tabLst/>
              <a:defRPr/>
            </a:pPr>
            <a:r>
              <a:rPr lang="en-US" sz="85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Production Agriculture - Job Ready</a:t>
            </a:r>
          </a:p>
          <a:p>
            <a:pPr marL="127000" indent="-127000">
              <a:buSzPct val="100000"/>
              <a:buFont typeface="Arial" panose="020B0604020202020204" pitchFamily="34" charset="0"/>
              <a:buChar char="•"/>
              <a:defRPr/>
            </a:pPr>
            <a:r>
              <a:rPr lang="en-US" sz="85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Small Animal Science and Technology</a:t>
            </a:r>
          </a:p>
        </p:txBody>
      </p:sp>
      <p:sp>
        <p:nvSpPr>
          <p:cNvPr id="47" name="Rectangle 46">
            <a:extLst>
              <a:ext uri="{FF2B5EF4-FFF2-40B4-BE49-F238E27FC236}">
                <a16:creationId xmlns:a16="http://schemas.microsoft.com/office/drawing/2014/main" id="{1769ED0C-06E7-7F46-B005-75B0FEB7C386}"/>
              </a:ext>
            </a:extLst>
          </p:cNvPr>
          <p:cNvSpPr/>
          <p:nvPr/>
        </p:nvSpPr>
        <p:spPr>
          <a:xfrm>
            <a:off x="4768887" y="3128789"/>
            <a:ext cx="2856443"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76487" y="3404887"/>
            <a:ext cx="2882825" cy="2237775"/>
          </a:xfrm>
          <a:prstGeom prst="rect">
            <a:avLst/>
          </a:prstGeom>
          <a:noFill/>
          <a:ln>
            <a:noFill/>
          </a:ln>
        </p:spPr>
        <p:txBody>
          <a:bodyPr spcFirstLastPara="1" wrap="square" lIns="91425" tIns="45700" rIns="91425" bIns="45700" anchor="t" anchorCtr="0">
            <a:noAutofit/>
          </a:bodyPr>
          <a:lstStyle/>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Apprenticeships</a:t>
            </a:r>
          </a:p>
          <a:p>
            <a:pPr marL="114300" marR="0" lvl="0" indent="-114300" fontAlgn="auto">
              <a:lnSpc>
                <a:spcPts val="1000"/>
              </a:lnSpc>
              <a:spcBef>
                <a:spcPts val="0"/>
              </a:spcBef>
              <a:spcAft>
                <a:spcPts val="0"/>
              </a:spcAft>
              <a:buSzPct val="100000"/>
              <a:buFont typeface="Arial" panose="020B0604020202020204" pitchFamily="34" charset="0"/>
              <a:buChar char="•"/>
              <a:tabLst/>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Reproduction Technician</a:t>
            </a:r>
          </a:p>
          <a:p>
            <a:pPr marL="171450" marR="0" lvl="0" indent="-171450" algn="l" defTabSz="914400" rtl="0" eaLnBrk="1" fontAlgn="auto" latinLnBrk="0" hangingPunct="1">
              <a:lnSpc>
                <a:spcPts val="700"/>
              </a:lnSpc>
              <a:spcBef>
                <a:spcPts val="0"/>
              </a:spcBef>
              <a:spcAft>
                <a:spcPts val="0"/>
              </a:spcAft>
              <a:buClr>
                <a:srgbClr val="363534"/>
              </a:buClr>
              <a:buSzTx/>
              <a:buFont typeface="Arial" panose="020B0604020202020204" pitchFamily="34" charset="0"/>
              <a:buChar char="•"/>
              <a:tabLst/>
              <a:defRPr/>
            </a:pPr>
            <a:endParaRPr lang="en-US" sz="900" b="1"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Associate Degrees</a:t>
            </a:r>
            <a:endPar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114300" indent="-114300">
              <a:lnSpc>
                <a:spcPts val="1000"/>
              </a:lnSpc>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Biological and Physical Sciences</a:t>
            </a:r>
          </a:p>
          <a:p>
            <a:pPr marL="114300" indent="-114300">
              <a:lnSpc>
                <a:spcPts val="1000"/>
              </a:lnSpc>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Entomology</a:t>
            </a:r>
          </a:p>
          <a:p>
            <a:pPr lvl="0">
              <a:lnSpc>
                <a:spcPts val="700"/>
              </a:lnSpc>
              <a:buClr>
                <a:srgbClr val="363534"/>
              </a:buClr>
              <a:buSzPts val="800"/>
              <a:defRPr/>
            </a:pPr>
            <a:endPar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lvl="0">
              <a:lnSpc>
                <a:spcPts val="100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14300" lvl="0" indent="-114300">
              <a:lnSpc>
                <a:spcPts val="1000"/>
              </a:lnSpc>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Animal Science</a:t>
            </a:r>
          </a:p>
          <a:p>
            <a:pPr marL="114300" lvl="0" indent="-114300">
              <a:lnSpc>
                <a:spcPts val="1000"/>
              </a:lnSpc>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Zoology/Animal Biology</a:t>
            </a:r>
          </a:p>
          <a:p>
            <a:pPr marL="114300" lvl="0" indent="-114300">
              <a:lnSpc>
                <a:spcPts val="700"/>
              </a:lnSpc>
              <a:buClr>
                <a:srgbClr val="363534"/>
              </a:buClr>
              <a:buSzPts val="800"/>
              <a:buFontTx/>
              <a:buChar char="•"/>
              <a:defRPr/>
            </a:pPr>
            <a:endPar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lvl="0">
              <a:lnSpc>
                <a:spcPts val="100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14300" indent="-114300">
              <a:lnSpc>
                <a:spcPts val="1000"/>
              </a:lnSpc>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Marine Sciences</a:t>
            </a:r>
          </a:p>
          <a:p>
            <a:pPr marL="114300" indent="-114300">
              <a:lnSpc>
                <a:spcPts val="1000"/>
              </a:lnSpc>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Biotechnology</a:t>
            </a:r>
          </a:p>
          <a:p>
            <a:pPr marL="114300" lvl="0" indent="-114300">
              <a:lnSpc>
                <a:spcPts val="700"/>
              </a:lnSpc>
              <a:buClr>
                <a:srgbClr val="363534"/>
              </a:buClr>
              <a:buSzPts val="800"/>
              <a:buFontTx/>
              <a:buChar char="•"/>
              <a:defRPr/>
            </a:pPr>
            <a:endPar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lvl="0">
              <a:lnSpc>
                <a:spcPts val="1000"/>
              </a:lnSpc>
              <a:buClr>
                <a:srgbClr val="363534"/>
              </a:buClr>
              <a:buSzPts val="800"/>
              <a:defRPr/>
            </a:pPr>
            <a:r>
              <a:rPr lang="en-US" sz="900" b="1"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Additional Stackable IBCs/License</a:t>
            </a:r>
            <a:endParaRPr kumimoji="0" lang="en-US" sz="900" b="1"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114300" marR="0" lvl="0" indent="-114300" fontAlgn="auto">
              <a:lnSpc>
                <a:spcPts val="1000"/>
              </a:lnSpc>
              <a:spcBef>
                <a:spcPts val="0"/>
              </a:spcBef>
              <a:spcAft>
                <a:spcPts val="0"/>
              </a:spcAft>
              <a:buSzPct val="100000"/>
              <a:buFont typeface="Arial" panose="020B0604020202020204" pitchFamily="34" charset="0"/>
              <a:buChar char="•"/>
              <a:tabLst/>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Veterinarian</a:t>
            </a:r>
          </a:p>
          <a:p>
            <a:pPr marL="114300" marR="0" lvl="0" indent="-114300" fontAlgn="auto">
              <a:lnSpc>
                <a:spcPts val="1000"/>
              </a:lnSpc>
              <a:spcBef>
                <a:spcPts val="0"/>
              </a:spcBef>
              <a:spcAft>
                <a:spcPts val="0"/>
              </a:spcAft>
              <a:buSzPct val="100000"/>
              <a:buFont typeface="Arial" panose="020B0604020202020204" pitchFamily="34" charset="0"/>
              <a:buChar char="•"/>
              <a:tabLst/>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Certified Veterinary Technician</a:t>
            </a:r>
          </a:p>
        </p:txBody>
      </p:sp>
      <p:sp>
        <p:nvSpPr>
          <p:cNvPr id="15" name="Rectangle 14">
            <a:extLst>
              <a:ext uri="{FF2B5EF4-FFF2-40B4-BE49-F238E27FC236}">
                <a16:creationId xmlns:a16="http://schemas.microsoft.com/office/drawing/2014/main" id="{015EAF6B-99CE-4B46-8970-C84F35537098}"/>
              </a:ext>
            </a:extLst>
          </p:cNvPr>
          <p:cNvSpPr/>
          <p:nvPr/>
        </p:nvSpPr>
        <p:spPr>
          <a:xfrm>
            <a:off x="5343819" y="5866625"/>
            <a:ext cx="2420929"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p:nvPr/>
        </p:nvSpPr>
        <p:spPr>
          <a:xfrm>
            <a:off x="4675133" y="2991971"/>
            <a:ext cx="3116932" cy="7066431"/>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Animal Science</a:t>
            </a:r>
          </a:p>
        </p:txBody>
      </p:sp>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p:nvPr/>
        </p:nvSpPr>
        <p:spPr>
          <a:xfrm>
            <a:off x="5304255" y="6264787"/>
            <a:ext cx="1901952" cy="1017777"/>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43819" y="6296989"/>
            <a:ext cx="2061125" cy="198601"/>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Veterinary Assistants and Laboratory Animal Caretakers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43819" y="6672027"/>
            <a:ext cx="1939172" cy="752688"/>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$29,906</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1,348</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24%</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p:nvPr/>
        </p:nvSpPr>
        <p:spPr>
          <a:xfrm>
            <a:off x="5304255" y="7389553"/>
            <a:ext cx="1901952" cy="1004993"/>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343819" y="7418494"/>
            <a:ext cx="1821043" cy="238027"/>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Veterinary Technologists and Technicians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43819" y="7781233"/>
            <a:ext cx="1809580" cy="669904"/>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$33,679</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1,217</a:t>
            </a: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24%</a:t>
            </a:r>
            <a:b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endParaRPr kumimoji="0" lang="en-US" sz="9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10460" y="3421177"/>
            <a:ext cx="617538" cy="596485"/>
          </a:xfrm>
          <a:prstGeom prst="rect">
            <a:avLst/>
          </a:prstGeom>
        </p:spPr>
      </p:pic>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2711" y="2235373"/>
            <a:ext cx="617537" cy="596484"/>
          </a:xfrm>
          <a:prstGeom prst="rect">
            <a:avLst/>
          </a:prstGeom>
        </p:spPr>
      </p:pic>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76487" y="5759113"/>
            <a:ext cx="605476" cy="591716"/>
          </a:xfrm>
          <a:prstGeom prst="rect">
            <a:avLst/>
          </a:prstGeom>
        </p:spPr>
      </p:pic>
      <p:sp>
        <p:nvSpPr>
          <p:cNvPr id="32" name="Double Bracket 31">
            <a:extLst>
              <a:ext uri="{FF2B5EF4-FFF2-40B4-BE49-F238E27FC236}">
                <a16:creationId xmlns:a16="http://schemas.microsoft.com/office/drawing/2014/main" id="{C158C378-9848-B245-98F2-BA389079EE25}"/>
              </a:ext>
              <a:ext uri="{C183D7F6-B498-43B3-948B-1728B52AA6E4}">
                <adec:decorative xmlns:adec="http://schemas.microsoft.com/office/drawing/2017/decorative" val="1"/>
              </a:ext>
            </a:extLst>
          </p:cNvPr>
          <p:cNvSpPr/>
          <p:nvPr/>
        </p:nvSpPr>
        <p:spPr>
          <a:xfrm>
            <a:off x="5304255" y="8499332"/>
            <a:ext cx="1901952" cy="840925"/>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343819" y="8529990"/>
            <a:ext cx="1934240" cy="198601"/>
          </a:xfrm>
          <a:prstGeom prst="rect">
            <a:avLst/>
          </a:prstGeom>
          <a:noFill/>
        </p:spPr>
        <p:txBody>
          <a:bodyPr wrap="square" rtlCol="0">
            <a:noAutofit/>
          </a:bodyPr>
          <a:lstStyle/>
          <a:p>
            <a:pPr lvl="0" defTabSz="1341150">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Veterinarian</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343819" y="8727526"/>
            <a:ext cx="1881136" cy="55764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$103,160</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347</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26%</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7">
            <a:alphaModFix/>
          </a:blip>
          <a:srcRect/>
          <a:stretch/>
        </p:blipFill>
        <p:spPr>
          <a:xfrm>
            <a:off x="146880" y="9574456"/>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61298" y="9565793"/>
            <a:ext cx="3754879" cy="338554"/>
          </a:xfrm>
          <a:prstGeom prst="rect">
            <a:avLst/>
          </a:prstGeom>
          <a:noFill/>
        </p:spPr>
        <p:txBody>
          <a:bodyPr wrap="square" rtlCol="0">
            <a:spAutoFit/>
          </a:bodyPr>
          <a:lstStyle/>
          <a:p>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Successful completion of the Animal Science program of study will fulfill requirements of a Business and Industry endorsement.</a:t>
            </a:r>
          </a:p>
        </p:txBody>
      </p:sp>
      <p:sp>
        <p:nvSpPr>
          <p:cNvPr id="8" name="TextBox 7">
            <a:extLst>
              <a:ext uri="{FF2B5EF4-FFF2-40B4-BE49-F238E27FC236}">
                <a16:creationId xmlns:a16="http://schemas.microsoft.com/office/drawing/2014/main" id="{46E8713D-8E9C-8054-7FB1-C19FD925010C}"/>
              </a:ext>
            </a:extLst>
          </p:cNvPr>
          <p:cNvSpPr txBox="1"/>
          <p:nvPr/>
        </p:nvSpPr>
        <p:spPr>
          <a:xfrm>
            <a:off x="4684658" y="9358518"/>
            <a:ext cx="3754879" cy="184666"/>
          </a:xfrm>
          <a:prstGeom prst="rect">
            <a:avLst/>
          </a:prstGeom>
          <a:noFill/>
        </p:spPr>
        <p:txBody>
          <a:bodyPr wrap="square" rtlCol="0">
            <a:spAutoFit/>
          </a:bodyPr>
          <a:lstStyle/>
          <a:p>
            <a:r>
              <a:rPr lang="en-US" sz="600" b="0" i="0" u="none" strike="noStrike" dirty="0">
                <a:solidFill>
                  <a:srgbClr val="000000"/>
                </a:solidFill>
                <a:effectLst/>
              </a:rPr>
              <a:t>Data Source: </a:t>
            </a:r>
            <a:r>
              <a:rPr lang="en-US" sz="600" b="0" i="0" u="none" strike="noStrike" dirty="0" err="1">
                <a:solidFill>
                  <a:srgbClr val="000000"/>
                </a:solidFill>
                <a:effectLst/>
              </a:rPr>
              <a:t>TexasWages</a:t>
            </a:r>
            <a:r>
              <a:rPr lang="en-US" sz="600" b="0" i="0" u="none" strike="noStrike" dirty="0">
                <a:solidFill>
                  <a:srgbClr val="000000"/>
                </a:solidFill>
                <a:effectLst/>
              </a:rPr>
              <a:t>,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13" name="Picture 12" descr="QR Code">
            <a:extLst>
              <a:ext uri="{FF2B5EF4-FFF2-40B4-BE49-F238E27FC236}">
                <a16:creationId xmlns:a16="http://schemas.microsoft.com/office/drawing/2014/main" id="{F7C57078-D2F7-EE48-BA54-659C990BAD23}"/>
              </a:ext>
              <a:ext uri="{C183D7F6-B498-43B3-948B-1728B52AA6E4}">
                <adec:decorative xmlns:adec="http://schemas.microsoft.com/office/drawing/2017/decorative" val="0"/>
              </a:ext>
            </a:extLst>
          </p:cNvPr>
          <p:cNvPicPr>
            <a:picLocks noChangeAspect="1"/>
          </p:cNvPicPr>
          <p:nvPr/>
        </p:nvPicPr>
        <p:blipFill rotWithShape="1">
          <a:blip r:embed="rId8"/>
          <a:srcRect l="20474" t="16228" r="18185" b="23168"/>
          <a:stretch/>
        </p:blipFill>
        <p:spPr>
          <a:xfrm>
            <a:off x="4755836" y="9556164"/>
            <a:ext cx="490515" cy="484632"/>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89834" y="9455577"/>
            <a:ext cx="2343110" cy="519438"/>
          </a:xfrm>
          <a:prstGeom prst="rect">
            <a:avLst/>
          </a:prstGeom>
          <a:noFill/>
        </p:spPr>
        <p:txBody>
          <a:bodyPr wrap="square" rtlCol="0">
            <a:spAutoFit/>
          </a:bodyPr>
          <a:lstStyle/>
          <a:p>
            <a:pPr>
              <a:lnSpc>
                <a:spcPct val="108000"/>
              </a:lnSpc>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 </a:t>
            </a:r>
            <a:r>
              <a:rPr lang="en-US" sz="600" dirty="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https://tea.texas.gov/academics/college-career-and-military-prep/career-and-technical-education/programs-of-study-additional-resources</a:t>
            </a:r>
            <a:endPar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grpSp>
        <p:nvGrpSpPr>
          <p:cNvPr id="50" name="Group 49">
            <a:extLst>
              <a:ext uri="{FF2B5EF4-FFF2-40B4-BE49-F238E27FC236}">
                <a16:creationId xmlns:a16="http://schemas.microsoft.com/office/drawing/2014/main" id="{4AF21399-A1C3-D04D-A205-AF7632949770}"/>
              </a:ext>
              <a:ext uri="{C183D7F6-B498-43B3-948B-1728B52AA6E4}">
                <adec:decorative xmlns:adec="http://schemas.microsoft.com/office/drawing/2017/decorative" val="1"/>
              </a:ext>
            </a:extLst>
          </p:cNvPr>
          <p:cNvGrpSpPr/>
          <p:nvPr/>
        </p:nvGrpSpPr>
        <p:grpSpPr>
          <a:xfrm>
            <a:off x="4675133" y="2290328"/>
            <a:ext cx="3142514" cy="776542"/>
            <a:chOff x="281622" y="1580627"/>
            <a:chExt cx="3142514" cy="776542"/>
          </a:xfrm>
        </p:grpSpPr>
        <p:pic>
          <p:nvPicPr>
            <p:cNvPr id="51" name="Picture 10">
              <a:extLst>
                <a:ext uri="{FF2B5EF4-FFF2-40B4-BE49-F238E27FC236}">
                  <a16:creationId xmlns:a16="http://schemas.microsoft.com/office/drawing/2014/main" id="{609357A6-87C6-9B43-8FED-B6A0922CCBDF}"/>
                </a:ext>
                <a:ext uri="{C183D7F6-B498-43B3-948B-1728B52AA6E4}">
                  <adec:decorative xmlns:adec="http://schemas.microsoft.com/office/drawing/2017/decorative" val="1"/>
                </a:ext>
              </a:extLst>
            </p:cNvPr>
            <p:cNvPicPr>
              <a:picLocks noChangeAspect="1"/>
            </p:cNvPicPr>
            <p:nvPr/>
          </p:nvPicPr>
          <p:blipFill rotWithShape="1">
            <a:blip r:embed="rId10"/>
            <a:srcRect l="-176" t="12523" r="1"/>
            <a:stretch/>
          </p:blipFill>
          <p:spPr>
            <a:xfrm>
              <a:off x="281622" y="1590182"/>
              <a:ext cx="1646056" cy="765651"/>
            </a:xfrm>
            <a:prstGeom prst="rect">
              <a:avLst/>
            </a:prstGeom>
            <a:effectLst/>
          </p:spPr>
        </p:pic>
        <p:pic>
          <p:nvPicPr>
            <p:cNvPr id="52" name="Picture 51">
              <a:extLst>
                <a:ext uri="{FF2B5EF4-FFF2-40B4-BE49-F238E27FC236}">
                  <a16:creationId xmlns:a16="http://schemas.microsoft.com/office/drawing/2014/main" id="{F140073D-E689-CA40-91B4-604809ABE145}"/>
                </a:ext>
                <a:ext uri="{C183D7F6-B498-43B3-948B-1728B52AA6E4}">
                  <adec:decorative xmlns:adec="http://schemas.microsoft.com/office/drawing/2017/decorative" val="1"/>
                </a:ext>
              </a:extLst>
            </p:cNvPr>
            <p:cNvPicPr>
              <a:picLocks noChangeAspect="1"/>
            </p:cNvPicPr>
            <p:nvPr/>
          </p:nvPicPr>
          <p:blipFill rotWithShape="1">
            <a:blip r:embed="rId11"/>
            <a:srcRect l="76853" t="53043" r="-874" b="513"/>
            <a:stretch/>
          </p:blipFill>
          <p:spPr>
            <a:xfrm>
              <a:off x="2719287" y="1580627"/>
              <a:ext cx="704849" cy="775205"/>
            </a:xfrm>
            <a:prstGeom prst="rect">
              <a:avLst/>
            </a:prstGeom>
            <a:ln>
              <a:noFill/>
            </a:ln>
            <a:effectLst/>
          </p:spPr>
        </p:pic>
        <p:pic>
          <p:nvPicPr>
            <p:cNvPr id="53" name="Picture 52">
              <a:extLst>
                <a:ext uri="{FF2B5EF4-FFF2-40B4-BE49-F238E27FC236}">
                  <a16:creationId xmlns:a16="http://schemas.microsoft.com/office/drawing/2014/main" id="{A281A75F-9B1B-2942-9B90-ABF995D0CA09}"/>
                </a:ext>
                <a:ext uri="{C183D7F6-B498-43B3-948B-1728B52AA6E4}">
                  <adec:decorative xmlns:adec="http://schemas.microsoft.com/office/drawing/2017/decorative" val="1"/>
                </a:ext>
              </a:extLst>
            </p:cNvPr>
            <p:cNvPicPr>
              <a:picLocks noChangeAspect="1"/>
            </p:cNvPicPr>
            <p:nvPr/>
          </p:nvPicPr>
          <p:blipFill rotWithShape="1">
            <a:blip r:embed="rId11"/>
            <a:srcRect l="62347" r="598" b="53662"/>
            <a:stretch/>
          </p:blipFill>
          <p:spPr>
            <a:xfrm>
              <a:off x="1631950" y="1583726"/>
              <a:ext cx="1087337" cy="773443"/>
            </a:xfrm>
            <a:prstGeom prst="rect">
              <a:avLst/>
            </a:prstGeom>
            <a:ln>
              <a:noFill/>
            </a:ln>
            <a:effectLst/>
          </p:spPr>
        </p:pic>
      </p:gr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800" b="1" i="1" dirty="0">
                <a:solidFill>
                  <a:schemeClr val="bg1"/>
                </a:solidFill>
                <a:latin typeface="Times New Roman" panose="02020603050405020304" pitchFamily="18" charset="0"/>
                <a:ea typeface="Open Sans Semibold" panose="020B0606030504020204" pitchFamily="34" charset="0"/>
                <a:cs typeface="Times New Roman" panose="02020603050405020304" pitchFamily="18" charset="0"/>
              </a:rPr>
              <a:t>Statewide Program of Study: </a:t>
            </a:r>
            <a:r>
              <a:rPr lang="en-US" sz="800" b="1" i="1" kern="1200" dirty="0">
                <a:solidFill>
                  <a:schemeClr val="bg1"/>
                </a:solidFill>
                <a:effectLst/>
                <a:latin typeface="Times New Roman" panose="02020603050405020304" pitchFamily="18" charset="0"/>
                <a:cs typeface="Times New Roman" panose="02020603050405020304" pitchFamily="18" charset="0"/>
              </a:rPr>
              <a:t>Animal Science</a:t>
            </a:r>
            <a:r>
              <a:rPr lang="en-US" sz="800" dirty="0">
                <a:solidFill>
                  <a:schemeClr val="bg1"/>
                </a:solidFill>
                <a:latin typeface="Times New Roman" panose="02020603050405020304" pitchFamily="18" charset="0"/>
                <a:cs typeface="Times New Roman" panose="02020603050405020304" pitchFamily="18" charset="0"/>
              </a:rPr>
              <a:t> </a:t>
            </a:r>
            <a:r>
              <a:rPr lang="en-US" sz="800" b="1" i="1" dirty="0">
                <a:solidFill>
                  <a:schemeClr val="bg1"/>
                </a:solidFill>
                <a:latin typeface="Times New Roman" panose="02020603050405020304" pitchFamily="18" charset="0"/>
                <a:ea typeface="Open Sans Semibold" panose="020B0606030504020204" pitchFamily="34" charset="0"/>
                <a:cs typeface="Times New Roman" panose="02020603050405020304" pitchFamily="18" charset="0"/>
              </a:rPr>
              <a:t>— Page 2</a:t>
            </a:r>
            <a:endParaRPr lang="en-US" sz="800" dirty="0">
              <a:solidFill>
                <a:schemeClr val="bg1"/>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64160" y="121072"/>
            <a:ext cx="6392254" cy="407804"/>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Agriculture, Food, and Natural Resources Career Cluster</a:t>
            </a:r>
            <a:endPar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41" name="TextBox 40">
            <a:extLst>
              <a:ext uri="{FF2B5EF4-FFF2-40B4-BE49-F238E27FC236}">
                <a16:creationId xmlns:a16="http://schemas.microsoft.com/office/drawing/2014/main" id="{016FFF59-FA5E-994D-8DE3-7298E5ADA69E}"/>
              </a:ext>
            </a:extLst>
          </p:cNvPr>
          <p:cNvSpPr txBox="1"/>
          <p:nvPr/>
        </p:nvSpPr>
        <p:spPr>
          <a:xfrm>
            <a:off x="1364160" y="501186"/>
            <a:ext cx="6392254" cy="353943"/>
          </a:xfrm>
          <a:prstGeom prst="rect">
            <a:avLst/>
          </a:prstGeom>
          <a:noFill/>
        </p:spPr>
        <p:txBody>
          <a:bodyPr wrap="square" rtlCol="0">
            <a:spAutoFit/>
          </a:bodyPr>
          <a:lstStyle/>
          <a:p>
            <a:pPr lvl="0">
              <a:lnSpc>
                <a:spcPts val="2100"/>
              </a:lnSpc>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Animal Science</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5074" y="1106559"/>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04549" y="2114314"/>
            <a:ext cx="1126254" cy="411242"/>
          </a:xfrm>
          <a:prstGeom prst="round2DiagRect">
            <a:avLst/>
          </a:prstGeom>
          <a:solidFill>
            <a:srgbClr val="01216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48271" y="2166067"/>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1954286"/>
              </p:ext>
            </p:extLst>
          </p:nvPr>
        </p:nvGraphicFramePr>
        <p:xfrm>
          <a:off x="825887" y="1572818"/>
          <a:ext cx="6434938" cy="1075954"/>
        </p:xfrm>
        <a:graphic>
          <a:graphicData uri="http://schemas.openxmlformats.org/drawingml/2006/table">
            <a:tbl>
              <a:tblPr firstRow="1" bandRow="1">
                <a:noFill/>
              </a:tblPr>
              <a:tblGrid>
                <a:gridCol w="1689202">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64008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Agriculture, Food, and Natural Resources*</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13000200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Recommended Prerequisites: </a:t>
                      </a:r>
                      <a:r>
                        <a:rPr lang="en-US" sz="900" b="0"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endParaRPr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1. Agriculture, Food and Natural Resources </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101697" y="3389121"/>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45419" y="3440874"/>
            <a:ext cx="1013698" cy="307736"/>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64150703"/>
              </p:ext>
            </p:extLst>
          </p:nvPr>
        </p:nvGraphicFramePr>
        <p:xfrm>
          <a:off x="823449" y="3060331"/>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Small Animal Management</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13000400  (0.5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Recommended Prerequisites: </a:t>
                      </a:r>
                      <a:r>
                        <a:rPr lang="en-US" sz="900" b="0"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1. Agriculture, Food and Natural Resources </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7" name="Round Diagonal Corner Rectangle 26">
            <a:extLst>
              <a:ext uri="{FF2B5EF4-FFF2-40B4-BE49-F238E27FC236}">
                <a16:creationId xmlns:a16="http://schemas.microsoft.com/office/drawing/2014/main" id="{D61A33BC-C4A5-9F44-BE5C-2240AF40DE49}"/>
              </a:ext>
              <a:ext uri="{C183D7F6-B498-43B3-948B-1728B52AA6E4}">
                <adec:decorative xmlns:adec="http://schemas.microsoft.com/office/drawing/2017/decorative" val="1"/>
              </a:ext>
            </a:extLst>
          </p:cNvPr>
          <p:cNvSpPr/>
          <p:nvPr/>
        </p:nvSpPr>
        <p:spPr>
          <a:xfrm rot="16200000">
            <a:off x="-78039" y="5096828"/>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8" name="Google Shape;187;p2">
            <a:extLst>
              <a:ext uri="{FF2B5EF4-FFF2-40B4-BE49-F238E27FC236}">
                <a16:creationId xmlns:a16="http://schemas.microsoft.com/office/drawing/2014/main" id="{09098AEF-70D1-2C49-8103-522CAEFD3794}"/>
              </a:ext>
            </a:extLst>
          </p:cNvPr>
          <p:cNvSpPr txBox="1"/>
          <p:nvPr/>
        </p:nvSpPr>
        <p:spPr>
          <a:xfrm rot="16200000">
            <a:off x="-28881" y="5091234"/>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5" name="Google Shape;188;p2">
            <a:extLst>
              <a:ext uri="{FF2B5EF4-FFF2-40B4-BE49-F238E27FC236}">
                <a16:creationId xmlns:a16="http://schemas.microsoft.com/office/drawing/2014/main" id="{3DABB247-8273-DA47-B49C-F888A0F5F1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84522322"/>
              </p:ext>
            </p:extLst>
          </p:nvPr>
        </p:nvGraphicFramePr>
        <p:xfrm>
          <a:off x="823449" y="4829112"/>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563739">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Livestock Production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13000300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Recommended Prerequisites: </a:t>
                      </a:r>
                      <a:r>
                        <a:rPr lang="en-US" sz="900" b="0"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 1. Agriculture, Food and Natural Resources</a:t>
                      </a: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516747" y="9060564"/>
            <a:ext cx="6430132"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a:t>
            </a:r>
            <a:endParaRPr kumimoji="0" lang="en-US" sz="800" b="0" i="1"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0" y="9299115"/>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Agriculture, Food, and Natural Resources </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career c</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1597C07B-ED91-B44C-AD8D-99DCAED28CA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10088" y="2023422"/>
            <a:ext cx="438912" cy="438912"/>
          </a:xfrm>
          <a:prstGeom prst="rect">
            <a:avLst/>
          </a:prstGeom>
        </p:spPr>
      </p:pic>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Animal Science</a:t>
            </a:r>
          </a:p>
        </p:txBody>
      </p:sp>
      <p:pic>
        <p:nvPicPr>
          <p:cNvPr id="42" name="Picture 41">
            <a:extLst>
              <a:ext uri="{FF2B5EF4-FFF2-40B4-BE49-F238E27FC236}">
                <a16:creationId xmlns:a16="http://schemas.microsoft.com/office/drawing/2014/main" id="{38799CE4-BE43-0843-A147-24478F0F1A0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10358" y="5251368"/>
            <a:ext cx="438912" cy="438912"/>
          </a:xfrm>
          <a:prstGeom prst="rect">
            <a:avLst/>
          </a:prstGeom>
        </p:spPr>
      </p:pic>
      <p:pic>
        <p:nvPicPr>
          <p:cNvPr id="34" name="Picture 33">
            <a:extLst>
              <a:ext uri="{FF2B5EF4-FFF2-40B4-BE49-F238E27FC236}">
                <a16:creationId xmlns:a16="http://schemas.microsoft.com/office/drawing/2014/main" id="{CF2899A2-64F3-A342-A63C-306483071FF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10358" y="3485424"/>
            <a:ext cx="438912" cy="438912"/>
          </a:xfrm>
          <a:prstGeom prst="rect">
            <a:avLst/>
          </a:prstGeom>
        </p:spPr>
      </p:pic>
      <p:graphicFrame>
        <p:nvGraphicFramePr>
          <p:cNvPr id="3" name="Google Shape;188;p2">
            <a:extLst>
              <a:ext uri="{FF2B5EF4-FFF2-40B4-BE49-F238E27FC236}">
                <a16:creationId xmlns:a16="http://schemas.microsoft.com/office/drawing/2014/main" id="{33A237DC-6533-D93D-1236-2BED158F748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3319838"/>
              </p:ext>
            </p:extLst>
          </p:nvPr>
        </p:nvGraphicFramePr>
        <p:xfrm>
          <a:off x="823449" y="6339635"/>
          <a:ext cx="6437054" cy="2569484"/>
        </p:xfrm>
        <a:graphic>
          <a:graphicData uri="http://schemas.openxmlformats.org/drawingml/2006/table">
            <a:tbl>
              <a:tblPr firstRow="1" bandRow="1">
                <a:noFill/>
              </a:tblPr>
              <a:tblGrid>
                <a:gridCol w="1691318">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1312374">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Advanced Animal Science</a:t>
                      </a:r>
                      <a:endParaRPr kumimoji="0" lang="en-US" sz="1100" b="1" i="0" u="none" strike="noStrike" kern="1200" cap="none" spc="0" normalizeH="0" baseline="3000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13000700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Biology and Chemistry or Integrated Physics and Chemistry (IPC); Algebra l and Geometry; and either Small Animal Management, Equine Science, or Livestock Production</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Recommended Prerequisites: </a:t>
                      </a:r>
                      <a:r>
                        <a:rPr lang="en-US" sz="900" b="0"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Veterinary Medical Applications</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Agriculture, Food and Natural Resources</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462804"/>
                  </a:ext>
                </a:extLst>
              </a:tr>
              <a:tr h="82296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Veterinary Medical Applications</a:t>
                      </a:r>
                      <a:endParaRPr lang="en-US" sz="1100" b="1" i="0" u="none" strike="noStrike" cap="none" baseline="30000" dirty="0">
                        <a:solidFill>
                          <a:srgbClr val="012169"/>
                        </a:solidFill>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13000600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Equine Science, Small Animal Management, or Livestock Production</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Recommended Prerequisites: </a:t>
                      </a:r>
                      <a:r>
                        <a:rPr lang="en-US" sz="900" b="0"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2561726"/>
                  </a:ext>
                </a:extLst>
              </a:tr>
            </a:tbl>
          </a:graphicData>
        </a:graphic>
      </p:graphicFrame>
      <p:sp>
        <p:nvSpPr>
          <p:cNvPr id="6" name="Round Diagonal Corner Rectangle 30">
            <a:extLst>
              <a:ext uri="{FF2B5EF4-FFF2-40B4-BE49-F238E27FC236}">
                <a16:creationId xmlns:a16="http://schemas.microsoft.com/office/drawing/2014/main" id="{D622DC2C-CC8A-F3CF-64AE-7E291CFCBC34}"/>
              </a:ext>
              <a:ext uri="{C183D7F6-B498-43B3-948B-1728B52AA6E4}">
                <adec:decorative xmlns:adec="http://schemas.microsoft.com/office/drawing/2017/decorative" val="1"/>
              </a:ext>
            </a:extLst>
          </p:cNvPr>
          <p:cNvSpPr/>
          <p:nvPr/>
        </p:nvSpPr>
        <p:spPr>
          <a:xfrm rot="16200000">
            <a:off x="-104549" y="6780003"/>
            <a:ext cx="1126254" cy="411242"/>
          </a:xfrm>
          <a:prstGeom prst="round2DiagRect">
            <a:avLst/>
          </a:prstGeom>
          <a:solidFill>
            <a:srgbClr val="5A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5" name="Google Shape;187;p2">
            <a:extLst>
              <a:ext uri="{FF2B5EF4-FFF2-40B4-BE49-F238E27FC236}">
                <a16:creationId xmlns:a16="http://schemas.microsoft.com/office/drawing/2014/main" id="{3B3F5D72-EB7D-3554-9156-042A1C69A6AF}"/>
              </a:ext>
            </a:extLst>
          </p:cNvPr>
          <p:cNvSpPr txBox="1"/>
          <p:nvPr/>
        </p:nvSpPr>
        <p:spPr>
          <a:xfrm rot="16200000">
            <a:off x="-39799" y="6857606"/>
            <a:ext cx="1013698" cy="307736"/>
          </a:xfrm>
          <a:prstGeom prst="rect">
            <a:avLst/>
          </a:prstGeom>
          <a:solidFill>
            <a:srgbClr val="5A6267"/>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D5D2445-B049-527F-AEB7-444E20F91DA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10088" y="7121325"/>
            <a:ext cx="438912" cy="438912"/>
          </a:xfrm>
          <a:prstGeom prst="rect">
            <a:avLst/>
          </a:prstGeom>
        </p:spPr>
      </p:pic>
      <p:pic>
        <p:nvPicPr>
          <p:cNvPr id="8" name="Picture 7">
            <a:extLst>
              <a:ext uri="{FF2B5EF4-FFF2-40B4-BE49-F238E27FC236}">
                <a16:creationId xmlns:a16="http://schemas.microsoft.com/office/drawing/2014/main" id="{C2768A14-6EC2-70B1-EC98-7A715626392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10358" y="8158004"/>
            <a:ext cx="438912" cy="438912"/>
          </a:xfrm>
          <a:prstGeom prst="rect">
            <a:avLst/>
          </a:prstGeom>
        </p:spPr>
      </p:pic>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232C65"/>
      </a:dk2>
      <a:lt2>
        <a:srgbClr val="E7E6E6"/>
      </a:lt2>
      <a:accent1>
        <a:srgbClr val="008382"/>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AFNR" id="{E6EEEE82-4061-E343-972B-C6EBB38C5A17}" vid="{D6B61C64-21DF-C445-A31E-0FB1DB135F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2DFD34787B64381739A3DD5B04613" ma:contentTypeVersion="13" ma:contentTypeDescription="Create a new document." ma:contentTypeScope="" ma:versionID="14b7dfd4aa03315c47fdeadc09669efc">
  <xsd:schema xmlns:xsd="http://www.w3.org/2001/XMLSchema" xmlns:xs="http://www.w3.org/2001/XMLSchema" xmlns:p="http://schemas.microsoft.com/office/2006/metadata/properties" xmlns:ns2="d7be74c8-68b7-49d6-ab11-c29225af66cf" xmlns:ns3="475af76f-eb63-4387-973b-0ca94df6e649" targetNamespace="http://schemas.microsoft.com/office/2006/metadata/properties" ma:root="true" ma:fieldsID="a09f2fa1aebdd3a2198ad7377f6554d4" ns2:_="" ns3:_="">
    <xsd:import namespace="d7be74c8-68b7-49d6-ab11-c29225af66cf"/>
    <xsd:import namespace="475af76f-eb63-4387-973b-0ca94df6e6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e74c8-68b7-49d6-ab11-c29225af6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5af76f-eb63-4387-973b-0ca94df6e64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8adb06-38bb-4d30-9a75-7f2bb0f97b76}" ma:internalName="TaxCatchAll" ma:showField="CatchAllData" ma:web="475af76f-eb63-4387-973b-0ca94df6e64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be74c8-68b7-49d6-ab11-c29225af66cf">
      <Terms xmlns="http://schemas.microsoft.com/office/infopath/2007/PartnerControls"/>
    </lcf76f155ced4ddcb4097134ff3c332f>
    <TaxCatchAll xmlns="475af76f-eb63-4387-973b-0ca94df6e64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69D0E5-A54B-49F2-A93E-F4460BFEE7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e74c8-68b7-49d6-ab11-c29225af66cf"/>
    <ds:schemaRef ds:uri="475af76f-eb63-4387-973b-0ca94df6e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CD33D-7718-481C-AAF7-1D6DF21C6FBB}">
  <ds:schemaRefs>
    <ds:schemaRef ds:uri="http://schemas.microsoft.com/office/infopath/2007/PartnerControls"/>
    <ds:schemaRef ds:uri="d7be74c8-68b7-49d6-ab11-c29225af66cf"/>
    <ds:schemaRef ds:uri="http://schemas.microsoft.com/office/2006/documentManagement/types"/>
    <ds:schemaRef ds:uri="http://schemas.openxmlformats.org/package/2006/metadata/core-properties"/>
    <ds:schemaRef ds:uri="http://purl.org/dc/dcmitype/"/>
    <ds:schemaRef ds:uri="http://schemas.microsoft.com/office/2006/metadata/properties"/>
    <ds:schemaRef ds:uri="475af76f-eb63-4387-973b-0ca94df6e649"/>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AFFAF1DC-4506-402E-AD24-C15D586727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Template-AFNR</Template>
  <TotalTime>1167</TotalTime>
  <Words>950</Words>
  <Application>Microsoft Office PowerPoint</Application>
  <PresentationFormat>Custom</PresentationFormat>
  <Paragraphs>137</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Times New Roman</vt:lpstr>
      <vt:lpstr>Calibri Light</vt:lpstr>
      <vt:lpstr>Calibri</vt:lpstr>
      <vt:lpstr>Arial</vt:lpstr>
      <vt:lpstr>Open Sans Light</vt:lpstr>
      <vt:lpstr>Office Theme</vt:lpstr>
      <vt:lpstr>Statewide Program of Study: Animal Science — Page 1 </vt:lpstr>
      <vt:lpstr>Statewide Program of Study: Animal Science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Animal Science</dc:title>
  <dc:subject/>
  <dc:creator>Texas Education Agency</dc:creator>
  <cp:keywords/>
  <dc:description/>
  <cp:lastModifiedBy>Jeter, Jennifer</cp:lastModifiedBy>
  <cp:revision>119</cp:revision>
  <cp:lastPrinted>2023-10-03T21:31:19Z</cp:lastPrinted>
  <dcterms:created xsi:type="dcterms:W3CDTF">2023-10-24T20:32:07Z</dcterms:created>
  <dcterms:modified xsi:type="dcterms:W3CDTF">2024-12-11T20:15:13Z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