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Light" panose="020B0306030504020204" pitchFamily="34" charset="0"/>
      <p:regular r:id="rId8"/>
      <p:italic r:id="rId9"/>
    </p:embeddedFont>
    <p:embeddedFont>
      <p:font typeface="Open Sans Semibold" panose="020B0706030804020204" pitchFamily="34" charset="0"/>
      <p:bold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629FDE64-07B5-7011-802C-459006FE8E38}" name="Caryn Cavanagh" initials="CC" userId="de4effde0088c4c0" providerId="Windows Live"/>
  <p188:author id="{C443F6A5-83BA-6F2B-6629-2E902D219AC7}" name="Jamie Molina" initials="JM" userId="e291057371343bf2" providerId="Windows Live"/>
  <p188:author id="{6CD132A6-BDAB-7D9A-FDAF-1B5C47512B95}" name="Hudson, Les" initials="HL" userId="S::Les.Hudson@tea.texas.gov::1b51e3df-f37c-4646-8151-9652bb88c0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363534"/>
    <a:srgbClr val="FFFFFF"/>
    <a:srgbClr val="AAA9A9"/>
    <a:srgbClr val="EAEAEA"/>
    <a:srgbClr val="1A0D0D"/>
    <a:srgbClr val="5A6267"/>
    <a:srgbClr val="3864AF"/>
    <a:srgbClr val="3863AF"/>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A484B5-926E-4072-AF4B-6EDDEC126DE6}" v="3" dt="2024-07-10T15:53:51.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1" autoAdjust="0"/>
    <p:restoredTop sz="96390"/>
  </p:normalViewPr>
  <p:slideViewPr>
    <p:cSldViewPr snapToGrid="0" snapToObjects="1">
      <p:cViewPr>
        <p:scale>
          <a:sx n="120" d="100"/>
          <a:sy n="120" d="100"/>
        </p:scale>
        <p:origin x="2220" y="-1164"/>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1/13/2025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54723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1/13/2025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tea.texas.gov/academics/college-career-and-military-prep/career-and-technical-education/programs-of-study-additional-resources"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hyperlink" Target="https://tea.texas.gov/cte" TargetMode="External"/><Relationship Id="rId10" Type="http://schemas.openxmlformats.org/officeDocument/2006/relationships/image" Target="../media/image10.png"/><Relationship Id="rId4" Type="http://schemas.openxmlformats.org/officeDocument/2006/relationships/hyperlink" Target="mailto:CTE@tea.texas.gov"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Automotive and Collision Repair</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700" dirty="0">
              <a:solidFill>
                <a:schemeClr val="bg1"/>
              </a:solidFill>
            </a:endParaRPr>
          </a:p>
        </p:txBody>
      </p:sp>
      <p:sp>
        <p:nvSpPr>
          <p:cNvPr id="18" name="TextBox 17">
            <a:extLst>
              <a:ext uri="{FF2B5EF4-FFF2-40B4-BE49-F238E27FC236}">
                <a16:creationId xmlns:a16="http://schemas.microsoft.com/office/drawing/2014/main" id="{3A4FF927-F432-3759-AD63-EBACED5E4BFA}"/>
              </a:ext>
            </a:extLst>
          </p:cNvPr>
          <p:cNvSpPr txBox="1"/>
          <p:nvPr/>
        </p:nvSpPr>
        <p:spPr>
          <a:xfrm>
            <a:off x="6760651" y="50463"/>
            <a:ext cx="1005997" cy="200055"/>
          </a:xfrm>
          <a:prstGeom prst="rect">
            <a:avLst/>
          </a:prstGeom>
          <a:noFill/>
        </p:spPr>
        <p:txBody>
          <a:bodyPr wrap="square">
            <a:spAutoFit/>
          </a:bodyPr>
          <a:lstStyle/>
          <a:p>
            <a:r>
              <a:rPr lang="en-US" sz="700" i="1" dirty="0"/>
              <a:t>Revised–June 2024</a:t>
            </a:r>
          </a:p>
        </p:txBody>
      </p:sp>
      <p:sp>
        <p:nvSpPr>
          <p:cNvPr id="16" name="TextBox 15">
            <a:extLst>
              <a:ext uri="{FF2B5EF4-FFF2-40B4-BE49-F238E27FC236}">
                <a16:creationId xmlns:a16="http://schemas.microsoft.com/office/drawing/2014/main" id="{4E4F06C3-1FB5-3A9B-89A1-902B7020306E}"/>
              </a:ext>
            </a:extLst>
          </p:cNvPr>
          <p:cNvSpPr txBox="1"/>
          <p:nvPr/>
        </p:nvSpPr>
        <p:spPr>
          <a:xfrm>
            <a:off x="1380744" y="118872"/>
            <a:ext cx="6369104" cy="1208023"/>
          </a:xfrm>
          <a:prstGeom prst="rect">
            <a:avLst/>
          </a:prstGeom>
          <a:noFill/>
        </p:spPr>
        <p:txBody>
          <a:bodyPr wrap="square" rtlCol="0">
            <a:spAutoFit/>
          </a:bodyPr>
          <a:lstStyle/>
          <a:p>
            <a:pPr lvl="0">
              <a:spcAft>
                <a:spcPts val="300"/>
              </a:spcAft>
              <a:defRPr/>
            </a:pPr>
            <a:r>
              <a:rPr lang="en-US" sz="2000" b="1" dirty="0">
                <a:solidFill>
                  <a:schemeClr val="tx2"/>
                </a:solidFill>
                <a:latin typeface="Calibri" panose="020F0502020204030204" pitchFamily="34" charset="0"/>
                <a:ea typeface="Open Sans Condensed Condensed" pitchFamily="2" charset="0"/>
                <a:cs typeface="Calibri" panose="020F0502020204030204" pitchFamily="34" charset="0"/>
              </a:rPr>
              <a:t>Transportation, Distribution, and Logistics Career </a:t>
            </a:r>
            <a:r>
              <a:rPr kumimoji="0" lang="en-US" sz="20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rPr>
              <a:t>Cluster</a:t>
            </a:r>
          </a:p>
          <a:p>
            <a:pPr>
              <a:lnSpc>
                <a:spcPts val="1200"/>
              </a:lnSpc>
              <a:defRPr/>
            </a:pPr>
            <a:r>
              <a:rPr lang="en-US" sz="1000" dirty="0">
                <a:solidFill>
                  <a:schemeClr val="tx2"/>
                </a:solidFill>
                <a:latin typeface="Calibri" panose="020F0502020204030204" pitchFamily="34" charset="0"/>
                <a:ea typeface="Open Sans Light" panose="020B0606030504020204" pitchFamily="34" charset="0"/>
                <a:cs typeface="Calibri" panose="020F0502020204030204" pitchFamily="34" charset="0"/>
              </a:rPr>
              <a:t>The Transportation, Distribution, and Logistics career cluster focuses on planning, management, and movement of people, materials, and goods by road, pipeline, air, rail, and water. It also includes transportation infrastructure planning and management, logistics services, and mobile equipment and facility maintenance. This career cluster includes occupations ranging from automotive mechanic, avionics technician, and automotive entrepreneur to pilots and logistics planning professionals.</a:t>
            </a:r>
          </a:p>
        </p:txBody>
      </p:sp>
      <p:sp>
        <p:nvSpPr>
          <p:cNvPr id="19" name="TextBox 18">
            <a:extLst>
              <a:ext uri="{FF2B5EF4-FFF2-40B4-BE49-F238E27FC236}">
                <a16:creationId xmlns:a16="http://schemas.microsoft.com/office/drawing/2014/main" id="{7787E97D-4DCF-F1E7-D86F-E766EBF0CFE9}"/>
              </a:ext>
            </a:extLst>
          </p:cNvPr>
          <p:cNvSpPr txBox="1"/>
          <p:nvPr/>
        </p:nvSpPr>
        <p:spPr>
          <a:xfrm>
            <a:off x="182880" y="1333535"/>
            <a:ext cx="7357536" cy="1066959"/>
          </a:xfrm>
          <a:prstGeom prst="rect">
            <a:avLst/>
          </a:prstGeom>
          <a:noFill/>
        </p:spPr>
        <p:txBody>
          <a:bodyPr wrap="square" rtlCol="0">
            <a:spAutoFit/>
          </a:bodyPr>
          <a:lstStyle/>
          <a:p>
            <a:pPr marL="0" marR="0" lvl="0" indent="0" algn="l" defTabSz="914400" rtl="0" eaLnBrk="1" fontAlgn="auto" latinLnBrk="0" hangingPunct="1">
              <a:lnSpc>
                <a:spcPts val="1950"/>
              </a:lnSpc>
              <a:spcBef>
                <a:spcPts val="0"/>
              </a:spcBef>
              <a:buClrTx/>
              <a:buSzTx/>
              <a:buFontTx/>
              <a:buNone/>
              <a:tabLst/>
              <a:defRPr/>
            </a:pPr>
            <a:r>
              <a:rPr kumimoji="0" lang="en-US" sz="1600" b="1" i="1" u="none" strike="noStrike" kern="1200" cap="none" spc="0" normalizeH="0" baseline="0" noProof="0" dirty="0">
                <a:ln>
                  <a:noFill/>
                </a:ln>
                <a:solidFill>
                  <a:schemeClr val="accent5"/>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rPr>
              <a:t>Diesel and Heavy Equipment Maintenance and Commercial Driver (TSTC Dual Credit Program)</a:t>
            </a:r>
          </a:p>
          <a:p>
            <a:pPr>
              <a:lnSpc>
                <a:spcPts val="1150"/>
              </a:lnSpc>
              <a:spcAft>
                <a:spcPts val="300"/>
              </a:spcAf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Diesel, Heavy Equipment Maintenance, and Commercial Drivers program of study focuses on occupational and educational opportunities associated with the function, operations, diagnosis, and service of diesel and heavy equipment systems. This program of study includes driving, inspecting, diagnosing, and repairing off-highway and on-highway vehicles and equipment.</a:t>
            </a:r>
          </a:p>
        </p:txBody>
      </p:sp>
      <p:sp>
        <p:nvSpPr>
          <p:cNvPr id="22" name="Rectangle 21">
            <a:extLst>
              <a:ext uri="{FF2B5EF4-FFF2-40B4-BE49-F238E27FC236}">
                <a16:creationId xmlns:a16="http://schemas.microsoft.com/office/drawing/2014/main" id="{FFA6979F-6F7F-9049-4C51-2661D93DF53F}"/>
              </a:ext>
            </a:extLst>
          </p:cNvPr>
          <p:cNvSpPr/>
          <p:nvPr/>
        </p:nvSpPr>
        <p:spPr>
          <a:xfrm>
            <a:off x="365760" y="2334831"/>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806030504020204" pitchFamily="34"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806030504020204" pitchFamily="34" charset="0"/>
              <a:cs typeface="Calibri" panose="020F0502020204030204" pitchFamily="34" charset="0"/>
            </a:endParaRPr>
          </a:p>
        </p:txBody>
      </p:sp>
      <p:graphicFrame>
        <p:nvGraphicFramePr>
          <p:cNvPr id="20" name="Table 19" descr="Principles of Health Science* &#10;Principles of Biosciences&#10;Principles of Biomedical Science (PLTW)&#10;Medical Terminology* &#10;Biotechnology I&#10;Human Body Systems (PLTW)&#10;Anatomy and Physiology+&#10;Medical Microbiology* &#10;Biotechnology II&#10;Medical Interventions (PLTW)&#10;Clinical Ethics* &#10;Quality Assurance for Biosciences&#10;Pathophysiology* &#10;Scientific Research and Design+&#10;Biomedical Innovation (PLTW)&#10;Practicum in Health Science* &#10;Practicum in Science, Technology, Engineering, and Mathematics+&#10;Practicum in Health Science/Extended Practicum in Health Science* &#10;Practicum in Science, Technology, Engineering, and Mathematics/Extended Practicum in Science, Technology, Engineering, and Mathematics+&#10;">
            <a:extLst>
              <a:ext uri="{FF2B5EF4-FFF2-40B4-BE49-F238E27FC236}">
                <a16:creationId xmlns:a16="http://schemas.microsoft.com/office/drawing/2014/main" id="{257BDDD7-AF20-89DF-95E2-9E432CCC706E}"/>
              </a:ext>
            </a:extLst>
          </p:cNvPr>
          <p:cNvGraphicFramePr>
            <a:graphicFrameLocks noGrp="1"/>
          </p:cNvGraphicFramePr>
          <p:nvPr>
            <p:extLst>
              <p:ext uri="{D42A27DB-BD31-4B8C-83A1-F6EECF244321}">
                <p14:modId xmlns:p14="http://schemas.microsoft.com/office/powerpoint/2010/main" val="666405732"/>
              </p:ext>
            </p:extLst>
          </p:nvPr>
        </p:nvGraphicFramePr>
        <p:xfrm>
          <a:off x="694944" y="2600007"/>
          <a:ext cx="3831336" cy="1059498"/>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1121042528"/>
                    </a:ext>
                  </a:extLst>
                </a:gridCol>
                <a:gridCol w="3246120">
                  <a:extLst>
                    <a:ext uri="{9D8B030D-6E8A-4147-A177-3AD203B41FA5}">
                      <a16:colId xmlns:a16="http://schemas.microsoft.com/office/drawing/2014/main" val="3581201095"/>
                    </a:ext>
                  </a:extLst>
                </a:gridCol>
              </a:tblGrid>
              <a:tr h="0">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accent5"/>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chemeClr val="accent5"/>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mn-lt"/>
                          <a:ea typeface="Open Sans Light" panose="020B0606030504020204" pitchFamily="34" charset="0"/>
                          <a:cs typeface="Calibri" panose="020F0502020204030204" pitchFamily="34" charset="0"/>
                          <a:sym typeface="Calibri"/>
                        </a:rPr>
                        <a:t>Occupational Safety and Environmental Technology I (TSTC)</a:t>
                      </a:r>
                    </a:p>
                    <a:p>
                      <a:pPr marL="171450" marR="0" lvl="0" indent="-171450" algn="l" defTabSz="914400" rtl="0" eaLnBrk="1" fontAlgn="auto" latinLnBrk="0" hangingPunct="1">
                        <a:lnSpc>
                          <a:spcPts val="1050"/>
                        </a:lnSpc>
                        <a:spcBef>
                          <a:spcPts val="0"/>
                        </a:spcBef>
                        <a:spcAft>
                          <a:spcPts val="0"/>
                        </a:spcAft>
                        <a:buClrTx/>
                        <a:buSzPct val="100000"/>
                        <a:buFont typeface="Arial" panose="020B0604020202020204" pitchFamily="34" charset="0"/>
                        <a:buChar char="•"/>
                        <a:tabLst/>
                        <a:defRPr/>
                      </a:pPr>
                      <a:endPar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200656"/>
                  </a:ext>
                </a:extLst>
              </a:tr>
              <a:tr h="0">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accent5"/>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chemeClr val="accent5"/>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Diesel Equipment Technology I (TSTC)</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9105854"/>
                  </a:ext>
                </a:extLst>
              </a:tr>
              <a:tr h="146665">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accent5"/>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chemeClr val="accent5"/>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a:cs typeface="Calibri"/>
                          <a:sym typeface="Calibri"/>
                        </a:rPr>
                        <a:t>Diesel Equipment Technology II (TSTC)</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6165707"/>
                  </a:ext>
                </a:extLst>
              </a:tr>
              <a:tr h="146665">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accent5"/>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chemeClr val="accent5"/>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Practicum in Transportation Systems (TSTC)</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3795286"/>
                  </a:ext>
                </a:extLst>
              </a:tr>
            </a:tbl>
          </a:graphicData>
        </a:graphic>
      </p:graphicFrame>
      <p:sp>
        <p:nvSpPr>
          <p:cNvPr id="25" name="Rectangle 24">
            <a:extLst>
              <a:ext uri="{FF2B5EF4-FFF2-40B4-BE49-F238E27FC236}">
                <a16:creationId xmlns:a16="http://schemas.microsoft.com/office/drawing/2014/main" id="{5B9BBE91-E742-304E-6C67-CCEC4F4B784A}"/>
              </a:ext>
            </a:extLst>
          </p:cNvPr>
          <p:cNvSpPr/>
          <p:nvPr/>
        </p:nvSpPr>
        <p:spPr>
          <a:xfrm>
            <a:off x="223741" y="5759193"/>
            <a:ext cx="4210735" cy="276999"/>
          </a:xfrm>
          <a:prstGeom prst="rect">
            <a:avLst/>
          </a:prstGeom>
        </p:spPr>
        <p:txBody>
          <a:bodyPr wrap="square">
            <a:spAutoFit/>
          </a:bodyPr>
          <a:lstStyle/>
          <a:p>
            <a:pPr lvl="0" algn="ctr">
              <a:buClr>
                <a:prstClr val="black"/>
              </a:buClr>
              <a:defRPr/>
            </a:pPr>
            <a:r>
              <a:rPr lang="en-US" sz="1200" b="1" dirty="0">
                <a:solidFill>
                  <a:schemeClr val="accent5"/>
                </a:solidFill>
                <a:latin typeface="Calibri" panose="020F0502020204030204" pitchFamily="34" charset="0"/>
                <a:ea typeface="Open Sans Condensed Condensed" panose="020B0806030504020204" pitchFamily="34"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accent5"/>
              </a:solidFill>
              <a:effectLst/>
              <a:uLnTx/>
              <a:uFillTx/>
              <a:latin typeface="Calibri" panose="020F0502020204030204" pitchFamily="34" charset="0"/>
              <a:ea typeface="Open Sans Condensed Condensed" panose="020B0806030504020204" pitchFamily="34" charset="0"/>
              <a:cs typeface="Calibri" panose="020F0502020204030204" pitchFamily="34" charset="0"/>
            </a:endParaRPr>
          </a:p>
        </p:txBody>
      </p:sp>
      <p:graphicFrame>
        <p:nvGraphicFramePr>
          <p:cNvPr id="24" name="Table 23" descr="Aligned Advanced Academic Courses">
            <a:extLst>
              <a:ext uri="{FF2B5EF4-FFF2-40B4-BE49-F238E27FC236}">
                <a16:creationId xmlns:a16="http://schemas.microsoft.com/office/drawing/2014/main" id="{4DA9AEF6-111A-CA23-62C1-ADDF6E8B65E9}"/>
              </a:ext>
            </a:extLst>
          </p:cNvPr>
          <p:cNvGraphicFramePr>
            <a:graphicFrameLocks noGrp="1"/>
          </p:cNvGraphicFramePr>
          <p:nvPr>
            <p:extLst>
              <p:ext uri="{D42A27DB-BD31-4B8C-83A1-F6EECF244321}">
                <p14:modId xmlns:p14="http://schemas.microsoft.com/office/powerpoint/2010/main" val="3248494516"/>
              </p:ext>
            </p:extLst>
          </p:nvPr>
        </p:nvGraphicFramePr>
        <p:xfrm>
          <a:off x="225988" y="6017906"/>
          <a:ext cx="4206240" cy="640080"/>
        </p:xfrm>
        <a:graphic>
          <a:graphicData uri="http://schemas.openxmlformats.org/drawingml/2006/table">
            <a:tbl>
              <a:tblPr firstRow="1" bandRow="1">
                <a:effectLst/>
                <a:tableStyleId>{5C22544A-7EE6-4342-B048-85BDC9FD1C3A}</a:tableStyleId>
              </a:tblPr>
              <a:tblGrid>
                <a:gridCol w="1280160">
                  <a:extLst>
                    <a:ext uri="{9D8B030D-6E8A-4147-A177-3AD203B41FA5}">
                      <a16:colId xmlns:a16="http://schemas.microsoft.com/office/drawing/2014/main" val="3900548994"/>
                    </a:ext>
                  </a:extLst>
                </a:gridCol>
                <a:gridCol w="2926080">
                  <a:extLst>
                    <a:ext uri="{9D8B030D-6E8A-4147-A177-3AD203B41FA5}">
                      <a16:colId xmlns:a16="http://schemas.microsoft.com/office/drawing/2014/main" val="1881397732"/>
                    </a:ext>
                  </a:extLst>
                </a:gridCol>
              </a:tblGrid>
              <a:tr h="3200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AP or IB</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AP Physics 2: Algebra Based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706"/>
                      </a:schemeClr>
                    </a:solidFill>
                  </a:tcPr>
                </a:tc>
                <a:extLst>
                  <a:ext uri="{0D108BD9-81ED-4DB2-BD59-A6C34878D82A}">
                    <a16:rowId xmlns:a16="http://schemas.microsoft.com/office/drawing/2014/main" val="2752735340"/>
                  </a:ext>
                </a:extLst>
              </a:tr>
              <a:tr h="3200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30" name="TextBox 29">
            <a:extLst>
              <a:ext uri="{FF2B5EF4-FFF2-40B4-BE49-F238E27FC236}">
                <a16:creationId xmlns:a16="http://schemas.microsoft.com/office/drawing/2014/main" id="{7FB0F438-0FE4-7116-664C-3F78CF25D7AB}"/>
              </a:ext>
            </a:extLst>
          </p:cNvPr>
          <p:cNvSpPr txBox="1"/>
          <p:nvPr/>
        </p:nvSpPr>
        <p:spPr>
          <a:xfrm>
            <a:off x="185445" y="6599556"/>
            <a:ext cx="4287326" cy="461665"/>
          </a:xfrm>
          <a:prstGeom prst="rect">
            <a:avLst/>
          </a:prstGeom>
          <a:noFill/>
        </p:spPr>
        <p:txBody>
          <a:bodyPr wrap="square" rtlCol="0">
            <a:spAutoFit/>
          </a:bodyPr>
          <a:lstStyle/>
          <a:p>
            <a:pPr marR="0">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Rectangle 68">
            <a:extLst>
              <a:ext uri="{FF2B5EF4-FFF2-40B4-BE49-F238E27FC236}">
                <a16:creationId xmlns:a16="http://schemas.microsoft.com/office/drawing/2014/main" id="{DF229428-C44A-C435-ECE6-859F8C7A868B}"/>
              </a:ext>
            </a:extLst>
          </p:cNvPr>
          <p:cNvSpPr/>
          <p:nvPr/>
        </p:nvSpPr>
        <p:spPr>
          <a:xfrm>
            <a:off x="232551" y="7032392"/>
            <a:ext cx="41931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5"/>
                </a:solidFill>
                <a:effectLst/>
                <a:uLnTx/>
                <a:uFillTx/>
                <a:latin typeface="Calibri" panose="020F0502020204030204" pitchFamily="34" charset="0"/>
                <a:ea typeface="Open Sans Condensed Condensed" panose="020B0806030504020204" pitchFamily="34"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5"/>
              </a:solidFill>
              <a:effectLst/>
              <a:uLnTx/>
              <a:uFillTx/>
              <a:latin typeface="Calibri" panose="020F0502020204030204" pitchFamily="34" charset="0"/>
              <a:ea typeface="Open Sans Condensed Condensed" panose="020B0806030504020204" pitchFamily="34" charset="0"/>
              <a:cs typeface="Calibri" panose="020F0502020204030204" pitchFamily="34" charset="0"/>
            </a:endParaRPr>
          </a:p>
        </p:txBody>
      </p:sp>
      <p:graphicFrame>
        <p:nvGraphicFramePr>
          <p:cNvPr id="68" name="Table 67" descr="Work-Based Learning and Expanded Learning Opportunities">
            <a:extLst>
              <a:ext uri="{FF2B5EF4-FFF2-40B4-BE49-F238E27FC236}">
                <a16:creationId xmlns:a16="http://schemas.microsoft.com/office/drawing/2014/main" id="{9A6CD915-62C3-0CAA-BDDB-FF11D06D7E8A}"/>
              </a:ext>
            </a:extLst>
          </p:cNvPr>
          <p:cNvGraphicFramePr>
            <a:graphicFrameLocks noGrp="1"/>
          </p:cNvGraphicFramePr>
          <p:nvPr>
            <p:extLst>
              <p:ext uri="{D42A27DB-BD31-4B8C-83A1-F6EECF244321}">
                <p14:modId xmlns:p14="http://schemas.microsoft.com/office/powerpoint/2010/main" val="3853379532"/>
              </p:ext>
            </p:extLst>
          </p:nvPr>
        </p:nvGraphicFramePr>
        <p:xfrm>
          <a:off x="225988" y="7274771"/>
          <a:ext cx="4206240" cy="1280160"/>
        </p:xfrm>
        <a:graphic>
          <a:graphicData uri="http://schemas.openxmlformats.org/drawingml/2006/table">
            <a:tbl>
              <a:tblPr firstRow="1" bandRow="1">
                <a:effectLst/>
                <a:tableStyleId>{5C22544A-7EE6-4342-B048-85BDC9FD1C3A}</a:tableStyleId>
              </a:tblPr>
              <a:tblGrid>
                <a:gridCol w="1280160">
                  <a:extLst>
                    <a:ext uri="{9D8B030D-6E8A-4147-A177-3AD203B41FA5}">
                      <a16:colId xmlns:a16="http://schemas.microsoft.com/office/drawing/2014/main" val="3900548994"/>
                    </a:ext>
                  </a:extLst>
                </a:gridCol>
                <a:gridCol w="2926080">
                  <a:extLst>
                    <a:ext uri="{9D8B030D-6E8A-4147-A177-3AD203B41FA5}">
                      <a16:colId xmlns:a16="http://schemas.microsoft.com/office/drawing/2014/main" val="1881397732"/>
                    </a:ext>
                  </a:extLst>
                </a:gridCol>
              </a:tblGrid>
              <a:tr h="42554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 diesel mechanic at a transportation company and learn to inspect and repair diesel equipment</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at a transportation company, working closely with an industrial mechanic to diagnose issues with heavy equipment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20860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Tour an original equipment manufacturer (OEM) facility</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9" name="Rectangle 8">
            <a:extLst>
              <a:ext uri="{FF2B5EF4-FFF2-40B4-BE49-F238E27FC236}">
                <a16:creationId xmlns:a16="http://schemas.microsoft.com/office/drawing/2014/main" id="{CC1BD2B2-0C9B-9894-30B9-A850219470BC}"/>
              </a:ext>
            </a:extLst>
          </p:cNvPr>
          <p:cNvSpPr/>
          <p:nvPr/>
        </p:nvSpPr>
        <p:spPr>
          <a:xfrm>
            <a:off x="185001" y="8593339"/>
            <a:ext cx="42882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5"/>
                </a:solidFill>
                <a:effectLst/>
                <a:uLnTx/>
                <a:uFillTx/>
                <a:latin typeface="Calibri" panose="020F0502020204030204" pitchFamily="34" charset="0"/>
                <a:ea typeface="Open Sans Condensed Condensed" panose="020B0806030504020204" pitchFamily="34" charset="0"/>
                <a:cs typeface="Calibri" panose="020F0502020204030204" pitchFamily="34" charset="0"/>
              </a:rPr>
              <a:t>Aligned Industry-Based Certifications</a:t>
            </a:r>
          </a:p>
        </p:txBody>
      </p:sp>
      <p:sp>
        <p:nvSpPr>
          <p:cNvPr id="8" name="Google Shape;166;p1">
            <a:extLst>
              <a:ext uri="{FF2B5EF4-FFF2-40B4-BE49-F238E27FC236}">
                <a16:creationId xmlns:a16="http://schemas.microsoft.com/office/drawing/2014/main" id="{FC71C80A-BA8B-6785-EB16-3808AF0298DB}"/>
              </a:ext>
            </a:extLst>
          </p:cNvPr>
          <p:cNvSpPr txBox="1"/>
          <p:nvPr/>
        </p:nvSpPr>
        <p:spPr>
          <a:xfrm>
            <a:off x="278327" y="8844554"/>
            <a:ext cx="4160461" cy="640927"/>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 Level Automobile Maintenance and Light Repair (MR)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Engine Performance (EP)</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Engine Repair (ER)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Collision Non-Structural Analysis and Damage Repair (SR)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Collision Painting and Refinishing (PR)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Collision Structural Analysis and Damage Repair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Medium/Heavy Truck, Brakes (TB)</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Medium/Heavy Truck, Diesel Engines (DE)</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Medium/Heavy Truck, Electrical/Electronic Systems (TE)</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Medium/Heavy Truck, Suspension and Steering (TS)</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Refrigerant Recovery and Recycling</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Diesel Technology - Job Ready</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Heavy Equipment Maintenance and Repair - Job Ready</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Industrial Technology Maintenance (ITM) - Basic Pneumatic Systems</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Industrial Technology Maintenance (ITM) - Electrical Systems</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Industrial Technology Maintenance (ITM) - Maintenance Operations</a:t>
            </a:r>
          </a:p>
        </p:txBody>
      </p:sp>
      <p:grpSp>
        <p:nvGrpSpPr>
          <p:cNvPr id="2" name="Group 1">
            <a:extLst>
              <a:ext uri="{FF2B5EF4-FFF2-40B4-BE49-F238E27FC236}">
                <a16:creationId xmlns:a16="http://schemas.microsoft.com/office/drawing/2014/main" id="{3EC03916-E7F6-398A-EC9F-0412D280ACB4}"/>
              </a:ext>
              <a:ext uri="{C183D7F6-B498-43B3-948B-1728B52AA6E4}">
                <adec:decorative xmlns:adec="http://schemas.microsoft.com/office/drawing/2017/decorative" val="1"/>
              </a:ext>
            </a:extLst>
          </p:cNvPr>
          <p:cNvGrpSpPr/>
          <p:nvPr/>
        </p:nvGrpSpPr>
        <p:grpSpPr>
          <a:xfrm>
            <a:off x="4672148" y="2379876"/>
            <a:ext cx="3127248" cy="777240"/>
            <a:chOff x="4689077" y="2379876"/>
            <a:chExt cx="3116025" cy="781900"/>
          </a:xfrm>
        </p:grpSpPr>
        <p:pic>
          <p:nvPicPr>
            <p:cNvPr id="5" name="Google Shape;386;p10">
              <a:extLst>
                <a:ext uri="{FF2B5EF4-FFF2-40B4-BE49-F238E27FC236}">
                  <a16:creationId xmlns:a16="http://schemas.microsoft.com/office/drawing/2014/main" id="{8A3AEE40-1A0F-F266-3552-2404FC58A024}"/>
                </a:ext>
                <a:ext uri="{C183D7F6-B498-43B3-948B-1728B52AA6E4}">
                  <adec:decorative xmlns:adec="http://schemas.microsoft.com/office/drawing/2017/decorative" val="1"/>
                </a:ext>
              </a:extLst>
            </p:cNvPr>
            <p:cNvPicPr preferRelativeResize="0"/>
            <p:nvPr/>
          </p:nvPicPr>
          <p:blipFill rotWithShape="1">
            <a:blip r:embed="rId4">
              <a:alphaModFix/>
            </a:blip>
            <a:srcRect l="58216" t="47404" r="11906" b="17729"/>
            <a:stretch/>
          </p:blipFill>
          <p:spPr>
            <a:xfrm>
              <a:off x="5814677" y="2379876"/>
              <a:ext cx="1055100" cy="781900"/>
            </a:xfrm>
            <a:prstGeom prst="rect">
              <a:avLst/>
            </a:prstGeom>
            <a:noFill/>
            <a:ln>
              <a:noFill/>
            </a:ln>
          </p:spPr>
        </p:pic>
        <p:pic>
          <p:nvPicPr>
            <p:cNvPr id="6" name="Google Shape;387;p10">
              <a:extLst>
                <a:ext uri="{FF2B5EF4-FFF2-40B4-BE49-F238E27FC236}">
                  <a16:creationId xmlns:a16="http://schemas.microsoft.com/office/drawing/2014/main" id="{5D607569-9FA3-981D-A030-E0E33372D193}"/>
                </a:ext>
                <a:ext uri="{C183D7F6-B498-43B3-948B-1728B52AA6E4}">
                  <adec:decorative xmlns:adec="http://schemas.microsoft.com/office/drawing/2017/decorative" val="1"/>
                </a:ext>
              </a:extLst>
            </p:cNvPr>
            <p:cNvPicPr preferRelativeResize="0"/>
            <p:nvPr/>
          </p:nvPicPr>
          <p:blipFill rotWithShape="1">
            <a:blip r:embed="rId4">
              <a:alphaModFix/>
            </a:blip>
            <a:srcRect l="7537" t="9619" r="65261" b="55514"/>
            <a:stretch/>
          </p:blipFill>
          <p:spPr>
            <a:xfrm>
              <a:off x="6844502" y="2379876"/>
              <a:ext cx="960600" cy="781900"/>
            </a:xfrm>
            <a:prstGeom prst="rect">
              <a:avLst/>
            </a:prstGeom>
            <a:noFill/>
            <a:ln>
              <a:noFill/>
            </a:ln>
          </p:spPr>
        </p:pic>
        <p:pic>
          <p:nvPicPr>
            <p:cNvPr id="7" name="Google Shape;390;p10">
              <a:extLst>
                <a:ext uri="{FF2B5EF4-FFF2-40B4-BE49-F238E27FC236}">
                  <a16:creationId xmlns:a16="http://schemas.microsoft.com/office/drawing/2014/main" id="{2654B2DD-52E4-0403-BCFF-06BC5B933FD1}"/>
                </a:ext>
                <a:ext uri="{C183D7F6-B498-43B3-948B-1728B52AA6E4}">
                  <adec:decorative xmlns:adec="http://schemas.microsoft.com/office/drawing/2017/decorative" val="1"/>
                </a:ext>
              </a:extLst>
            </p:cNvPr>
            <p:cNvPicPr preferRelativeResize="0"/>
            <p:nvPr/>
          </p:nvPicPr>
          <p:blipFill rotWithShape="1">
            <a:blip r:embed="rId4">
              <a:alphaModFix/>
            </a:blip>
            <a:srcRect l="14182" t="47222" r="52766" b="17910"/>
            <a:stretch/>
          </p:blipFill>
          <p:spPr>
            <a:xfrm>
              <a:off x="4689077" y="2379876"/>
              <a:ext cx="1167175" cy="781900"/>
            </a:xfrm>
            <a:prstGeom prst="rect">
              <a:avLst/>
            </a:prstGeom>
            <a:noFill/>
            <a:ln>
              <a:noFill/>
            </a:ln>
          </p:spPr>
        </p:pic>
      </p:grpSp>
      <p:sp>
        <p:nvSpPr>
          <p:cNvPr id="40" name="Rectangle 39">
            <a:extLst>
              <a:ext uri="{FF2B5EF4-FFF2-40B4-BE49-F238E27FC236}">
                <a16:creationId xmlns:a16="http://schemas.microsoft.com/office/drawing/2014/main" id="{9F862BE8-DE4E-AFA7-251C-94E082351D57}"/>
              </a:ext>
              <a:ext uri="{C183D7F6-B498-43B3-948B-1728B52AA6E4}">
                <adec:decorative xmlns:adec="http://schemas.microsoft.com/office/drawing/2017/decorative" val="1"/>
              </a:ext>
            </a:extLst>
          </p:cNvPr>
          <p:cNvSpPr/>
          <p:nvPr/>
        </p:nvSpPr>
        <p:spPr>
          <a:xfrm>
            <a:off x="4672584" y="2744593"/>
            <a:ext cx="3100725" cy="7313807"/>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58584" y="3483864"/>
            <a:ext cx="610356" cy="596485"/>
          </a:xfrm>
          <a:prstGeom prst="rect">
            <a:avLst/>
          </a:prstGeom>
        </p:spPr>
      </p:pic>
      <p:sp>
        <p:nvSpPr>
          <p:cNvPr id="53" name="Rectangle 52">
            <a:extLst>
              <a:ext uri="{FF2B5EF4-FFF2-40B4-BE49-F238E27FC236}">
                <a16:creationId xmlns:a16="http://schemas.microsoft.com/office/drawing/2014/main" id="{CB58AA43-9F41-D4A0-5051-FFAFDE2F51D1}"/>
              </a:ext>
            </a:extLst>
          </p:cNvPr>
          <p:cNvSpPr/>
          <p:nvPr/>
        </p:nvSpPr>
        <p:spPr>
          <a:xfrm>
            <a:off x="4745736" y="3218688"/>
            <a:ext cx="2866460"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806030504020204" pitchFamily="34" charset="0"/>
                <a:cs typeface="Calibri" panose="020F0502020204030204" pitchFamily="34" charset="0"/>
                <a:sym typeface="Calibri"/>
              </a:rPr>
              <a:t>Example Postsecondary Opportunities</a:t>
            </a:r>
          </a:p>
        </p:txBody>
      </p:sp>
      <p:sp>
        <p:nvSpPr>
          <p:cNvPr id="52" name="Google Shape;163;p1">
            <a:extLst>
              <a:ext uri="{FF2B5EF4-FFF2-40B4-BE49-F238E27FC236}">
                <a16:creationId xmlns:a16="http://schemas.microsoft.com/office/drawing/2014/main" id="{C1E3B088-BFCF-7962-B7AF-D84C900A3B5E}"/>
              </a:ext>
            </a:extLst>
          </p:cNvPr>
          <p:cNvSpPr txBox="1"/>
          <p:nvPr/>
        </p:nvSpPr>
        <p:spPr>
          <a:xfrm>
            <a:off x="4773168" y="3474720"/>
            <a:ext cx="2882825" cy="2244889"/>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ts val="1250"/>
              </a:lnSpc>
              <a:spcBef>
                <a:spcPts val="0"/>
              </a:spcBef>
              <a:spcAft>
                <a:spcPts val="0"/>
              </a:spcAft>
              <a:buClr>
                <a:srgbClr val="363534"/>
              </a:buClr>
              <a:buSzTx/>
              <a:buFont typeface="Arial"/>
              <a:buNone/>
              <a:tabLst/>
              <a:defRPr/>
            </a:pPr>
            <a:r>
              <a:rPr lang="en-US" sz="900" b="1"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Apprenticeships</a:t>
            </a:r>
            <a:endParaRPr kumimoji="0" lang="en-US" sz="9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171450" marR="0" lvl="0" indent="-171450" algn="l" defTabSz="914400" rtl="0" eaLnBrk="1" fontAlgn="auto" latinLnBrk="0" hangingPunct="1">
              <a:lnSpc>
                <a:spcPts val="1000"/>
              </a:lnSpc>
              <a:spcBef>
                <a:spcPts val="0"/>
              </a:spcBef>
              <a:spcAft>
                <a:spcPts val="0"/>
              </a:spcAft>
              <a:buSzTx/>
              <a:buFont typeface="Arial" panose="020B0604020202020204" pitchFamily="34" charset="0"/>
              <a:buChar char="•"/>
              <a:tabLst/>
              <a:defRPr/>
            </a:pPr>
            <a:r>
              <a:rPr lang="en-US" sz="900"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Diesel Mechanic Apprentice</a:t>
            </a:r>
            <a:endParaRPr kumimoji="0" lang="en-US" sz="9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R="0" lvl="0" algn="l" defTabSz="914400" rtl="0" eaLnBrk="1" fontAlgn="auto" latinLnBrk="0" hangingPunct="1">
              <a:lnSpc>
                <a:spcPts val="700"/>
              </a:lnSpc>
              <a:spcBef>
                <a:spcPts val="0"/>
              </a:spcBef>
              <a:spcAft>
                <a:spcPts val="0"/>
              </a:spcAft>
              <a:buSzTx/>
              <a:tabLst/>
              <a:defRPr/>
            </a:pPr>
            <a:endParaRPr kumimoji="0" lang="en-US" sz="7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R="0" lvl="0" algn="l" defTabSz="914400" rtl="0" eaLnBrk="1" fontAlgn="auto" latinLnBrk="0" hangingPunct="1">
              <a:lnSpc>
                <a:spcPts val="125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Associate Degrees</a:t>
            </a:r>
            <a:endParaRPr kumimoji="0"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17145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
                  </a:ext>
                </a:extLst>
              </a:rPr>
              <a:t>Diesel Mechanics Technology</a:t>
            </a:r>
          </a:p>
          <a:p>
            <a:pPr marL="17145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Medium/Heavy Vehicle and Truck Technology</a:t>
            </a:r>
          </a:p>
          <a:p>
            <a:pPr>
              <a:lnSpc>
                <a:spcPts val="700"/>
              </a:lnSpc>
              <a:buSzPct val="100000"/>
              <a:defRPr/>
            </a:pPr>
            <a:endParaRPr lang="en-US" sz="7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lvl="0">
              <a:lnSpc>
                <a:spcPts val="125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Electrical and Power Transmission Technology</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Construction/Heavy Equipment/Earthmoving Equipment Operation</a:t>
            </a:r>
          </a:p>
          <a:p>
            <a:pPr lvl="0">
              <a:lnSpc>
                <a:spcPts val="700"/>
              </a:lnSpc>
              <a:buClr>
                <a:srgbClr val="363534"/>
              </a:buClr>
              <a:buSzPts val="800"/>
              <a:defRPr/>
            </a:pPr>
            <a:endParaRPr lang="en-US" sz="7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a:p>
            <a:pPr lvl="0">
              <a:lnSpc>
                <a:spcPts val="1250"/>
              </a:lnSpc>
              <a:buClr>
                <a:srgbClr val="363534"/>
              </a:buClr>
              <a:buSzPts val="800"/>
              <a:defRPr/>
            </a:pPr>
            <a:r>
              <a:rPr lang="en-US" sz="900" b="1"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Additional Stackable IBCs/License</a:t>
            </a: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 </a:t>
            </a:r>
          </a:p>
          <a:p>
            <a:pPr marL="171450" lvl="0" indent="-171450">
              <a:lnSpc>
                <a:spcPts val="1000"/>
              </a:lnSpc>
              <a:buSzPct val="100000"/>
              <a:buFont typeface="Arial" panose="020B0604020202020204" pitchFamily="34" charset="0"/>
              <a:buChar char="•"/>
              <a:defRPr/>
            </a:pPr>
            <a:r>
              <a:rPr kumimoji="0" lang="en-US" sz="9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Electronic Diesel Engine Diagnosis Specialist Certification (L2)</a:t>
            </a:r>
          </a:p>
        </p:txBody>
      </p:sp>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73168" y="5500878"/>
            <a:ext cx="615338" cy="594360"/>
          </a:xfrm>
          <a:prstGeom prst="rect">
            <a:avLst/>
          </a:prstGeom>
        </p:spPr>
      </p:pic>
      <p:sp>
        <p:nvSpPr>
          <p:cNvPr id="54" name="Rectangle 53">
            <a:extLst>
              <a:ext uri="{FF2B5EF4-FFF2-40B4-BE49-F238E27FC236}">
                <a16:creationId xmlns:a16="http://schemas.microsoft.com/office/drawing/2014/main" id="{22039408-61C0-3564-EB7C-6045E1D0AD78}"/>
              </a:ext>
            </a:extLst>
          </p:cNvPr>
          <p:cNvSpPr/>
          <p:nvPr/>
        </p:nvSpPr>
        <p:spPr>
          <a:xfrm>
            <a:off x="5376672" y="5601462"/>
            <a:ext cx="2401078"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806030504020204" pitchFamily="34" charset="0"/>
                <a:cs typeface="Calibri" panose="020F0502020204030204" pitchFamily="34" charset="0"/>
              </a:rPr>
              <a:t>Example Aligned Occupations   </a:t>
            </a:r>
          </a:p>
        </p:txBody>
      </p:sp>
      <p:sp>
        <p:nvSpPr>
          <p:cNvPr id="11" name="Double Bracket 10">
            <a:extLst>
              <a:ext uri="{FF2B5EF4-FFF2-40B4-BE49-F238E27FC236}">
                <a16:creationId xmlns:a16="http://schemas.microsoft.com/office/drawing/2014/main" id="{240BCDAE-556F-6AF2-25FC-616C9355CCF5}"/>
              </a:ext>
              <a:ext uri="{C183D7F6-B498-43B3-948B-1728B52AA6E4}">
                <adec:decorative xmlns:adec="http://schemas.microsoft.com/office/drawing/2017/decorative" val="1"/>
              </a:ext>
            </a:extLst>
          </p:cNvPr>
          <p:cNvSpPr/>
          <p:nvPr/>
        </p:nvSpPr>
        <p:spPr>
          <a:xfrm>
            <a:off x="5312664" y="5994728"/>
            <a:ext cx="1901952" cy="101690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33BFB84-59C4-C8FE-EDB3-8CC9FCFC8CDC}"/>
              </a:ext>
            </a:extLst>
          </p:cNvPr>
          <p:cNvSpPr txBox="1"/>
          <p:nvPr/>
        </p:nvSpPr>
        <p:spPr>
          <a:xfrm>
            <a:off x="5358385" y="6003872"/>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Heavy and Tractor-Trailer Truck Drivers</a:t>
            </a:r>
          </a:p>
        </p:txBody>
      </p:sp>
      <p:sp>
        <p:nvSpPr>
          <p:cNvPr id="14" name="TextBox 13">
            <a:extLst>
              <a:ext uri="{FF2B5EF4-FFF2-40B4-BE49-F238E27FC236}">
                <a16:creationId xmlns:a16="http://schemas.microsoft.com/office/drawing/2014/main" id="{A555B307-AE6F-EA9E-A25A-EFAA881D56B8}"/>
              </a:ext>
            </a:extLst>
          </p:cNvPr>
          <p:cNvSpPr txBox="1"/>
          <p:nvPr/>
        </p:nvSpPr>
        <p:spPr>
          <a:xfrm>
            <a:off x="5376672" y="6388678"/>
            <a:ext cx="1581912" cy="58483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46,825</a:t>
            </a:r>
            <a:endPar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latin typeface="Calibri" panose="020F0502020204030204" pitchFamily="34" charset="0"/>
                <a:ea typeface="Open Sans Light" panose="020B0606030504020204" pitchFamily="34" charset="0"/>
                <a:cs typeface="Calibri" panose="020F0502020204030204" pitchFamily="34" charset="0"/>
              </a:rPr>
              <a:t>29,081</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22</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60" name="Double Bracket 59">
            <a:extLst>
              <a:ext uri="{FF2B5EF4-FFF2-40B4-BE49-F238E27FC236}">
                <a16:creationId xmlns:a16="http://schemas.microsoft.com/office/drawing/2014/main" id="{81F46D07-0F9C-D5EA-8C81-5C3623B9DB7B}"/>
              </a:ext>
              <a:ext uri="{C183D7F6-B498-43B3-948B-1728B52AA6E4}">
                <adec:decorative xmlns:adec="http://schemas.microsoft.com/office/drawing/2017/decorative" val="1"/>
              </a:ext>
            </a:extLst>
          </p:cNvPr>
          <p:cNvSpPr/>
          <p:nvPr/>
        </p:nvSpPr>
        <p:spPr>
          <a:xfrm>
            <a:off x="5312664" y="7101059"/>
            <a:ext cx="1901952" cy="101690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32188150-17DB-FAAB-A74D-3075F9E6B623}"/>
              </a:ext>
            </a:extLst>
          </p:cNvPr>
          <p:cNvSpPr txBox="1"/>
          <p:nvPr/>
        </p:nvSpPr>
        <p:spPr>
          <a:xfrm>
            <a:off x="5358385" y="7110203"/>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Mobile Heavy Equipment</a:t>
            </a:r>
          </a:p>
          <a:p>
            <a:pPr lvl="0" defTabSz="1341150">
              <a:buClr>
                <a:prstClr val="black"/>
              </a:buClr>
              <a:buSzPts val="800"/>
              <a:defRPr/>
            </a:pP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Mechanics</a:t>
            </a:r>
          </a:p>
        </p:txBody>
      </p:sp>
      <p:sp>
        <p:nvSpPr>
          <p:cNvPr id="62" name="TextBox 61">
            <a:extLst>
              <a:ext uri="{FF2B5EF4-FFF2-40B4-BE49-F238E27FC236}">
                <a16:creationId xmlns:a16="http://schemas.microsoft.com/office/drawing/2014/main" id="{A4A08367-DE27-F7D0-D99E-B65255827A74}"/>
              </a:ext>
            </a:extLst>
          </p:cNvPr>
          <p:cNvSpPr txBox="1"/>
          <p:nvPr/>
        </p:nvSpPr>
        <p:spPr>
          <a:xfrm>
            <a:off x="5376672" y="7495009"/>
            <a:ext cx="1581912" cy="58483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$57,943</a:t>
            </a:r>
            <a:endPar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latin typeface="Calibri" panose="020F0502020204030204" pitchFamily="34" charset="0"/>
                <a:ea typeface="Open Sans Light" panose="020B0606030504020204" pitchFamily="34" charset="0"/>
                <a:cs typeface="Calibri" panose="020F0502020204030204" pitchFamily="34" charset="0"/>
              </a:rPr>
              <a:t>2,637</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31</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27" name="Double Bracket 26">
            <a:extLst>
              <a:ext uri="{FF2B5EF4-FFF2-40B4-BE49-F238E27FC236}">
                <a16:creationId xmlns:a16="http://schemas.microsoft.com/office/drawing/2014/main" id="{9BBC5CC3-313C-9321-5BDD-C4D1920FA7EC}"/>
              </a:ext>
              <a:ext uri="{C183D7F6-B498-43B3-948B-1728B52AA6E4}">
                <adec:decorative xmlns:adec="http://schemas.microsoft.com/office/drawing/2017/decorative" val="1"/>
              </a:ext>
            </a:extLst>
          </p:cNvPr>
          <p:cNvSpPr/>
          <p:nvPr/>
        </p:nvSpPr>
        <p:spPr>
          <a:xfrm>
            <a:off x="5312664" y="8203300"/>
            <a:ext cx="1901952" cy="1173596"/>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4725C118-9F93-D9F5-5137-6FD0749B2962}"/>
              </a:ext>
            </a:extLst>
          </p:cNvPr>
          <p:cNvSpPr txBox="1"/>
          <p:nvPr/>
        </p:nvSpPr>
        <p:spPr>
          <a:xfrm>
            <a:off x="5358385" y="8212444"/>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First-Line Supervisors of</a:t>
            </a:r>
          </a:p>
          <a:p>
            <a:pPr lvl="0" defTabSz="1341150">
              <a:buClr>
                <a:prstClr val="black"/>
              </a:buClr>
              <a:buSzPts val="800"/>
              <a:defRPr/>
            </a:pP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Mechanics, Installers, and Repairers</a:t>
            </a:r>
          </a:p>
        </p:txBody>
      </p:sp>
      <p:sp>
        <p:nvSpPr>
          <p:cNvPr id="29" name="TextBox 28">
            <a:extLst>
              <a:ext uri="{FF2B5EF4-FFF2-40B4-BE49-F238E27FC236}">
                <a16:creationId xmlns:a16="http://schemas.microsoft.com/office/drawing/2014/main" id="{BF55155A-A936-BB85-42DC-08B2A7721A3C}"/>
              </a:ext>
            </a:extLst>
          </p:cNvPr>
          <p:cNvSpPr txBox="1"/>
          <p:nvPr/>
        </p:nvSpPr>
        <p:spPr>
          <a:xfrm>
            <a:off x="5376672" y="8757061"/>
            <a:ext cx="1581912" cy="58483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$66,535</a:t>
            </a:r>
            <a:endPar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t>Annual Openings: 5,019</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19%</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7">
            <a:alphaModFix/>
          </a:blip>
          <a:srcRect/>
          <a:stretch/>
        </p:blipFill>
        <p:spPr>
          <a:xfrm>
            <a:off x="146880" y="9574456"/>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51966" y="9537184"/>
            <a:ext cx="3754879" cy="323165"/>
          </a:xfrm>
          <a:prstGeom prst="rect">
            <a:avLst/>
          </a:prstGeom>
          <a:noFill/>
        </p:spPr>
        <p:txBody>
          <a:bodyPr wrap="square" rtlCol="0">
            <a:spAutoFit/>
          </a:bodyPr>
          <a:lstStyle/>
          <a:p>
            <a:r>
              <a:rPr lang="en-US" sz="750" i="1" dirty="0">
                <a:solidFill>
                  <a:srgbClr val="363534"/>
                </a:solidFill>
                <a:latin typeface="Calibri" panose="020F0502020204030204" pitchFamily="34" charset="0"/>
                <a:ea typeface="Open Sans ExtraBold" panose="020B0606030504020204" pitchFamily="34" charset="0"/>
                <a:cs typeface="Calibri" panose="020F0502020204030204" pitchFamily="34" charset="0"/>
              </a:rPr>
              <a:t>Successful completion of the Diesel and Heavy Equipment Maintenance and Commercial Driver program of study will fulfill requirements of the Business and Industry endorsement.</a:t>
            </a:r>
          </a:p>
        </p:txBody>
      </p:sp>
      <p:pic>
        <p:nvPicPr>
          <p:cNvPr id="36" name="Picture 35">
            <a:extLst>
              <a:ext uri="{FF2B5EF4-FFF2-40B4-BE49-F238E27FC236}">
                <a16:creationId xmlns:a16="http://schemas.microsoft.com/office/drawing/2014/main" id="{F5581133-500F-5EDD-44BE-92FC380528D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18872" y="2481135"/>
            <a:ext cx="610355" cy="596484"/>
          </a:xfrm>
          <a:prstGeom prst="rect">
            <a:avLst/>
          </a:prstGeom>
        </p:spPr>
      </p:pic>
      <p:sp>
        <p:nvSpPr>
          <p:cNvPr id="51" name="TextBox 50">
            <a:extLst>
              <a:ext uri="{FF2B5EF4-FFF2-40B4-BE49-F238E27FC236}">
                <a16:creationId xmlns:a16="http://schemas.microsoft.com/office/drawing/2014/main" id="{EF0D0B2F-972D-AF49-B088-946787D9972D}"/>
              </a:ext>
            </a:extLst>
          </p:cNvPr>
          <p:cNvSpPr txBox="1"/>
          <p:nvPr/>
        </p:nvSpPr>
        <p:spPr>
          <a:xfrm>
            <a:off x="4681729" y="9372600"/>
            <a:ext cx="2783630"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48" name="Picture 47" descr="QR Code">
            <a:extLst>
              <a:ext uri="{FF2B5EF4-FFF2-40B4-BE49-F238E27FC236}">
                <a16:creationId xmlns:a16="http://schemas.microsoft.com/office/drawing/2014/main" id="{7983D379-C246-F5C3-FA5E-3A1654CA10F9}"/>
              </a:ext>
              <a:ext uri="{C183D7F6-B498-43B3-948B-1728B52AA6E4}">
                <adec:decorative xmlns:adec="http://schemas.microsoft.com/office/drawing/2017/decorative" val="0"/>
              </a:ext>
            </a:extLst>
          </p:cNvPr>
          <p:cNvPicPr>
            <a:picLocks noChangeAspect="1"/>
          </p:cNvPicPr>
          <p:nvPr/>
        </p:nvPicPr>
        <p:blipFill rotWithShape="1">
          <a:blip r:embed="rId9">
            <a:duotone>
              <a:schemeClr val="accent1">
                <a:shade val="45000"/>
                <a:satMod val="135000"/>
              </a:schemeClr>
              <a:prstClr val="white"/>
            </a:duotone>
          </a:blip>
          <a:srcRect l="20833" t="15997" r="20066" b="23970"/>
          <a:stretch/>
        </p:blipFill>
        <p:spPr>
          <a:xfrm>
            <a:off x="4745736" y="9537192"/>
            <a:ext cx="486110" cy="493776"/>
          </a:xfrm>
          <a:prstGeom prst="rect">
            <a:avLst/>
          </a:prstGeom>
        </p:spPr>
      </p:pic>
      <p:sp>
        <p:nvSpPr>
          <p:cNvPr id="42" name="TextBox 41">
            <a:extLst>
              <a:ext uri="{FF2B5EF4-FFF2-40B4-BE49-F238E27FC236}">
                <a16:creationId xmlns:a16="http://schemas.microsoft.com/office/drawing/2014/main" id="{1A3EEA34-F193-03CD-D7A0-E78B5F69DC06}"/>
              </a:ext>
            </a:extLst>
          </p:cNvPr>
          <p:cNvSpPr txBox="1"/>
          <p:nvPr/>
        </p:nvSpPr>
        <p:spPr>
          <a:xfrm>
            <a:off x="5166360" y="9518904"/>
            <a:ext cx="2191361" cy="519438"/>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a:t>
            </a:r>
            <a:r>
              <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 </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https://tea.texas.gov/academics/college-career-and-military-prep/career-and-technical-education/programs-of-study-additional-resources</a:t>
            </a:r>
            <a:endPar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sp>
        <p:nvSpPr>
          <p:cNvPr id="67" name="Rectangle 66">
            <a:extLst>
              <a:ext uri="{FF2B5EF4-FFF2-40B4-BE49-F238E27FC236}">
                <a16:creationId xmlns:a16="http://schemas.microsoft.com/office/drawing/2014/main" id="{1F332C65-1109-E46C-BCDC-AF99DF44DC49}"/>
              </a:ext>
              <a:ext uri="{C183D7F6-B498-43B3-948B-1728B52AA6E4}">
                <adec:decorative xmlns:adec="http://schemas.microsoft.com/office/drawing/2017/decorative" val="1"/>
              </a:ext>
            </a:extLst>
          </p:cNvPr>
          <p:cNvSpPr/>
          <p:nvPr/>
        </p:nvSpPr>
        <p:spPr>
          <a:xfrm rot="16200000">
            <a:off x="5678960" y="7964962"/>
            <a:ext cx="3709826" cy="477054"/>
          </a:xfrm>
          <a:prstGeom prst="rect">
            <a:avLst/>
          </a:prstGeom>
          <a:solidFill>
            <a:schemeClr val="accent1"/>
          </a:solidFill>
        </p:spPr>
        <p:txBody>
          <a:bodyPr wrap="square">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rPr>
              <a:t>Diesel and Heavy Equipment </a:t>
            </a:r>
            <a:br>
              <a:rPr kumimoji="0" lang="en-US" sz="14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rPr>
            </a:br>
            <a:r>
              <a:rPr kumimoji="0" lang="en-US" sz="14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rPr>
              <a:t>Maintenance and Commercial Driver</a:t>
            </a:r>
          </a:p>
        </p:txBody>
      </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Automotive and Collision Repair</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700" dirty="0">
              <a:solidFill>
                <a:schemeClr val="bg1"/>
              </a:solidFill>
            </a:endParaRPr>
          </a:p>
        </p:txBody>
      </p:sp>
      <p:sp>
        <p:nvSpPr>
          <p:cNvPr id="5" name="TextBox 4">
            <a:extLst>
              <a:ext uri="{FF2B5EF4-FFF2-40B4-BE49-F238E27FC236}">
                <a16:creationId xmlns:a16="http://schemas.microsoft.com/office/drawing/2014/main" id="{8F142032-B316-3E66-FA5C-D6489243A1AE}"/>
              </a:ext>
            </a:extLst>
          </p:cNvPr>
          <p:cNvSpPr txBox="1"/>
          <p:nvPr/>
        </p:nvSpPr>
        <p:spPr>
          <a:xfrm>
            <a:off x="1380744" y="118872"/>
            <a:ext cx="6392254" cy="400110"/>
          </a:xfrm>
          <a:prstGeom prst="rect">
            <a:avLst/>
          </a:prstGeom>
          <a:noFill/>
        </p:spPr>
        <p:txBody>
          <a:bodyPr wrap="square" rtlCol="0">
            <a:spAutoFit/>
          </a:bodyPr>
          <a:lstStyle/>
          <a:p>
            <a:pPr lvl="0">
              <a:spcAft>
                <a:spcPts val="300"/>
              </a:spcAft>
              <a:defRPr/>
            </a:pPr>
            <a:r>
              <a:rPr lang="en-US" sz="2000" b="1" dirty="0">
                <a:solidFill>
                  <a:schemeClr val="tx2"/>
                </a:solidFill>
                <a:latin typeface="Calibri" panose="020F0502020204030204" pitchFamily="34" charset="0"/>
                <a:ea typeface="Open Sans Condensed Condensed" panose="020B0806030504020204" pitchFamily="34" charset="0"/>
                <a:cs typeface="Calibri" panose="020F0502020204030204" pitchFamily="34" charset="0"/>
              </a:rPr>
              <a:t>Transportation, Distribution, and Logistics Career Cluster</a:t>
            </a:r>
          </a:p>
        </p:txBody>
      </p:sp>
      <p:sp>
        <p:nvSpPr>
          <p:cNvPr id="6" name="TextBox 5">
            <a:extLst>
              <a:ext uri="{FF2B5EF4-FFF2-40B4-BE49-F238E27FC236}">
                <a16:creationId xmlns:a16="http://schemas.microsoft.com/office/drawing/2014/main" id="{44451E52-1E2D-F97C-D466-765246B4B060}"/>
              </a:ext>
            </a:extLst>
          </p:cNvPr>
          <p:cNvSpPr txBox="1"/>
          <p:nvPr/>
        </p:nvSpPr>
        <p:spPr>
          <a:xfrm>
            <a:off x="1380744" y="484632"/>
            <a:ext cx="6392254" cy="621196"/>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chemeClr val="accent5"/>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rPr>
              <a:t>Diesel and Heavy Equipment Maintenance and Commercial Driver</a:t>
            </a:r>
            <a:endParaRPr kumimoji="0" lang="en-US" sz="17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5F578EE-9867-DE1E-B0EF-6E5582C2A3EA}"/>
              </a:ext>
            </a:extLst>
          </p:cNvPr>
          <p:cNvSpPr txBox="1"/>
          <p:nvPr/>
        </p:nvSpPr>
        <p:spPr>
          <a:xfrm>
            <a:off x="0" y="1097280"/>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5"/>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b="0" i="0" u="none" strike="noStrike" kern="1200" cap="none" spc="0" normalizeH="0" baseline="0" noProof="0" dirty="0">
              <a:ln>
                <a:noFill/>
              </a:ln>
              <a:solidFill>
                <a:schemeClr val="accent5"/>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11" name="Round Diagonal Corner Rectangle 3">
            <a:extLst>
              <a:ext uri="{FF2B5EF4-FFF2-40B4-BE49-F238E27FC236}">
                <a16:creationId xmlns:a16="http://schemas.microsoft.com/office/drawing/2014/main" id="{23921234-BEB4-021B-A780-FCDDBD72FA5F}"/>
              </a:ext>
              <a:ext uri="{C183D7F6-B498-43B3-948B-1728B52AA6E4}">
                <adec:decorative xmlns:adec="http://schemas.microsoft.com/office/drawing/2017/decorative" val="1"/>
              </a:ext>
            </a:extLst>
          </p:cNvPr>
          <p:cNvSpPr/>
          <p:nvPr/>
        </p:nvSpPr>
        <p:spPr>
          <a:xfrm rot="16200000">
            <a:off x="-122006" y="2057617"/>
            <a:ext cx="1126254" cy="411242"/>
          </a:xfrm>
          <a:prstGeom prst="round2Diag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Google Shape;187;p2">
            <a:extLst>
              <a:ext uri="{FF2B5EF4-FFF2-40B4-BE49-F238E27FC236}">
                <a16:creationId xmlns:a16="http://schemas.microsoft.com/office/drawing/2014/main" id="{CD4A1205-EA72-7C46-AD3A-C5A3C8C551BB}"/>
              </a:ext>
            </a:extLst>
          </p:cNvPr>
          <p:cNvSpPr txBox="1"/>
          <p:nvPr/>
        </p:nvSpPr>
        <p:spPr>
          <a:xfrm rot="16200000">
            <a:off x="-47453" y="2109370"/>
            <a:ext cx="977147"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8" name="Google Shape;188;p2">
            <a:extLst>
              <a:ext uri="{FF2B5EF4-FFF2-40B4-BE49-F238E27FC236}">
                <a16:creationId xmlns:a16="http://schemas.microsoft.com/office/drawing/2014/main" id="{3A730843-A491-84A6-5AE6-FB4D4CE6D16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96609774"/>
              </p:ext>
            </p:extLst>
          </p:nvPr>
        </p:nvGraphicFramePr>
        <p:xfrm>
          <a:off x="813816" y="1563624"/>
          <a:ext cx="6437376" cy="32918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bl>
          </a:graphicData>
        </a:graphic>
      </p:graphicFrame>
      <p:sp>
        <p:nvSpPr>
          <p:cNvPr id="15" name="Round Diagonal Corner Rectangle 3">
            <a:extLst>
              <a:ext uri="{FF2B5EF4-FFF2-40B4-BE49-F238E27FC236}">
                <a16:creationId xmlns:a16="http://schemas.microsoft.com/office/drawing/2014/main" id="{4770CFF5-93F5-C2C7-347E-B91C8918113D}"/>
              </a:ext>
              <a:ext uri="{C183D7F6-B498-43B3-948B-1728B52AA6E4}">
                <adec:decorative xmlns:adec="http://schemas.microsoft.com/office/drawing/2017/decorative" val="1"/>
              </a:ext>
            </a:extLst>
          </p:cNvPr>
          <p:cNvSpPr/>
          <p:nvPr/>
        </p:nvSpPr>
        <p:spPr>
          <a:xfrm rot="16200000">
            <a:off x="-152798" y="3716993"/>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6" name="Google Shape;187;p2">
            <a:extLst>
              <a:ext uri="{FF2B5EF4-FFF2-40B4-BE49-F238E27FC236}">
                <a16:creationId xmlns:a16="http://schemas.microsoft.com/office/drawing/2014/main" id="{24C566C2-B30C-C992-A09E-624BFC0BAE52}"/>
              </a:ext>
            </a:extLst>
          </p:cNvPr>
          <p:cNvSpPr txBox="1"/>
          <p:nvPr/>
        </p:nvSpPr>
        <p:spPr>
          <a:xfrm rot="16200000">
            <a:off x="-81426" y="3775116"/>
            <a:ext cx="977147"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9" name="Google Shape;188;p2">
            <a:extLst>
              <a:ext uri="{FF2B5EF4-FFF2-40B4-BE49-F238E27FC236}">
                <a16:creationId xmlns:a16="http://schemas.microsoft.com/office/drawing/2014/main" id="{72AE44D7-A890-7C4F-F8BC-B5BFF94ADBD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47164805"/>
              </p:ext>
            </p:extLst>
          </p:nvPr>
        </p:nvGraphicFramePr>
        <p:xfrm>
          <a:off x="813816" y="3376966"/>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Clr>
                          <a:schemeClr val="dk1"/>
                        </a:buClr>
                        <a:buSzPts val="1000"/>
                        <a:buFont typeface="Calibri"/>
                        <a:buNone/>
                      </a:pPr>
                      <a:r>
                        <a:rPr lang="en-US" sz="11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Diesel Equipment Technology I</a:t>
                      </a:r>
                    </a:p>
                    <a:p>
                      <a:pPr marL="0" marR="0" lvl="0" indent="0" algn="l" rtl="0">
                        <a:spcBef>
                          <a:spcPts val="0"/>
                        </a:spcBef>
                        <a:spcAft>
                          <a:spcPts val="0"/>
                        </a:spcAft>
                        <a:buClr>
                          <a:schemeClr val="dk1"/>
                        </a:buClr>
                        <a:buSzPts val="1000"/>
                        <a:buFont typeface="Calibri"/>
                        <a:buNone/>
                      </a:pPr>
                      <a:r>
                        <a:rPr lang="en-US" sz="10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rPr>
                        <a:t>13040150 (2 credits)</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460012"/>
                  </a:ext>
                </a:extLst>
              </a:tr>
            </a:tbl>
          </a:graphicData>
        </a:graphic>
      </p:graphicFrame>
      <p:sp>
        <p:nvSpPr>
          <p:cNvPr id="19" name="Round Diagonal Corner Rectangle 3">
            <a:extLst>
              <a:ext uri="{FF2B5EF4-FFF2-40B4-BE49-F238E27FC236}">
                <a16:creationId xmlns:a16="http://schemas.microsoft.com/office/drawing/2014/main" id="{DC532BF1-0A64-4190-D8C8-A023F56A10EB}"/>
              </a:ext>
              <a:ext uri="{C183D7F6-B498-43B3-948B-1728B52AA6E4}">
                <adec:decorative xmlns:adec="http://schemas.microsoft.com/office/drawing/2017/decorative" val="1"/>
              </a:ext>
            </a:extLst>
          </p:cNvPr>
          <p:cNvSpPr/>
          <p:nvPr/>
        </p:nvSpPr>
        <p:spPr>
          <a:xfrm rot="16200000">
            <a:off x="-152798" y="5296178"/>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0" name="Google Shape;187;p2">
            <a:extLst>
              <a:ext uri="{FF2B5EF4-FFF2-40B4-BE49-F238E27FC236}">
                <a16:creationId xmlns:a16="http://schemas.microsoft.com/office/drawing/2014/main" id="{A59E60A0-49A2-8F7B-D260-11BA7FDA6D24}"/>
              </a:ext>
            </a:extLst>
          </p:cNvPr>
          <p:cNvSpPr txBox="1"/>
          <p:nvPr/>
        </p:nvSpPr>
        <p:spPr>
          <a:xfrm rot="16200000">
            <a:off x="-77629" y="5360158"/>
            <a:ext cx="977147"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17" name="Google Shape;188;p2">
            <a:extLst>
              <a:ext uri="{FF2B5EF4-FFF2-40B4-BE49-F238E27FC236}">
                <a16:creationId xmlns:a16="http://schemas.microsoft.com/office/drawing/2014/main" id="{C3649430-9FCB-77D5-9798-0D8730D11F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0690856"/>
              </p:ext>
            </p:extLst>
          </p:nvPr>
        </p:nvGraphicFramePr>
        <p:xfrm>
          <a:off x="813815" y="4938672"/>
          <a:ext cx="6437376" cy="110643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499746">
                <a:tc>
                  <a:txBody>
                    <a:bodyPr/>
                    <a:lstStyle/>
                    <a:p>
                      <a:pPr marL="0" marR="0" lvl="0" indent="0" algn="l" rtl="0">
                        <a:spcBef>
                          <a:spcPts val="0"/>
                        </a:spcBef>
                        <a:spcAft>
                          <a:spcPts val="0"/>
                        </a:spcAft>
                        <a:buClr>
                          <a:schemeClr val="dk1"/>
                        </a:buClr>
                        <a:buSzPts val="1000"/>
                        <a:buFont typeface="Calibri"/>
                        <a:buNone/>
                      </a:pPr>
                      <a:r>
                        <a:rPr lang="en-US" sz="11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Diesel Equipment Technology II</a:t>
                      </a:r>
                    </a:p>
                    <a:p>
                      <a:pPr marL="0" marR="0" lvl="0" indent="0" algn="l" rtl="0">
                        <a:spcBef>
                          <a:spcPts val="0"/>
                        </a:spcBef>
                        <a:spcAft>
                          <a:spcPts val="0"/>
                        </a:spcAft>
                        <a:buClr>
                          <a:schemeClr val="dk1"/>
                        </a:buClr>
                        <a:buSzPts val="1000"/>
                        <a:buFont typeface="Calibri"/>
                        <a:buNone/>
                      </a:pPr>
                      <a:r>
                        <a:rPr lang="en-US" sz="10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rPr>
                        <a:t>13040160 (2 credits)</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Diesel Equipment Technology I</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0891848"/>
                  </a:ext>
                </a:extLst>
              </a:tr>
            </a:tbl>
          </a:graphicData>
        </a:graphic>
      </p:graphicFrame>
      <p:sp>
        <p:nvSpPr>
          <p:cNvPr id="46" name="TextBox 45">
            <a:extLst>
              <a:ext uri="{FF2B5EF4-FFF2-40B4-BE49-F238E27FC236}">
                <a16:creationId xmlns:a16="http://schemas.microsoft.com/office/drawing/2014/main" id="{CD1CC55F-7DB8-C296-E272-6F5090D0BDDF}"/>
              </a:ext>
            </a:extLst>
          </p:cNvPr>
          <p:cNvSpPr txBox="1"/>
          <p:nvPr/>
        </p:nvSpPr>
        <p:spPr>
          <a:xfrm>
            <a:off x="710080" y="8490246"/>
            <a:ext cx="6699305" cy="220573"/>
          </a:xfrm>
          <a:prstGeom prst="rect">
            <a:avLst/>
          </a:prstGeom>
          <a:noFill/>
        </p:spPr>
        <p:txBody>
          <a:bodyPr wrap="square" rtlCol="0">
            <a:spAutoFit/>
          </a:bodyPr>
          <a:lstStyle/>
          <a:p>
            <a:pPr>
              <a:lnSpc>
                <a:spcPts val="960"/>
              </a:lnSpc>
              <a:defRPr/>
            </a:pPr>
            <a:r>
              <a:rPr lang="en-US" sz="800" i="1"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rgbClr val="002060"/>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44" name="Google Shape;195;p2">
            <a:extLst>
              <a:ext uri="{FF2B5EF4-FFF2-40B4-BE49-F238E27FC236}">
                <a16:creationId xmlns:a16="http://schemas.microsoft.com/office/drawing/2014/main" id="{3A325752-A080-AAEC-865D-3F5967550B6C}"/>
              </a:ext>
            </a:extLst>
          </p:cNvPr>
          <p:cNvSpPr txBox="1"/>
          <p:nvPr/>
        </p:nvSpPr>
        <p:spPr>
          <a:xfrm>
            <a:off x="0" y="9235012"/>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rgbClr val="363534"/>
                </a:solidFill>
                <a:latin typeface="Calibri" panose="020F0502020204030204" pitchFamily="34" charset="0"/>
                <a:ea typeface="Open Sans ExtraBold" panose="020B0606030504020204" pitchFamily="34" charset="0"/>
                <a:cs typeface="Calibri" panose="020F0502020204030204" pitchFamily="34" charset="0"/>
                <a:sym typeface="Calibri"/>
              </a:rPr>
              <a:t>Transportation, Distribution, and Logistics </a:t>
            </a:r>
            <a:r>
              <a:rPr lang="en-US" sz="900" dirty="0">
                <a:solidFill>
                  <a:srgbClr val="363534"/>
                </a:solidFill>
                <a:latin typeface="Calibri" panose="020F0502020204030204" pitchFamily="34" charset="0"/>
                <a:ea typeface="Open Sans ExtraBold" panose="020B0606030504020204" pitchFamily="34" charset="0"/>
                <a:cs typeface="Calibri" panose="020F0502020204030204" pitchFamily="34" charset="0"/>
                <a:sym typeface="Calibri"/>
              </a:rPr>
              <a:t>career c</a:t>
            </a:r>
            <a:r>
              <a:rPr kumimoji="0" lang="en-US" sz="900"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rgbClr val="363534"/>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43" name="Google Shape;171;p1" descr="TEA Logo">
            <a:extLst>
              <a:ext uri="{FF2B5EF4-FFF2-40B4-BE49-F238E27FC236}">
                <a16:creationId xmlns:a16="http://schemas.microsoft.com/office/drawing/2014/main" id="{C1B85C24-1966-9EA0-5AE7-9C50510AC320}"/>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45" name="TextBox 44">
            <a:extLst>
              <a:ext uri="{FF2B5EF4-FFF2-40B4-BE49-F238E27FC236}">
                <a16:creationId xmlns:a16="http://schemas.microsoft.com/office/drawing/2014/main" id="{385EB4A9-8615-DCDD-B4D0-81CEAFD7E26E}"/>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41" name="Picture 40">
            <a:extLst>
              <a:ext uri="{FF2B5EF4-FFF2-40B4-BE49-F238E27FC236}">
                <a16:creationId xmlns:a16="http://schemas.microsoft.com/office/drawing/2014/main" id="{44A331D1-E03B-EE94-05E5-631BC30C479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33872" y="3860828"/>
            <a:ext cx="438912" cy="438912"/>
          </a:xfrm>
          <a:prstGeom prst="rect">
            <a:avLst/>
          </a:prstGeom>
        </p:spPr>
      </p:pic>
      <p:pic>
        <p:nvPicPr>
          <p:cNvPr id="52" name="Picture 51">
            <a:extLst>
              <a:ext uri="{FF2B5EF4-FFF2-40B4-BE49-F238E27FC236}">
                <a16:creationId xmlns:a16="http://schemas.microsoft.com/office/drawing/2014/main" id="{1FA19694-77F2-28D4-01E6-4A58155749C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09306" y="5438338"/>
            <a:ext cx="438912" cy="438912"/>
          </a:xfrm>
          <a:prstGeom prst="rect">
            <a:avLst/>
          </a:prstGeom>
        </p:spPr>
      </p:pic>
      <p:sp>
        <p:nvSpPr>
          <p:cNvPr id="3" name="Rectangle 2">
            <a:extLst>
              <a:ext uri="{FF2B5EF4-FFF2-40B4-BE49-F238E27FC236}">
                <a16:creationId xmlns:a16="http://schemas.microsoft.com/office/drawing/2014/main" id="{601C0DEF-748E-C3A9-AE4C-41326F0955A7}"/>
              </a:ext>
              <a:ext uri="{C183D7F6-B498-43B3-948B-1728B52AA6E4}">
                <adec:decorative xmlns:adec="http://schemas.microsoft.com/office/drawing/2017/decorative" val="1"/>
              </a:ext>
            </a:extLst>
          </p:cNvPr>
          <p:cNvSpPr/>
          <p:nvPr/>
        </p:nvSpPr>
        <p:spPr>
          <a:xfrm rot="16200000">
            <a:off x="5678960" y="7964962"/>
            <a:ext cx="3709826" cy="477054"/>
          </a:xfrm>
          <a:prstGeom prst="rect">
            <a:avLst/>
          </a:prstGeom>
          <a:solidFill>
            <a:schemeClr val="accent1"/>
          </a:solidFill>
        </p:spPr>
        <p:txBody>
          <a:bodyPr wrap="square">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rPr>
              <a:t>Diesel and Heavy Equipment </a:t>
            </a:r>
            <a:br>
              <a:rPr kumimoji="0" lang="en-US" sz="14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rPr>
            </a:br>
            <a:r>
              <a:rPr kumimoji="0" lang="en-US" sz="14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rPr>
              <a:t>Maintenance and Commercial Driver</a:t>
            </a:r>
          </a:p>
        </p:txBody>
      </p:sp>
      <p:graphicFrame>
        <p:nvGraphicFramePr>
          <p:cNvPr id="2" name="Table 1">
            <a:extLst>
              <a:ext uri="{FF2B5EF4-FFF2-40B4-BE49-F238E27FC236}">
                <a16:creationId xmlns:a16="http://schemas.microsoft.com/office/drawing/2014/main" id="{E6C17931-69A8-6520-4017-5A381C384A6F}"/>
              </a:ext>
            </a:extLst>
          </p:cNvPr>
          <p:cNvGraphicFramePr>
            <a:graphicFrameLocks noGrp="1"/>
          </p:cNvGraphicFramePr>
          <p:nvPr>
            <p:extLst>
              <p:ext uri="{D42A27DB-BD31-4B8C-83A1-F6EECF244321}">
                <p14:modId xmlns:p14="http://schemas.microsoft.com/office/powerpoint/2010/main" val="201406415"/>
              </p:ext>
            </p:extLst>
          </p:nvPr>
        </p:nvGraphicFramePr>
        <p:xfrm>
          <a:off x="813815" y="1892808"/>
          <a:ext cx="6437376" cy="1051570"/>
        </p:xfrm>
        <a:graphic>
          <a:graphicData uri="http://schemas.openxmlformats.org/drawingml/2006/table">
            <a:tbl>
              <a:tblPr firstRow="1" bandRow="1">
                <a:noFill/>
              </a:tblPr>
              <a:tblGrid>
                <a:gridCol w="1691640">
                  <a:extLst>
                    <a:ext uri="{9D8B030D-6E8A-4147-A177-3AD203B41FA5}">
                      <a16:colId xmlns:a16="http://schemas.microsoft.com/office/drawing/2014/main" val="3945151643"/>
                    </a:ext>
                  </a:extLst>
                </a:gridCol>
                <a:gridCol w="73152">
                  <a:extLst>
                    <a:ext uri="{9D8B030D-6E8A-4147-A177-3AD203B41FA5}">
                      <a16:colId xmlns:a16="http://schemas.microsoft.com/office/drawing/2014/main" val="822538202"/>
                    </a:ext>
                  </a:extLst>
                </a:gridCol>
                <a:gridCol w="2075688">
                  <a:extLst>
                    <a:ext uri="{9D8B030D-6E8A-4147-A177-3AD203B41FA5}">
                      <a16:colId xmlns:a16="http://schemas.microsoft.com/office/drawing/2014/main" val="2621147183"/>
                    </a:ext>
                  </a:extLst>
                </a:gridCol>
                <a:gridCol w="2596896">
                  <a:extLst>
                    <a:ext uri="{9D8B030D-6E8A-4147-A177-3AD203B41FA5}">
                      <a16:colId xmlns:a16="http://schemas.microsoft.com/office/drawing/2014/main" val="318750600"/>
                    </a:ext>
                  </a:extLst>
                </a:gridCol>
              </a:tblGrid>
              <a:tr h="263372">
                <a:tc>
                  <a:txBody>
                    <a:bodyPr/>
                    <a:lstStyle/>
                    <a:p>
                      <a:pPr marL="0" marR="0" lvl="0" indent="0" algn="l" rtl="0">
                        <a:spcBef>
                          <a:spcPts val="0"/>
                        </a:spcBef>
                        <a:spcAft>
                          <a:spcPts val="0"/>
                        </a:spcAft>
                        <a:buClr>
                          <a:schemeClr val="dk1"/>
                        </a:buClr>
                        <a:buSzPts val="1000"/>
                        <a:buFont typeface="Calibri"/>
                        <a:buNone/>
                      </a:pPr>
                      <a:r>
                        <a:rPr lang="en-US" sz="11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Occupational Safety and Environmental</a:t>
                      </a:r>
                    </a:p>
                    <a:p>
                      <a:pPr marL="0" marR="0" lvl="0" indent="0" algn="l" rtl="0">
                        <a:spcBef>
                          <a:spcPts val="0"/>
                        </a:spcBef>
                        <a:spcAft>
                          <a:spcPts val="0"/>
                        </a:spcAft>
                        <a:buClr>
                          <a:schemeClr val="dk1"/>
                        </a:buClr>
                        <a:buSzPts val="1000"/>
                        <a:buFont typeface="Calibri"/>
                        <a:buNone/>
                      </a:pPr>
                      <a:r>
                        <a:rPr lang="en-US" sz="11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Technology I*</a:t>
                      </a:r>
                    </a:p>
                    <a:p>
                      <a:pPr marL="0" marR="0" lvl="0" indent="0" algn="l" rtl="0">
                        <a:spcBef>
                          <a:spcPts val="0"/>
                        </a:spcBef>
                        <a:spcAft>
                          <a:spcPts val="0"/>
                        </a:spcAft>
                        <a:buClr>
                          <a:schemeClr val="dk1"/>
                        </a:buClr>
                        <a:buSzPts val="1000"/>
                        <a:buFont typeface="Calibri"/>
                        <a:buNone/>
                      </a:pPr>
                      <a:r>
                        <a:rPr lang="en-US" sz="10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rPr>
                        <a:t>N1303680 (1 credit)</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Principles of Transportation Systems, Principles of Distribution and Logistics, or Principles of Manufacturing</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2709924"/>
                  </a:ext>
                </a:extLst>
              </a:tr>
            </a:tbl>
          </a:graphicData>
        </a:graphic>
      </p:graphicFrame>
      <p:pic>
        <p:nvPicPr>
          <p:cNvPr id="4" name="Picture 3">
            <a:extLst>
              <a:ext uri="{FF2B5EF4-FFF2-40B4-BE49-F238E27FC236}">
                <a16:creationId xmlns:a16="http://schemas.microsoft.com/office/drawing/2014/main" id="{F773AB3B-D97B-298C-9357-E2ACDAF21CAC}"/>
              </a:ext>
            </a:extLst>
          </p:cNvPr>
          <p:cNvPicPr>
            <a:picLocks noChangeAspect="1"/>
          </p:cNvPicPr>
          <p:nvPr/>
        </p:nvPicPr>
        <p:blipFill>
          <a:blip r:embed="rId9"/>
          <a:stretch>
            <a:fillRect/>
          </a:stretch>
        </p:blipFill>
        <p:spPr>
          <a:xfrm>
            <a:off x="5425206" y="2107197"/>
            <a:ext cx="1207113" cy="390178"/>
          </a:xfrm>
          <a:prstGeom prst="rect">
            <a:avLst/>
          </a:prstGeom>
        </p:spPr>
      </p:pic>
      <p:graphicFrame>
        <p:nvGraphicFramePr>
          <p:cNvPr id="10" name="Table 9">
            <a:extLst>
              <a:ext uri="{FF2B5EF4-FFF2-40B4-BE49-F238E27FC236}">
                <a16:creationId xmlns:a16="http://schemas.microsoft.com/office/drawing/2014/main" id="{382A9CE2-8C6C-A203-5F4B-81B324ED65E2}"/>
              </a:ext>
            </a:extLst>
          </p:cNvPr>
          <p:cNvGraphicFramePr>
            <a:graphicFrameLocks noGrp="1"/>
          </p:cNvGraphicFramePr>
          <p:nvPr>
            <p:extLst>
              <p:ext uri="{D42A27DB-BD31-4B8C-83A1-F6EECF244321}">
                <p14:modId xmlns:p14="http://schemas.microsoft.com/office/powerpoint/2010/main" val="1395975755"/>
              </p:ext>
            </p:extLst>
          </p:nvPr>
        </p:nvGraphicFramePr>
        <p:xfrm>
          <a:off x="813815" y="6598048"/>
          <a:ext cx="6437376" cy="1365514"/>
        </p:xfrm>
        <a:graphic>
          <a:graphicData uri="http://schemas.openxmlformats.org/drawingml/2006/table">
            <a:tbl>
              <a:tblPr firstRow="1" bandRow="1">
                <a:noFill/>
              </a:tblPr>
              <a:tblGrid>
                <a:gridCol w="1691640">
                  <a:extLst>
                    <a:ext uri="{9D8B030D-6E8A-4147-A177-3AD203B41FA5}">
                      <a16:colId xmlns:a16="http://schemas.microsoft.com/office/drawing/2014/main" val="4252415557"/>
                    </a:ext>
                  </a:extLst>
                </a:gridCol>
                <a:gridCol w="73152">
                  <a:extLst>
                    <a:ext uri="{9D8B030D-6E8A-4147-A177-3AD203B41FA5}">
                      <a16:colId xmlns:a16="http://schemas.microsoft.com/office/drawing/2014/main" val="4139925955"/>
                    </a:ext>
                  </a:extLst>
                </a:gridCol>
                <a:gridCol w="2075688">
                  <a:extLst>
                    <a:ext uri="{9D8B030D-6E8A-4147-A177-3AD203B41FA5}">
                      <a16:colId xmlns:a16="http://schemas.microsoft.com/office/drawing/2014/main" val="4229345670"/>
                    </a:ext>
                  </a:extLst>
                </a:gridCol>
                <a:gridCol w="2596896">
                  <a:extLst>
                    <a:ext uri="{9D8B030D-6E8A-4147-A177-3AD203B41FA5}">
                      <a16:colId xmlns:a16="http://schemas.microsoft.com/office/drawing/2014/main" val="1707640964"/>
                    </a:ext>
                  </a:extLst>
                </a:gridCol>
              </a:tblGrid>
              <a:tr h="329184">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lang="en-US"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4228642373"/>
                  </a:ext>
                </a:extLst>
              </a:tr>
              <a:tr h="317831">
                <a:tc>
                  <a:txBody>
                    <a:bodyPr/>
                    <a:lstStyle/>
                    <a:p>
                      <a:pPr marL="0" marR="0" lvl="0" indent="0" algn="l" rtl="0">
                        <a:spcBef>
                          <a:spcPts val="0"/>
                        </a:spcBef>
                        <a:spcAft>
                          <a:spcPts val="0"/>
                        </a:spcAft>
                        <a:buClr>
                          <a:schemeClr val="dk1"/>
                        </a:buClr>
                        <a:buSzPts val="1000"/>
                        <a:buFont typeface="Calibri"/>
                        <a:buNone/>
                      </a:pPr>
                      <a:r>
                        <a:rPr lang="en-US" sz="11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Practicum in Transportation Systems*</a:t>
                      </a:r>
                    </a:p>
                    <a:p>
                      <a:pPr marL="0" marR="0" lvl="0" indent="0" algn="l" rtl="0">
                        <a:spcBef>
                          <a:spcPts val="0"/>
                        </a:spcBef>
                        <a:spcAft>
                          <a:spcPts val="0"/>
                        </a:spcAft>
                        <a:buClr>
                          <a:schemeClr val="dk1"/>
                        </a:buClr>
                        <a:buSzPts val="1000"/>
                        <a:buFont typeface="Calibri"/>
                        <a:buNone/>
                      </a:pPr>
                      <a:r>
                        <a:rPr lang="en-US" sz="10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rPr>
                        <a:t>First Time Taken:</a:t>
                      </a:r>
                    </a:p>
                    <a:p>
                      <a:pPr marL="0" marR="0" lvl="0" indent="0" algn="l" rtl="0">
                        <a:spcBef>
                          <a:spcPts val="0"/>
                        </a:spcBef>
                        <a:spcAft>
                          <a:spcPts val="0"/>
                        </a:spcAft>
                        <a:buClr>
                          <a:schemeClr val="dk1"/>
                        </a:buClr>
                        <a:buSzPts val="1000"/>
                        <a:buFont typeface="Calibri"/>
                        <a:buNone/>
                      </a:pPr>
                      <a:r>
                        <a:rPr lang="en-US" sz="10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rPr>
                        <a:t>13040450 (2 credits)</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rPr>
                        <a:t>Second Time Taken: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rPr>
                        <a:t>13040460 (2 credits)</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002060"/>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rgbClr val="002060"/>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1692889"/>
                  </a:ext>
                </a:extLst>
              </a:tr>
            </a:tbl>
          </a:graphicData>
        </a:graphic>
      </p:graphicFrame>
      <p:pic>
        <p:nvPicPr>
          <p:cNvPr id="12" name="Picture 11">
            <a:extLst>
              <a:ext uri="{FF2B5EF4-FFF2-40B4-BE49-F238E27FC236}">
                <a16:creationId xmlns:a16="http://schemas.microsoft.com/office/drawing/2014/main" id="{CD9D503F-9F71-8D78-DC99-F000CFDC1AB9}"/>
              </a:ext>
            </a:extLst>
          </p:cNvPr>
          <p:cNvPicPr>
            <a:picLocks noChangeAspect="1"/>
          </p:cNvPicPr>
          <p:nvPr/>
        </p:nvPicPr>
        <p:blipFill>
          <a:blip r:embed="rId10"/>
          <a:stretch>
            <a:fillRect/>
          </a:stretch>
        </p:blipFill>
        <p:spPr>
          <a:xfrm>
            <a:off x="202913" y="6589119"/>
            <a:ext cx="408467" cy="1127858"/>
          </a:xfrm>
          <a:prstGeom prst="rect">
            <a:avLst/>
          </a:prstGeom>
        </p:spPr>
      </p:pic>
      <p:pic>
        <p:nvPicPr>
          <p:cNvPr id="14" name="Picture 13">
            <a:extLst>
              <a:ext uri="{FF2B5EF4-FFF2-40B4-BE49-F238E27FC236}">
                <a16:creationId xmlns:a16="http://schemas.microsoft.com/office/drawing/2014/main" id="{04EDA1B4-EF1D-9F21-D082-9940F1811A5E}"/>
              </a:ext>
            </a:extLst>
          </p:cNvPr>
          <p:cNvPicPr>
            <a:picLocks noChangeAspect="1"/>
          </p:cNvPicPr>
          <p:nvPr/>
        </p:nvPicPr>
        <p:blipFill>
          <a:blip r:embed="rId11"/>
          <a:stretch>
            <a:fillRect/>
          </a:stretch>
        </p:blipFill>
        <p:spPr>
          <a:xfrm>
            <a:off x="235499" y="6680382"/>
            <a:ext cx="384081" cy="975445"/>
          </a:xfrm>
          <a:prstGeom prst="rect">
            <a:avLst/>
          </a:prstGeom>
        </p:spPr>
      </p:pic>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Transportation">
      <a:dk1>
        <a:srgbClr val="000000"/>
      </a:dk1>
      <a:lt1>
        <a:srgbClr val="FFFFFF"/>
      </a:lt1>
      <a:dk2>
        <a:srgbClr val="363434"/>
      </a:dk2>
      <a:lt2>
        <a:srgbClr val="E7E6E6"/>
      </a:lt2>
      <a:accent1>
        <a:srgbClr val="41873F"/>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597A416-BCCD-5342-AA85-FBA39AE51D27}" vid="{9B561782-429C-7A46-9400-EF8A04D171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433f0c-8bb8-4876-a8a6-687bcb1e8026">
      <Terms xmlns="http://schemas.microsoft.com/office/infopath/2007/PartnerControls"/>
    </lcf76f155ced4ddcb4097134ff3c332f>
    <TaxCatchAll xmlns="b41f19c4-7134-41b0-b126-9546d08a0bf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E40DE4C131194D90C1BBD99615CC99" ma:contentTypeVersion="13" ma:contentTypeDescription="Create a new document." ma:contentTypeScope="" ma:versionID="ff6f71d0c6d469cd838c22a9ce31fc72">
  <xsd:schema xmlns:xsd="http://www.w3.org/2001/XMLSchema" xmlns:xs="http://www.w3.org/2001/XMLSchema" xmlns:p="http://schemas.microsoft.com/office/2006/metadata/properties" xmlns:ns2="22433f0c-8bb8-4876-a8a6-687bcb1e8026" xmlns:ns3="b41f19c4-7134-41b0-b126-9546d08a0bf5" targetNamespace="http://schemas.microsoft.com/office/2006/metadata/properties" ma:root="true" ma:fieldsID="a1ae1cf07686b912b4267ab8deb121f1" ns2:_="" ns3:_="">
    <xsd:import namespace="22433f0c-8bb8-4876-a8a6-687bcb1e8026"/>
    <xsd:import namespace="b41f19c4-7134-41b0-b126-9546d08a0b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433f0c-8bb8-4876-a8a6-687bcb1e8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f5fc104-11d1-4a5d-8a55-368e6ec5710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f19c4-7134-41b0-b126-9546d08a0b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e765aea-f227-4768-af7f-feeaeadeaa48}" ma:internalName="TaxCatchAll" ma:showField="CatchAllData" ma:web="b41f19c4-7134-41b0-b126-9546d08a0b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B4C9B4-D632-41F9-B920-CDDED67F409E}">
  <ds:schemaRefs>
    <ds:schemaRef ds:uri="http://schemas.microsoft.com/sharepoint/v3/contenttype/forms"/>
  </ds:schemaRefs>
</ds:datastoreItem>
</file>

<file path=customXml/itemProps2.xml><?xml version="1.0" encoding="utf-8"?>
<ds:datastoreItem xmlns:ds="http://schemas.openxmlformats.org/officeDocument/2006/customXml" ds:itemID="{4D4AA460-AE1E-4FFE-90EA-631F56B62210}">
  <ds:schemaRefs>
    <ds:schemaRef ds:uri="http://purl.org/dc/dcmitype/"/>
    <ds:schemaRef ds:uri="http://purl.org/dc/terms/"/>
    <ds:schemaRef ds:uri="http://purl.org/dc/elements/1.1/"/>
    <ds:schemaRef ds:uri="http://schemas.microsoft.com/office/infopath/2007/PartnerControls"/>
    <ds:schemaRef ds:uri="22433f0c-8bb8-4876-a8a6-687bcb1e8026"/>
    <ds:schemaRef ds:uri="http://www.w3.org/XML/1998/namespace"/>
    <ds:schemaRef ds:uri="http://schemas.microsoft.com/office/2006/documentManagement/types"/>
    <ds:schemaRef ds:uri="http://schemas.openxmlformats.org/package/2006/metadata/core-properties"/>
    <ds:schemaRef ds:uri="b41f19c4-7134-41b0-b126-9546d08a0bf5"/>
    <ds:schemaRef ds:uri="http://schemas.microsoft.com/office/2006/metadata/properties"/>
  </ds:schemaRefs>
</ds:datastoreItem>
</file>

<file path=customXml/itemProps3.xml><?xml version="1.0" encoding="utf-8"?>
<ds:datastoreItem xmlns:ds="http://schemas.openxmlformats.org/officeDocument/2006/customXml" ds:itemID="{93F79758-7FCB-425B-B19F-47E2993499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433f0c-8bb8-4876-a8a6-687bcb1e8026"/>
    <ds:schemaRef ds:uri="b41f19c4-7134-41b0-b126-9546d08a0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Template-Transportation</Template>
  <TotalTime>1312</TotalTime>
  <Words>1026</Words>
  <Application>Microsoft Office PowerPoint</Application>
  <PresentationFormat>Custom</PresentationFormat>
  <Paragraphs>123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Open Sans Light</vt:lpstr>
      <vt:lpstr>Calibri</vt:lpstr>
      <vt:lpstr>Arial</vt:lpstr>
      <vt:lpstr>Open Sans Semibold</vt:lpstr>
      <vt:lpstr>Calibri Light</vt:lpstr>
      <vt:lpstr>Office Theme</vt:lpstr>
      <vt:lpstr>Statewide Program of Study: Automotive and Collision Repair — Page 1 </vt:lpstr>
      <vt:lpstr>Statewide Program of Study: Automotive and Collision Repair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Diesel and Heavy Equipment</dc:title>
  <dc:subject/>
  <dc:creator>Texas Education Agency</dc:creator>
  <cp:keywords/>
  <dc:description/>
  <cp:lastModifiedBy>Jeter, Jennifer</cp:lastModifiedBy>
  <cp:revision>192</cp:revision>
  <cp:lastPrinted>2023-10-03T21:31:19Z</cp:lastPrinted>
  <dcterms:created xsi:type="dcterms:W3CDTF">2023-10-25T15:46:01Z</dcterms:created>
  <dcterms:modified xsi:type="dcterms:W3CDTF">2025-01-13T21:48:17Z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