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32A6-BDAB-7D9A-FDAF-1B5C47512B95}" name="Hudson, Les" initials="HL" userId="S::Les.Hudson@tea.texas.gov::1b51e3df-f37c-4646-8151-9652bb88c0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5A6267"/>
    <a:srgbClr val="363534"/>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6120" autoAdjust="0"/>
  </p:normalViewPr>
  <p:slideViewPr>
    <p:cSldViewPr snapToGrid="0" snapToObjects="1">
      <p:cViewPr>
        <p:scale>
          <a:sx n="160" d="100"/>
          <a:sy n="160" d="100"/>
        </p:scale>
        <p:origin x="942" y="-2664"/>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1/7/2025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92077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hyperlink" Target="https://tea.texas.gov/academics/college-career-and-military-prep/career-and-technical-education/programs-of-study-additional-resources" TargetMode="External"/><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hyperlink" Target="https://tea.texas.gov/cte" TargetMode="External"/><Relationship Id="rId10" Type="http://schemas.openxmlformats.org/officeDocument/2006/relationships/image" Target="../media/image11.png"/><Relationship Id="rId4" Type="http://schemas.openxmlformats.org/officeDocument/2006/relationships/hyperlink" Target="mailto:CTE@tea.texas.gov"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Robotics and Automation Technology</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700" dirty="0">
              <a:solidFill>
                <a:schemeClr val="bg1"/>
              </a:solidFill>
            </a:endParaRPr>
          </a:p>
        </p:txBody>
      </p:sp>
      <p:sp>
        <p:nvSpPr>
          <p:cNvPr id="16" name="TextBox 15">
            <a:extLst>
              <a:ext uri="{FF2B5EF4-FFF2-40B4-BE49-F238E27FC236}">
                <a16:creationId xmlns:a16="http://schemas.microsoft.com/office/drawing/2014/main" id="{AD1EBE78-B655-5631-6B3E-9E5F28B95D6A}"/>
              </a:ext>
            </a:extLst>
          </p:cNvPr>
          <p:cNvSpPr txBox="1"/>
          <p:nvPr/>
        </p:nvSpPr>
        <p:spPr>
          <a:xfrm>
            <a:off x="6760651" y="42843"/>
            <a:ext cx="900256" cy="200055"/>
          </a:xfrm>
          <a:prstGeom prst="rect">
            <a:avLst/>
          </a:prstGeom>
          <a:noFill/>
        </p:spPr>
        <p:txBody>
          <a:bodyPr wrap="square">
            <a:spAutoFit/>
          </a:bodyPr>
          <a:lstStyle/>
          <a:p>
            <a:r>
              <a:rPr lang="en-US" sz="700" i="1" dirty="0"/>
              <a:t>Revised–Oct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384012" y="154635"/>
            <a:ext cx="6192300" cy="1054135"/>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a:t>
            </a: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The Manufacturing career cluster focuses on planning, managing, and performing the processing of materials into intermediate or final products and related professional and technical support activities such as production planning and control, maintenance, and process engineering. This career cluster includes occupations ranging from welder and machinist to industrial engineering technician and semi-conductor processing technician.</a:t>
            </a:r>
          </a:p>
        </p:txBody>
      </p:sp>
      <p:sp>
        <p:nvSpPr>
          <p:cNvPr id="6" name="TextBox 5">
            <a:extLst>
              <a:ext uri="{FF2B5EF4-FFF2-40B4-BE49-F238E27FC236}">
                <a16:creationId xmlns:a16="http://schemas.microsoft.com/office/drawing/2014/main" id="{F67423BB-E84B-A848-912D-92B720E05DCA}"/>
              </a:ext>
            </a:extLst>
          </p:cNvPr>
          <p:cNvSpPr txBox="1"/>
          <p:nvPr/>
        </p:nvSpPr>
        <p:spPr>
          <a:xfrm>
            <a:off x="151720" y="1188819"/>
            <a:ext cx="7357536" cy="869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Robotics and Automation Technology</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Robotics and Automation Technology program of study focuses on occupational and educational opportunities associated with the assembly, operation, maintenance, and repair of electromechanical equipment or devices. This program of study includes exploration of a variety of mechanical fields, including robotics, refinery and pipeline systems, deep ocean exploration, and hazardous waste removal.</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368395" y="1968791"/>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2757518035"/>
              </p:ext>
            </p:extLst>
          </p:nvPr>
        </p:nvGraphicFramePr>
        <p:xfrm>
          <a:off x="680166" y="2247016"/>
          <a:ext cx="3831336" cy="1073813"/>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233219">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Applied Engineering</a:t>
                      </a:r>
                      <a:endParaRPr kumimoji="0" lang="en-US" sz="900" b="1" i="0" u="none" strike="noStrike" kern="1200" cap="none" spc="0" normalizeH="0" baseline="3000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182640">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rPr>
                        <a:t>Robotics I</a:t>
                      </a:r>
                      <a:endPar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276650">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Robotics 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146720">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Engineering Design and Presentation I</a:t>
                      </a:r>
                    </a:p>
                    <a:p>
                      <a:pPr marL="171450" marR="0" lvl="0" indent="-171450" algn="l" defTabSz="914400" rtl="0" eaLnBrk="1" fontAlgn="auto" latinLnBrk="0" hangingPunct="1">
                        <a:lnSpc>
                          <a:spcPts val="1000"/>
                        </a:lnSpc>
                        <a:spcBef>
                          <a:spcPts val="0"/>
                        </a:spcBef>
                        <a:spcAft>
                          <a:spcPts val="0"/>
                        </a:spcAft>
                        <a:buClr>
                          <a:prstClr val="black"/>
                        </a:buClr>
                        <a:buSzPts val="900"/>
                        <a:buFont typeface="Arial" panose="020B0604020202020204" pitchFamily="34" charset="0"/>
                        <a:buChar char="•"/>
                        <a:tabLst/>
                        <a:defRPr/>
                      </a:pPr>
                      <a:endPar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31767" y="4930277"/>
            <a:ext cx="4162287"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3307362818"/>
              </p:ext>
            </p:extLst>
          </p:nvPr>
        </p:nvGraphicFramePr>
        <p:xfrm>
          <a:off x="225490" y="5172916"/>
          <a:ext cx="4174840" cy="274320"/>
        </p:xfrm>
        <a:graphic>
          <a:graphicData uri="http://schemas.openxmlformats.org/drawingml/2006/table">
            <a:tbl>
              <a:tblPr firstRow="1" bandRow="1">
                <a:effectLst/>
                <a:tableStyleId>{5C22544A-7EE6-4342-B048-85BDC9FD1C3A}</a:tableStyleId>
              </a:tblPr>
              <a:tblGrid>
                <a:gridCol w="1166364">
                  <a:extLst>
                    <a:ext uri="{9D8B030D-6E8A-4147-A177-3AD203B41FA5}">
                      <a16:colId xmlns:a16="http://schemas.microsoft.com/office/drawing/2014/main" val="3900548994"/>
                    </a:ext>
                  </a:extLst>
                </a:gridCol>
                <a:gridCol w="3008476">
                  <a:extLst>
                    <a:ext uri="{9D8B030D-6E8A-4147-A177-3AD203B41FA5}">
                      <a16:colId xmlns:a16="http://schemas.microsoft.com/office/drawing/2014/main" val="1881397732"/>
                    </a:ext>
                  </a:extLst>
                </a:gridCol>
              </a:tblGrid>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290740" y="5383298"/>
            <a:ext cx="4758425" cy="481670"/>
          </a:xfrm>
          <a:prstGeom prst="rect">
            <a:avLst/>
          </a:prstGeom>
          <a:noFill/>
        </p:spPr>
        <p:txBody>
          <a:bodyPr wrap="square" rtlCol="0">
            <a:spAutoFit/>
          </a:bodyPr>
          <a:lstStyle/>
          <a:p>
            <a:pPr marL="457200" marR="0">
              <a:lnSpc>
                <a:spcPct val="107000"/>
              </a:lnSpc>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a:t>
            </a:r>
            <a:r>
              <a:rPr lang="en-US" sz="800" i="1" kern="100" dirty="0">
                <a:latin typeface="Calibri" panose="020F0502020204030204" pitchFamily="34" charset="0"/>
                <a:ea typeface="Calibri" panose="020F0502020204030204" pitchFamily="34" charset="0"/>
                <a:cs typeface="Times New Roman" panose="02020603050405020304" pitchFamily="18" charset="0"/>
              </a:rPr>
              <a:t>s</a:t>
            </a: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31984" y="5893289"/>
            <a:ext cx="414487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2494841135"/>
              </p:ext>
            </p:extLst>
          </p:nvPr>
        </p:nvGraphicFramePr>
        <p:xfrm>
          <a:off x="226904" y="6134509"/>
          <a:ext cx="4162288" cy="1033374"/>
        </p:xfrm>
        <a:graphic>
          <a:graphicData uri="http://schemas.openxmlformats.org/drawingml/2006/table">
            <a:tbl>
              <a:tblPr firstRow="1" bandRow="1">
                <a:effectLst/>
                <a:tableStyleId>{5C22544A-7EE6-4342-B048-85BDC9FD1C3A}</a:tableStyleId>
              </a:tblPr>
              <a:tblGrid>
                <a:gridCol w="1174050">
                  <a:extLst>
                    <a:ext uri="{9D8B030D-6E8A-4147-A177-3AD203B41FA5}">
                      <a16:colId xmlns:a16="http://schemas.microsoft.com/office/drawing/2014/main" val="3900548994"/>
                    </a:ext>
                  </a:extLst>
                </a:gridCol>
                <a:gridCol w="2988238">
                  <a:extLst>
                    <a:ext uri="{9D8B030D-6E8A-4147-A177-3AD203B41FA5}">
                      <a16:colId xmlns:a16="http://schemas.microsoft.com/office/drawing/2014/main" val="1881397732"/>
                    </a:ext>
                  </a:extLst>
                </a:gridCol>
              </a:tblGrid>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with a robotics technician working at a manufacturing plant</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PLC programmer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Tour a manufacturing facility</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 or TSA</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Build a robot and participate in a robotics competition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32028" y="7287588"/>
            <a:ext cx="416228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37065" y="7505141"/>
            <a:ext cx="4152128" cy="1744388"/>
          </a:xfrm>
          <a:prstGeom prst="rect">
            <a:avLst/>
          </a:prstGeom>
          <a:noFill/>
          <a:ln>
            <a:noFill/>
          </a:ln>
        </p:spPr>
        <p:txBody>
          <a:bodyPr spcFirstLastPara="1" wrap="square" lIns="0" tIns="0" rIns="0" bIns="0" numCol="2" spcCol="0" anchor="b" anchorCtr="0">
            <a:noAutofit/>
          </a:bodyPr>
          <a:lstStyle/>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C-101 Certified Industry 4.0 Associate - Basic Operations</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C-103 Certified Industry 4.0 Associate - Robot System Operations</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C-200 Certified Industry 4.0 Automation System Specialist I - 216 Robotic System Integration 1</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C-200 Certified Industry 4.0 Automation Systems Specialist I - 208 Programmable Controller Troubleshooting I</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C-200 Certified Industry 4.0 Automation Systems Specialist I - 215 Robotic Operations I</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Manufacturing Associate</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SOLIDWORKS Professional (CSWP) - Additive Manufacturing</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SOLIDWORKS Professional (CSWP) – CAM</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CNC Lathe Operations</a:t>
            </a:r>
            <a:endParaRPr lang="en-US" sz="7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CNC Lathe Set Up and Operations</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FANUC Robot Operator I</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FESTO Certified Industry 4.0 Associate Fundamentals</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Industrial Technology Maintenance (ITM) - Process Control Systems</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Machining CNC Mill Operations Level I</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Machining CNC Mill Programming Setup and Operations Level I</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Machining CNC Milling Skills Level II</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Machining CNC Turning Level II</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Logistics Technician (CLT)</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Production Technician (CPT) 4.0</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Lean Six Sigma Green Belt Certification</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Technician-Supply Chain Automation (CT-SCA)</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Machining Milling Level I</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Machining Drill Press Level I</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Machining Grinding Level I</a:t>
            </a:r>
          </a:p>
        </p:txBody>
      </p:sp>
      <p:pic>
        <p:nvPicPr>
          <p:cNvPr id="50" name="Picture 49">
            <a:extLst>
              <a:ext uri="{FF2B5EF4-FFF2-40B4-BE49-F238E27FC236}">
                <a16:creationId xmlns:a16="http://schemas.microsoft.com/office/drawing/2014/main" id="{66D27CC5-0604-0F49-AF37-4C22DECE365C}"/>
              </a:ext>
              <a:ext uri="{C183D7F6-B498-43B3-948B-1728B52AA6E4}">
                <adec:decorative xmlns:adec="http://schemas.microsoft.com/office/drawing/2017/decorative" val="1"/>
              </a:ext>
            </a:extLst>
          </p:cNvPr>
          <p:cNvPicPr>
            <a:picLocks noChangeAspect="1"/>
          </p:cNvPicPr>
          <p:nvPr/>
        </p:nvPicPr>
        <p:blipFill rotWithShape="1">
          <a:blip r:embed="rId4"/>
          <a:srcRect t="14899" b="32448"/>
          <a:stretch/>
        </p:blipFill>
        <p:spPr>
          <a:xfrm>
            <a:off x="5576988" y="2394835"/>
            <a:ext cx="2201742" cy="769438"/>
          </a:xfrm>
          <a:prstGeom prst="rect">
            <a:avLst/>
          </a:prstGeom>
        </p:spPr>
      </p:pic>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84658" y="2907587"/>
            <a:ext cx="3116932" cy="7150815"/>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p:cNvPicPr>
          <p:nvPr/>
        </p:nvPicPr>
        <p:blipFill>
          <a:blip r:embed="rId5"/>
          <a:stretch>
            <a:fillRect/>
          </a:stretch>
        </p:blipFill>
        <p:spPr>
          <a:xfrm>
            <a:off x="6985680" y="3520242"/>
            <a:ext cx="594360" cy="594360"/>
          </a:xfrm>
          <a:prstGeom prst="rect">
            <a:avLst/>
          </a:prstGeom>
        </p:spPr>
      </p:pic>
      <p:sp>
        <p:nvSpPr>
          <p:cNvPr id="47" name="Rectangle 46">
            <a:extLst>
              <a:ext uri="{FF2B5EF4-FFF2-40B4-BE49-F238E27FC236}">
                <a16:creationId xmlns:a16="http://schemas.microsoft.com/office/drawing/2014/main" id="{1769ED0C-06E7-7F46-B005-75B0FEB7C386}"/>
              </a:ext>
            </a:extLst>
          </p:cNvPr>
          <p:cNvSpPr/>
          <p:nvPr/>
        </p:nvSpPr>
        <p:spPr>
          <a:xfrm>
            <a:off x="4776312" y="3222261"/>
            <a:ext cx="283352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81892" y="3497305"/>
            <a:ext cx="2882825" cy="2381131"/>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Instrumentation Technology</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Industrial Technology</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Robotics Technology</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Automation Engineer Technology</a:t>
            </a:r>
          </a:p>
          <a:p>
            <a:pPr marL="114300" lvl="0" indent="-114300">
              <a:lnSpc>
                <a:spcPts val="1000"/>
              </a:lnSpc>
              <a:buClr>
                <a:srgbClr val="363534"/>
              </a:buClr>
              <a:buSzPts val="800"/>
              <a:buFontTx/>
              <a:buChar char="•"/>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Mechanical Engineering</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Electrical Electronics Engineering</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Electrical, Electronic, and Communications Engineering Technology</a:t>
            </a:r>
          </a:p>
          <a:p>
            <a:pPr marL="171450" lvl="0" indent="-171450">
              <a:lnSpc>
                <a:spcPts val="1000"/>
              </a:lnSpc>
              <a:buClr>
                <a:srgbClr val="363534"/>
              </a:buClr>
              <a:buSzPct val="100000"/>
              <a:buFont typeface="Arial" panose="020B0604020202020204" pitchFamily="34" charset="0"/>
              <a:buChar char="•"/>
              <a:defRPr/>
            </a:pP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Electromechanical Engineering Technology</a:t>
            </a:r>
          </a:p>
          <a:p>
            <a:pPr marL="114300" lvl="0" indent="-114300">
              <a:lnSpc>
                <a:spcPts val="1000"/>
              </a:lnSpc>
              <a:buClr>
                <a:srgbClr val="363534"/>
              </a:buClr>
              <a:buSzPts val="800"/>
              <a:buFontTx/>
              <a:buChar char="•"/>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0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Mechanical Engineering</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Engineering/Industrial Management</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Industrial Engineering</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Electrical and Electronics Engineering</a:t>
            </a:r>
            <a:endParaRPr kumimoji="0" sz="900" b="1" i="0" u="none" strike="noStrike" kern="1200" cap="none" spc="0" normalizeH="0" baseline="0" noProof="0" dirty="0">
              <a:ln>
                <a:noFill/>
              </a:ln>
              <a:solidFill>
                <a:srgbClr val="4472C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p:txBody>
      </p:sp>
      <p:sp>
        <p:nvSpPr>
          <p:cNvPr id="15" name="Rectangle 14">
            <a:extLst>
              <a:ext uri="{FF2B5EF4-FFF2-40B4-BE49-F238E27FC236}">
                <a16:creationId xmlns:a16="http://schemas.microsoft.com/office/drawing/2014/main" id="{015EAF6B-99CE-4B46-8970-C84F35537098}"/>
              </a:ext>
            </a:extLst>
          </p:cNvPr>
          <p:cNvSpPr/>
          <p:nvPr/>
        </p:nvSpPr>
        <p:spPr>
          <a:xfrm>
            <a:off x="5372514" y="6028206"/>
            <a:ext cx="2336574"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p:cNvPicPr>
          <p:nvPr/>
        </p:nvPicPr>
        <p:blipFill>
          <a:blip r:embed="rId6"/>
          <a:stretch>
            <a:fillRect/>
          </a:stretch>
        </p:blipFill>
        <p:spPr>
          <a:xfrm>
            <a:off x="4778082" y="6057372"/>
            <a:ext cx="594360" cy="594360"/>
          </a:xfrm>
          <a:prstGeom prst="rect">
            <a:avLst/>
          </a:prstGeom>
        </p:spPr>
      </p:pic>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17590" y="6426515"/>
            <a:ext cx="1899685" cy="935241"/>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76324" y="6426390"/>
            <a:ext cx="1683606" cy="453689"/>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Computer Numerically Controlled Tool Operators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78229" y="6753027"/>
            <a:ext cx="1645506" cy="601875"/>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46,353</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1,146</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10%</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17590" y="7450557"/>
            <a:ext cx="1899686" cy="93363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80134" y="7448203"/>
            <a:ext cx="1727421" cy="417745"/>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Semiconductor Processing Technicians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49307" y="7773783"/>
            <a:ext cx="1520193" cy="565715"/>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36,902</a:t>
            </a: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621</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9%</a:t>
            </a: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15685" y="8472804"/>
            <a:ext cx="1901952" cy="768635"/>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78229" y="8472750"/>
            <a:ext cx="1559781" cy="198601"/>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rPr>
              <a:t>Industrial Engineers</a:t>
            </a:r>
          </a:p>
        </p:txBody>
      </p:sp>
      <p:sp>
        <p:nvSpPr>
          <p:cNvPr id="38" name="TextBox 37">
            <a:extLst>
              <a:ext uri="{FF2B5EF4-FFF2-40B4-BE49-F238E27FC236}">
                <a16:creationId xmlns:a16="http://schemas.microsoft.com/office/drawing/2014/main" id="{0CF72ED8-415F-D540-AFCF-1D88EE060DD3}"/>
              </a:ext>
            </a:extLst>
          </p:cNvPr>
          <p:cNvSpPr txBox="1"/>
          <p:nvPr/>
        </p:nvSpPr>
        <p:spPr>
          <a:xfrm>
            <a:off x="5378229" y="8630760"/>
            <a:ext cx="1596021"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100,000</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1,898</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26%</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146880" y="9574456"/>
            <a:ext cx="705086" cy="352543"/>
          </a:xfrm>
          <a:prstGeom prst="rect">
            <a:avLst/>
          </a:prstGeom>
          <a:noFill/>
          <a:ln>
            <a:noFill/>
          </a:ln>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p:cNvPicPr>
          <p:nvPr/>
        </p:nvPicPr>
        <p:blipFill>
          <a:blip r:embed="rId8"/>
          <a:stretch>
            <a:fillRect/>
          </a:stretch>
        </p:blipFill>
        <p:spPr>
          <a:xfrm>
            <a:off x="135974" y="2106586"/>
            <a:ext cx="594360" cy="594360"/>
          </a:xfrm>
          <a:prstGeom prst="rect">
            <a:avLst/>
          </a:prstGeom>
        </p:spPr>
      </p:pic>
      <p:sp>
        <p:nvSpPr>
          <p:cNvPr id="3" name="TextBox 2">
            <a:extLst>
              <a:ext uri="{FF2B5EF4-FFF2-40B4-BE49-F238E27FC236}">
                <a16:creationId xmlns:a16="http://schemas.microsoft.com/office/drawing/2014/main" id="{A70F6E95-8003-B142-A9FC-04557A922F61}"/>
              </a:ext>
            </a:extLst>
          </p:cNvPr>
          <p:cNvSpPr txBox="1"/>
          <p:nvPr/>
        </p:nvSpPr>
        <p:spPr>
          <a:xfrm>
            <a:off x="821074" y="9528736"/>
            <a:ext cx="3754879" cy="438582"/>
          </a:xfrm>
          <a:prstGeom prst="rect">
            <a:avLst/>
          </a:prstGeom>
          <a:noFill/>
        </p:spPr>
        <p:txBody>
          <a:bodyPr wrap="square" rtlCol="0">
            <a:spAutoFit/>
          </a:bodyPr>
          <a:lstStyle/>
          <a:p>
            <a:r>
              <a:rPr lang="en-US" sz="75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Robotics and Automation Technology program of study will fulfill requirements the STEM endorsement if the math and science requirements are met or of the Business and Industry endorsement.</a:t>
            </a:r>
          </a:p>
        </p:txBody>
      </p:sp>
      <p:sp>
        <p:nvSpPr>
          <p:cNvPr id="13" name="TextBox 12">
            <a:extLst>
              <a:ext uri="{FF2B5EF4-FFF2-40B4-BE49-F238E27FC236}">
                <a16:creationId xmlns:a16="http://schemas.microsoft.com/office/drawing/2014/main" id="{B00BDC9A-DA60-D85A-D591-D225FD7C68E3}"/>
              </a:ext>
            </a:extLst>
          </p:cNvPr>
          <p:cNvSpPr txBox="1"/>
          <p:nvPr/>
        </p:nvSpPr>
        <p:spPr>
          <a:xfrm>
            <a:off x="4675009" y="9347532"/>
            <a:ext cx="2780151" cy="184666"/>
          </a:xfrm>
          <a:prstGeom prst="rect">
            <a:avLst/>
          </a:prstGeom>
          <a:noFill/>
        </p:spPr>
        <p:txBody>
          <a:bodyPr wrap="square" rtlCol="0">
            <a:spAutoFit/>
          </a:bodyPr>
          <a:lstStyle/>
          <a:p>
            <a:r>
              <a:rPr lang="en-US" sz="600" b="0" i="0" u="none" strike="noStrike" dirty="0">
                <a:solidFill>
                  <a:srgbClr val="000000"/>
                </a:solidFill>
                <a:effectLst/>
              </a:rPr>
              <a:t>Data Source: TexasWages,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9" name="Picture 8" descr="QR Code">
            <a:extLst>
              <a:ext uri="{FF2B5EF4-FFF2-40B4-BE49-F238E27FC236}">
                <a16:creationId xmlns:a16="http://schemas.microsoft.com/office/drawing/2014/main" id="{C72F12BA-6BA2-0649-BDF3-C1B8CF44ABEC}"/>
              </a:ext>
              <a:ext uri="{C183D7F6-B498-43B3-948B-1728B52AA6E4}">
                <adec:decorative xmlns:adec="http://schemas.microsoft.com/office/drawing/2017/decorative" val="0"/>
              </a:ext>
            </a:extLst>
          </p:cNvPr>
          <p:cNvPicPr>
            <a:picLocks noChangeAspect="1"/>
          </p:cNvPicPr>
          <p:nvPr/>
        </p:nvPicPr>
        <p:blipFill rotWithShape="1">
          <a:blip r:embed="rId9"/>
          <a:srcRect l="18857" t="13349" r="20334" b="24159"/>
          <a:stretch/>
        </p:blipFill>
        <p:spPr>
          <a:xfrm>
            <a:off x="4733386" y="9487013"/>
            <a:ext cx="493776" cy="507448"/>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77135" y="9480036"/>
            <a:ext cx="2174560"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51" name="Picture 12">
            <a:extLst>
              <a:ext uri="{FF2B5EF4-FFF2-40B4-BE49-F238E27FC236}">
                <a16:creationId xmlns:a16="http://schemas.microsoft.com/office/drawing/2014/main" id="{E824146B-9EB7-264F-B34A-F81CCE75DB2B}"/>
              </a:ext>
              <a:ext uri="{C183D7F6-B498-43B3-948B-1728B52AA6E4}">
                <adec:decorative xmlns:adec="http://schemas.microsoft.com/office/drawing/2017/decorative" val="1"/>
              </a:ext>
            </a:extLst>
          </p:cNvPr>
          <p:cNvPicPr>
            <a:picLocks noChangeAspect="1"/>
          </p:cNvPicPr>
          <p:nvPr/>
        </p:nvPicPr>
        <p:blipFill rotWithShape="1">
          <a:blip r:embed="rId11"/>
          <a:srcRect r="11266"/>
          <a:stretch/>
        </p:blipFill>
        <p:spPr>
          <a:xfrm>
            <a:off x="4683608" y="2394382"/>
            <a:ext cx="1418806" cy="768880"/>
          </a:xfrm>
          <a:prstGeom prst="rect">
            <a:avLst/>
          </a:prstGeom>
        </p:spPr>
      </p:pic>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Robotics and Automation Technology</a:t>
            </a: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Robotics and Automation Technology</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7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31740"/>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41" name="TextBox 40">
            <a:extLst>
              <a:ext uri="{FF2B5EF4-FFF2-40B4-BE49-F238E27FC236}">
                <a16:creationId xmlns:a16="http://schemas.microsoft.com/office/drawing/2014/main" id="{016FFF59-FA5E-994D-8DE3-7298E5ADA69E}"/>
              </a:ext>
            </a:extLst>
          </p:cNvPr>
          <p:cNvSpPr txBox="1"/>
          <p:nvPr/>
        </p:nvSpPr>
        <p:spPr>
          <a:xfrm>
            <a:off x="1382448" y="485572"/>
            <a:ext cx="6278700" cy="353943"/>
          </a:xfrm>
          <a:prstGeom prst="rect">
            <a:avLst/>
          </a:prstGeom>
          <a:noFill/>
        </p:spPr>
        <p:txBody>
          <a:bodyPr wrap="square" rtlCol="0">
            <a:spAutoFit/>
          </a:bodyPr>
          <a:lstStyle/>
          <a:p>
            <a:pPr lvl="0">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Robotics and Automation Technology</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5086" y="1115449"/>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24790" y="1914467"/>
            <a:ext cx="1126254" cy="411242"/>
          </a:xfrm>
          <a:prstGeom prst="round2Diag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68513" y="1929465"/>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4653868"/>
              </p:ext>
            </p:extLst>
          </p:nvPr>
        </p:nvGraphicFramePr>
        <p:xfrm>
          <a:off x="812056" y="1578548"/>
          <a:ext cx="6437376" cy="110643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483091">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Manufacturing*</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 or Geometry</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endParaRPr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64722" y="3398309"/>
            <a:ext cx="1126254" cy="4112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16759" y="3429933"/>
            <a:ext cx="1013698" cy="307736"/>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sysClr val="windowText" lastClr="000000"/>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7094996"/>
              </p:ext>
            </p:extLst>
          </p:nvPr>
        </p:nvGraphicFramePr>
        <p:xfrm>
          <a:off x="816508" y="3040803"/>
          <a:ext cx="6437376" cy="110643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lnSpc>
                          <a:spcPct val="100000"/>
                        </a:lnSpc>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52092">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Robotics I</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13037000  (1 credit)</a:t>
                      </a:r>
                      <a:endPar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Applied Engineering</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2237042"/>
                  </a:ext>
                </a:extLst>
              </a:tr>
            </a:tbl>
          </a:graphicData>
        </a:graphic>
      </p:graphicFrame>
      <p:sp>
        <p:nvSpPr>
          <p:cNvPr id="14" name="Round Diagonal Corner Rectangle 26">
            <a:extLst>
              <a:ext uri="{FF2B5EF4-FFF2-40B4-BE49-F238E27FC236}">
                <a16:creationId xmlns:a16="http://schemas.microsoft.com/office/drawing/2014/main" id="{37927394-EE3B-DB7E-FB5A-F24B8B7F6C08}"/>
              </a:ext>
              <a:ext uri="{C183D7F6-B498-43B3-948B-1728B52AA6E4}">
                <adec:decorative xmlns:adec="http://schemas.microsoft.com/office/drawing/2017/decorative" val="1"/>
              </a:ext>
            </a:extLst>
          </p:cNvPr>
          <p:cNvSpPr/>
          <p:nvPr/>
        </p:nvSpPr>
        <p:spPr>
          <a:xfrm rot="16200000">
            <a:off x="-40159" y="4852273"/>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15" name="Google Shape;187;p2">
            <a:extLst>
              <a:ext uri="{FF2B5EF4-FFF2-40B4-BE49-F238E27FC236}">
                <a16:creationId xmlns:a16="http://schemas.microsoft.com/office/drawing/2014/main" id="{D31A0E7C-E477-25BB-37BF-B1F4BBE9645C}"/>
              </a:ext>
            </a:extLst>
          </p:cNvPr>
          <p:cNvSpPr txBox="1"/>
          <p:nvPr/>
        </p:nvSpPr>
        <p:spPr>
          <a:xfrm rot="16200000">
            <a:off x="16119" y="4925616"/>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13" name="Google Shape;188;p2">
            <a:extLst>
              <a:ext uri="{FF2B5EF4-FFF2-40B4-BE49-F238E27FC236}">
                <a16:creationId xmlns:a16="http://schemas.microsoft.com/office/drawing/2014/main" id="{29FA185A-E3ED-374B-380E-3B5650D44EA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3467873"/>
              </p:ext>
            </p:extLst>
          </p:nvPr>
        </p:nvGraphicFramePr>
        <p:xfrm>
          <a:off x="812056" y="4499914"/>
          <a:ext cx="6437376" cy="96632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6234">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lnSpc>
                          <a:spcPct val="100000"/>
                        </a:lnSpc>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437688">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Robotics II</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13037050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Robotics l</a:t>
                      </a:r>
                    </a:p>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671159"/>
                  </a:ext>
                </a:extLst>
              </a:tr>
            </a:tbl>
          </a:graphicData>
        </a:graphic>
      </p:graphicFrame>
      <p:sp>
        <p:nvSpPr>
          <p:cNvPr id="6" name="TextBox 5">
            <a:extLst>
              <a:ext uri="{FF2B5EF4-FFF2-40B4-BE49-F238E27FC236}">
                <a16:creationId xmlns:a16="http://schemas.microsoft.com/office/drawing/2014/main" id="{5FE1005B-3E1A-BF4D-CE1C-D1E1AE92B636}"/>
              </a:ext>
            </a:extLst>
          </p:cNvPr>
          <p:cNvSpPr txBox="1"/>
          <p:nvPr/>
        </p:nvSpPr>
        <p:spPr>
          <a:xfrm>
            <a:off x="763325" y="8674188"/>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5" name="Google Shape;195;p2">
            <a:extLst>
              <a:ext uri="{FF2B5EF4-FFF2-40B4-BE49-F238E27FC236}">
                <a16:creationId xmlns:a16="http://schemas.microsoft.com/office/drawing/2014/main" id="{86C58909-493F-02A7-A990-3DFAB2CB15AF}"/>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Manufacturing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8DD2AA77-E18F-DA4C-AB75-95E0AB0AC61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4483" y="2083333"/>
            <a:ext cx="438912" cy="438912"/>
          </a:xfrm>
          <a:prstGeom prst="rect">
            <a:avLst/>
          </a:prstGeom>
        </p:spPr>
      </p:pic>
      <p:pic>
        <p:nvPicPr>
          <p:cNvPr id="31" name="Picture 30">
            <a:extLst>
              <a:ext uri="{FF2B5EF4-FFF2-40B4-BE49-F238E27FC236}">
                <a16:creationId xmlns:a16="http://schemas.microsoft.com/office/drawing/2014/main" id="{46EED4C1-6C01-AB4A-AE51-EC80604E8A6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990446" y="3564648"/>
            <a:ext cx="438912" cy="438912"/>
          </a:xfrm>
          <a:prstGeom prst="rect">
            <a:avLst/>
          </a:prstGeom>
        </p:spPr>
      </p:pic>
      <p:pic>
        <p:nvPicPr>
          <p:cNvPr id="32" name="Picture 31">
            <a:extLst>
              <a:ext uri="{FF2B5EF4-FFF2-40B4-BE49-F238E27FC236}">
                <a16:creationId xmlns:a16="http://schemas.microsoft.com/office/drawing/2014/main" id="{004A3734-0222-3448-B203-B70015599C95}"/>
              </a:ext>
              <a:ext uri="{C183D7F6-B498-43B3-948B-1728B52AA6E4}">
                <adec:decorative xmlns:adec="http://schemas.microsoft.com/office/drawing/2017/decorative" val="1"/>
              </a:ext>
            </a:extLst>
          </p:cNvPr>
          <p:cNvPicPr>
            <a:picLocks/>
          </p:cNvPicPr>
          <p:nvPr/>
        </p:nvPicPr>
        <p:blipFill>
          <a:blip r:embed="rId9"/>
          <a:stretch>
            <a:fillRect/>
          </a:stretch>
        </p:blipFill>
        <p:spPr>
          <a:xfrm>
            <a:off x="5495293" y="3571112"/>
            <a:ext cx="438912" cy="438912"/>
          </a:xfrm>
          <a:prstGeom prst="rect">
            <a:avLst/>
          </a:prstGeom>
        </p:spPr>
      </p:pic>
      <p:pic>
        <p:nvPicPr>
          <p:cNvPr id="49" name="Picture 48">
            <a:extLst>
              <a:ext uri="{FF2B5EF4-FFF2-40B4-BE49-F238E27FC236}">
                <a16:creationId xmlns:a16="http://schemas.microsoft.com/office/drawing/2014/main" id="{A6525D4F-BD17-9141-B4ED-13CE27F9E5F9}"/>
              </a:ext>
              <a:ext uri="{C183D7F6-B498-43B3-948B-1728B52AA6E4}">
                <adec:decorative xmlns:adec="http://schemas.microsoft.com/office/drawing/2017/decorative" val="1"/>
              </a:ext>
            </a:extLst>
          </p:cNvPr>
          <p:cNvPicPr>
            <a:picLocks/>
          </p:cNvPicPr>
          <p:nvPr/>
        </p:nvPicPr>
        <p:blipFill>
          <a:blip r:embed="rId8"/>
          <a:stretch>
            <a:fillRect/>
          </a:stretch>
        </p:blipFill>
        <p:spPr>
          <a:xfrm>
            <a:off x="6064877" y="4879316"/>
            <a:ext cx="438912" cy="438912"/>
          </a:xfrm>
          <a:prstGeom prst="rect">
            <a:avLst/>
          </a:prstGeom>
        </p:spPr>
      </p:pic>
      <p:pic>
        <p:nvPicPr>
          <p:cNvPr id="50" name="Picture 49">
            <a:extLst>
              <a:ext uri="{FF2B5EF4-FFF2-40B4-BE49-F238E27FC236}">
                <a16:creationId xmlns:a16="http://schemas.microsoft.com/office/drawing/2014/main" id="{D51A4E69-BDDE-FF4C-AB26-FC4561FF7B14}"/>
              </a:ext>
              <a:ext uri="{C183D7F6-B498-43B3-948B-1728B52AA6E4}">
                <adec:decorative xmlns:adec="http://schemas.microsoft.com/office/drawing/2017/decorative" val="1"/>
              </a:ext>
            </a:extLst>
          </p:cNvPr>
          <p:cNvPicPr>
            <a:picLocks/>
          </p:cNvPicPr>
          <p:nvPr/>
        </p:nvPicPr>
        <p:blipFill>
          <a:blip r:embed="rId9"/>
          <a:stretch>
            <a:fillRect/>
          </a:stretch>
        </p:blipFill>
        <p:spPr>
          <a:xfrm>
            <a:off x="5495293" y="4879316"/>
            <a:ext cx="438912" cy="438912"/>
          </a:xfrm>
          <a:prstGeom prst="rect">
            <a:avLst/>
          </a:prstGeom>
        </p:spPr>
      </p:pic>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Robotics and Automation Technology</a:t>
            </a:r>
          </a:p>
        </p:txBody>
      </p:sp>
      <p:graphicFrame>
        <p:nvGraphicFramePr>
          <p:cNvPr id="3" name="Table 2">
            <a:extLst>
              <a:ext uri="{FF2B5EF4-FFF2-40B4-BE49-F238E27FC236}">
                <a16:creationId xmlns:a16="http://schemas.microsoft.com/office/drawing/2014/main" id="{69039156-A5EC-BBEC-5D00-675CA8E94C63}"/>
              </a:ext>
            </a:extLst>
          </p:cNvPr>
          <p:cNvGraphicFramePr>
            <a:graphicFrameLocks noGrp="1"/>
          </p:cNvGraphicFramePr>
          <p:nvPr>
            <p:extLst>
              <p:ext uri="{D42A27DB-BD31-4B8C-83A1-F6EECF244321}">
                <p14:modId xmlns:p14="http://schemas.microsoft.com/office/powerpoint/2010/main" val="3345262820"/>
              </p:ext>
            </p:extLst>
          </p:nvPr>
        </p:nvGraphicFramePr>
        <p:xfrm>
          <a:off x="821287" y="6347498"/>
          <a:ext cx="6491224" cy="787400"/>
        </p:xfrm>
        <a:graphic>
          <a:graphicData uri="http://schemas.openxmlformats.org/drawingml/2006/table">
            <a:tbl>
              <a:tblPr firstRow="1" bandRow="1">
                <a:noFill/>
              </a:tblPr>
              <a:tblGrid>
                <a:gridCol w="1691640">
                  <a:extLst>
                    <a:ext uri="{9D8B030D-6E8A-4147-A177-3AD203B41FA5}">
                      <a16:colId xmlns:a16="http://schemas.microsoft.com/office/drawing/2014/main" val="543863062"/>
                    </a:ext>
                  </a:extLst>
                </a:gridCol>
                <a:gridCol w="127000">
                  <a:extLst>
                    <a:ext uri="{9D8B030D-6E8A-4147-A177-3AD203B41FA5}">
                      <a16:colId xmlns:a16="http://schemas.microsoft.com/office/drawing/2014/main" val="3368359989"/>
                    </a:ext>
                  </a:extLst>
                </a:gridCol>
                <a:gridCol w="2075688">
                  <a:extLst>
                    <a:ext uri="{9D8B030D-6E8A-4147-A177-3AD203B41FA5}">
                      <a16:colId xmlns:a16="http://schemas.microsoft.com/office/drawing/2014/main" val="2758190315"/>
                    </a:ext>
                  </a:extLst>
                </a:gridCol>
                <a:gridCol w="2596896">
                  <a:extLst>
                    <a:ext uri="{9D8B030D-6E8A-4147-A177-3AD203B41FA5}">
                      <a16:colId xmlns:a16="http://schemas.microsoft.com/office/drawing/2014/main" val="122637376"/>
                    </a:ext>
                  </a:extLst>
                </a:gridCol>
              </a:tblGrid>
              <a:tr h="649568">
                <a:tc>
                  <a:txBody>
                    <a:bodyPr/>
                    <a:lstStyle/>
                    <a:p>
                      <a:pPr marL="0" marR="0" fontAlgn="t">
                        <a:spcBef>
                          <a:spcPts val="0"/>
                        </a:spcBef>
                        <a:spcAft>
                          <a:spcPts val="0"/>
                        </a:spcAft>
                      </a:pPr>
                      <a:r>
                        <a:rPr lang="en-US" sz="1100" b="1" dirty="0">
                          <a:solidFill>
                            <a:srgbClr val="012169"/>
                          </a:solidFill>
                          <a:effectLst/>
                          <a:latin typeface="Calibri" panose="020F0502020204030204" pitchFamily="34" charset="0"/>
                        </a:rPr>
                        <a:t>Engineering Design and Presentation I</a:t>
                      </a:r>
                      <a:endParaRPr lang="en-US" sz="1100" dirty="0">
                        <a:solidFill>
                          <a:srgbClr val="012169"/>
                        </a:solidFill>
                        <a:effectLst/>
                        <a:latin typeface="Calibri" panose="020F0502020204030204" pitchFamily="34" charset="0"/>
                      </a:endParaRPr>
                    </a:p>
                    <a:p>
                      <a:pPr marL="0" marR="0" fontAlgn="t">
                        <a:spcBef>
                          <a:spcPts val="0"/>
                        </a:spcBef>
                        <a:spcAft>
                          <a:spcPts val="0"/>
                        </a:spcAft>
                      </a:pPr>
                      <a:r>
                        <a:rPr lang="en-US" sz="1000" dirty="0">
                          <a:solidFill>
                            <a:srgbClr val="232C65"/>
                          </a:solidFill>
                          <a:effectLst/>
                          <a:latin typeface="Calibri" panose="020F0502020204030204" pitchFamily="34" charset="0"/>
                        </a:rPr>
                        <a:t>13036500  (1 credit)</a:t>
                      </a:r>
                    </a:p>
                  </a:txBody>
                  <a:tcPr marL="50800" marR="50800" marT="50800" marB="5080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fontAlgn="t">
                        <a:spcBef>
                          <a:spcPts val="0"/>
                        </a:spcBef>
                        <a:spcAft>
                          <a:spcPts val="0"/>
                        </a:spcAft>
                      </a:pPr>
                      <a:r>
                        <a:rPr lang="en-US" sz="1100">
                          <a:effectLst/>
                          <a:latin typeface="Calibri" panose="020F0502020204030204" pitchFamily="34" charset="0"/>
                        </a:rPr>
                        <a:t> </a:t>
                      </a:r>
                    </a:p>
                  </a:txBody>
                  <a:tcPr marL="50800" marR="50800" marT="50800" marB="50800">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fontAlgn="t">
                        <a:spcBef>
                          <a:spcPts val="0"/>
                        </a:spcBef>
                        <a:spcAft>
                          <a:spcPts val="0"/>
                        </a:spcAft>
                      </a:pPr>
                      <a:r>
                        <a:rPr lang="en-US" sz="900" b="1" dirty="0">
                          <a:solidFill>
                            <a:srgbClr val="000000"/>
                          </a:solidFill>
                          <a:effectLst/>
                          <a:latin typeface="Calibri" panose="020F0502020204030204" pitchFamily="34" charset="0"/>
                        </a:rPr>
                        <a:t>Prerequisites: </a:t>
                      </a:r>
                      <a:r>
                        <a:rPr lang="en-US" sz="900" dirty="0">
                          <a:solidFill>
                            <a:srgbClr val="000000"/>
                          </a:solidFill>
                          <a:effectLst/>
                          <a:latin typeface="Calibri" panose="020F0502020204030204" pitchFamily="34" charset="0"/>
                        </a:rPr>
                        <a:t>Algebra l</a:t>
                      </a:r>
                    </a:p>
                    <a:p>
                      <a:pPr marL="0" marR="0" fontAlgn="t">
                        <a:spcBef>
                          <a:spcPts val="0"/>
                        </a:spcBef>
                        <a:spcAft>
                          <a:spcPts val="0"/>
                        </a:spcAft>
                      </a:pPr>
                      <a:r>
                        <a:rPr lang="en-US" sz="900" b="1" dirty="0">
                          <a:solidFill>
                            <a:srgbClr val="232C65"/>
                          </a:solidFill>
                          <a:effectLst/>
                          <a:latin typeface="Calibri" panose="020F0502020204030204" pitchFamily="34" charset="0"/>
                        </a:rPr>
                        <a:t>Corequisites: </a:t>
                      </a:r>
                      <a:r>
                        <a:rPr lang="en-US" sz="900" dirty="0">
                          <a:solidFill>
                            <a:srgbClr val="232C65"/>
                          </a:solidFill>
                          <a:effectLst/>
                          <a:latin typeface="Calibri" panose="020F0502020204030204" pitchFamily="34" charset="0"/>
                        </a:rPr>
                        <a:t>None</a:t>
                      </a:r>
                    </a:p>
                    <a:p>
                      <a:pPr marL="0" marR="0" fontAlgn="t">
                        <a:spcBef>
                          <a:spcPts val="0"/>
                        </a:spcBef>
                        <a:spcAft>
                          <a:spcPts val="0"/>
                        </a:spcAft>
                      </a:pPr>
                      <a:r>
                        <a:rPr lang="en-US" sz="900" b="1" dirty="0">
                          <a:solidFill>
                            <a:srgbClr val="000000"/>
                          </a:solidFill>
                          <a:effectLst/>
                          <a:latin typeface="Calibri" panose="020F0502020204030204" pitchFamily="34" charset="0"/>
                        </a:rPr>
                        <a:t>Recommended Prerequisites: </a:t>
                      </a:r>
                      <a:r>
                        <a:rPr lang="en-US" sz="900" dirty="0">
                          <a:solidFill>
                            <a:srgbClr val="000000"/>
                          </a:solidFill>
                          <a:effectLst/>
                          <a:latin typeface="Calibri" panose="020F0502020204030204" pitchFamily="34" charset="0"/>
                        </a:rPr>
                        <a:t>Principles of Applied Engineering</a:t>
                      </a:r>
                    </a:p>
                    <a:p>
                      <a:pPr marL="0" marR="0" fontAlgn="t">
                        <a:spcBef>
                          <a:spcPts val="0"/>
                        </a:spcBef>
                        <a:spcAft>
                          <a:spcPts val="0"/>
                        </a:spcAft>
                      </a:pPr>
                      <a:r>
                        <a:rPr lang="en-US" sz="900" b="1" dirty="0">
                          <a:solidFill>
                            <a:srgbClr val="232C65"/>
                          </a:solidFill>
                          <a:effectLst/>
                          <a:latin typeface="Calibri" panose="020F0502020204030204" pitchFamily="34" charset="0"/>
                        </a:rPr>
                        <a:t>Recommended Corequisites: </a:t>
                      </a:r>
                      <a:r>
                        <a:rPr lang="en-US" sz="900" dirty="0">
                          <a:solidFill>
                            <a:srgbClr val="232C65"/>
                          </a:solidFill>
                          <a:effectLst/>
                          <a:latin typeface="Calibri" panose="020F0502020204030204" pitchFamily="34" charset="0"/>
                        </a:rPr>
                        <a:t>None</a:t>
                      </a:r>
                    </a:p>
                  </a:txBody>
                  <a:tcPr marL="50800" marR="50800" marT="50800" marB="50800">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0138682"/>
                  </a:ext>
                </a:extLst>
              </a:tr>
            </a:tbl>
          </a:graphicData>
        </a:graphic>
      </p:graphicFrame>
      <p:graphicFrame>
        <p:nvGraphicFramePr>
          <p:cNvPr id="7" name="Table 6">
            <a:extLst>
              <a:ext uri="{FF2B5EF4-FFF2-40B4-BE49-F238E27FC236}">
                <a16:creationId xmlns:a16="http://schemas.microsoft.com/office/drawing/2014/main" id="{545BB1AA-F562-33A7-B156-40FD4B3CBDDE}"/>
              </a:ext>
            </a:extLst>
          </p:cNvPr>
          <p:cNvGraphicFramePr>
            <a:graphicFrameLocks noGrp="1"/>
          </p:cNvGraphicFramePr>
          <p:nvPr>
            <p:extLst>
              <p:ext uri="{D42A27DB-BD31-4B8C-83A1-F6EECF244321}">
                <p14:modId xmlns:p14="http://schemas.microsoft.com/office/powerpoint/2010/main" val="3849870155"/>
              </p:ext>
            </p:extLst>
          </p:nvPr>
        </p:nvGraphicFramePr>
        <p:xfrm>
          <a:off x="816508" y="6010190"/>
          <a:ext cx="6437376" cy="329184"/>
        </p:xfrm>
        <a:graphic>
          <a:graphicData uri="http://schemas.openxmlformats.org/drawingml/2006/table">
            <a:tbl>
              <a:tblPr firstRow="1" bandRow="1">
                <a:noFill/>
              </a:tblPr>
              <a:tblGrid>
                <a:gridCol w="1691640">
                  <a:extLst>
                    <a:ext uri="{9D8B030D-6E8A-4147-A177-3AD203B41FA5}">
                      <a16:colId xmlns:a16="http://schemas.microsoft.com/office/drawing/2014/main" val="840963977"/>
                    </a:ext>
                  </a:extLst>
                </a:gridCol>
                <a:gridCol w="73152">
                  <a:extLst>
                    <a:ext uri="{9D8B030D-6E8A-4147-A177-3AD203B41FA5}">
                      <a16:colId xmlns:a16="http://schemas.microsoft.com/office/drawing/2014/main" val="1197919"/>
                    </a:ext>
                  </a:extLst>
                </a:gridCol>
                <a:gridCol w="2075688">
                  <a:extLst>
                    <a:ext uri="{9D8B030D-6E8A-4147-A177-3AD203B41FA5}">
                      <a16:colId xmlns:a16="http://schemas.microsoft.com/office/drawing/2014/main" val="3737540303"/>
                    </a:ext>
                  </a:extLst>
                </a:gridCol>
                <a:gridCol w="2596896">
                  <a:extLst>
                    <a:ext uri="{9D8B030D-6E8A-4147-A177-3AD203B41FA5}">
                      <a16:colId xmlns:a16="http://schemas.microsoft.com/office/drawing/2014/main" val="1511838406"/>
                    </a:ext>
                  </a:extLst>
                </a:gridCol>
              </a:tblGrid>
              <a:tr h="329184">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lang="en-US"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810071673"/>
                  </a:ext>
                </a:extLst>
              </a:tr>
            </a:tbl>
          </a:graphicData>
        </a:graphic>
      </p:graphicFrame>
      <p:pic>
        <p:nvPicPr>
          <p:cNvPr id="8" name="Picture 7">
            <a:extLst>
              <a:ext uri="{FF2B5EF4-FFF2-40B4-BE49-F238E27FC236}">
                <a16:creationId xmlns:a16="http://schemas.microsoft.com/office/drawing/2014/main" id="{C824AE97-FA88-38EB-DCBD-9B46F9E88319}"/>
              </a:ext>
            </a:extLst>
          </p:cNvPr>
          <p:cNvPicPr>
            <a:picLocks noChangeAspect="1"/>
          </p:cNvPicPr>
          <p:nvPr/>
        </p:nvPicPr>
        <p:blipFill>
          <a:blip r:embed="rId10"/>
          <a:stretch>
            <a:fillRect/>
          </a:stretch>
        </p:blipFill>
        <p:spPr>
          <a:xfrm>
            <a:off x="363324" y="5986243"/>
            <a:ext cx="408467" cy="1121761"/>
          </a:xfrm>
          <a:prstGeom prst="rect">
            <a:avLst/>
          </a:prstGeom>
        </p:spPr>
      </p:pic>
      <p:pic>
        <p:nvPicPr>
          <p:cNvPr id="9" name="Picture 8">
            <a:extLst>
              <a:ext uri="{FF2B5EF4-FFF2-40B4-BE49-F238E27FC236}">
                <a16:creationId xmlns:a16="http://schemas.microsoft.com/office/drawing/2014/main" id="{AB04563B-C2FD-38C6-36C4-F3F2352F83FB}"/>
              </a:ext>
            </a:extLst>
          </p:cNvPr>
          <p:cNvPicPr>
            <a:picLocks noChangeAspect="1"/>
          </p:cNvPicPr>
          <p:nvPr/>
        </p:nvPicPr>
        <p:blipFill>
          <a:blip r:embed="rId11"/>
          <a:stretch>
            <a:fillRect/>
          </a:stretch>
        </p:blipFill>
        <p:spPr>
          <a:xfrm>
            <a:off x="407679" y="6058189"/>
            <a:ext cx="384081" cy="1012024"/>
          </a:xfrm>
          <a:prstGeom prst="rect">
            <a:avLst/>
          </a:prstGeom>
        </p:spPr>
      </p:pic>
      <p:pic>
        <p:nvPicPr>
          <p:cNvPr id="10" name="Picture 9">
            <a:extLst>
              <a:ext uri="{FF2B5EF4-FFF2-40B4-BE49-F238E27FC236}">
                <a16:creationId xmlns:a16="http://schemas.microsoft.com/office/drawing/2014/main" id="{B4D54DBF-CE51-656B-BEB6-79ABFE8160F5}"/>
              </a:ext>
            </a:extLst>
          </p:cNvPr>
          <p:cNvPicPr>
            <a:picLocks noChangeAspect="1"/>
          </p:cNvPicPr>
          <p:nvPr/>
        </p:nvPicPr>
        <p:blipFill>
          <a:blip r:embed="rId12"/>
          <a:stretch>
            <a:fillRect/>
          </a:stretch>
        </p:blipFill>
        <p:spPr>
          <a:xfrm>
            <a:off x="5495293" y="6547123"/>
            <a:ext cx="438950" cy="438950"/>
          </a:xfrm>
          <a:prstGeom prst="rect">
            <a:avLst/>
          </a:prstGeom>
        </p:spPr>
      </p:pic>
      <p:pic>
        <p:nvPicPr>
          <p:cNvPr id="11" name="Picture 10">
            <a:extLst>
              <a:ext uri="{FF2B5EF4-FFF2-40B4-BE49-F238E27FC236}">
                <a16:creationId xmlns:a16="http://schemas.microsoft.com/office/drawing/2014/main" id="{515F3D4C-8A1C-1785-4174-3DEFEA22EAF2}"/>
              </a:ext>
            </a:extLst>
          </p:cNvPr>
          <p:cNvPicPr>
            <a:picLocks noChangeAspect="1"/>
          </p:cNvPicPr>
          <p:nvPr/>
        </p:nvPicPr>
        <p:blipFill>
          <a:blip r:embed="rId13"/>
          <a:stretch>
            <a:fillRect/>
          </a:stretch>
        </p:blipFill>
        <p:spPr>
          <a:xfrm>
            <a:off x="6085358" y="6551987"/>
            <a:ext cx="438950" cy="438950"/>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Manufacturing">
      <a:dk1>
        <a:srgbClr val="000000"/>
      </a:dk1>
      <a:lt1>
        <a:srgbClr val="FFFFFF"/>
      </a:lt1>
      <a:dk2>
        <a:srgbClr val="232C65"/>
      </a:dk2>
      <a:lt2>
        <a:srgbClr val="E7E6E6"/>
      </a:lt2>
      <a:accent1>
        <a:srgbClr val="232C65"/>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B12586B0-809C-D240-A1FE-D202FE8FD92E}" vid="{B49D7241-A483-C247-89FB-FF39C91CC2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41f19c4-7134-41b0-b126-9546d08a0bf5" xsi:nil="true"/>
    <lcf76f155ced4ddcb4097134ff3c332f xmlns="22433f0c-8bb8-4876-a8a6-687bcb1e802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E40DE4C131194D90C1BBD99615CC99" ma:contentTypeVersion="13" ma:contentTypeDescription="Create a new document." ma:contentTypeScope="" ma:versionID="ff6f71d0c6d469cd838c22a9ce31fc72">
  <xsd:schema xmlns:xsd="http://www.w3.org/2001/XMLSchema" xmlns:xs="http://www.w3.org/2001/XMLSchema" xmlns:p="http://schemas.microsoft.com/office/2006/metadata/properties" xmlns:ns2="22433f0c-8bb8-4876-a8a6-687bcb1e8026" xmlns:ns3="b41f19c4-7134-41b0-b126-9546d08a0bf5" targetNamespace="http://schemas.microsoft.com/office/2006/metadata/properties" ma:root="true" ma:fieldsID="a1ae1cf07686b912b4267ab8deb121f1" ns2:_="" ns3:_="">
    <xsd:import namespace="22433f0c-8bb8-4876-a8a6-687bcb1e8026"/>
    <xsd:import namespace="b41f19c4-7134-41b0-b126-9546d08a0b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33f0c-8bb8-4876-a8a6-687bcb1e8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f5fc104-11d1-4a5d-8a55-368e6ec571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f19c4-7134-41b0-b126-9546d08a0b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765aea-f227-4768-af7f-feeaeadeaa48}" ma:internalName="TaxCatchAll" ma:showField="CatchAllData" ma:web="b41f19c4-7134-41b0-b126-9546d08a0b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3D5361-4CCE-4273-9B43-59B697A680C6}">
  <ds:schemaRefs>
    <ds:schemaRef ds:uri="http://schemas.microsoft.com/sharepoint/v3/contenttype/forms"/>
  </ds:schemaRefs>
</ds:datastoreItem>
</file>

<file path=customXml/itemProps2.xml><?xml version="1.0" encoding="utf-8"?>
<ds:datastoreItem xmlns:ds="http://schemas.openxmlformats.org/officeDocument/2006/customXml" ds:itemID="{BE5D3C44-B7AF-4BFA-A1C6-260B772B6CFF}">
  <ds:schemaRef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22433f0c-8bb8-4876-a8a6-687bcb1e8026"/>
    <ds:schemaRef ds:uri="http://schemas.openxmlformats.org/package/2006/metadata/core-properties"/>
    <ds:schemaRef ds:uri="b41f19c4-7134-41b0-b126-9546d08a0bf5"/>
    <ds:schemaRef ds:uri="http://purl.org/dc/dcmitype/"/>
  </ds:schemaRefs>
</ds:datastoreItem>
</file>

<file path=customXml/itemProps3.xml><?xml version="1.0" encoding="utf-8"?>
<ds:datastoreItem xmlns:ds="http://schemas.openxmlformats.org/officeDocument/2006/customXml" ds:itemID="{760AB259-585A-407F-BEFB-E61CAFE92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33f0c-8bb8-4876-a8a6-687bcb1e8026"/>
    <ds:schemaRef ds:uri="b41f19c4-7134-41b0-b126-9546d08a0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Template-Manufacturing</Template>
  <TotalTime>398</TotalTime>
  <Words>928</Words>
  <Application>Microsoft Office PowerPoint</Application>
  <PresentationFormat>Custom</PresentationFormat>
  <Paragraphs>137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Light</vt:lpstr>
      <vt:lpstr>Calibri</vt:lpstr>
      <vt:lpstr>Arial</vt:lpstr>
      <vt:lpstr>Open Sans Semibold</vt:lpstr>
      <vt:lpstr>Calibri Light</vt:lpstr>
      <vt:lpstr>Office Theme</vt:lpstr>
      <vt:lpstr>Statewide Program of Study: Robotics and Automation Technology — Page 1 </vt:lpstr>
      <vt:lpstr>Statewide Program of Study: Robotics and Automation Technology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Robotics and Automation Technology</dc:title>
  <dc:subject/>
  <dc:creator>Texas Education Agency</dc:creator>
  <cp:keywords/>
  <dc:description/>
  <cp:lastModifiedBy>Jeter, Jennifer</cp:lastModifiedBy>
  <cp:revision>57</cp:revision>
  <cp:lastPrinted>2023-10-03T21:31:19Z</cp:lastPrinted>
  <dcterms:created xsi:type="dcterms:W3CDTF">2023-10-24T17:36:10Z</dcterms:created>
  <dcterms:modified xsi:type="dcterms:W3CDTF">2025-01-07T21:16:01Z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