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2" r:id="rId4"/>
  </p:sldMasterIdLst>
  <p:notesMasterIdLst>
    <p:notesMasterId r:id="rId7"/>
  </p:notesMasterIdLst>
  <p:sldIdLst>
    <p:sldId id="257" r:id="rId5"/>
    <p:sldId id="258" r:id="rId6"/>
  </p:sldIdLst>
  <p:sldSz cx="7772400" cy="10058400"/>
  <p:notesSz cx="6858000" cy="9144000"/>
  <p:embeddedFontLst>
    <p:embeddedFont>
      <p:font typeface="Open Sans Light" panose="020B0306030504020204" pitchFamily="34" charset="0"/>
      <p:regular r:id="rId8"/>
      <p:italic r:id="rId9"/>
    </p:embeddedFont>
    <p:embeddedFont>
      <p:font typeface="Open Sans Semibold" panose="020B0706030804020204" pitchFamily="34" charset="0"/>
      <p:bold r:id="rId10"/>
      <p:boldItalic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307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2A245E-14DB-789C-AAA9-B8BCF212B90D}" name="Bullock, Jennifer" initials="BJ" userId="S::jennifer.bullock@tea.texas.gov::89acbf67-8591-41d1-9399-37b14ab74699" providerId="AD"/>
  <p188:author id="{EE0B2D63-BAC2-44EB-82BE-5A377BF62216}" name="Stephanie Ferguson" initials="SF" userId="d475c8c1758ebeb8" providerId="Windows Live"/>
  <p188:author id="{629FDE64-07B5-7011-802C-459006FE8E38}" name="Caryn Cavanagh" initials="CC" userId="de4effde0088c4c0" providerId="Windows Live"/>
  <p188:author id="{A82AEBA5-A61A-0EFB-098D-BE0F7509E0A6}" name="Keyana Miller" initials="KM" userId="b93e15195993540f" providerId="Windows Live"/>
  <p188:author id="{6CD132A6-BDAB-7D9A-FDAF-1B5C47512B95}" name="Hudson, Les" initials="LH" userId="S::Les.Hudson@tea.texas.gov::1b51e3df-f37c-4646-8151-9652bb88c0d0" providerId="AD"/>
  <p188:author id="{846754FD-1C06-AF7A-D254-87DF2D5C51A3}" name="Jamie Molina" initials="JM" userId="52677dfea1be922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C65"/>
    <a:srgbClr val="FFFFFF"/>
    <a:srgbClr val="012169"/>
    <a:srgbClr val="5A6267"/>
    <a:srgbClr val="363534"/>
    <a:srgbClr val="3864AF"/>
    <a:srgbClr val="3863AF"/>
    <a:srgbClr val="E7E3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7F38CF-EB63-4FFF-BFAA-645014FCB427}" v="3" dt="2024-07-09T16:02:12.1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66" autoAdjust="0"/>
    <p:restoredTop sz="94660"/>
  </p:normalViewPr>
  <p:slideViewPr>
    <p:cSldViewPr snapToGrid="0">
      <p:cViewPr>
        <p:scale>
          <a:sx n="160" d="100"/>
          <a:sy n="160" d="100"/>
        </p:scale>
        <p:origin x="414" y="-5232"/>
      </p:cViewPr>
      <p:guideLst>
        <p:guide orient="horz" pos="3120"/>
        <p:guide pos="3072"/>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897815-62CD-F54E-B947-D5FDC947635C}" type="datetimeFigureOut">
              <a:rPr lang="en-US" smtClean="0"/>
              <a:t>1/7/2025</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3E5DC-FC10-574E-8CB7-83653E10725E}" type="slidenum">
              <a:rPr lang="en-US" smtClean="0"/>
              <a:t>‹#›</a:t>
            </a:fld>
            <a:endParaRPr lang="en-US"/>
          </a:p>
        </p:txBody>
      </p:sp>
    </p:spTree>
    <p:extLst>
      <p:ext uri="{BB962C8B-B14F-4D97-AF65-F5344CB8AC3E}">
        <p14:creationId xmlns:p14="http://schemas.microsoft.com/office/powerpoint/2010/main" val="3609424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3E5DC-FC10-574E-8CB7-83653E10725E}" type="slidenum">
              <a:rPr lang="en-US" smtClean="0"/>
              <a:t>1</a:t>
            </a:fld>
            <a:endParaRPr lang="en-US"/>
          </a:p>
        </p:txBody>
      </p:sp>
    </p:spTree>
    <p:extLst>
      <p:ext uri="{BB962C8B-B14F-4D97-AF65-F5344CB8AC3E}">
        <p14:creationId xmlns:p14="http://schemas.microsoft.com/office/powerpoint/2010/main" val="235770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3E5DC-FC10-574E-8CB7-83653E10725E}" type="slidenum">
              <a:rPr lang="en-US" smtClean="0"/>
              <a:t>2</a:t>
            </a:fld>
            <a:endParaRPr lang="en-US"/>
          </a:p>
        </p:txBody>
      </p:sp>
    </p:spTree>
    <p:extLst>
      <p:ext uri="{BB962C8B-B14F-4D97-AF65-F5344CB8AC3E}">
        <p14:creationId xmlns:p14="http://schemas.microsoft.com/office/powerpoint/2010/main" val="1617502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95DD6EFD-2D7D-9E45-8FC4-958639C0DF70}"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4082650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DD6EFD-2D7D-9E45-8FC4-958639C0DF70}"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2682679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DD6EFD-2D7D-9E45-8FC4-958639C0DF70}"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4263835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DD6EFD-2D7D-9E45-8FC4-958639C0DF70}"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749724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DD6EFD-2D7D-9E45-8FC4-958639C0DF70}"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1580429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DD6EFD-2D7D-9E45-8FC4-958639C0DF70}"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3248528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DD6EFD-2D7D-9E45-8FC4-958639C0DF70}" type="datetimeFigureOut">
              <a:rPr lang="en-US" smtClean="0"/>
              <a:t>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2187028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DD6EFD-2D7D-9E45-8FC4-958639C0DF70}" type="datetimeFigureOut">
              <a:rPr lang="en-US" smtClean="0"/>
              <a:t>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879671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DD6EFD-2D7D-9E45-8FC4-958639C0DF70}" type="datetimeFigureOut">
              <a:rPr lang="en-US" smtClean="0"/>
              <a:t>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1415534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5DD6EFD-2D7D-9E45-8FC4-958639C0DF70}"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956771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5DD6EFD-2D7D-9E45-8FC4-958639C0DF70}"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578233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5DD6EFD-2D7D-9E45-8FC4-958639C0DF70}" type="datetimeFigureOut">
              <a:rPr lang="en-US" smtClean="0"/>
              <a:t>1/7/2025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2A89F5BB-FCA8-2B48-A843-A42D6348B3FC}" type="slidenum">
              <a:rPr lang="en-US" smtClean="0"/>
              <a:t>‹#›</a:t>
            </a:fld>
            <a:endParaRPr lang="en-US"/>
          </a:p>
        </p:txBody>
      </p:sp>
    </p:spTree>
    <p:extLst>
      <p:ext uri="{BB962C8B-B14F-4D97-AF65-F5344CB8AC3E}">
        <p14:creationId xmlns:p14="http://schemas.microsoft.com/office/powerpoint/2010/main" val="29614998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tea.texas.gov/academics/college-career-and-military-prep/career-and-technical-education/programs-of-study-additional-resources" TargetMode="External"/><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hyperlink" Target="https://tea.texas.gov/student-assessment/monitoring-and-interventions/program-monitoring-and-interventions/methods-of-administration-guidance-and-resources" TargetMode="External"/><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11.png"/><Relationship Id="rId5" Type="http://schemas.openxmlformats.org/officeDocument/2006/relationships/hyperlink" Target="https://tea.texas.gov/cte" TargetMode="External"/><Relationship Id="rId10" Type="http://schemas.openxmlformats.org/officeDocument/2006/relationships/image" Target="../media/image10.png"/><Relationship Id="rId4" Type="http://schemas.openxmlformats.org/officeDocument/2006/relationships/hyperlink" Target="mailto:CTE@tea.texas.gov" TargetMode="External"/><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FAADB7-E19B-1F45-A4BB-C1DFE973D77B}"/>
              </a:ext>
              <a:ext uri="{C183D7F6-B498-43B3-948B-1728B52AA6E4}">
                <adec:decorative xmlns:adec="http://schemas.microsoft.com/office/drawing/2017/decorative" val="1"/>
              </a:ext>
            </a:extLst>
          </p:cNvPr>
          <p:cNvSpPr>
            <a:spLocks noGrp="1"/>
          </p:cNvSpPr>
          <p:nvPr>
            <p:ph type="ctrTitle"/>
          </p:nvPr>
        </p:nvSpPr>
        <p:spPr>
          <a:xfrm>
            <a:off x="1001182" y="25490"/>
            <a:ext cx="5829300" cy="141335"/>
          </a:xfrm>
        </p:spPr>
        <p:txBody>
          <a:bodyPr anchor="t">
            <a:noAutofit/>
          </a:bodyPr>
          <a:lstStyle/>
          <a:p>
            <a: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Statewide Program of Study: </a:t>
            </a:r>
            <a:r>
              <a:rPr lang="en-US" sz="800" b="1" i="1" kern="1200" dirty="0">
                <a:solidFill>
                  <a:schemeClr val="bg1"/>
                </a:solidFill>
                <a:effectLst/>
                <a:latin typeface="+mj-lt"/>
                <a:ea typeface="+mj-ea"/>
                <a:cs typeface="+mj-cs"/>
              </a:rPr>
              <a:t>Information Technology Support and Services</a:t>
            </a:r>
            <a:r>
              <a:rPr lang="en-US" sz="800" dirty="0">
                <a:solidFill>
                  <a:schemeClr val="bg1"/>
                </a:solidFill>
              </a:rPr>
              <a:t> </a:t>
            </a:r>
            <a: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Page 1</a:t>
            </a:r>
            <a:b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br>
            <a:endParaRPr lang="en-US" sz="800" dirty="0">
              <a:solidFill>
                <a:schemeClr val="bg1"/>
              </a:solidFill>
            </a:endParaRPr>
          </a:p>
        </p:txBody>
      </p:sp>
      <p:sp>
        <p:nvSpPr>
          <p:cNvPr id="13" name="TextBox 12">
            <a:extLst>
              <a:ext uri="{FF2B5EF4-FFF2-40B4-BE49-F238E27FC236}">
                <a16:creationId xmlns:a16="http://schemas.microsoft.com/office/drawing/2014/main" id="{6ECC0842-5EDE-2330-1219-F5C4E78FB67D}"/>
              </a:ext>
            </a:extLst>
          </p:cNvPr>
          <p:cNvSpPr txBox="1"/>
          <p:nvPr/>
        </p:nvSpPr>
        <p:spPr>
          <a:xfrm>
            <a:off x="6760651" y="43639"/>
            <a:ext cx="4329792" cy="200055"/>
          </a:xfrm>
          <a:prstGeom prst="rect">
            <a:avLst/>
          </a:prstGeom>
          <a:noFill/>
        </p:spPr>
        <p:txBody>
          <a:bodyPr wrap="square">
            <a:spAutoFit/>
          </a:bodyPr>
          <a:lstStyle/>
          <a:p>
            <a:r>
              <a:rPr lang="en-US" sz="700" i="1" dirty="0"/>
              <a:t>Revised–June 2024</a:t>
            </a:r>
          </a:p>
        </p:txBody>
      </p:sp>
      <p:sp>
        <p:nvSpPr>
          <p:cNvPr id="5" name="TextBox 4">
            <a:extLst>
              <a:ext uri="{FF2B5EF4-FFF2-40B4-BE49-F238E27FC236}">
                <a16:creationId xmlns:a16="http://schemas.microsoft.com/office/drawing/2014/main" id="{090C96C9-7626-E84E-94AF-1A4A71B39E9B}"/>
              </a:ext>
            </a:extLst>
          </p:cNvPr>
          <p:cNvSpPr txBox="1"/>
          <p:nvPr/>
        </p:nvSpPr>
        <p:spPr>
          <a:xfrm>
            <a:off x="1368180" y="163371"/>
            <a:ext cx="6192300" cy="900246"/>
          </a:xfrm>
          <a:prstGeom prst="rect">
            <a:avLst/>
          </a:prstGeom>
          <a:noFill/>
        </p:spPr>
        <p:txBody>
          <a:bodyPr wrap="square" rtlCol="0">
            <a:spAutoFit/>
          </a:bodyPr>
          <a:lstStyle/>
          <a:p>
            <a:pPr lvl="0">
              <a:spcAft>
                <a:spcPts val="300"/>
              </a:spcAft>
              <a:defRPr/>
            </a:pPr>
            <a:r>
              <a:rPr lang="en-US" sz="2000" b="1" dirty="0">
                <a:solidFill>
                  <a:srgbClr val="232C65"/>
                </a:solidFill>
                <a:latin typeface="Calibri" panose="020F0502020204030204" pitchFamily="34" charset="0"/>
                <a:ea typeface="Open Sans Condensed Condensed" pitchFamily="2" charset="0"/>
                <a:cs typeface="Calibri" panose="020F0502020204030204" pitchFamily="34" charset="0"/>
              </a:rPr>
              <a:t>Information Technology Career </a:t>
            </a:r>
            <a:r>
              <a:rPr kumimoji="0" lang="en-US" sz="2000" b="1" i="0" u="none" strike="noStrike" kern="1200" cap="none" spc="0" normalizeH="0" baseline="0" noProof="0" dirty="0">
                <a:ln>
                  <a:noFill/>
                </a:ln>
                <a:solidFill>
                  <a:srgbClr val="232C65"/>
                </a:solidFill>
                <a:effectLst/>
                <a:uLnTx/>
                <a:uFillTx/>
                <a:latin typeface="Calibri" panose="020F0502020204030204" pitchFamily="34" charset="0"/>
                <a:ea typeface="Open Sans Condensed Condensed" pitchFamily="2" charset="0"/>
                <a:cs typeface="Calibri" panose="020F0502020204030204" pitchFamily="34" charset="0"/>
              </a:rPr>
              <a:t>Cluster</a:t>
            </a:r>
          </a:p>
          <a:p>
            <a:pPr>
              <a:lnSpc>
                <a:spcPts val="1200"/>
              </a:lnSpc>
              <a:defRPr/>
            </a:pPr>
            <a:r>
              <a:rPr lang="en-US" sz="1000" dirty="0">
                <a:solidFill>
                  <a:srgbClr val="232C65"/>
                </a:solidFill>
                <a:latin typeface="Calibri" panose="020F0502020204030204" pitchFamily="34" charset="0"/>
                <a:ea typeface="Open Sans Light" panose="020B0606030504020204" pitchFamily="34" charset="0"/>
                <a:cs typeface="Calibri" panose="020F0502020204030204" pitchFamily="34" charset="0"/>
              </a:rPr>
              <a:t>The Information Technology (IT) career cluster focuses on the design, development, support, and management of hardware, software, multimedia, and systems integration services. This career cluster includes occupations ranging from Software Developer and Programmer to Cybersecurity Specialists and Network Analysts.</a:t>
            </a:r>
          </a:p>
        </p:txBody>
      </p:sp>
      <p:sp>
        <p:nvSpPr>
          <p:cNvPr id="6" name="TextBox 5">
            <a:extLst>
              <a:ext uri="{FF2B5EF4-FFF2-40B4-BE49-F238E27FC236}">
                <a16:creationId xmlns:a16="http://schemas.microsoft.com/office/drawing/2014/main" id="{F67423BB-E84B-A848-912D-92B720E05DCA}"/>
              </a:ext>
            </a:extLst>
          </p:cNvPr>
          <p:cNvSpPr txBox="1"/>
          <p:nvPr/>
        </p:nvSpPr>
        <p:spPr>
          <a:xfrm>
            <a:off x="142546" y="1084432"/>
            <a:ext cx="7357536" cy="9925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600" b="1" i="1" u="none" strike="noStrike" kern="1200" cap="none" spc="0" normalizeH="0" baseline="0" noProof="0" dirty="0">
                <a:ln>
                  <a:noFill/>
                </a:ln>
                <a:solidFill>
                  <a:srgbClr val="363534"/>
                </a:solidFill>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t>
            </a:r>
            <a:r>
              <a:rPr kumimoji="0" lang="en-US" sz="1600" b="1" i="1" u="none" strike="noStrike" kern="1200" cap="none" spc="0" normalizeH="0" baseline="0" noProof="0" dirty="0">
                <a:ln>
                  <a:noFill/>
                </a:ln>
                <a:solidFill>
                  <a:schemeClr val="tx2"/>
                </a:solidFill>
                <a:effectLst/>
                <a:uLnTx/>
                <a:uFillTx/>
                <a:latin typeface="Calibri" panose="020F0502020204030204" pitchFamily="34" charset="0"/>
                <a:ea typeface="Open Sans Semibold" panose="020B0606030504020204" pitchFamily="34" charset="0"/>
                <a:cs typeface="Calibri" panose="020F0502020204030204" pitchFamily="34" charset="0"/>
              </a:rPr>
              <a:t>Information Technology Support and Services</a:t>
            </a:r>
          </a:p>
          <a:p>
            <a:pPr>
              <a:lnSpc>
                <a:spcPts val="1150"/>
              </a:lnSpc>
              <a:spcAft>
                <a:spcPts val="300"/>
              </a:spcAft>
              <a:defRPr/>
            </a:pPr>
            <a:r>
              <a:rPr lang="en-US" sz="1000" dirty="0">
                <a:latin typeface="Calibri" panose="020F0502020204030204" pitchFamily="34" charset="0"/>
                <a:ea typeface="Open Sans Light" panose="020B0606030504020204" pitchFamily="34" charset="0"/>
                <a:cs typeface="Calibri" panose="020F0502020204030204" pitchFamily="34" charset="0"/>
                <a:sym typeface="Calibri"/>
              </a:rPr>
              <a:t>The Information Technology Support and Services program of study focuses on occupational and educational opportunities associated with administering, testing, and implementing computer databases and applying knowledge of database management systems. This program of study includes analyzing user requirements, automating or improving existing systems, and reviewing computer system capabilities. It also includes research, design, and testing of computer or computer-related equipment for commercial, industrial, military, or scientific use.</a:t>
            </a:r>
            <a:endPar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ndParaRPr>
          </a:p>
        </p:txBody>
      </p:sp>
      <p:sp>
        <p:nvSpPr>
          <p:cNvPr id="10" name="Rectangle 9">
            <a:extLst>
              <a:ext uri="{FF2B5EF4-FFF2-40B4-BE49-F238E27FC236}">
                <a16:creationId xmlns:a16="http://schemas.microsoft.com/office/drawing/2014/main" id="{0087655A-8678-C34A-B834-72710306E4AE}"/>
              </a:ext>
            </a:extLst>
          </p:cNvPr>
          <p:cNvSpPr/>
          <p:nvPr/>
        </p:nvSpPr>
        <p:spPr>
          <a:xfrm>
            <a:off x="412502" y="1987589"/>
            <a:ext cx="4166387" cy="3231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itchFamily="2" charset="0"/>
                <a:cs typeface="Calibri" panose="020F0502020204030204" pitchFamily="34" charset="0"/>
                <a:sym typeface="Calibri"/>
              </a:rPr>
              <a:t>Secondary Courses for High School Credit</a:t>
            </a:r>
            <a:endParaRPr kumimoji="0" lang="en-US" sz="15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itchFamily="2" charset="0"/>
              <a:cs typeface="Calibri" panose="020F0502020204030204" pitchFamily="34" charset="0"/>
            </a:endParaRPr>
          </a:p>
        </p:txBody>
      </p:sp>
      <p:graphicFrame>
        <p:nvGraphicFramePr>
          <p:cNvPr id="11" name="Table 10" descr="Secondary Courses for High School Credit">
            <a:extLst>
              <a:ext uri="{FF2B5EF4-FFF2-40B4-BE49-F238E27FC236}">
                <a16:creationId xmlns:a16="http://schemas.microsoft.com/office/drawing/2014/main" id="{A51F9466-4CB4-994E-AC8E-43A3A7C6FA27}"/>
              </a:ext>
            </a:extLst>
          </p:cNvPr>
          <p:cNvGraphicFramePr>
            <a:graphicFrameLocks noGrp="1"/>
          </p:cNvGraphicFramePr>
          <p:nvPr>
            <p:extLst>
              <p:ext uri="{D42A27DB-BD31-4B8C-83A1-F6EECF244321}">
                <p14:modId xmlns:p14="http://schemas.microsoft.com/office/powerpoint/2010/main" val="2010705795"/>
              </p:ext>
            </p:extLst>
          </p:nvPr>
        </p:nvGraphicFramePr>
        <p:xfrm>
          <a:off x="725808" y="2216827"/>
          <a:ext cx="3831336" cy="1147926"/>
        </p:xfrm>
        <a:graphic>
          <a:graphicData uri="http://schemas.openxmlformats.org/drawingml/2006/table">
            <a:tbl>
              <a:tblPr firstRow="1" bandRow="1">
                <a:effectLst/>
                <a:tableStyleId>{5C22544A-7EE6-4342-B048-85BDC9FD1C3A}</a:tableStyleId>
              </a:tblPr>
              <a:tblGrid>
                <a:gridCol w="585216">
                  <a:extLst>
                    <a:ext uri="{9D8B030D-6E8A-4147-A177-3AD203B41FA5}">
                      <a16:colId xmlns:a16="http://schemas.microsoft.com/office/drawing/2014/main" val="3900548994"/>
                    </a:ext>
                  </a:extLst>
                </a:gridCol>
                <a:gridCol w="3246120">
                  <a:extLst>
                    <a:ext uri="{9D8B030D-6E8A-4147-A177-3AD203B41FA5}">
                      <a16:colId xmlns:a16="http://schemas.microsoft.com/office/drawing/2014/main" val="1881397732"/>
                    </a:ext>
                  </a:extLst>
                </a:gridCol>
              </a:tblGrid>
              <a:tr h="0">
                <a:tc>
                  <a:txBody>
                    <a:bodyPr/>
                    <a:lstStyle/>
                    <a:p>
                      <a:pPr marL="0" marR="0" lvl="0" indent="0" algn="r" defTabSz="914400" rtl="0" eaLnBrk="1" fontAlgn="auto" latinLnBrk="0" hangingPunct="1">
                        <a:lnSpc>
                          <a:spcPts val="1450"/>
                        </a:lnSpc>
                        <a:spcBef>
                          <a:spcPts val="0"/>
                        </a:spcBef>
                        <a:spcAft>
                          <a:spcPts val="0"/>
                        </a:spcAft>
                        <a:buClrTx/>
                        <a:buSzTx/>
                        <a:buFontTx/>
                        <a:buNone/>
                        <a:tabLst/>
                        <a:defRPr/>
                      </a:pPr>
                      <a:r>
                        <a:rPr kumimoji="0" lang="en-US" sz="950" b="1"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1</a:t>
                      </a:r>
                      <a:endParaRPr kumimoji="0" lang="en-US" sz="95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marL="100584" marR="10058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950"/>
                        </a:lnSpc>
                        <a:spcBef>
                          <a:spcPts val="0"/>
                        </a:spcBef>
                        <a:spcAft>
                          <a:spcPts val="0"/>
                        </a:spcAft>
                        <a:buClrTx/>
                        <a:buSzPct val="120000"/>
                        <a:buFont typeface="Arial" panose="020B0604020202020204" pitchFamily="34" charset="0"/>
                        <a:buChar char="•"/>
                        <a:tabLst/>
                        <a:defRPr/>
                      </a:pPr>
                      <a:r>
                        <a:rPr kumimoji="0" lang="en-US" sz="65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Principles of Information Technology</a:t>
                      </a:r>
                    </a:p>
                  </a:txBody>
                  <a:tcPr marL="100584"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2735340"/>
                  </a:ext>
                </a:extLst>
              </a:tr>
              <a:tr h="254793">
                <a:tc>
                  <a:txBody>
                    <a:bodyPr/>
                    <a:lstStyle/>
                    <a:p>
                      <a:pPr marL="0" marR="0" lvl="0" indent="0" algn="r" defTabSz="914400" rtl="0" eaLnBrk="1" fontAlgn="auto" latinLnBrk="0" hangingPunct="1">
                        <a:lnSpc>
                          <a:spcPts val="1450"/>
                        </a:lnSpc>
                        <a:spcBef>
                          <a:spcPts val="0"/>
                        </a:spcBef>
                        <a:spcAft>
                          <a:spcPts val="0"/>
                        </a:spcAft>
                        <a:buClrTx/>
                        <a:buSzTx/>
                        <a:buFontTx/>
                        <a:buNone/>
                        <a:tabLst/>
                        <a:defRPr/>
                      </a:pPr>
                      <a:r>
                        <a:rPr kumimoji="0" lang="en-US" sz="950" b="1"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2</a:t>
                      </a:r>
                      <a:endParaRPr kumimoji="0" lang="en-US" sz="95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marL="100584" marR="100584">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950"/>
                        </a:lnSpc>
                        <a:spcBef>
                          <a:spcPts val="0"/>
                        </a:spcBef>
                        <a:spcAft>
                          <a:spcPts val="0"/>
                        </a:spcAft>
                        <a:buClrTx/>
                        <a:buSzPct val="120000"/>
                        <a:buFont typeface="Arial" panose="020B0604020202020204" pitchFamily="34" charset="0"/>
                        <a:buChar char="•"/>
                        <a:tabLst/>
                        <a:defRPr/>
                      </a:pPr>
                      <a:r>
                        <a:rPr kumimoji="0" lang="fr-FR" sz="65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Computer Maintenance + Computer Maintenance </a:t>
                      </a:r>
                      <a:r>
                        <a:rPr kumimoji="0" lang="fr-FR" sz="650" b="0" i="0" u="none" strike="noStrike" kern="1200" cap="none" spc="0" normalizeH="0" baseline="0" noProof="0" dirty="0" err="1">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Lab</a:t>
                      </a:r>
                      <a:endParaRPr kumimoji="0" lang="fr-FR" sz="65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a:txBody>
                  <a:tcPr marL="100584"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8495746"/>
                  </a:ext>
                </a:extLst>
              </a:tr>
              <a:tr h="0">
                <a:tc>
                  <a:txBody>
                    <a:bodyPr/>
                    <a:lstStyle/>
                    <a:p>
                      <a:pPr marL="0" marR="0" lvl="0" indent="0" algn="r" defTabSz="914400" rtl="0" eaLnBrk="1" fontAlgn="auto" latinLnBrk="0" hangingPunct="1">
                        <a:lnSpc>
                          <a:spcPts val="1450"/>
                        </a:lnSpc>
                        <a:spcBef>
                          <a:spcPts val="0"/>
                        </a:spcBef>
                        <a:spcAft>
                          <a:spcPts val="0"/>
                        </a:spcAft>
                        <a:buClrTx/>
                        <a:buSzTx/>
                        <a:buFontTx/>
                        <a:buNone/>
                        <a:tabLst/>
                        <a:defRPr/>
                      </a:pPr>
                      <a:r>
                        <a:rPr kumimoji="0" lang="en-US" sz="950" b="1"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3</a:t>
                      </a:r>
                      <a:endParaRPr kumimoji="0" lang="en-US" sz="95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marL="100584" marR="100584">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950"/>
                        </a:lnSpc>
                        <a:spcBef>
                          <a:spcPts val="0"/>
                        </a:spcBef>
                        <a:spcAft>
                          <a:spcPts val="0"/>
                        </a:spcAft>
                        <a:buClrTx/>
                        <a:buSzPct val="120000"/>
                        <a:buFont typeface="Arial" panose="020B0604020202020204" pitchFamily="34" charset="0"/>
                        <a:buChar char="•"/>
                        <a:tabLst/>
                        <a:defRPr/>
                      </a:pPr>
                      <a:r>
                        <a:rPr kumimoji="0" lang="en-US" sz="650" b="0" i="0" u="none" strike="noStrike" kern="1200" cap="none" spc="0" normalizeH="0" baseline="0" noProof="0" dirty="0">
                          <a:ln>
                            <a:noFill/>
                          </a:ln>
                          <a:solidFill>
                            <a:srgbClr val="000000"/>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Computer Technician Practicum</a:t>
                      </a:r>
                    </a:p>
                    <a:p>
                      <a:pPr marL="171450" marR="0" lvl="0" indent="-171450" algn="l" defTabSz="914400" rtl="0" eaLnBrk="1" fontAlgn="auto" latinLnBrk="0" hangingPunct="1">
                        <a:lnSpc>
                          <a:spcPts val="950"/>
                        </a:lnSpc>
                        <a:spcBef>
                          <a:spcPts val="0"/>
                        </a:spcBef>
                        <a:spcAft>
                          <a:spcPts val="0"/>
                        </a:spcAft>
                        <a:buClrTx/>
                        <a:buSzPct val="120000"/>
                        <a:buFont typeface="Arial" panose="020B0604020202020204" pitchFamily="34" charset="0"/>
                        <a:buChar char="•"/>
                        <a:tabLst/>
                        <a:defRPr/>
                      </a:pPr>
                      <a:endParaRPr kumimoji="0" lang="en-US" sz="65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a:txBody>
                  <a:tcPr marL="100584"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8088793"/>
                  </a:ext>
                </a:extLst>
              </a:tr>
              <a:tr h="280197">
                <a:tc>
                  <a:txBody>
                    <a:bodyPr/>
                    <a:lstStyle/>
                    <a:p>
                      <a:pPr marL="0" marR="0" lvl="0" indent="0" algn="r" defTabSz="914400" rtl="0" eaLnBrk="1" fontAlgn="auto" latinLnBrk="0" hangingPunct="1">
                        <a:lnSpc>
                          <a:spcPts val="1450"/>
                        </a:lnSpc>
                        <a:spcBef>
                          <a:spcPts val="0"/>
                        </a:spcBef>
                        <a:spcAft>
                          <a:spcPts val="0"/>
                        </a:spcAft>
                        <a:buClrTx/>
                        <a:buSzTx/>
                        <a:buFontTx/>
                        <a:buNone/>
                        <a:tabLst/>
                        <a:defRPr/>
                      </a:pPr>
                      <a:r>
                        <a:rPr kumimoji="0" lang="en-US" sz="950" b="1"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4</a:t>
                      </a:r>
                      <a:endParaRPr kumimoji="0" lang="en-US" sz="95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marL="100584" marR="100584">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950"/>
                        </a:lnSpc>
                        <a:spcBef>
                          <a:spcPts val="0"/>
                        </a:spcBef>
                        <a:spcAft>
                          <a:spcPts val="0"/>
                        </a:spcAft>
                        <a:buClrTx/>
                        <a:buSzPct val="120000"/>
                        <a:buFont typeface="Arial" panose="020B0604020202020204" pitchFamily="34" charset="0"/>
                        <a:buChar char="•"/>
                        <a:tabLst/>
                        <a:defRPr/>
                      </a:pPr>
                      <a:r>
                        <a:rPr kumimoji="0" lang="en-US" sz="65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Practicum in Information Technology</a:t>
                      </a:r>
                    </a:p>
                  </a:txBody>
                  <a:tcPr marL="100584"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0026004"/>
                  </a:ext>
                </a:extLst>
              </a:tr>
            </a:tbl>
          </a:graphicData>
        </a:graphic>
      </p:graphicFrame>
      <p:sp>
        <p:nvSpPr>
          <p:cNvPr id="27" name="Rectangle 26">
            <a:extLst>
              <a:ext uri="{FF2B5EF4-FFF2-40B4-BE49-F238E27FC236}">
                <a16:creationId xmlns:a16="http://schemas.microsoft.com/office/drawing/2014/main" id="{51EB19DF-B58A-124C-914A-06C3A6AAEC9E}"/>
              </a:ext>
            </a:extLst>
          </p:cNvPr>
          <p:cNvSpPr/>
          <p:nvPr/>
        </p:nvSpPr>
        <p:spPr>
          <a:xfrm>
            <a:off x="228420" y="5488487"/>
            <a:ext cx="4210735" cy="276999"/>
          </a:xfrm>
          <a:prstGeom prst="rect">
            <a:avLst/>
          </a:prstGeom>
        </p:spPr>
        <p:txBody>
          <a:bodyPr wrap="square">
            <a:spAutoFit/>
          </a:bodyPr>
          <a:lstStyle/>
          <a:p>
            <a:pPr lvl="0" algn="ctr">
              <a:buClr>
                <a:prstClr val="black"/>
              </a:buClr>
              <a:defRPr/>
            </a:pPr>
            <a:r>
              <a:rPr lang="en-US" sz="1200" b="1" dirty="0">
                <a:solidFill>
                  <a:schemeClr val="tx2"/>
                </a:solidFill>
                <a:latin typeface="Calibri" panose="020F0502020204030204" pitchFamily="34" charset="0"/>
                <a:ea typeface="Open Sans Condensed Condensed" pitchFamily="2" charset="0"/>
                <a:cs typeface="Calibri" panose="020F0502020204030204" pitchFamily="34" charset="0"/>
                <a:sym typeface="Calibri"/>
              </a:rPr>
              <a:t>Aligned Advanced Academic Courses </a:t>
            </a:r>
            <a:endParaRPr kumimoji="0" lang="en-US" sz="12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itchFamily="2" charset="0"/>
              <a:cs typeface="Calibri" panose="020F0502020204030204" pitchFamily="34" charset="0"/>
            </a:endParaRPr>
          </a:p>
        </p:txBody>
      </p:sp>
      <p:graphicFrame>
        <p:nvGraphicFramePr>
          <p:cNvPr id="44" name="Table 43" descr="Aligned Advanced Academic Courses">
            <a:extLst>
              <a:ext uri="{FF2B5EF4-FFF2-40B4-BE49-F238E27FC236}">
                <a16:creationId xmlns:a16="http://schemas.microsoft.com/office/drawing/2014/main" id="{3E2DD264-47B8-1545-85DD-F3E32EB813B3}"/>
              </a:ext>
            </a:extLst>
          </p:cNvPr>
          <p:cNvGraphicFramePr>
            <a:graphicFrameLocks noGrp="1"/>
          </p:cNvGraphicFramePr>
          <p:nvPr>
            <p:extLst>
              <p:ext uri="{D42A27DB-BD31-4B8C-83A1-F6EECF244321}">
                <p14:modId xmlns:p14="http://schemas.microsoft.com/office/powerpoint/2010/main" val="1559672852"/>
              </p:ext>
            </p:extLst>
          </p:nvPr>
        </p:nvGraphicFramePr>
        <p:xfrm>
          <a:off x="230881" y="5722412"/>
          <a:ext cx="4223434" cy="877824"/>
        </p:xfrm>
        <a:graphic>
          <a:graphicData uri="http://schemas.openxmlformats.org/drawingml/2006/table">
            <a:tbl>
              <a:tblPr firstRow="1" bandRow="1">
                <a:effectLst/>
                <a:tableStyleId>{5C22544A-7EE6-4342-B048-85BDC9FD1C3A}</a:tableStyleId>
              </a:tblPr>
              <a:tblGrid>
                <a:gridCol w="1179940">
                  <a:extLst>
                    <a:ext uri="{9D8B030D-6E8A-4147-A177-3AD203B41FA5}">
                      <a16:colId xmlns:a16="http://schemas.microsoft.com/office/drawing/2014/main" val="3900548994"/>
                    </a:ext>
                  </a:extLst>
                </a:gridCol>
                <a:gridCol w="3043494">
                  <a:extLst>
                    <a:ext uri="{9D8B030D-6E8A-4147-A177-3AD203B41FA5}">
                      <a16:colId xmlns:a16="http://schemas.microsoft.com/office/drawing/2014/main" val="1881397732"/>
                    </a:ext>
                  </a:extLst>
                </a:gridCol>
              </a:tblGrid>
              <a:tr h="27432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AP or IB</a:t>
                      </a:r>
                      <a:endParaRPr lang="en-US" sz="950" b="1" i="0" dirty="0">
                        <a:solidFill>
                          <a:srgbClr val="012169"/>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FF0000"/>
                        </a:buClr>
                        <a:buSzPts val="900"/>
                        <a:buFontTx/>
                        <a:buNone/>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AP Computer Science A</a:t>
                      </a:r>
                    </a:p>
                    <a:p>
                      <a:pPr marL="0" marR="0" lvl="0" indent="0" algn="l" defTabSz="914400" rtl="0" eaLnBrk="1" fontAlgn="auto" latinLnBrk="0" hangingPunct="1">
                        <a:lnSpc>
                          <a:spcPct val="100000"/>
                        </a:lnSpc>
                        <a:spcBef>
                          <a:spcPts val="0"/>
                        </a:spcBef>
                        <a:spcAft>
                          <a:spcPts val="0"/>
                        </a:spcAft>
                        <a:buClr>
                          <a:srgbClr val="FF0000"/>
                        </a:buClr>
                        <a:buSzPts val="900"/>
                        <a:buFontTx/>
                        <a:buNone/>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AP Computer Science Principles</a:t>
                      </a:r>
                    </a:p>
                    <a:p>
                      <a:pPr marL="0" marR="0" lvl="0" indent="0" algn="l" defTabSz="914400" rtl="0" eaLnBrk="1" fontAlgn="auto" latinLnBrk="0" hangingPunct="1">
                        <a:lnSpc>
                          <a:spcPct val="100000"/>
                        </a:lnSpc>
                        <a:spcBef>
                          <a:spcPts val="0"/>
                        </a:spcBef>
                        <a:spcAft>
                          <a:spcPts val="0"/>
                        </a:spcAft>
                        <a:buClr>
                          <a:srgbClr val="FF0000"/>
                        </a:buClr>
                        <a:buSzPts val="900"/>
                        <a:buFontTx/>
                        <a:buNone/>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IB Computer Science SL</a:t>
                      </a:r>
                    </a:p>
                    <a:p>
                      <a:pPr marL="0" marR="0" lvl="0" indent="0" algn="l" defTabSz="914400" rtl="0" eaLnBrk="1" fontAlgn="auto" latinLnBrk="0" hangingPunct="1">
                        <a:lnSpc>
                          <a:spcPct val="100000"/>
                        </a:lnSpc>
                        <a:spcBef>
                          <a:spcPts val="0"/>
                        </a:spcBef>
                        <a:spcAft>
                          <a:spcPts val="0"/>
                        </a:spcAft>
                        <a:buClr>
                          <a:srgbClr val="FF0000"/>
                        </a:buClr>
                        <a:buSzPts val="900"/>
                        <a:buFontTx/>
                        <a:buNone/>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IB Computer Science HL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4706"/>
                      </a:schemeClr>
                    </a:solidFill>
                  </a:tcPr>
                </a:tc>
                <a:extLst>
                  <a:ext uri="{0D108BD9-81ED-4DB2-BD59-A6C34878D82A}">
                    <a16:rowId xmlns:a16="http://schemas.microsoft.com/office/drawing/2014/main" val="2752735340"/>
                  </a:ext>
                </a:extLst>
              </a:tr>
              <a:tr h="23774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Dual Credit</a:t>
                      </a:r>
                      <a:endParaRPr lang="en-US" sz="950" b="1" i="0" dirty="0">
                        <a:solidFill>
                          <a:srgbClr val="012169"/>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FF0000"/>
                        </a:buClr>
                        <a:buSzPts val="900"/>
                        <a:buFontTx/>
                        <a:buNone/>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Dual credit offerings will vary by local education agency.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extLst>
                  <a:ext uri="{0D108BD9-81ED-4DB2-BD59-A6C34878D82A}">
                    <a16:rowId xmlns:a16="http://schemas.microsoft.com/office/drawing/2014/main" val="2448495746"/>
                  </a:ext>
                </a:extLst>
              </a:tr>
            </a:tbl>
          </a:graphicData>
        </a:graphic>
      </p:graphicFrame>
      <p:sp>
        <p:nvSpPr>
          <p:cNvPr id="2" name="TextBox 1">
            <a:extLst>
              <a:ext uri="{FF2B5EF4-FFF2-40B4-BE49-F238E27FC236}">
                <a16:creationId xmlns:a16="http://schemas.microsoft.com/office/drawing/2014/main" id="{50361EC3-77A7-994F-984F-11D4CA56C88D}"/>
              </a:ext>
            </a:extLst>
          </p:cNvPr>
          <p:cNvSpPr txBox="1"/>
          <p:nvPr/>
        </p:nvSpPr>
        <p:spPr>
          <a:xfrm>
            <a:off x="-299648" y="6538983"/>
            <a:ext cx="4832246" cy="461665"/>
          </a:xfrm>
          <a:prstGeom prst="rect">
            <a:avLst/>
          </a:prstGeom>
          <a:noFill/>
        </p:spPr>
        <p:txBody>
          <a:bodyPr wrap="square" rtlCol="0">
            <a:spAutoFit/>
          </a:bodyPr>
          <a:lstStyle/>
          <a:p>
            <a:pPr marL="457200" marR="0">
              <a:spcBef>
                <a:spcPts val="0"/>
              </a:spcBef>
              <a:spcAft>
                <a:spcPts val="800"/>
              </a:spcAft>
            </a:pPr>
            <a:r>
              <a:rPr lang="en-US" sz="800" i="1" kern="100" dirty="0">
                <a:effectLst/>
                <a:latin typeface="Calibri" panose="020F0502020204030204" pitchFamily="34" charset="0"/>
                <a:ea typeface="Calibri" panose="020F0502020204030204" pitchFamily="34" charset="0"/>
                <a:cs typeface="Times New Roman" panose="02020603050405020304" pitchFamily="18" charset="0"/>
              </a:rPr>
              <a:t>Students should be advised to consider these course opportunities to enrich their preparation. AP or IB courses not listed under the Secondary Courses for High School Credit section of this framework document do not count towards concentrator/</a:t>
            </a:r>
            <a:r>
              <a:rPr lang="en-US" sz="800" i="1" kern="100" dirty="0">
                <a:latin typeface="Calibri" panose="020F0502020204030204" pitchFamily="34" charset="0"/>
                <a:ea typeface="Calibri" panose="020F0502020204030204" pitchFamily="34" charset="0"/>
                <a:cs typeface="Times New Roman" panose="02020603050405020304" pitchFamily="18" charset="0"/>
              </a:rPr>
              <a:t>co</a:t>
            </a:r>
            <a:r>
              <a:rPr lang="en-US" sz="800" i="1" kern="100" dirty="0">
                <a:effectLst/>
                <a:latin typeface="Calibri" panose="020F0502020204030204" pitchFamily="34" charset="0"/>
                <a:ea typeface="Calibri" panose="020F0502020204030204" pitchFamily="34" charset="0"/>
                <a:cs typeface="Times New Roman" panose="02020603050405020304" pitchFamily="18" charset="0"/>
              </a:rPr>
              <a:t>mpleter status for this program of study.</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Rectangle 28">
            <a:extLst>
              <a:ext uri="{FF2B5EF4-FFF2-40B4-BE49-F238E27FC236}">
                <a16:creationId xmlns:a16="http://schemas.microsoft.com/office/drawing/2014/main" id="{5E6D0C54-DE5D-EB4A-80F0-2C96F3B14DB5}"/>
              </a:ext>
            </a:extLst>
          </p:cNvPr>
          <p:cNvSpPr/>
          <p:nvPr/>
        </p:nvSpPr>
        <p:spPr>
          <a:xfrm>
            <a:off x="272145" y="6929679"/>
            <a:ext cx="4193115"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Tx/>
              <a:buFontTx/>
              <a:buNone/>
              <a:tabLst/>
              <a:defRPr/>
            </a:pPr>
            <a:r>
              <a:rPr kumimoji="0" lang="en-US" sz="12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itchFamily="2" charset="0"/>
                <a:cs typeface="Calibri" panose="020F0502020204030204" pitchFamily="34" charset="0"/>
                <a:sym typeface="Calibri"/>
              </a:rPr>
              <a:t>Work-Based Learning and Expanded Learning Opportunities</a:t>
            </a:r>
            <a:endParaRPr kumimoji="0" lang="en-US" sz="12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itchFamily="2" charset="0"/>
              <a:cs typeface="Calibri" panose="020F0502020204030204" pitchFamily="34" charset="0"/>
            </a:endParaRPr>
          </a:p>
        </p:txBody>
      </p:sp>
      <p:graphicFrame>
        <p:nvGraphicFramePr>
          <p:cNvPr id="28" name="Table 27" descr="Work-Based Learning and Expanded Learning Opportunities">
            <a:extLst>
              <a:ext uri="{FF2B5EF4-FFF2-40B4-BE49-F238E27FC236}">
                <a16:creationId xmlns:a16="http://schemas.microsoft.com/office/drawing/2014/main" id="{799D3F2A-B054-4C47-A306-F8F9DE80D21E}"/>
              </a:ext>
            </a:extLst>
          </p:cNvPr>
          <p:cNvGraphicFramePr>
            <a:graphicFrameLocks noGrp="1"/>
          </p:cNvGraphicFramePr>
          <p:nvPr>
            <p:extLst>
              <p:ext uri="{D42A27DB-BD31-4B8C-83A1-F6EECF244321}">
                <p14:modId xmlns:p14="http://schemas.microsoft.com/office/powerpoint/2010/main" val="3097028874"/>
              </p:ext>
            </p:extLst>
          </p:nvPr>
        </p:nvGraphicFramePr>
        <p:xfrm>
          <a:off x="230073" y="7174888"/>
          <a:ext cx="4210736" cy="1293927"/>
        </p:xfrm>
        <a:graphic>
          <a:graphicData uri="http://schemas.openxmlformats.org/drawingml/2006/table">
            <a:tbl>
              <a:tblPr firstRow="1" bandRow="1">
                <a:effectLst/>
                <a:tableStyleId>{5C22544A-7EE6-4342-B048-85BDC9FD1C3A}</a:tableStyleId>
              </a:tblPr>
              <a:tblGrid>
                <a:gridCol w="1167241">
                  <a:extLst>
                    <a:ext uri="{9D8B030D-6E8A-4147-A177-3AD203B41FA5}">
                      <a16:colId xmlns:a16="http://schemas.microsoft.com/office/drawing/2014/main" val="3900548994"/>
                    </a:ext>
                  </a:extLst>
                </a:gridCol>
                <a:gridCol w="3043495">
                  <a:extLst>
                    <a:ext uri="{9D8B030D-6E8A-4147-A177-3AD203B41FA5}">
                      <a16:colId xmlns:a16="http://schemas.microsoft.com/office/drawing/2014/main" val="1881397732"/>
                    </a:ext>
                  </a:extLst>
                </a:gridCol>
              </a:tblGrid>
              <a:tr h="51668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Work-Based Learning Activities</a:t>
                      </a:r>
                      <a:endPar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5098"/>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Intern at a local IT company to develop skills in computer system maintenance and setting up computer equipment</a:t>
                      </a:r>
                    </a:p>
                    <a:p>
                      <a:pPr marL="171450" marR="0" lvl="0" indent="-171450" algn="l" defTabSz="914400" rtl="0" eaLnBrk="1" fontAlgn="auto" latinLnBrk="0" hangingPunct="1">
                        <a:lnSpc>
                          <a:spcPct val="100000"/>
                        </a:lnSpc>
                        <a:spcBef>
                          <a:spcPts val="0"/>
                        </a:spcBef>
                        <a:spcAft>
                          <a:spcPts val="0"/>
                        </a:spcAft>
                        <a:buClrTx/>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Shadow a database administrator or computer software or hardware engineer to learn about their day-to-day responsibilities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5098"/>
                      </a:schemeClr>
                    </a:solidFill>
                  </a:tcPr>
                </a:tc>
                <a:extLst>
                  <a:ext uri="{0D108BD9-81ED-4DB2-BD59-A6C34878D82A}">
                    <a16:rowId xmlns:a16="http://schemas.microsoft.com/office/drawing/2014/main" val="2479243592"/>
                  </a:ext>
                </a:extLst>
              </a:tr>
              <a:tr h="51668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Expanded Learning Opportunities</a:t>
                      </a:r>
                      <a:endPar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Participate in SkillsUSA or TSA</a:t>
                      </a:r>
                    </a:p>
                    <a:p>
                      <a:pPr marL="171450" marR="0" lvl="0" indent="-171450" algn="l" defTabSz="914400" rtl="0" eaLnBrk="1" fontAlgn="auto" latinLnBrk="0" hangingPunct="1">
                        <a:lnSpc>
                          <a:spcPct val="100000"/>
                        </a:lnSpc>
                        <a:spcBef>
                          <a:spcPts val="0"/>
                        </a:spcBef>
                        <a:spcAft>
                          <a:spcPts val="0"/>
                        </a:spcAft>
                        <a:buClrTx/>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Subscribe to industry journals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extLst>
                  <a:ext uri="{0D108BD9-81ED-4DB2-BD59-A6C34878D82A}">
                    <a16:rowId xmlns:a16="http://schemas.microsoft.com/office/drawing/2014/main" val="2752735340"/>
                  </a:ext>
                </a:extLst>
              </a:tr>
            </a:tbl>
          </a:graphicData>
        </a:graphic>
      </p:graphicFrame>
      <p:sp>
        <p:nvSpPr>
          <p:cNvPr id="26" name="Rectangle 25">
            <a:extLst>
              <a:ext uri="{FF2B5EF4-FFF2-40B4-BE49-F238E27FC236}">
                <a16:creationId xmlns:a16="http://schemas.microsoft.com/office/drawing/2014/main" id="{AC1903EC-A84D-594F-94A3-CABE34227C62}"/>
              </a:ext>
            </a:extLst>
          </p:cNvPr>
          <p:cNvSpPr/>
          <p:nvPr/>
        </p:nvSpPr>
        <p:spPr>
          <a:xfrm>
            <a:off x="176921" y="8448705"/>
            <a:ext cx="428821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itchFamily="2" charset="0"/>
                <a:cs typeface="Calibri" panose="020F0502020204030204" pitchFamily="34" charset="0"/>
              </a:rPr>
              <a:t>Aligned Industry-Based Certifications</a:t>
            </a:r>
          </a:p>
        </p:txBody>
      </p:sp>
      <p:sp>
        <p:nvSpPr>
          <p:cNvPr id="14" name="Google Shape;166;p1">
            <a:extLst>
              <a:ext uri="{FF2B5EF4-FFF2-40B4-BE49-F238E27FC236}">
                <a16:creationId xmlns:a16="http://schemas.microsoft.com/office/drawing/2014/main" id="{F3FFB454-99EA-E048-AE90-DD129590DE9E}"/>
              </a:ext>
            </a:extLst>
          </p:cNvPr>
          <p:cNvSpPr txBox="1"/>
          <p:nvPr/>
        </p:nvSpPr>
        <p:spPr>
          <a:xfrm>
            <a:off x="234407" y="8656010"/>
            <a:ext cx="4344482" cy="779310"/>
          </a:xfrm>
          <a:prstGeom prst="rect">
            <a:avLst/>
          </a:prstGeom>
          <a:noFill/>
          <a:ln>
            <a:noFill/>
          </a:ln>
        </p:spPr>
        <p:txBody>
          <a:bodyPr spcFirstLastPara="1" wrap="square" lIns="0" tIns="0" rIns="0" bIns="0" numCol="2" spcCol="18288" anchor="t" anchorCtr="0">
            <a:noAutofit/>
          </a:bodyPr>
          <a:lstStyle/>
          <a:p>
            <a:pPr marL="127000" indent="-127000">
              <a:buSzPct val="100000"/>
              <a:buFont typeface="Arial" panose="020B0604020202020204" pitchFamily="34" charset="0"/>
              <a:buChar char="•"/>
              <a:defRPr/>
            </a:pPr>
            <a:r>
              <a:rPr lang="en-US" sz="900" dirty="0">
                <a:latin typeface="Calibri"/>
                <a:ea typeface="Open Sans Light"/>
                <a:cs typeface="Calibri"/>
                <a:sym typeface="Calibri"/>
              </a:rPr>
              <a:t>Computer Repair Technology - Job Ready</a:t>
            </a:r>
            <a:br>
              <a:rPr lang="en-US" sz="900" dirty="0">
                <a:latin typeface="Calibri" panose="020F0502020204030204" pitchFamily="34" charset="0"/>
                <a:ea typeface="Open Sans Light" panose="020B0606030504020204" pitchFamily="34" charset="0"/>
                <a:cs typeface="Calibri" panose="020F0502020204030204" pitchFamily="34" charset="0"/>
              </a:rPr>
            </a:br>
            <a:endParaRPr lang="en-US" sz="900" dirty="0">
              <a:latin typeface="Calibri" panose="020F0502020204030204" pitchFamily="34" charset="0"/>
              <a:ea typeface="Open Sans Light" panose="020B0606030504020204" pitchFamily="34" charset="0"/>
              <a:cs typeface="Calibri" panose="020F0502020204030204" pitchFamily="34" charset="0"/>
            </a:endParaRPr>
          </a:p>
        </p:txBody>
      </p:sp>
      <p:sp>
        <p:nvSpPr>
          <p:cNvPr id="47" name="Rectangle 46">
            <a:extLst>
              <a:ext uri="{FF2B5EF4-FFF2-40B4-BE49-F238E27FC236}">
                <a16:creationId xmlns:a16="http://schemas.microsoft.com/office/drawing/2014/main" id="{1769ED0C-06E7-7F46-B005-75B0FEB7C386}"/>
              </a:ext>
            </a:extLst>
          </p:cNvPr>
          <p:cNvSpPr/>
          <p:nvPr/>
        </p:nvSpPr>
        <p:spPr>
          <a:xfrm>
            <a:off x="4761071" y="3239606"/>
            <a:ext cx="2880699"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500"/>
              </a:spcAft>
              <a:buClr>
                <a:srgbClr val="363534"/>
              </a:buClr>
              <a:buSzTx/>
              <a:buFontTx/>
              <a:buNone/>
              <a:tabLst/>
              <a:defRPr/>
            </a:pPr>
            <a:r>
              <a:rPr kumimoji="0" lang="en-US" sz="13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itchFamily="2" charset="0"/>
                <a:cs typeface="Calibri" panose="020F0502020204030204" pitchFamily="34" charset="0"/>
                <a:sym typeface="Calibri"/>
              </a:rPr>
              <a:t>Example Postsecondary Opportunities</a:t>
            </a:r>
          </a:p>
        </p:txBody>
      </p:sp>
      <p:sp>
        <p:nvSpPr>
          <p:cNvPr id="23" name="Google Shape;163;p1">
            <a:extLst>
              <a:ext uri="{FF2B5EF4-FFF2-40B4-BE49-F238E27FC236}">
                <a16:creationId xmlns:a16="http://schemas.microsoft.com/office/drawing/2014/main" id="{1ACA50DF-1E3A-1C45-A12E-E10648D51069}"/>
              </a:ext>
            </a:extLst>
          </p:cNvPr>
          <p:cNvSpPr txBox="1"/>
          <p:nvPr/>
        </p:nvSpPr>
        <p:spPr>
          <a:xfrm>
            <a:off x="4770697" y="3527500"/>
            <a:ext cx="3089656" cy="2237775"/>
          </a:xfrm>
          <a:prstGeom prst="rect">
            <a:avLst/>
          </a:prstGeom>
          <a:noFill/>
          <a:ln>
            <a:noFill/>
          </a:ln>
        </p:spPr>
        <p:txBody>
          <a:bodyPr spcFirstLastPara="1" wrap="square" lIns="91425" tIns="45700" rIns="91425" bIns="45700" anchor="t" anchorCtr="0">
            <a:noAutofit/>
          </a:bodyPr>
          <a:lstStyle/>
          <a:p>
            <a:pPr marL="114300" marR="0" lvl="0" indent="-114300" algn="l" defTabSz="914400" rtl="0" eaLnBrk="1" fontAlgn="auto" latinLnBrk="0" hangingPunct="1">
              <a:lnSpc>
                <a:spcPts val="1000"/>
              </a:lnSpc>
              <a:spcBef>
                <a:spcPts val="0"/>
              </a:spcBef>
              <a:spcAft>
                <a:spcPts val="0"/>
              </a:spcAft>
              <a:buClr>
                <a:srgbClr val="363534"/>
              </a:buClr>
              <a:buSzTx/>
              <a:buFont typeface="Arial"/>
              <a:buNone/>
              <a:tabLst/>
              <a:defRPr/>
            </a:pPr>
            <a:r>
              <a:rPr kumimoji="0" lang="en-US"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0"/>
                  </a:ext>
                </a:extLst>
              </a:rPr>
              <a:t>Apprenticeships</a:t>
            </a:r>
          </a:p>
          <a:p>
            <a:pPr marL="171450" marR="0" lvl="0" indent="-171450" algn="l" defTabSz="914400" rtl="0" eaLnBrk="1" fontAlgn="auto" latinLnBrk="0" hangingPunct="1">
              <a:lnSpc>
                <a:spcPts val="1000"/>
              </a:lnSpc>
              <a:spcBef>
                <a:spcPts val="0"/>
              </a:spcBef>
              <a:spcAft>
                <a:spcPts val="0"/>
              </a:spcAft>
              <a:buSzTx/>
              <a:buFont typeface="Arial" panose="020B0604020202020204" pitchFamily="34" charset="0"/>
              <a:buChar char="•"/>
              <a:tabLst/>
              <a:defRPr/>
            </a:pPr>
            <a:r>
              <a:rPr lang="en-US" sz="900" dirty="0">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0"/>
                  </a:ext>
                </a:extLst>
              </a:rPr>
              <a:t>Coding Apprenticeship</a:t>
            </a:r>
          </a:p>
          <a:p>
            <a:pPr marR="0" lvl="0" algn="l" defTabSz="914400" rtl="0" eaLnBrk="1" fontAlgn="auto" latinLnBrk="0" hangingPunct="1">
              <a:lnSpc>
                <a:spcPts val="700"/>
              </a:lnSpc>
              <a:spcBef>
                <a:spcPts val="0"/>
              </a:spcBef>
              <a:spcAft>
                <a:spcPts val="0"/>
              </a:spcAft>
              <a:buClr>
                <a:srgbClr val="363534"/>
              </a:buClr>
              <a:buSzTx/>
              <a:tabLst/>
              <a:defRPr/>
            </a:pPr>
            <a:endParaRPr lang="en-US" sz="900" dirty="0">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0"/>
                </a:ext>
              </a:extLst>
            </a:endParaRPr>
          </a:p>
          <a:p>
            <a:pPr marL="114300" marR="0" lvl="0" indent="-114300" algn="l" defTabSz="914400" rtl="0" eaLnBrk="1" fontAlgn="auto" latinLnBrk="0" hangingPunct="1">
              <a:lnSpc>
                <a:spcPts val="1000"/>
              </a:lnSpc>
              <a:spcBef>
                <a:spcPts val="0"/>
              </a:spcBef>
              <a:spcAft>
                <a:spcPts val="0"/>
              </a:spcAft>
              <a:buClr>
                <a:srgbClr val="363534"/>
              </a:buClr>
              <a:buSzTx/>
              <a:buFont typeface="Arial"/>
              <a:buNone/>
              <a:tabLst/>
              <a:defRPr/>
            </a:pPr>
            <a:r>
              <a:rPr kumimoji="0" lang="en-US"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0"/>
                  </a:ext>
                </a:extLst>
              </a:rPr>
              <a:t>Associate Degrees</a:t>
            </a:r>
            <a:endParaRPr kumimoji="0"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
                </a:ext>
              </a:extLst>
            </a:endParaRPr>
          </a:p>
          <a:p>
            <a:pPr marL="171450" lvl="0" indent="-171450">
              <a:lnSpc>
                <a:spcPts val="1000"/>
              </a:lnSpc>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Computer Science</a:t>
            </a:r>
            <a:endPar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
                </a:ext>
              </a:extLst>
            </a:endParaRPr>
          </a:p>
          <a:p>
            <a:pPr marL="171450" lvl="0" indent="-171450">
              <a:lnSpc>
                <a:spcPts val="1000"/>
              </a:lnSpc>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Network and System Administration</a:t>
            </a:r>
            <a:endPar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
                </a:ext>
              </a:extLst>
            </a:endParaRPr>
          </a:p>
          <a:p>
            <a:pPr lvl="0">
              <a:lnSpc>
                <a:spcPts val="700"/>
              </a:lnSpc>
              <a:buClr>
                <a:srgbClr val="363534"/>
              </a:buClr>
              <a:buSzPts val="800"/>
              <a:defRPr/>
            </a:pPr>
            <a:endParaRPr kumimoji="0" lang="en-US"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endParaRPr>
          </a:p>
          <a:p>
            <a:pPr lvl="0">
              <a:lnSpc>
                <a:spcPts val="1000"/>
              </a:lnSpc>
              <a:buClr>
                <a:srgbClr val="363534"/>
              </a:buClr>
              <a:buSzPts val="800"/>
              <a:defRPr/>
            </a:pPr>
            <a:r>
              <a:rPr kumimoji="0" lang="en-US"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Bachelor’s Degrees</a:t>
            </a:r>
            <a:endParaRPr kumimoji="0" lang="en-US" sz="9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endParaRPr>
          </a:p>
          <a:p>
            <a:pPr marL="171450" lvl="0" indent="-171450">
              <a:lnSpc>
                <a:spcPts val="1000"/>
              </a:lnSpc>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
                  </a:ext>
                </a:extLst>
              </a:rPr>
              <a:t>Computer and Information Systems Security/Auditing/Information Assurance</a:t>
            </a:r>
          </a:p>
          <a:p>
            <a:pPr marL="171450" lvl="0" indent="-171450">
              <a:lnSpc>
                <a:spcPts val="1000"/>
              </a:lnSpc>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
                  </a:ext>
                </a:extLst>
              </a:rPr>
              <a:t>Computer Engineering</a:t>
            </a:r>
          </a:p>
          <a:p>
            <a:pPr marL="114300" lvl="0" indent="-114300">
              <a:lnSpc>
                <a:spcPts val="700"/>
              </a:lnSpc>
              <a:buClr>
                <a:srgbClr val="363534"/>
              </a:buClr>
              <a:buSzPts val="800"/>
              <a:buFontTx/>
              <a:buChar char="•"/>
              <a:defRPr/>
            </a:pPr>
            <a:endParaRPr kumimoji="0" lang="en-US"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ndParaRPr>
          </a:p>
          <a:p>
            <a:pPr lvl="0">
              <a:lnSpc>
                <a:spcPts val="1000"/>
              </a:lnSpc>
              <a:buClr>
                <a:srgbClr val="363534"/>
              </a:buClr>
              <a:buSzPts val="800"/>
              <a:defRPr/>
            </a:pPr>
            <a:r>
              <a:rPr kumimoji="0" lang="en-US"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Master’s, Doctoral, and Professional Degrees</a:t>
            </a:r>
            <a:endParaRPr kumimoji="0" lang="en-US" sz="9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endParaRPr>
          </a:p>
          <a:p>
            <a:pPr marL="171450" lvl="0" indent="-171450">
              <a:lnSpc>
                <a:spcPts val="1000"/>
              </a:lnSpc>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
                  </a:ext>
                </a:extLst>
              </a:rPr>
              <a:t>Information Science/Studies</a:t>
            </a:r>
          </a:p>
          <a:p>
            <a:pPr marL="171450" lvl="0" indent="-171450">
              <a:lnSpc>
                <a:spcPts val="1000"/>
              </a:lnSpc>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
                  </a:ext>
                </a:extLst>
              </a:rPr>
              <a:t>Electrical and Electronics Engineering</a:t>
            </a:r>
          </a:p>
          <a:p>
            <a:pPr lvl="0">
              <a:lnSpc>
                <a:spcPts val="700"/>
              </a:lnSpc>
              <a:buClr>
                <a:srgbClr val="363534"/>
              </a:buClr>
              <a:buSzPts val="800"/>
              <a:defRPr/>
            </a:pPr>
            <a:endParaRPr kumimoji="0" lang="en-US" sz="9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0"/>
                </a:ext>
              </a:extLst>
            </a:endParaRPr>
          </a:p>
        </p:txBody>
      </p:sp>
      <p:sp>
        <p:nvSpPr>
          <p:cNvPr id="15" name="Rectangle 14">
            <a:extLst>
              <a:ext uri="{FF2B5EF4-FFF2-40B4-BE49-F238E27FC236}">
                <a16:creationId xmlns:a16="http://schemas.microsoft.com/office/drawing/2014/main" id="{015EAF6B-99CE-4B46-8970-C84F35537098}"/>
              </a:ext>
            </a:extLst>
          </p:cNvPr>
          <p:cNvSpPr/>
          <p:nvPr/>
        </p:nvSpPr>
        <p:spPr>
          <a:xfrm>
            <a:off x="5351817" y="6009634"/>
            <a:ext cx="2446011"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itchFamily="2" charset="0"/>
                <a:cs typeface="Calibri" panose="020F0502020204030204" pitchFamily="34" charset="0"/>
              </a:rPr>
              <a:t>Example Aligned Occupations   </a:t>
            </a:r>
          </a:p>
        </p:txBody>
      </p:sp>
      <p:sp>
        <p:nvSpPr>
          <p:cNvPr id="17" name="Rectangle 16">
            <a:extLst>
              <a:ext uri="{FF2B5EF4-FFF2-40B4-BE49-F238E27FC236}">
                <a16:creationId xmlns:a16="http://schemas.microsoft.com/office/drawing/2014/main" id="{8901CE91-ECE6-7049-B499-17887E1ED1D4}"/>
              </a:ext>
              <a:ext uri="{C183D7F6-B498-43B3-948B-1728B52AA6E4}">
                <adec:decorative xmlns:adec="http://schemas.microsoft.com/office/drawing/2017/decorative" val="1"/>
              </a:ext>
            </a:extLst>
          </p:cNvPr>
          <p:cNvSpPr/>
          <p:nvPr/>
        </p:nvSpPr>
        <p:spPr>
          <a:xfrm>
            <a:off x="4675133" y="3154680"/>
            <a:ext cx="3116932" cy="6903722"/>
          </a:xfrm>
          <a:prstGeom prst="rect">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3DB"/>
              </a:solidFill>
              <a:effectLst/>
              <a:uLnTx/>
              <a:uFillTx/>
              <a:latin typeface="Calibri" panose="020F0502020204030204" pitchFamily="34" charset="0"/>
              <a:cs typeface="Calibri" panose="020F0502020204030204" pitchFamily="34" charset="0"/>
            </a:endParaRPr>
          </a:p>
        </p:txBody>
      </p:sp>
      <p:sp>
        <p:nvSpPr>
          <p:cNvPr id="46" name="Double Bracket 45">
            <a:extLst>
              <a:ext uri="{FF2B5EF4-FFF2-40B4-BE49-F238E27FC236}">
                <a16:creationId xmlns:a16="http://schemas.microsoft.com/office/drawing/2014/main" id="{29723102-B029-6046-AE5F-B64631A4EF05}"/>
              </a:ext>
              <a:ext uri="{C183D7F6-B498-43B3-948B-1728B52AA6E4}">
                <adec:decorative xmlns:adec="http://schemas.microsoft.com/office/drawing/2017/decorative" val="1"/>
              </a:ext>
            </a:extLst>
          </p:cNvPr>
          <p:cNvSpPr/>
          <p:nvPr/>
        </p:nvSpPr>
        <p:spPr>
          <a:xfrm>
            <a:off x="5313777" y="6402319"/>
            <a:ext cx="1899685" cy="966074"/>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5ECE42AF-E901-D54D-9617-6AE15DB37D6C}"/>
              </a:ext>
            </a:extLst>
          </p:cNvPr>
          <p:cNvSpPr txBox="1"/>
          <p:nvPr/>
        </p:nvSpPr>
        <p:spPr>
          <a:xfrm>
            <a:off x="5351817" y="6406760"/>
            <a:ext cx="1934240" cy="198601"/>
          </a:xfrm>
          <a:prstGeom prst="rect">
            <a:avLst/>
          </a:prstGeom>
          <a:noFill/>
        </p:spPr>
        <p:txBody>
          <a:bodyPr wrap="square" rtlCol="0">
            <a:noAutofit/>
          </a:bodyPr>
          <a:lstStyle/>
          <a:p>
            <a:pPr lvl="0" defTabSz="1341150">
              <a:buClr>
                <a:prstClr val="black"/>
              </a:buClr>
              <a:buSzPts val="800"/>
              <a:defRPr/>
            </a:pPr>
            <a:r>
              <a:rPr lang="en-US" sz="1100" b="1" i="1"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Computer User Support Specialists</a:t>
            </a:r>
          </a:p>
        </p:txBody>
      </p:sp>
      <p:sp>
        <p:nvSpPr>
          <p:cNvPr id="31" name="TextBox 30">
            <a:extLst>
              <a:ext uri="{FF2B5EF4-FFF2-40B4-BE49-F238E27FC236}">
                <a16:creationId xmlns:a16="http://schemas.microsoft.com/office/drawing/2014/main" id="{6BC50869-F11E-6140-9A7D-20A0EA8F797B}"/>
              </a:ext>
            </a:extLst>
          </p:cNvPr>
          <p:cNvSpPr txBox="1"/>
          <p:nvPr/>
        </p:nvSpPr>
        <p:spPr>
          <a:xfrm>
            <a:off x="5351817" y="6754858"/>
            <a:ext cx="1939172" cy="752688"/>
          </a:xfrm>
          <a:prstGeom prst="rect">
            <a:avLst/>
          </a:prstGeom>
          <a:noFill/>
        </p:spPr>
        <p:txBody>
          <a:bodyPr wrap="square" rtlCol="0">
            <a:noAutofit/>
          </a:bodyPr>
          <a:lstStyle/>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51,411</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Annual Openings: 5,757</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21%</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 </a:t>
            </a:r>
          </a:p>
        </p:txBody>
      </p:sp>
      <p:sp>
        <p:nvSpPr>
          <p:cNvPr id="45" name="Double Bracket 44">
            <a:extLst>
              <a:ext uri="{FF2B5EF4-FFF2-40B4-BE49-F238E27FC236}">
                <a16:creationId xmlns:a16="http://schemas.microsoft.com/office/drawing/2014/main" id="{3BA72D32-C034-BD46-AA07-443AFE5B1384}"/>
              </a:ext>
              <a:ext uri="{C183D7F6-B498-43B3-948B-1728B52AA6E4}">
                <adec:decorative xmlns:adec="http://schemas.microsoft.com/office/drawing/2017/decorative" val="1"/>
              </a:ext>
            </a:extLst>
          </p:cNvPr>
          <p:cNvSpPr/>
          <p:nvPr/>
        </p:nvSpPr>
        <p:spPr>
          <a:xfrm>
            <a:off x="5313777" y="7457930"/>
            <a:ext cx="1899686" cy="966074"/>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322A8830-FB08-DD4C-9E74-0415193C983F}"/>
              </a:ext>
            </a:extLst>
          </p:cNvPr>
          <p:cNvSpPr txBox="1"/>
          <p:nvPr/>
        </p:nvSpPr>
        <p:spPr>
          <a:xfrm>
            <a:off x="5351817" y="7462277"/>
            <a:ext cx="1821043" cy="238027"/>
          </a:xfrm>
          <a:prstGeom prst="rect">
            <a:avLst/>
          </a:prstGeom>
          <a:noFill/>
        </p:spPr>
        <p:txBody>
          <a:bodyPr wrap="square" rtlCol="0">
            <a:noAutofit/>
          </a:bodyPr>
          <a:lstStyle/>
          <a:p>
            <a:pPr lvl="0" defTabSz="1341150">
              <a:buClr>
                <a:prstClr val="black"/>
              </a:buClr>
              <a:buSzPts val="800"/>
              <a:defRPr/>
            </a:pPr>
            <a:r>
              <a:rPr lang="en-US" sz="1100" b="1" i="1"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Computer Network Support Specialists</a:t>
            </a:r>
            <a:br>
              <a:rPr lang="en-US" sz="1100" b="1" i="1"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br>
            <a:endParaRPr kumimoji="0" lang="en-US" sz="11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53A39835-03FC-214F-8A58-02640F31131C}"/>
              </a:ext>
            </a:extLst>
          </p:cNvPr>
          <p:cNvSpPr txBox="1"/>
          <p:nvPr/>
        </p:nvSpPr>
        <p:spPr>
          <a:xfrm>
            <a:off x="5351817" y="7813716"/>
            <a:ext cx="1809580" cy="669904"/>
          </a:xfrm>
          <a:prstGeom prst="rect">
            <a:avLst/>
          </a:prstGeom>
          <a:noFill/>
        </p:spPr>
        <p:txBody>
          <a:bodyPr wrap="square" rtlCol="0">
            <a:noAutofit/>
          </a:bodyPr>
          <a:lstStyle/>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rPr>
              <a:t>65,646</a:t>
            </a:r>
            <a:endPar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Annual Openings: </a:t>
            </a: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rPr>
              <a:t>1,634</a:t>
            </a: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lvl="0" defTabSz="1341150">
              <a:lnSpc>
                <a:spcPts val="1250"/>
              </a:lnSpc>
              <a:buClr>
                <a:prstClr val="black"/>
              </a:buClr>
              <a:buSzPts val="800"/>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19%</a:t>
            </a:r>
            <a:b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br>
            <a:endParaRPr kumimoji="0" lang="en-US" sz="900" b="1" i="1" u="none" strike="noStrike" kern="1200" cap="none" spc="0" normalizeH="0" baseline="0" noProof="0" dirty="0">
              <a:ln>
                <a:noFill/>
              </a:ln>
              <a:solidFill>
                <a:srgbClr val="3863AF"/>
              </a:solidFill>
              <a:effectLst/>
              <a:uLnTx/>
              <a:uFillTx/>
              <a:latin typeface="Calibri" panose="020F0502020204030204" pitchFamily="34" charset="0"/>
              <a:ea typeface="Open Sans Semibold"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 </a:t>
            </a:r>
          </a:p>
        </p:txBody>
      </p:sp>
      <p:sp>
        <p:nvSpPr>
          <p:cNvPr id="32" name="Double Bracket 31">
            <a:extLst>
              <a:ext uri="{FF2B5EF4-FFF2-40B4-BE49-F238E27FC236}">
                <a16:creationId xmlns:a16="http://schemas.microsoft.com/office/drawing/2014/main" id="{C158C378-9848-B245-98F2-BA389079EE25}"/>
              </a:ext>
              <a:ext uri="{C183D7F6-B498-43B3-948B-1728B52AA6E4}">
                <adec:decorative xmlns:adec="http://schemas.microsoft.com/office/drawing/2017/decorative" val="1"/>
              </a:ext>
            </a:extLst>
          </p:cNvPr>
          <p:cNvSpPr/>
          <p:nvPr/>
        </p:nvSpPr>
        <p:spPr>
          <a:xfrm>
            <a:off x="5313778" y="8514744"/>
            <a:ext cx="1911148" cy="799820"/>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86836B01-57B0-8443-920B-F0A28CAAA2E7}"/>
              </a:ext>
            </a:extLst>
          </p:cNvPr>
          <p:cNvSpPr txBox="1"/>
          <p:nvPr/>
        </p:nvSpPr>
        <p:spPr>
          <a:xfrm>
            <a:off x="5351818" y="8520940"/>
            <a:ext cx="2025060" cy="190526"/>
          </a:xfrm>
          <a:prstGeom prst="rect">
            <a:avLst/>
          </a:prstGeom>
          <a:noFill/>
        </p:spPr>
        <p:txBody>
          <a:bodyPr wrap="square" rtlCol="0">
            <a:noAutofit/>
          </a:bodyPr>
          <a:lstStyle/>
          <a:p>
            <a:pPr lvl="0" defTabSz="1341150">
              <a:buClr>
                <a:prstClr val="black"/>
              </a:buClr>
              <a:buSzPts val="800"/>
              <a:defRPr/>
            </a:pPr>
            <a:r>
              <a:rPr kumimoji="0" lang="en-US" sz="11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sym typeface="Calibri"/>
              </a:rPr>
              <a:t>Computer Hardware Engineers</a:t>
            </a:r>
            <a:endParaRPr kumimoji="0" lang="en-US" sz="11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0CF72ED8-415F-D540-AFCF-1D88EE060DD3}"/>
              </a:ext>
            </a:extLst>
          </p:cNvPr>
          <p:cNvSpPr txBox="1"/>
          <p:nvPr/>
        </p:nvSpPr>
        <p:spPr>
          <a:xfrm>
            <a:off x="5351818" y="8700493"/>
            <a:ext cx="1881136" cy="557647"/>
          </a:xfrm>
          <a:prstGeom prst="rect">
            <a:avLst/>
          </a:prstGeom>
          <a:noFill/>
        </p:spPr>
        <p:txBody>
          <a:bodyPr wrap="square" rtlCol="0">
            <a:noAutofit/>
          </a:bodyPr>
          <a:lstStyle/>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rPr>
              <a:t>119,662</a:t>
            </a:r>
            <a:endPar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Annual Openings: 377</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14%</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 </a:t>
            </a:r>
          </a:p>
        </p:txBody>
      </p:sp>
      <p:sp>
        <p:nvSpPr>
          <p:cNvPr id="12" name="Rectangle 11">
            <a:extLst>
              <a:ext uri="{FF2B5EF4-FFF2-40B4-BE49-F238E27FC236}">
                <a16:creationId xmlns:a16="http://schemas.microsoft.com/office/drawing/2014/main" id="{FD0782F0-3798-2F45-BD54-7A27C3557BA4}"/>
              </a:ext>
              <a:ext uri="{C183D7F6-B498-43B3-948B-1728B52AA6E4}">
                <adec:decorative xmlns:adec="http://schemas.microsoft.com/office/drawing/2017/decorative" val="1"/>
              </a:ext>
            </a:extLst>
          </p:cNvPr>
          <p:cNvSpPr/>
          <p:nvPr/>
        </p:nvSpPr>
        <p:spPr>
          <a:xfrm rot="16200000">
            <a:off x="5936574" y="8238961"/>
            <a:ext cx="3361882" cy="276999"/>
          </a:xfrm>
          <a:prstGeom prst="rect">
            <a:avLst/>
          </a:prstGeom>
          <a:solidFill>
            <a:schemeClr val="accent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effectLst/>
                <a:uLnTx/>
                <a:uFillTx/>
                <a:latin typeface="Calibri" panose="020F0502020204030204" pitchFamily="34" charset="0"/>
                <a:ea typeface="Open Sans Semibold" panose="020B0606030504020204" pitchFamily="34" charset="0"/>
                <a:cs typeface="Calibri" panose="020F0502020204030204" pitchFamily="34" charset="0"/>
              </a:rPr>
              <a:t>Information Technology Support and Services</a:t>
            </a:r>
          </a:p>
        </p:txBody>
      </p:sp>
      <p:pic>
        <p:nvPicPr>
          <p:cNvPr id="37" name="Google Shape;171;p1" descr="TEA Logo">
            <a:extLst>
              <a:ext uri="{FF2B5EF4-FFF2-40B4-BE49-F238E27FC236}">
                <a16:creationId xmlns:a16="http://schemas.microsoft.com/office/drawing/2014/main" id="{F1D9B042-B00B-E342-917C-8358BF8F9561}"/>
              </a:ext>
            </a:extLst>
          </p:cNvPr>
          <p:cNvPicPr preferRelativeResize="0"/>
          <p:nvPr/>
        </p:nvPicPr>
        <p:blipFill rotWithShape="1">
          <a:blip r:embed="rId4">
            <a:alphaModFix/>
          </a:blip>
          <a:srcRect/>
          <a:stretch/>
        </p:blipFill>
        <p:spPr>
          <a:xfrm>
            <a:off x="146880" y="9583124"/>
            <a:ext cx="705086" cy="352543"/>
          </a:xfrm>
          <a:prstGeom prst="rect">
            <a:avLst/>
          </a:prstGeom>
          <a:noFill/>
          <a:ln>
            <a:noFill/>
          </a:ln>
        </p:spPr>
      </p:pic>
      <p:sp>
        <p:nvSpPr>
          <p:cNvPr id="3" name="TextBox 2">
            <a:extLst>
              <a:ext uri="{FF2B5EF4-FFF2-40B4-BE49-F238E27FC236}">
                <a16:creationId xmlns:a16="http://schemas.microsoft.com/office/drawing/2014/main" id="{A70F6E95-8003-B142-A9FC-04557A922F61}"/>
              </a:ext>
            </a:extLst>
          </p:cNvPr>
          <p:cNvSpPr txBox="1"/>
          <p:nvPr/>
        </p:nvSpPr>
        <p:spPr>
          <a:xfrm>
            <a:off x="843298" y="9595440"/>
            <a:ext cx="3754879" cy="338554"/>
          </a:xfrm>
          <a:prstGeom prst="rect">
            <a:avLst/>
          </a:prstGeom>
          <a:noFill/>
        </p:spPr>
        <p:txBody>
          <a:bodyPr wrap="square" rtlCol="0">
            <a:spAutoFit/>
          </a:bodyPr>
          <a:lstStyle/>
          <a:p>
            <a:r>
              <a:rPr lang="en-US" sz="800" i="1" dirty="0">
                <a:solidFill>
                  <a:schemeClr val="tx2"/>
                </a:solidFill>
                <a:latin typeface="Calibri" panose="020F0502020204030204" pitchFamily="34" charset="0"/>
                <a:ea typeface="Open Sans ExtraBold" panose="020B0606030504020204" pitchFamily="34" charset="0"/>
                <a:cs typeface="Calibri" panose="020F0502020204030204" pitchFamily="34" charset="0"/>
              </a:rPr>
              <a:t>Successful completion of the Information Technology Support and Services program of study will fulfill requirements of the Business and Industry endorsement.</a:t>
            </a:r>
          </a:p>
        </p:txBody>
      </p:sp>
      <p:sp>
        <p:nvSpPr>
          <p:cNvPr id="8" name="TextBox 7">
            <a:extLst>
              <a:ext uri="{FF2B5EF4-FFF2-40B4-BE49-F238E27FC236}">
                <a16:creationId xmlns:a16="http://schemas.microsoft.com/office/drawing/2014/main" id="{0FC10531-3DDD-1BA9-B10B-1FE4DC2468AA}"/>
              </a:ext>
            </a:extLst>
          </p:cNvPr>
          <p:cNvSpPr txBox="1"/>
          <p:nvPr/>
        </p:nvSpPr>
        <p:spPr>
          <a:xfrm>
            <a:off x="4686713" y="9387482"/>
            <a:ext cx="3754879" cy="184666"/>
          </a:xfrm>
          <a:prstGeom prst="rect">
            <a:avLst/>
          </a:prstGeom>
          <a:noFill/>
        </p:spPr>
        <p:txBody>
          <a:bodyPr wrap="square" rtlCol="0">
            <a:spAutoFit/>
          </a:bodyPr>
          <a:lstStyle/>
          <a:p>
            <a:r>
              <a:rPr lang="en-US" sz="600" b="0" i="0" u="none" strike="noStrike" dirty="0">
                <a:solidFill>
                  <a:srgbClr val="000000"/>
                </a:solidFill>
                <a:effectLst/>
              </a:rPr>
              <a:t>Data Source: </a:t>
            </a:r>
            <a:r>
              <a:rPr lang="en-US" sz="600" b="0" i="0" u="none" strike="noStrike" dirty="0" err="1">
                <a:solidFill>
                  <a:srgbClr val="000000"/>
                </a:solidFill>
                <a:effectLst/>
              </a:rPr>
              <a:t>TexasWages</a:t>
            </a:r>
            <a:r>
              <a:rPr lang="en-US" sz="600" b="0" i="0" u="none" strike="noStrike" dirty="0">
                <a:solidFill>
                  <a:srgbClr val="000000"/>
                </a:solidFill>
                <a:effectLst/>
              </a:rPr>
              <a:t>, Texas Workforce Commission. Retrieved 3/8/2024.</a:t>
            </a:r>
            <a:endParaRPr lang="en-US" sz="600" dirty="0">
              <a:solidFill>
                <a:schemeClr val="tx2"/>
              </a:solidFill>
              <a:ea typeface="Open Sans Light" panose="020B0606030504020204" pitchFamily="34" charset="0"/>
              <a:cs typeface="Calibri" panose="020F0502020204030204" pitchFamily="34" charset="0"/>
            </a:endParaRPr>
          </a:p>
        </p:txBody>
      </p:sp>
      <p:pic>
        <p:nvPicPr>
          <p:cNvPr id="9" name="Picture 8" descr="QR Code">
            <a:extLst>
              <a:ext uri="{FF2B5EF4-FFF2-40B4-BE49-F238E27FC236}">
                <a16:creationId xmlns:a16="http://schemas.microsoft.com/office/drawing/2014/main" id="{C7B195E4-3A37-FF43-81E4-CA576F9787C1}"/>
              </a:ext>
              <a:ext uri="{C183D7F6-B498-43B3-948B-1728B52AA6E4}">
                <adec:decorative xmlns:adec="http://schemas.microsoft.com/office/drawing/2017/decorative" val="0"/>
              </a:ext>
            </a:extLst>
          </p:cNvPr>
          <p:cNvPicPr>
            <a:picLocks noChangeAspect="1"/>
          </p:cNvPicPr>
          <p:nvPr/>
        </p:nvPicPr>
        <p:blipFill rotWithShape="1">
          <a:blip r:embed="rId5"/>
          <a:srcRect l="18895" t="13348" r="19492" b="23747"/>
          <a:stretch/>
        </p:blipFill>
        <p:spPr>
          <a:xfrm>
            <a:off x="4752210" y="9503839"/>
            <a:ext cx="493776" cy="504132"/>
          </a:xfrm>
          <a:prstGeom prst="rect">
            <a:avLst/>
          </a:prstGeom>
        </p:spPr>
      </p:pic>
      <p:sp>
        <p:nvSpPr>
          <p:cNvPr id="43" name="TextBox 42">
            <a:extLst>
              <a:ext uri="{FF2B5EF4-FFF2-40B4-BE49-F238E27FC236}">
                <a16:creationId xmlns:a16="http://schemas.microsoft.com/office/drawing/2014/main" id="{D7CE7F4C-068A-2546-9291-E776EDA7D48E}"/>
              </a:ext>
            </a:extLst>
          </p:cNvPr>
          <p:cNvSpPr txBox="1"/>
          <p:nvPr/>
        </p:nvSpPr>
        <p:spPr>
          <a:xfrm>
            <a:off x="5189834" y="9497652"/>
            <a:ext cx="2220893" cy="519438"/>
          </a:xfrm>
          <a:prstGeom prst="rect">
            <a:avLst/>
          </a:prstGeom>
          <a:noFill/>
        </p:spPr>
        <p:txBody>
          <a:bodyPr wrap="square" rtlCol="0">
            <a:spAutoFit/>
          </a:bodyPr>
          <a:lstStyle/>
          <a:p>
            <a:pPr>
              <a:lnSpc>
                <a:spcPct val="108000"/>
              </a:lnSpc>
            </a:pPr>
            <a:r>
              <a:rPr lang="en-US" sz="800" i="1">
                <a:solidFill>
                  <a:schemeClr val="tx2"/>
                </a:solidFill>
                <a:latin typeface="Calibri" panose="020F0502020204030204" pitchFamily="34" charset="0"/>
                <a:ea typeface="Open Sans ExtraBold" panose="020B0606030504020204" pitchFamily="34" charset="0"/>
                <a:cs typeface="Calibri" panose="020F0502020204030204" pitchFamily="34" charset="0"/>
              </a:rPr>
              <a:t>For more information visit</a:t>
            </a:r>
            <a:r>
              <a:rPr lang="en-US" sz="600" i="1">
                <a:solidFill>
                  <a:schemeClr val="tx2"/>
                </a:solidFill>
                <a:latin typeface="Calibri" panose="020F0502020204030204" pitchFamily="34" charset="0"/>
                <a:ea typeface="Open Sans ExtraBold" panose="020B0606030504020204" pitchFamily="34" charset="0"/>
                <a:cs typeface="Calibri" panose="020F0502020204030204" pitchFamily="34" charset="0"/>
              </a:rPr>
              <a:t>: </a:t>
            </a:r>
            <a:r>
              <a:rPr lang="en-US" sz="600">
                <a:solidFill>
                  <a:schemeClr val="tx2"/>
                </a:solidFill>
                <a:latin typeface="Calibri" panose="020F0502020204030204" pitchFamily="34" charset="0"/>
                <a:ea typeface="Open Sans Light" panose="020B060603050402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https://tea.texas.gov/academics/college-career-and-military-prep/career-and-technical-education/programs-of-study-additional-resources</a:t>
            </a:r>
            <a:endParaRPr lang="en-US" sz="600" i="1">
              <a:solidFill>
                <a:schemeClr val="tx2"/>
              </a:solidFill>
              <a:latin typeface="Calibri" panose="020F0502020204030204" pitchFamily="34" charset="0"/>
              <a:ea typeface="Open Sans ExtraBold" panose="020B0606030504020204" pitchFamily="34" charset="0"/>
              <a:cs typeface="Calibri" panose="020F0502020204030204" pitchFamily="34" charset="0"/>
            </a:endParaRPr>
          </a:p>
        </p:txBody>
      </p:sp>
      <p:pic>
        <p:nvPicPr>
          <p:cNvPr id="39" name="Picture 38">
            <a:extLst>
              <a:ext uri="{FF2B5EF4-FFF2-40B4-BE49-F238E27FC236}">
                <a16:creationId xmlns:a16="http://schemas.microsoft.com/office/drawing/2014/main" id="{42F6463D-DDA7-F843-AB15-C2ABD0D5C64F}"/>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6928102" y="3496965"/>
            <a:ext cx="610356" cy="589548"/>
          </a:xfrm>
          <a:prstGeom prst="rect">
            <a:avLst/>
          </a:prstGeom>
        </p:spPr>
      </p:pic>
      <p:pic>
        <p:nvPicPr>
          <p:cNvPr id="49" name="Picture 48">
            <a:extLst>
              <a:ext uri="{FF2B5EF4-FFF2-40B4-BE49-F238E27FC236}">
                <a16:creationId xmlns:a16="http://schemas.microsoft.com/office/drawing/2014/main" id="{9C215D3E-B4C3-D846-AA02-4E77213044A2}"/>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76921" y="2072445"/>
            <a:ext cx="610355" cy="589547"/>
          </a:xfrm>
          <a:prstGeom prst="rect">
            <a:avLst/>
          </a:prstGeom>
        </p:spPr>
      </p:pic>
      <p:pic>
        <p:nvPicPr>
          <p:cNvPr id="41" name="Picture 40">
            <a:extLst>
              <a:ext uri="{FF2B5EF4-FFF2-40B4-BE49-F238E27FC236}">
                <a16:creationId xmlns:a16="http://schemas.microsoft.com/office/drawing/2014/main" id="{E87636A2-C85C-4446-99E9-B5ACC56AFC82}"/>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4778740" y="5938529"/>
            <a:ext cx="605475" cy="591715"/>
          </a:xfrm>
          <a:prstGeom prst="rect">
            <a:avLst/>
          </a:prstGeom>
        </p:spPr>
      </p:pic>
      <p:grpSp>
        <p:nvGrpSpPr>
          <p:cNvPr id="50" name="Group 49">
            <a:extLst>
              <a:ext uri="{FF2B5EF4-FFF2-40B4-BE49-F238E27FC236}">
                <a16:creationId xmlns:a16="http://schemas.microsoft.com/office/drawing/2014/main" id="{ADF00CD0-AA14-5F46-85F2-C601C0F000A9}"/>
              </a:ext>
              <a:ext uri="{C183D7F6-B498-43B3-948B-1728B52AA6E4}">
                <adec:decorative xmlns:adec="http://schemas.microsoft.com/office/drawing/2017/decorative" val="1"/>
              </a:ext>
            </a:extLst>
          </p:cNvPr>
          <p:cNvGrpSpPr/>
          <p:nvPr/>
        </p:nvGrpSpPr>
        <p:grpSpPr>
          <a:xfrm>
            <a:off x="4686927" y="2393041"/>
            <a:ext cx="3103328" cy="774243"/>
            <a:chOff x="269651" y="1641566"/>
            <a:chExt cx="3103328" cy="774243"/>
          </a:xfrm>
        </p:grpSpPr>
        <p:pic>
          <p:nvPicPr>
            <p:cNvPr id="51" name="Picture 11">
              <a:extLst>
                <a:ext uri="{FF2B5EF4-FFF2-40B4-BE49-F238E27FC236}">
                  <a16:creationId xmlns:a16="http://schemas.microsoft.com/office/drawing/2014/main" id="{1F6859CE-8C81-5948-B541-C2AC4715BA89}"/>
                </a:ext>
                <a:ext uri="{C183D7F6-B498-43B3-948B-1728B52AA6E4}">
                  <adec:decorative xmlns:adec="http://schemas.microsoft.com/office/drawing/2017/decorative" val="1"/>
                </a:ext>
              </a:extLst>
            </p:cNvPr>
            <p:cNvPicPr>
              <a:picLocks noChangeAspect="1"/>
            </p:cNvPicPr>
            <p:nvPr/>
          </p:nvPicPr>
          <p:blipFill rotWithShape="1">
            <a:blip r:embed="rId10"/>
            <a:srcRect l="46151" t="49082"/>
            <a:stretch/>
          </p:blipFill>
          <p:spPr>
            <a:xfrm>
              <a:off x="2013884" y="1644741"/>
              <a:ext cx="1359095" cy="771068"/>
            </a:xfrm>
            <a:prstGeom prst="rect">
              <a:avLst/>
            </a:prstGeom>
            <a:ln>
              <a:noFill/>
            </a:ln>
            <a:effectLst/>
          </p:spPr>
        </p:pic>
        <p:pic>
          <p:nvPicPr>
            <p:cNvPr id="52" name="Picture 11">
              <a:extLst>
                <a:ext uri="{FF2B5EF4-FFF2-40B4-BE49-F238E27FC236}">
                  <a16:creationId xmlns:a16="http://schemas.microsoft.com/office/drawing/2014/main" id="{30B2E7F4-FA7B-BB43-9F74-BB97DF4038FE}"/>
                </a:ext>
                <a:ext uri="{C183D7F6-B498-43B3-948B-1728B52AA6E4}">
                  <adec:decorative xmlns:adec="http://schemas.microsoft.com/office/drawing/2017/decorative" val="1"/>
                </a:ext>
              </a:extLst>
            </p:cNvPr>
            <p:cNvPicPr>
              <a:picLocks noChangeAspect="1"/>
            </p:cNvPicPr>
            <p:nvPr/>
          </p:nvPicPr>
          <p:blipFill rotWithShape="1">
            <a:blip r:embed="rId10"/>
            <a:srcRect l="115" t="2638" r="40154" b="56010"/>
            <a:stretch/>
          </p:blipFill>
          <p:spPr>
            <a:xfrm>
              <a:off x="269651" y="1641566"/>
              <a:ext cx="1863949" cy="774243"/>
            </a:xfrm>
            <a:prstGeom prst="rect">
              <a:avLst/>
            </a:prstGeom>
            <a:ln>
              <a:noFill/>
            </a:ln>
            <a:effectLst/>
          </p:spPr>
        </p:pic>
      </p:grpSp>
    </p:spTree>
    <p:extLst>
      <p:ext uri="{BB962C8B-B14F-4D97-AF65-F5344CB8AC3E}">
        <p14:creationId xmlns:p14="http://schemas.microsoft.com/office/powerpoint/2010/main" val="4075348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3" name="Title 3">
            <a:extLst>
              <a:ext uri="{FF2B5EF4-FFF2-40B4-BE49-F238E27FC236}">
                <a16:creationId xmlns:a16="http://schemas.microsoft.com/office/drawing/2014/main" id="{526F35B9-4163-464C-AA6F-FB56BC356333}"/>
              </a:ext>
              <a:ext uri="{C183D7F6-B498-43B3-948B-1728B52AA6E4}">
                <adec:decorative xmlns:adec="http://schemas.microsoft.com/office/drawing/2017/decorative" val="1"/>
              </a:ext>
            </a:extLst>
          </p:cNvPr>
          <p:cNvSpPr>
            <a:spLocks noGrp="1"/>
          </p:cNvSpPr>
          <p:nvPr>
            <p:ph type="ctrTitle"/>
          </p:nvPr>
        </p:nvSpPr>
        <p:spPr>
          <a:xfrm>
            <a:off x="971550" y="48066"/>
            <a:ext cx="5829300" cy="141335"/>
          </a:xfrm>
        </p:spPr>
        <p:txBody>
          <a:bodyPr>
            <a:noAutofit/>
          </a:bodyPr>
          <a:lstStyle/>
          <a:p>
            <a: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Statewide Program of Study: </a:t>
            </a:r>
            <a:r>
              <a:rPr lang="en-US" sz="800" b="1" i="1" kern="1200" dirty="0">
                <a:solidFill>
                  <a:schemeClr val="bg1"/>
                </a:solidFill>
                <a:effectLst/>
                <a:latin typeface="+mj-lt"/>
                <a:ea typeface="+mj-ea"/>
                <a:cs typeface="+mj-cs"/>
              </a:rPr>
              <a:t>Information Technology Support and Services</a:t>
            </a:r>
            <a:r>
              <a:rPr lang="en-US" sz="800" dirty="0">
                <a:solidFill>
                  <a:schemeClr val="bg1"/>
                </a:solidFill>
              </a:rPr>
              <a:t> </a:t>
            </a:r>
            <a: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Page 2</a:t>
            </a:r>
            <a:endParaRPr lang="en-US" sz="800" dirty="0">
              <a:solidFill>
                <a:schemeClr val="bg1"/>
              </a:solidFill>
            </a:endParaRPr>
          </a:p>
        </p:txBody>
      </p:sp>
      <p:sp>
        <p:nvSpPr>
          <p:cNvPr id="39" name="TextBox 38">
            <a:extLst>
              <a:ext uri="{FF2B5EF4-FFF2-40B4-BE49-F238E27FC236}">
                <a16:creationId xmlns:a16="http://schemas.microsoft.com/office/drawing/2014/main" id="{0D82E2C1-5515-FC4E-B6F2-EB16D6F05320}"/>
              </a:ext>
            </a:extLst>
          </p:cNvPr>
          <p:cNvSpPr txBox="1"/>
          <p:nvPr/>
        </p:nvSpPr>
        <p:spPr>
          <a:xfrm>
            <a:off x="1364160" y="168052"/>
            <a:ext cx="6392254" cy="400110"/>
          </a:xfrm>
          <a:prstGeom prst="rect">
            <a:avLst/>
          </a:prstGeom>
          <a:noFill/>
        </p:spPr>
        <p:txBody>
          <a:bodyPr wrap="square" rtlCol="0">
            <a:spAutoFit/>
          </a:bodyPr>
          <a:lstStyle/>
          <a:p>
            <a:pPr lvl="0">
              <a:spcAft>
                <a:spcPts val="300"/>
              </a:spcAft>
              <a:defRPr/>
            </a:pPr>
            <a:r>
              <a:rPr lang="en-US" sz="2000" b="1" dirty="0">
                <a:solidFill>
                  <a:srgbClr val="232C65"/>
                </a:solidFill>
                <a:latin typeface="Calibri" panose="020F0502020204030204" pitchFamily="34" charset="0"/>
                <a:ea typeface="Open Sans Condensed Condensed" pitchFamily="2" charset="0"/>
                <a:cs typeface="Calibri" panose="020F0502020204030204" pitchFamily="34" charset="0"/>
              </a:rPr>
              <a:t>Information Technology Career Cluster</a:t>
            </a:r>
            <a:endParaRPr kumimoji="0" lang="en-US" sz="2000" b="1" i="0" u="none" strike="noStrike" kern="1200" cap="none" spc="0" normalizeH="0" baseline="0" noProof="0" dirty="0">
              <a:ln>
                <a:noFill/>
              </a:ln>
              <a:solidFill>
                <a:srgbClr val="232C65"/>
              </a:solidFill>
              <a:effectLst/>
              <a:uLnTx/>
              <a:uFillTx/>
              <a:latin typeface="Calibri" panose="020F0502020204030204" pitchFamily="34" charset="0"/>
              <a:ea typeface="Open Sans Condensed Condensed" pitchFamily="2" charset="0"/>
              <a:cs typeface="Calibri" panose="020F0502020204030204" pitchFamily="34" charset="0"/>
            </a:endParaRPr>
          </a:p>
        </p:txBody>
      </p:sp>
      <p:sp>
        <p:nvSpPr>
          <p:cNvPr id="41" name="TextBox 40">
            <a:extLst>
              <a:ext uri="{FF2B5EF4-FFF2-40B4-BE49-F238E27FC236}">
                <a16:creationId xmlns:a16="http://schemas.microsoft.com/office/drawing/2014/main" id="{016FFF59-FA5E-994D-8DE3-7298E5ADA69E}"/>
              </a:ext>
            </a:extLst>
          </p:cNvPr>
          <p:cNvSpPr txBox="1"/>
          <p:nvPr/>
        </p:nvSpPr>
        <p:spPr>
          <a:xfrm>
            <a:off x="1376628" y="556792"/>
            <a:ext cx="6052018" cy="615553"/>
          </a:xfrm>
          <a:prstGeom prst="rect">
            <a:avLst/>
          </a:prstGeom>
          <a:noFill/>
        </p:spPr>
        <p:txBody>
          <a:bodyPr wrap="square" rtlCol="0">
            <a:spAutoFit/>
          </a:bodyPr>
          <a:lstStyle/>
          <a:p>
            <a:pPr lvl="0">
              <a:lnSpc>
                <a:spcPts val="2100"/>
              </a:lnSpc>
              <a:spcAft>
                <a:spcPts val="300"/>
              </a:spcAft>
              <a:defRPr/>
            </a:pPr>
            <a:r>
              <a:rPr kumimoji="0" lang="en-US" sz="1700" b="1" i="1" u="none" strike="noStrike" kern="1200" cap="none" spc="0" normalizeH="0" baseline="0" noProof="0" dirty="0">
                <a:ln>
                  <a:noFill/>
                </a:ln>
                <a:solidFill>
                  <a:srgbClr val="363534"/>
                </a:solidFill>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t>
            </a:r>
            <a:r>
              <a:rPr lang="en-US" sz="1700" b="1" i="1" dirty="0">
                <a:solidFill>
                  <a:schemeClr val="tx2"/>
                </a:solidFill>
                <a:latin typeface="Calibri" panose="020F0502020204030204" pitchFamily="34" charset="0"/>
                <a:ea typeface="Open Sans Semibold" panose="020B0606030504020204" pitchFamily="34" charset="0"/>
                <a:cs typeface="Calibri" panose="020F0502020204030204" pitchFamily="34" charset="0"/>
              </a:rPr>
              <a:t>Information Technology Support and Services</a:t>
            </a:r>
            <a:endParaRPr kumimoji="0" lang="en-US" sz="1700" b="1" i="1" u="none" strike="noStrike" kern="1200" cap="none" spc="0" normalizeH="0" baseline="0" noProof="0" dirty="0">
              <a:ln>
                <a:noFill/>
              </a:ln>
              <a:solidFill>
                <a:schemeClr val="tx2"/>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53CAAE19-98A7-CE4E-903C-01D19008C594}"/>
              </a:ext>
            </a:extLst>
          </p:cNvPr>
          <p:cNvSpPr txBox="1"/>
          <p:nvPr/>
        </p:nvSpPr>
        <p:spPr>
          <a:xfrm>
            <a:off x="242" y="1107830"/>
            <a:ext cx="77724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12169"/>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Course Information</a:t>
            </a:r>
            <a:endParaRPr kumimoji="0" lang="en-US" sz="1800" b="0" i="0" u="none" strike="noStrike" kern="1200" cap="none" spc="0" normalizeH="0" baseline="0" noProof="0" dirty="0">
              <a:ln>
                <a:noFill/>
              </a:ln>
              <a:solidFill>
                <a:srgbClr val="012169"/>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sp>
        <p:nvSpPr>
          <p:cNvPr id="4" name="Round Diagonal Corner Rectangle 3">
            <a:extLst>
              <a:ext uri="{FF2B5EF4-FFF2-40B4-BE49-F238E27FC236}">
                <a16:creationId xmlns:a16="http://schemas.microsoft.com/office/drawing/2014/main" id="{1FC84E31-D3E9-4645-AA27-E5CE8D61FC16}"/>
              </a:ext>
              <a:ext uri="{C183D7F6-B498-43B3-948B-1728B52AA6E4}">
                <adec:decorative xmlns:adec="http://schemas.microsoft.com/office/drawing/2017/decorative" val="1"/>
              </a:ext>
            </a:extLst>
          </p:cNvPr>
          <p:cNvSpPr/>
          <p:nvPr/>
        </p:nvSpPr>
        <p:spPr>
          <a:xfrm rot="16200000">
            <a:off x="-106731" y="1890946"/>
            <a:ext cx="1126254" cy="411242"/>
          </a:xfrm>
          <a:prstGeom prst="round2DiagRect">
            <a:avLst/>
          </a:prstGeom>
          <a:solidFill>
            <a:srgbClr val="012169"/>
          </a:solidFill>
          <a:ln>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35" name="Google Shape;187;p2">
            <a:extLst>
              <a:ext uri="{FF2B5EF4-FFF2-40B4-BE49-F238E27FC236}">
                <a16:creationId xmlns:a16="http://schemas.microsoft.com/office/drawing/2014/main" id="{1C3E5367-D893-F547-8939-44BE478A0AB2}"/>
              </a:ext>
            </a:extLst>
          </p:cNvPr>
          <p:cNvSpPr txBox="1"/>
          <p:nvPr/>
        </p:nvSpPr>
        <p:spPr>
          <a:xfrm rot="16200000">
            <a:off x="-50452" y="1858311"/>
            <a:ext cx="1013698" cy="30773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1</a:t>
            </a:r>
            <a:endParaRPr kumimoji="0" sz="1400" b="0" i="0" u="none" strike="noStrike" kern="1200" cap="none" spc="0" normalizeH="0" baseline="0" noProof="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38" name="Google Shape;188;p2">
            <a:extLst>
              <a:ext uri="{FF2B5EF4-FFF2-40B4-BE49-F238E27FC236}">
                <a16:creationId xmlns:a16="http://schemas.microsoft.com/office/drawing/2014/main" id="{E5FD0F7F-C689-CC49-A3D9-1F6883E368B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41210836"/>
              </p:ext>
            </p:extLst>
          </p:nvPr>
        </p:nvGraphicFramePr>
        <p:xfrm>
          <a:off x="830911" y="1585599"/>
          <a:ext cx="6437376" cy="96927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3903870355"/>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extLst>
                  <a:ext uri="{0D108BD9-81ED-4DB2-BD59-A6C34878D82A}">
                    <a16:rowId xmlns:a16="http://schemas.microsoft.com/office/drawing/2014/main" val="10000"/>
                  </a:ext>
                </a:extLst>
              </a:tr>
              <a:tr h="608391">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Principles of Information Technology*</a:t>
                      </a:r>
                      <a:endParaRPr lang="en-US" sz="1100" b="1" i="0" u="none" strike="noStrike" cap="none" baseline="30000" dirty="0">
                        <a:solidFill>
                          <a:srgbClr val="012169"/>
                        </a:solidFill>
                        <a:latin typeface="Calibri" panose="020F0502020204030204" pitchFamily="34" charset="0"/>
                        <a:ea typeface="Open Sans Extrabold" panose="020B0606030504020204" pitchFamily="34" charset="0"/>
                        <a:cs typeface="Calibri" panose="020F0502020204030204" pitchFamily="34" charset="0"/>
                        <a:sym typeface="Calibri"/>
                      </a:endParaRP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sym typeface="Calibri"/>
                        </a:rPr>
                        <a:t>13027200 (1 credit)</a:t>
                      </a:r>
                      <a:endParaRPr lang="en-US" sz="100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lang="en-US" sz="900" u="none" strike="noStrike" cap="none">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rgbClr val="232C65"/>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Recommended 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rgbClr val="232C65"/>
                          </a:solidFill>
                          <a:latin typeface="Calibri" panose="020F0502020204030204" pitchFamily="34" charset="0"/>
                          <a:ea typeface="Open Sans ExtraBold" panose="020B0606030504020204" pitchFamily="34" charset="0"/>
                          <a:cs typeface="Calibri" panose="020F0502020204030204" pitchFamily="34" charset="0"/>
                          <a:sym typeface="Calibri"/>
                        </a:rPr>
                        <a:t>Recommended Corequisites: </a:t>
                      </a:r>
                      <a:r>
                        <a:rPr lang="en-US" sz="900" b="0" i="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sym typeface="Calibri"/>
                        </a:rPr>
                        <a:t>None</a:t>
                      </a:r>
                      <a:endParaRPr lang="en-US" sz="90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3869734"/>
                  </a:ext>
                </a:extLst>
              </a:tr>
            </a:tbl>
          </a:graphicData>
        </a:graphic>
      </p:graphicFrame>
      <p:sp>
        <p:nvSpPr>
          <p:cNvPr id="21" name="Round Diagonal Corner Rectangle 20">
            <a:extLst>
              <a:ext uri="{FF2B5EF4-FFF2-40B4-BE49-F238E27FC236}">
                <a16:creationId xmlns:a16="http://schemas.microsoft.com/office/drawing/2014/main" id="{02FF7C61-5889-014E-A200-83B321531DD7}"/>
              </a:ext>
              <a:ext uri="{C183D7F6-B498-43B3-948B-1728B52AA6E4}">
                <adec:decorative xmlns:adec="http://schemas.microsoft.com/office/drawing/2017/decorative" val="1"/>
              </a:ext>
            </a:extLst>
          </p:cNvPr>
          <p:cNvSpPr/>
          <p:nvPr/>
        </p:nvSpPr>
        <p:spPr>
          <a:xfrm rot="16200000">
            <a:off x="-106731" y="3735598"/>
            <a:ext cx="1126254" cy="411242"/>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23" name="Google Shape;187;p2">
            <a:extLst>
              <a:ext uri="{FF2B5EF4-FFF2-40B4-BE49-F238E27FC236}">
                <a16:creationId xmlns:a16="http://schemas.microsoft.com/office/drawing/2014/main" id="{637971F6-B1B7-A64D-BA50-C97F2DEE90C7}"/>
              </a:ext>
            </a:extLst>
          </p:cNvPr>
          <p:cNvSpPr txBox="1"/>
          <p:nvPr/>
        </p:nvSpPr>
        <p:spPr>
          <a:xfrm rot="16200000">
            <a:off x="-32505" y="3787351"/>
            <a:ext cx="1013698" cy="307736"/>
          </a:xfrm>
          <a:prstGeom prst="rect">
            <a:avLst/>
          </a:prstGeom>
          <a:solidFill>
            <a:schemeClr val="accent1"/>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2</a:t>
            </a:r>
            <a:endParaRPr kumimoji="0" sz="14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55" name="Google Shape;188;p2">
            <a:extLst>
              <a:ext uri="{FF2B5EF4-FFF2-40B4-BE49-F238E27FC236}">
                <a16:creationId xmlns:a16="http://schemas.microsoft.com/office/drawing/2014/main" id="{C8ABB4AB-0B72-794F-BE18-FF28BD9BDE4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78013652"/>
              </p:ext>
            </p:extLst>
          </p:nvPr>
        </p:nvGraphicFramePr>
        <p:xfrm>
          <a:off x="831047" y="3420060"/>
          <a:ext cx="6437376" cy="1237275"/>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1330543124"/>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tx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endParaRPr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rPr>
                        <a:t>Corequisites </a:t>
                      </a:r>
                      <a:r>
                        <a:rPr lang="en-US"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sym typeface="Calibri"/>
                        </a:rPr>
                        <a:t> </a:t>
                      </a:r>
                      <a:endParaRPr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r" rtl="0">
                        <a:spcBef>
                          <a:spcPts val="0"/>
                        </a:spcBef>
                        <a:spcAft>
                          <a:spcPts val="0"/>
                        </a:spcAft>
                        <a:buNone/>
                      </a:pPr>
                      <a:r>
                        <a:rPr lang="en-US"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908091">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Computer Maintenance*</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sym typeface="Calibri"/>
                        </a:rPr>
                        <a:t>13027300 (1 credit)</a:t>
                      </a:r>
                      <a:endParaRPr lang="en-US" sz="100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endParaRP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lang="en-US" sz="900" u="none" strike="noStrike" cap="none">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rgbClr val="232C65"/>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Recommended 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Principles of Information Technology</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rgbClr val="232C65"/>
                          </a:solidFill>
                          <a:latin typeface="Calibri" panose="020F0502020204030204" pitchFamily="34" charset="0"/>
                          <a:ea typeface="Open Sans ExtraBold" panose="020B0606030504020204" pitchFamily="34" charset="0"/>
                          <a:cs typeface="Calibri" panose="020F0502020204030204" pitchFamily="34" charset="0"/>
                          <a:sym typeface="Calibri"/>
                        </a:rPr>
                        <a:t>Recommended Corequisites: </a:t>
                      </a:r>
                      <a:r>
                        <a:rPr lang="en-US" sz="900" b="0" i="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sym typeface="Calibri"/>
                        </a:rPr>
                        <a:t>None</a:t>
                      </a:r>
                      <a:endParaRPr lang="en-US" sz="90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900" b="0" i="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sym typeface="Calibri"/>
                        </a:rPr>
                        <a:t> 1. Information Technology </a:t>
                      </a:r>
                      <a:endPar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522946"/>
                  </a:ext>
                </a:extLst>
              </a:tr>
            </a:tbl>
          </a:graphicData>
        </a:graphic>
      </p:graphicFrame>
      <p:sp>
        <p:nvSpPr>
          <p:cNvPr id="72" name="TextBox 71">
            <a:extLst>
              <a:ext uri="{FF2B5EF4-FFF2-40B4-BE49-F238E27FC236}">
                <a16:creationId xmlns:a16="http://schemas.microsoft.com/office/drawing/2014/main" id="{71D09B68-BDB8-5C46-B0D4-323B0D03553B}"/>
              </a:ext>
            </a:extLst>
          </p:cNvPr>
          <p:cNvSpPr txBox="1"/>
          <p:nvPr/>
        </p:nvSpPr>
        <p:spPr>
          <a:xfrm>
            <a:off x="729341" y="8762754"/>
            <a:ext cx="6699305" cy="220573"/>
          </a:xfrm>
          <a:prstGeom prst="rect">
            <a:avLst/>
          </a:prstGeom>
          <a:noFill/>
        </p:spPr>
        <p:txBody>
          <a:bodyPr wrap="square" rtlCol="0">
            <a:spAutoFit/>
          </a:bodyPr>
          <a:lstStyle/>
          <a:p>
            <a:pPr>
              <a:lnSpc>
                <a:spcPts val="960"/>
              </a:lnSpc>
              <a:defRPr/>
            </a:pPr>
            <a:r>
              <a:rPr lang="en-US" sz="800" i="1" dirty="0">
                <a:solidFill>
                  <a:schemeClr val="tx2"/>
                </a:solidFill>
                <a:latin typeface="Calibri" panose="020F0502020204030204" pitchFamily="34" charset="0"/>
                <a:ea typeface="Open Sans ExtraBold" panose="020B0606030504020204" pitchFamily="34" charset="0"/>
                <a:cs typeface="Calibri" panose="020F0502020204030204" pitchFamily="34" charset="0"/>
                <a:sym typeface="Calibri"/>
              </a:rPr>
              <a:t>* Indicates course is included in more than one program of study.                       </a:t>
            </a:r>
            <a:endParaRPr kumimoji="0" lang="en-US" sz="800" b="0" i="1" u="none" strike="noStrike" kern="1200" cap="none" spc="0" normalizeH="0" baseline="0" noProof="0" dirty="0">
              <a:ln>
                <a:noFill/>
              </a:ln>
              <a:solidFill>
                <a:schemeClr val="tx2"/>
              </a:solidFill>
              <a:effectLst/>
              <a:uLnTx/>
              <a:uFillTx/>
              <a:latin typeface="Calibri" panose="020F0502020204030204" pitchFamily="34" charset="0"/>
              <a:ea typeface="Open Sans ExtraBold" panose="020B0606030504020204" pitchFamily="34" charset="0"/>
              <a:cs typeface="Calibri" panose="020F0502020204030204" pitchFamily="34" charset="0"/>
            </a:endParaRPr>
          </a:p>
        </p:txBody>
      </p:sp>
      <p:sp>
        <p:nvSpPr>
          <p:cNvPr id="33" name="Google Shape;195;p2">
            <a:extLst>
              <a:ext uri="{FF2B5EF4-FFF2-40B4-BE49-F238E27FC236}">
                <a16:creationId xmlns:a16="http://schemas.microsoft.com/office/drawing/2014/main" id="{1FBD83F2-1A7F-CF40-A200-125D2971FFB6}"/>
              </a:ext>
            </a:extLst>
          </p:cNvPr>
          <p:cNvSpPr txBox="1"/>
          <p:nvPr/>
        </p:nvSpPr>
        <p:spPr>
          <a:xfrm>
            <a:off x="0" y="9229018"/>
            <a:ext cx="7772400" cy="369291"/>
          </a:xfrm>
          <a:prstGeom prst="rect">
            <a:avLst/>
          </a:prstGeom>
          <a:noFill/>
          <a:ln>
            <a:noFill/>
          </a:ln>
        </p:spPr>
        <p:txBody>
          <a:bodyPr spcFirstLastPara="1" wrap="square" lIns="91425" tIns="45700" rIns="91425" bIns="45700" anchor="t" anchorCtr="0">
            <a:spAutoFit/>
          </a:bodyPr>
          <a:lstStyle/>
          <a:p>
            <a:pPr lvl="0" algn="ctr">
              <a:defRPr/>
            </a:pPr>
            <a:r>
              <a:rPr kumimoji="0" lang="en-US" sz="900" b="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For additional information on the </a:t>
            </a:r>
            <a:r>
              <a:rPr lang="en-US" sz="900" b="1" dirty="0">
                <a:solidFill>
                  <a:schemeClr val="tx2"/>
                </a:solidFill>
                <a:latin typeface="Calibri" panose="020F0502020204030204" pitchFamily="34" charset="0"/>
                <a:ea typeface="Open Sans ExtraBold" panose="020B0606030504020204" pitchFamily="34" charset="0"/>
                <a:cs typeface="Calibri" panose="020F0502020204030204" pitchFamily="34" charset="0"/>
                <a:sym typeface="Calibri"/>
              </a:rPr>
              <a:t>Information Technology </a:t>
            </a:r>
            <a:r>
              <a:rPr lang="en-US" sz="900" dirty="0">
                <a:solidFill>
                  <a:schemeClr val="tx2"/>
                </a:solidFill>
                <a:latin typeface="Calibri" panose="020F0502020204030204" pitchFamily="34" charset="0"/>
                <a:ea typeface="Open Sans ExtraBold" panose="020B0606030504020204" pitchFamily="34" charset="0"/>
                <a:cs typeface="Calibri" panose="020F0502020204030204" pitchFamily="34" charset="0"/>
                <a:sym typeface="Calibri"/>
              </a:rPr>
              <a:t>career c</a:t>
            </a:r>
            <a:r>
              <a:rPr kumimoji="0" lang="en-US" sz="900" i="0" u="none" strike="noStrike" kern="1200" cap="none" spc="0" normalizeH="0" baseline="0" noProof="0" dirty="0">
                <a:ln>
                  <a:noFill/>
                </a:ln>
                <a:solidFill>
                  <a:schemeClr val="tx2"/>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luster</a:t>
            </a:r>
            <a:r>
              <a:rPr kumimoji="0" lang="en-US" sz="900" b="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br>
              <a:rPr kumimoji="0" lang="en-US" sz="900" b="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br>
            <a:r>
              <a:rPr kumimoji="0" lang="en-US" sz="900" b="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contact </a:t>
            </a:r>
            <a:r>
              <a:rPr lang="en-US" sz="900" u="sng" dirty="0">
                <a:solidFill>
                  <a:schemeClr val="tx2"/>
                </a:solidFill>
                <a:latin typeface="Calibri" panose="020F0502020204030204" pitchFamily="34" charset="0"/>
                <a:ea typeface="Open Sans Light" panose="020B0606030504020204" pitchFamily="34" charset="0"/>
                <a:cs typeface="Calibri" panose="020F0502020204030204" pitchFamily="34" charset="0"/>
                <a:sym typeface="Calibri"/>
                <a:hlinkClick r:id="rId4">
                  <a:extLst>
                    <a:ext uri="{A12FA001-AC4F-418D-AE19-62706E023703}">
                      <ahyp:hlinkClr xmlns:ahyp="http://schemas.microsoft.com/office/drawing/2018/hyperlinkcolor" val="tx"/>
                    </a:ext>
                  </a:extLst>
                </a:hlinkClick>
              </a:rPr>
              <a:t>cte@tea.texas.gov</a:t>
            </a:r>
            <a:r>
              <a:rPr kumimoji="0" lang="en-US" sz="900" b="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or visit </a:t>
            </a:r>
            <a:r>
              <a:rPr kumimoji="0" lang="en-US" sz="900" b="0" i="0" u="sng"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5">
                  <a:extLst>
                    <a:ext uri="{A12FA001-AC4F-418D-AE19-62706E023703}">
                      <ahyp:hlinkClr xmlns:ahyp="http://schemas.microsoft.com/office/drawing/2018/hyperlinkcolor" val="tx"/>
                    </a:ext>
                  </a:extLst>
                </a:hlinkClick>
              </a:rPr>
              <a:t>https://tea.texas.gov/cte</a:t>
            </a:r>
            <a:r>
              <a:rPr kumimoji="0" lang="en-US" sz="900" b="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endParaRPr kumimoji="0" sz="900" b="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p:txBody>
      </p:sp>
      <p:pic>
        <p:nvPicPr>
          <p:cNvPr id="37" name="Google Shape;171;p1" descr="TEA Logo">
            <a:extLst>
              <a:ext uri="{FF2B5EF4-FFF2-40B4-BE49-F238E27FC236}">
                <a16:creationId xmlns:a16="http://schemas.microsoft.com/office/drawing/2014/main" id="{F1D9B042-B00B-E342-917C-8358BF8F9561}"/>
              </a:ext>
            </a:extLst>
          </p:cNvPr>
          <p:cNvPicPr preferRelativeResize="0"/>
          <p:nvPr/>
        </p:nvPicPr>
        <p:blipFill rotWithShape="1">
          <a:blip r:embed="rId6">
            <a:alphaModFix/>
          </a:blip>
          <a:srcRect/>
          <a:stretch/>
        </p:blipFill>
        <p:spPr>
          <a:xfrm>
            <a:off x="291415" y="9598309"/>
            <a:ext cx="705086" cy="352543"/>
          </a:xfrm>
          <a:prstGeom prst="rect">
            <a:avLst/>
          </a:prstGeom>
          <a:noFill/>
          <a:ln>
            <a:noFill/>
          </a:ln>
        </p:spPr>
      </p:pic>
      <p:sp>
        <p:nvSpPr>
          <p:cNvPr id="36" name="TextBox 35">
            <a:extLst>
              <a:ext uri="{FF2B5EF4-FFF2-40B4-BE49-F238E27FC236}">
                <a16:creationId xmlns:a16="http://schemas.microsoft.com/office/drawing/2014/main" id="{1370A37E-2852-6941-A136-3B819AE311F0}"/>
              </a:ext>
            </a:extLst>
          </p:cNvPr>
          <p:cNvSpPr txBox="1"/>
          <p:nvPr/>
        </p:nvSpPr>
        <p:spPr>
          <a:xfrm>
            <a:off x="1055493" y="9607178"/>
            <a:ext cx="6318699" cy="394788"/>
          </a:xfrm>
          <a:prstGeom prst="rect">
            <a:avLst/>
          </a:prstGeom>
          <a:noFill/>
        </p:spPr>
        <p:txBody>
          <a:bodyPr wrap="square" rtlCol="0">
            <a:spAutoFit/>
          </a:bodyPr>
          <a:lstStyle/>
          <a:p>
            <a:pPr>
              <a:lnSpc>
                <a:spcPts val="800"/>
              </a:lnSpc>
              <a:defRPr/>
            </a:pPr>
            <a:r>
              <a:rPr lang="en-US" sz="6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[LEA name] does not discriminate on the basis of race, color, national origin, sex, or disability in its programs or activities and provides equal access to the Boy Scouts and other designated youth groups. The following person has been designated to handle inquiries regarding the nondiscrimination policies: [title], [address], [telephone number], [email]. Further </a:t>
            </a:r>
            <a:r>
              <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nondiscrimination information can be found at </a:t>
            </a:r>
            <a:r>
              <a:rPr kumimoji="0" lang="en-US" sz="600" b="0" i="0" u="sng" strike="noStrike" kern="1200" cap="none" spc="0" normalizeH="0" baseline="0" noProof="0" dirty="0">
                <a:ln>
                  <a:noFill/>
                </a:ln>
                <a:solidFill>
                  <a:srgbClr val="232C65"/>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7">
                  <a:extLst>
                    <a:ext uri="{A12FA001-AC4F-418D-AE19-62706E023703}">
                      <ahyp:hlinkClr xmlns:ahyp="http://schemas.microsoft.com/office/drawing/2018/hyperlinkcolor" val="tx"/>
                    </a:ext>
                  </a:extLst>
                </a:hlinkClick>
              </a:rPr>
              <a:t>Notification of Nondiscrimination in Career and Technical Education Programs</a:t>
            </a:r>
            <a:r>
              <a:rPr kumimoji="0" lang="en-US" sz="600" b="0" i="0" u="none" strike="noStrike" kern="1200" cap="none" spc="0" normalizeH="0" baseline="0" noProof="0" dirty="0">
                <a:ln>
                  <a:noFill/>
                </a:ln>
                <a:solidFill>
                  <a:srgbClr val="232C65"/>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endPar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FD0782F0-3798-2F45-BD54-7A27C3557BA4}"/>
              </a:ext>
              <a:ext uri="{C183D7F6-B498-43B3-948B-1728B52AA6E4}">
                <adec:decorative xmlns:adec="http://schemas.microsoft.com/office/drawing/2017/decorative" val="1"/>
              </a:ext>
            </a:extLst>
          </p:cNvPr>
          <p:cNvSpPr/>
          <p:nvPr/>
        </p:nvSpPr>
        <p:spPr>
          <a:xfrm rot="16200000">
            <a:off x="5936574" y="8238961"/>
            <a:ext cx="3361882" cy="276999"/>
          </a:xfrm>
          <a:prstGeom prst="rect">
            <a:avLst/>
          </a:prstGeom>
          <a:solidFill>
            <a:schemeClr val="accent1"/>
          </a:solidFill>
        </p:spPr>
        <p:txBody>
          <a:bodyPr wrap="square">
            <a:spAutoFit/>
          </a:bodyPr>
          <a:lstStyle/>
          <a:p>
            <a:pPr lvl="0" algn="ctr">
              <a:defRPr/>
            </a:pPr>
            <a:r>
              <a:rPr lang="en-US" sz="1200" b="1" i="1">
                <a:latin typeface="Calibri" panose="020F0502020204030204" pitchFamily="34" charset="0"/>
                <a:ea typeface="Open Sans Semibold" panose="020B0606030504020204" pitchFamily="34" charset="0"/>
                <a:cs typeface="Calibri" panose="020F0502020204030204" pitchFamily="34" charset="0"/>
              </a:rPr>
              <a:t>Information Technology Support and Services</a:t>
            </a:r>
          </a:p>
        </p:txBody>
      </p:sp>
      <p:pic>
        <p:nvPicPr>
          <p:cNvPr id="24" name="Picture 23">
            <a:extLst>
              <a:ext uri="{FF2B5EF4-FFF2-40B4-BE49-F238E27FC236}">
                <a16:creationId xmlns:a16="http://schemas.microsoft.com/office/drawing/2014/main" id="{8367F3F4-F295-4840-889B-BDAD5F26286D}"/>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719848" y="2012179"/>
            <a:ext cx="438912" cy="438912"/>
          </a:xfrm>
          <a:prstGeom prst="rect">
            <a:avLst/>
          </a:prstGeom>
        </p:spPr>
      </p:pic>
      <p:pic>
        <p:nvPicPr>
          <p:cNvPr id="27" name="Picture 26">
            <a:extLst>
              <a:ext uri="{FF2B5EF4-FFF2-40B4-BE49-F238E27FC236}">
                <a16:creationId xmlns:a16="http://schemas.microsoft.com/office/drawing/2014/main" id="{49870CFC-5EA1-194D-AFCD-B52ECBEAC741}"/>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719854" y="3837379"/>
            <a:ext cx="438912" cy="438912"/>
          </a:xfrm>
          <a:prstGeom prst="rect">
            <a:avLst/>
          </a:prstGeom>
        </p:spPr>
      </p:pic>
      <p:graphicFrame>
        <p:nvGraphicFramePr>
          <p:cNvPr id="16" name="Google Shape;188;p2">
            <a:extLst>
              <a:ext uri="{FF2B5EF4-FFF2-40B4-BE49-F238E27FC236}">
                <a16:creationId xmlns:a16="http://schemas.microsoft.com/office/drawing/2014/main" id="{40FFA4EF-02F1-749F-607F-FD078EA3252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83047203"/>
              </p:ext>
            </p:extLst>
          </p:nvPr>
        </p:nvGraphicFramePr>
        <p:xfrm>
          <a:off x="830911" y="5074654"/>
          <a:ext cx="6437376" cy="2362230"/>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1573763253"/>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0">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ctr" defTabSz="1341150" rtl="0" eaLnBrk="1" fontAlgn="auto" latinLnBrk="0" hangingPunct="1">
                        <a:lnSpc>
                          <a:spcPct val="100000"/>
                        </a:lnSpc>
                        <a:spcBef>
                          <a:spcPts val="0"/>
                        </a:spcBef>
                        <a:spcAft>
                          <a:spcPts val="0"/>
                        </a:spcAft>
                        <a:buClr>
                          <a:schemeClr val="dk1"/>
                        </a:buClr>
                        <a:buSzPts val="1000"/>
                        <a:buFont typeface="Calibri"/>
                        <a:buNone/>
                        <a:tabLst/>
                        <a:defRPr/>
                      </a:pPr>
                      <a:endPar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p>
                  </a:txBody>
                  <a:tcPr marL="9145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extLst>
                  <a:ext uri="{0D108BD9-81ED-4DB2-BD59-A6C34878D82A}">
                    <a16:rowId xmlns:a16="http://schemas.microsoft.com/office/drawing/2014/main" val="10000"/>
                  </a:ext>
                </a:extLst>
              </a:tr>
              <a:tr h="1033661">
                <a:tc>
                  <a:txBody>
                    <a:bodyPr/>
                    <a:lstStyle/>
                    <a:p>
                      <a:pPr marL="0" marR="0" lvl="0" indent="0" algn="l" defTabSz="1341150" rtl="0" eaLnBrk="1" fontAlgn="auto" latinLnBrk="0" hangingPunct="1">
                        <a:lnSpc>
                          <a:spcPct val="100000"/>
                        </a:lnSpc>
                        <a:spcBef>
                          <a:spcPts val="0"/>
                        </a:spcBef>
                        <a:spcAft>
                          <a:spcPts val="0"/>
                        </a:spcAft>
                        <a:buClr>
                          <a:prstClr val="black"/>
                        </a:buClr>
                        <a:buSzPts val="1000"/>
                        <a:buFont typeface="Calibri"/>
                        <a:buNone/>
                        <a:tabLst/>
                        <a:defRPr/>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Computer Technician Practicum</a:t>
                      </a:r>
                      <a:endParaRPr kumimoji="0" lang="en-US" sz="1100" b="1" i="0" u="none" strike="noStrike" kern="1200" cap="none" spc="0" normalizeH="0" baseline="30000" noProof="0" dirty="0">
                        <a:ln>
                          <a:noFill/>
                        </a:ln>
                        <a:solidFill>
                          <a:srgbClr val="012169"/>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ndParaRP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sym typeface="Calibri"/>
                        </a:rPr>
                        <a:t>First Time Taken:</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sym typeface="Calibri"/>
                        </a:rPr>
                        <a:t>13027500 (2 credits)</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sym typeface="Calibri"/>
                        </a:rPr>
                        <a:t>Second Time Taken:</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sym typeface="Calibri"/>
                        </a:rPr>
                        <a:t>13027510 (2 credits)</a:t>
                      </a:r>
                      <a:endParaRPr lang="en-US" sz="100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lang="en-US" sz="900" u="none" strike="noStrike" cap="none">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rgbClr val="232C65"/>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Recommended 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Principles of Information Technology, Computer Maintenance, Computer Maintenance Lab, Networking, and Networking Lab</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rgbClr val="232C65"/>
                          </a:solidFill>
                          <a:latin typeface="Calibri" panose="020F0502020204030204" pitchFamily="34" charset="0"/>
                          <a:ea typeface="Open Sans ExtraBold" panose="020B0606030504020204" pitchFamily="34" charset="0"/>
                          <a:cs typeface="Calibri" panose="020F0502020204030204" pitchFamily="34" charset="0"/>
                          <a:sym typeface="Calibri"/>
                        </a:rPr>
                        <a:t>Recommended Corequisites: </a:t>
                      </a:r>
                      <a:r>
                        <a:rPr lang="en-US" sz="900" b="0" i="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sym typeface="Calibri"/>
                        </a:rPr>
                        <a:t>None</a:t>
                      </a:r>
                      <a:endParaRPr lang="en-US" sz="90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rPr>
                        <a:t> 1. Information Technology</a:t>
                      </a:r>
                      <a:endParaRPr lang="en-US" sz="900"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p>
                      <a:pPr marL="0" marR="0" lvl="0" indent="0" algn="ctr" rtl="0">
                        <a:spcBef>
                          <a:spcPts val="0"/>
                        </a:spcBef>
                        <a:spcAft>
                          <a:spcPts val="0"/>
                        </a:spcAft>
                        <a:buNone/>
                      </a:pPr>
                      <a:r>
                        <a:rPr lang="en-US" sz="800" u="none" strike="noStrike" cap="none" dirty="0">
                          <a:latin typeface="Calibri" panose="020F0502020204030204" pitchFamily="34" charset="0"/>
                          <a:ea typeface="Open Sans Light" panose="020B0606030504020204" pitchFamily="34" charset="0"/>
                          <a:cs typeface="Calibri" panose="020F0502020204030204" pitchFamily="34" charset="0"/>
                        </a:rPr>
                        <a:t> </a:t>
                      </a:r>
                      <a:endParaRPr sz="600" u="none" strike="noStrike" cap="none" dirty="0">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2886359"/>
                  </a:ext>
                </a:extLst>
              </a:tr>
              <a:tr h="1018680">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Practicum in Information Technology*</a:t>
                      </a:r>
                      <a:endParaRPr lang="en-US" sz="1100" b="1" i="0" u="none" strike="noStrike" cap="none" dirty="0">
                        <a:latin typeface="Calibri" panose="020F0502020204030204" pitchFamily="34" charset="0"/>
                        <a:ea typeface="Open Sans Semibold" panose="020B0606030504020204" pitchFamily="34" charset="0"/>
                        <a:cs typeface="Calibri" panose="020F0502020204030204" pitchFamily="34" charset="0"/>
                        <a:sym typeface="Calibri"/>
                      </a:endParaRP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sym typeface="Calibri"/>
                        </a:rPr>
                        <a:t>First Time Taken:</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sym typeface="Calibri"/>
                        </a:rPr>
                        <a:t>13028000 (2 credits)</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sym typeface="Calibri"/>
                        </a:rPr>
                        <a:t>Second Time Taken:</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sym typeface="Calibri"/>
                        </a:rPr>
                        <a:t>13028010 (2 credits)</a:t>
                      </a:r>
                      <a:endParaRPr lang="en-US" sz="100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341150" rtl="0" eaLnBrk="1" fontAlgn="auto" latinLnBrk="0" hangingPunct="1">
                        <a:lnSpc>
                          <a:spcPct val="100000"/>
                        </a:lnSpc>
                        <a:spcBef>
                          <a:spcPts val="0"/>
                        </a:spcBef>
                        <a:spcAft>
                          <a:spcPts val="0"/>
                        </a:spcAft>
                        <a:buClr>
                          <a:schemeClr val="dk1"/>
                        </a:buClr>
                        <a:buSzPts val="1000"/>
                        <a:buFont typeface="Calibri"/>
                        <a:buNone/>
                        <a:tabLst/>
                        <a:defRPr/>
                      </a:pPr>
                      <a:endParaRPr sz="900" b="0" i="0" u="none" strike="noStrike" cap="none">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 A minimum of two high school information technology (IT) courses </a:t>
                      </a:r>
                    </a:p>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solidFill>
                            <a:srgbClr val="232C65"/>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Recommended 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rgbClr val="232C65"/>
                          </a:solidFill>
                          <a:latin typeface="Calibri" panose="020F0502020204030204" pitchFamily="34" charset="0"/>
                          <a:ea typeface="Open Sans ExtraBold" panose="020B0606030504020204" pitchFamily="34" charset="0"/>
                          <a:cs typeface="Calibri" panose="020F0502020204030204" pitchFamily="34" charset="0"/>
                          <a:sym typeface="Calibri"/>
                        </a:rPr>
                        <a:t>Recommended Corequisites: </a:t>
                      </a:r>
                      <a:r>
                        <a:rPr lang="en-US" sz="900" b="0" i="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sym typeface="Calibri"/>
                        </a:rPr>
                        <a:t>None</a:t>
                      </a:r>
                      <a:endParaRPr lang="en-US" sz="90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endParaRP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10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rPr>
                        <a:t> 1. Information Technology</a:t>
                      </a:r>
                      <a:endParaRPr lang="en-US" sz="1000"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17" name="Picture 16">
            <a:extLst>
              <a:ext uri="{FF2B5EF4-FFF2-40B4-BE49-F238E27FC236}">
                <a16:creationId xmlns:a16="http://schemas.microsoft.com/office/drawing/2014/main" id="{9F75225C-EBC8-94B6-5722-0DE6971200F0}"/>
              </a:ext>
            </a:extLst>
          </p:cNvPr>
          <p:cNvPicPr>
            <a:picLocks noChangeAspect="1"/>
          </p:cNvPicPr>
          <p:nvPr/>
        </p:nvPicPr>
        <p:blipFill>
          <a:blip r:embed="rId9"/>
          <a:stretch>
            <a:fillRect/>
          </a:stretch>
        </p:blipFill>
        <p:spPr>
          <a:xfrm>
            <a:off x="310839" y="5073346"/>
            <a:ext cx="408467" cy="1127858"/>
          </a:xfrm>
          <a:prstGeom prst="rect">
            <a:avLst/>
          </a:prstGeom>
        </p:spPr>
      </p:pic>
      <p:pic>
        <p:nvPicPr>
          <p:cNvPr id="18" name="Picture 17">
            <a:extLst>
              <a:ext uri="{FF2B5EF4-FFF2-40B4-BE49-F238E27FC236}">
                <a16:creationId xmlns:a16="http://schemas.microsoft.com/office/drawing/2014/main" id="{C744D0FA-6263-6336-DA01-C9F5198F4EAC}"/>
              </a:ext>
            </a:extLst>
          </p:cNvPr>
          <p:cNvPicPr>
            <a:picLocks noChangeAspect="1"/>
          </p:cNvPicPr>
          <p:nvPr/>
        </p:nvPicPr>
        <p:blipFill>
          <a:blip r:embed="rId10"/>
          <a:stretch>
            <a:fillRect/>
          </a:stretch>
        </p:blipFill>
        <p:spPr>
          <a:xfrm>
            <a:off x="326079" y="5131263"/>
            <a:ext cx="377985" cy="1012024"/>
          </a:xfrm>
          <a:prstGeom prst="rect">
            <a:avLst/>
          </a:prstGeom>
        </p:spPr>
      </p:pic>
      <p:pic>
        <p:nvPicPr>
          <p:cNvPr id="19" name="Picture 18">
            <a:extLst>
              <a:ext uri="{FF2B5EF4-FFF2-40B4-BE49-F238E27FC236}">
                <a16:creationId xmlns:a16="http://schemas.microsoft.com/office/drawing/2014/main" id="{55543E05-C75B-6502-869C-47EC3CEE4A4E}"/>
              </a:ext>
            </a:extLst>
          </p:cNvPr>
          <p:cNvPicPr>
            <a:picLocks noChangeAspect="1"/>
          </p:cNvPicPr>
          <p:nvPr/>
        </p:nvPicPr>
        <p:blipFill>
          <a:blip r:embed="rId11"/>
          <a:stretch>
            <a:fillRect/>
          </a:stretch>
        </p:blipFill>
        <p:spPr>
          <a:xfrm>
            <a:off x="320874" y="6341299"/>
            <a:ext cx="408467" cy="1127858"/>
          </a:xfrm>
          <a:prstGeom prst="rect">
            <a:avLst/>
          </a:prstGeom>
        </p:spPr>
      </p:pic>
      <p:pic>
        <p:nvPicPr>
          <p:cNvPr id="20" name="Picture 19">
            <a:extLst>
              <a:ext uri="{FF2B5EF4-FFF2-40B4-BE49-F238E27FC236}">
                <a16:creationId xmlns:a16="http://schemas.microsoft.com/office/drawing/2014/main" id="{3EA8C92A-D1AB-7B82-763A-73866BAD57D1}"/>
              </a:ext>
            </a:extLst>
          </p:cNvPr>
          <p:cNvPicPr>
            <a:picLocks noChangeAspect="1"/>
          </p:cNvPicPr>
          <p:nvPr/>
        </p:nvPicPr>
        <p:blipFill>
          <a:blip r:embed="rId12"/>
          <a:stretch>
            <a:fillRect/>
          </a:stretch>
        </p:blipFill>
        <p:spPr>
          <a:xfrm>
            <a:off x="353452" y="6388978"/>
            <a:ext cx="384081" cy="1012024"/>
          </a:xfrm>
          <a:prstGeom prst="rect">
            <a:avLst/>
          </a:prstGeom>
        </p:spPr>
      </p:pic>
    </p:spTree>
    <p:extLst>
      <p:ext uri="{BB962C8B-B14F-4D97-AF65-F5344CB8AC3E}">
        <p14:creationId xmlns:p14="http://schemas.microsoft.com/office/powerpoint/2010/main" val="1341843734"/>
      </p:ext>
    </p:extLst>
  </p:cSld>
  <p:clrMapOvr>
    <a:masterClrMapping/>
  </p:clrMapOvr>
</p:sld>
</file>

<file path=ppt/theme/theme1.xml><?xml version="1.0" encoding="utf-8"?>
<a:theme xmlns:a="http://schemas.openxmlformats.org/drawingml/2006/main" name="Office Theme">
  <a:themeElements>
    <a:clrScheme name="CTE Information Tech">
      <a:dk1>
        <a:srgbClr val="000000"/>
      </a:dk1>
      <a:lt1>
        <a:srgbClr val="FFFFFF"/>
      </a:lt1>
      <a:dk2>
        <a:srgbClr val="232C65"/>
      </a:dk2>
      <a:lt2>
        <a:srgbClr val="E7E6E6"/>
      </a:lt2>
      <a:accent1>
        <a:srgbClr val="00ABBA"/>
      </a:accent1>
      <a:accent2>
        <a:srgbClr val="ED7D31"/>
      </a:accent2>
      <a:accent3>
        <a:srgbClr val="E7E3DB"/>
      </a:accent3>
      <a:accent4>
        <a:srgbClr val="FFC000"/>
      </a:accent4>
      <a:accent5>
        <a:srgbClr val="363434"/>
      </a:accent5>
      <a:accent6>
        <a:srgbClr val="59616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Information Technology" id="{384381AF-310F-444C-91BC-81406374646E}" vid="{2549021C-5E61-DC4C-96B6-2E16DC8ACD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E40DE4C131194D90C1BBD99615CC99" ma:contentTypeVersion="13" ma:contentTypeDescription="Create a new document." ma:contentTypeScope="" ma:versionID="ff6f71d0c6d469cd838c22a9ce31fc72">
  <xsd:schema xmlns:xsd="http://www.w3.org/2001/XMLSchema" xmlns:xs="http://www.w3.org/2001/XMLSchema" xmlns:p="http://schemas.microsoft.com/office/2006/metadata/properties" xmlns:ns2="22433f0c-8bb8-4876-a8a6-687bcb1e8026" xmlns:ns3="b41f19c4-7134-41b0-b126-9546d08a0bf5" targetNamespace="http://schemas.microsoft.com/office/2006/metadata/properties" ma:root="true" ma:fieldsID="a1ae1cf07686b912b4267ab8deb121f1" ns2:_="" ns3:_="">
    <xsd:import namespace="22433f0c-8bb8-4876-a8a6-687bcb1e8026"/>
    <xsd:import namespace="b41f19c4-7134-41b0-b126-9546d08a0bf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433f0c-8bb8-4876-a8a6-687bcb1e80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f5fc104-11d1-4a5d-8a55-368e6ec5710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1f19c4-7134-41b0-b126-9546d08a0bf5"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e765aea-f227-4768-af7f-feeaeadeaa48}" ma:internalName="TaxCatchAll" ma:showField="CatchAllData" ma:web="b41f19c4-7134-41b0-b126-9546d08a0bf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2433f0c-8bb8-4876-a8a6-687bcb1e8026">
      <Terms xmlns="http://schemas.microsoft.com/office/infopath/2007/PartnerControls"/>
    </lcf76f155ced4ddcb4097134ff3c332f>
    <TaxCatchAll xmlns="b41f19c4-7134-41b0-b126-9546d08a0bf5" xsi:nil="true"/>
  </documentManagement>
</p:properties>
</file>

<file path=customXml/itemProps1.xml><?xml version="1.0" encoding="utf-8"?>
<ds:datastoreItem xmlns:ds="http://schemas.openxmlformats.org/officeDocument/2006/customXml" ds:itemID="{E46ABE9F-1313-418A-A8AE-D33DB07CE4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433f0c-8bb8-4876-a8a6-687bcb1e8026"/>
    <ds:schemaRef ds:uri="b41f19c4-7134-41b0-b126-9546d08a0b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EA2BC4-05EB-41B8-BE97-A0A5F0265126}">
  <ds:schemaRefs>
    <ds:schemaRef ds:uri="http://schemas.microsoft.com/sharepoint/v3/contenttype/forms"/>
  </ds:schemaRefs>
</ds:datastoreItem>
</file>

<file path=customXml/itemProps3.xml><?xml version="1.0" encoding="utf-8"?>
<ds:datastoreItem xmlns:ds="http://schemas.openxmlformats.org/officeDocument/2006/customXml" ds:itemID="{3F8FFEC3-3480-415A-9CF1-4091785E2E2F}">
  <ds:schemaRefs>
    <ds:schemaRef ds:uri="http://purl.org/dc/elements/1.1/"/>
    <ds:schemaRef ds:uri="http://schemas.openxmlformats.org/package/2006/metadata/core-properties"/>
    <ds:schemaRef ds:uri="http://schemas.microsoft.com/office/2006/documentManagement/types"/>
    <ds:schemaRef ds:uri="http://purl.org/dc/dcmitype/"/>
    <ds:schemaRef ds:uri="http://schemas.microsoft.com/office/2006/metadata/properties"/>
    <ds:schemaRef ds:uri="http://purl.org/dc/terms/"/>
    <ds:schemaRef ds:uri="22433f0c-8bb8-4876-a8a6-687bcb1e8026"/>
    <ds:schemaRef ds:uri="http://schemas.microsoft.com/office/infopath/2007/PartnerControls"/>
    <ds:schemaRef ds:uri="b41f19c4-7134-41b0-b126-9546d08a0bf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Template-Information Technology</Template>
  <TotalTime>1294</TotalTime>
  <Words>858</Words>
  <Application>Microsoft Office PowerPoint</Application>
  <PresentationFormat>Custom</PresentationFormat>
  <Paragraphs>116</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Open Sans Light</vt:lpstr>
      <vt:lpstr>Calibri</vt:lpstr>
      <vt:lpstr>Arial</vt:lpstr>
      <vt:lpstr>Open Sans Semibold</vt:lpstr>
      <vt:lpstr>Calibri Light</vt:lpstr>
      <vt:lpstr>Office Theme</vt:lpstr>
      <vt:lpstr>Statewide Program of Study: Information Technology Support and Services — Page 1 </vt:lpstr>
      <vt:lpstr>Statewide Program of Study: Information Technology Support and Services — Page 2</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Statewide Program of Study: Information Technology Support and Services</dc:title>
  <dc:subject/>
  <dc:creator>Texas Education Agency</dc:creator>
  <cp:keywords/>
  <dc:description/>
  <cp:lastModifiedBy>Jeter, Jennifer</cp:lastModifiedBy>
  <cp:revision>32</cp:revision>
  <cp:lastPrinted>2023-10-03T21:31:19Z</cp:lastPrinted>
  <dcterms:created xsi:type="dcterms:W3CDTF">2023-10-25T17:17:31Z</dcterms:created>
  <dcterms:modified xsi:type="dcterms:W3CDTF">2025-01-07T18:23:50Z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0x0101004AE2DFD34787B64381739A3DD5B04613</vt:lpwstr>
  </property>
  <property fmtid="{D5CDD505-2E9C-101B-9397-08002B2CF9AE}" pid="3" name="MediaServiceImageTags">
    <vt:lpwstr/>
  </property>
</Properties>
</file>