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Light" panose="020B0306030504020204" pitchFamily="34" charset="0"/>
      <p:regular r:id="rId8"/>
      <p:italic r:id="rId9"/>
    </p:embeddedFont>
    <p:embeddedFont>
      <p:font typeface="Open Sans Semibold" panose="020B0706030804020204" pitchFamily="34" charset="0"/>
      <p:bold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 id="{EE0B2D63-BAC2-44EB-82BE-5A377BF62216}" name="Stephanie Ferguson" initials="SF" userId="d475c8c1758ebeb8" providerId="Windows Live"/>
  <p188:author id="{2675F96A-0B5F-E3BC-B1D1-49E929284C55}" name="Soto, Juanita" initials="SJ" userId="S::juanita.soto@tea.texas.gov::0784359c-8183-4edf-af85-94c445c486f3" providerId="AD"/>
  <p188:author id="{6C65EFA7-839C-0F49-32CB-B76E87E00990}" name="Freeman, Lacy" initials="FL" userId="S::Lacy.Freeman@tea.texas.gov::0e717412-cb6e-4281-a467-b8bf05e4c13b" providerId="AD"/>
  <p188:author id="{846754FD-1C06-AF7A-D254-87DF2D5C51A3}" name="Jamie Molina" initials="JM" userId="52677dfea1be922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267"/>
    <a:srgbClr val="363534"/>
    <a:srgbClr val="012169"/>
    <a:srgbClr val="3864AF"/>
    <a:srgbClr val="3863AF"/>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12EF91-9087-4950-B8FF-EA0A21B9CD90}" v="1" dt="2024-07-03T17:46:50.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63" autoAdjust="0"/>
    <p:restoredTop sz="95097" autoAdjust="0"/>
  </p:normalViewPr>
  <p:slideViewPr>
    <p:cSldViewPr snapToGrid="0" snapToObjects="1">
      <p:cViewPr>
        <p:scale>
          <a:sx n="100" d="100"/>
          <a:sy n="100" d="100"/>
        </p:scale>
        <p:origin x="2784" y="-1590"/>
      </p:cViewPr>
      <p:guideLst>
        <p:guide orient="horz" pos="3120"/>
        <p:guide pos="30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1/13/2025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53825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1/13/2025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tea.texas.gov/academics/college-career-and-military-prep/career-and-technical-education/programs-of-study-additional-resour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hyperlink" Target="https://tea.texas.gov/cte" TargetMode="Externa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hyperlink" Target="mailto:CTE@tea.texas.gov" TargetMode="External"/><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dirty="0">
                <a:solidFill>
                  <a:schemeClr val="bg1"/>
                </a:solidFill>
                <a:effectLst/>
                <a:latin typeface="+mj-lt"/>
                <a:ea typeface="+mj-ea"/>
                <a:cs typeface="+mj-cs"/>
              </a:rPr>
              <a:t>Exercise Science, Wellness, and Restoration</a:t>
            </a:r>
            <a:r>
              <a:rPr lang="en-US" sz="800" dirty="0">
                <a:solidFill>
                  <a:schemeClr val="bg1"/>
                </a:solidFill>
              </a:rPr>
              <a:t>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1</a:t>
            </a:r>
            <a:b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800" dirty="0">
              <a:solidFill>
                <a:schemeClr val="bg1"/>
              </a:solidFill>
            </a:endParaRPr>
          </a:p>
        </p:txBody>
      </p:sp>
      <p:sp>
        <p:nvSpPr>
          <p:cNvPr id="13" name="TextBox 12">
            <a:extLst>
              <a:ext uri="{FF2B5EF4-FFF2-40B4-BE49-F238E27FC236}">
                <a16:creationId xmlns:a16="http://schemas.microsoft.com/office/drawing/2014/main" id="{4AF85F6F-9FA7-013D-00B5-532EDF974293}"/>
              </a:ext>
            </a:extLst>
          </p:cNvPr>
          <p:cNvSpPr txBox="1"/>
          <p:nvPr/>
        </p:nvSpPr>
        <p:spPr>
          <a:xfrm>
            <a:off x="6760651" y="50463"/>
            <a:ext cx="1005997" cy="200055"/>
          </a:xfrm>
          <a:prstGeom prst="rect">
            <a:avLst/>
          </a:prstGeom>
          <a:noFill/>
        </p:spPr>
        <p:txBody>
          <a:bodyPr wrap="square">
            <a:spAutoFit/>
          </a:bodyPr>
          <a:lstStyle/>
          <a:p>
            <a:r>
              <a:rPr lang="en-US" sz="700" i="1" dirty="0"/>
              <a:t>Revised–June 2024</a:t>
            </a:r>
          </a:p>
        </p:txBody>
      </p:sp>
      <p:sp>
        <p:nvSpPr>
          <p:cNvPr id="58" name="TextBox 57">
            <a:extLst>
              <a:ext uri="{FF2B5EF4-FFF2-40B4-BE49-F238E27FC236}">
                <a16:creationId xmlns:a16="http://schemas.microsoft.com/office/drawing/2014/main" id="{740CDAE4-7EE9-5864-B5E5-229034D9823E}"/>
              </a:ext>
            </a:extLst>
          </p:cNvPr>
          <p:cNvSpPr txBox="1"/>
          <p:nvPr/>
        </p:nvSpPr>
        <p:spPr>
          <a:xfrm>
            <a:off x="1380744" y="136934"/>
            <a:ext cx="6369104" cy="1054135"/>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anose="020B0806030504020204" pitchFamily="34" charset="0"/>
                <a:cs typeface="Calibri" panose="020F0502020204030204" pitchFamily="34" charset="0"/>
              </a:rPr>
              <a:t>Health Science Career </a:t>
            </a: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806030504020204" pitchFamily="34" charset="0"/>
                <a:cs typeface="Calibri" panose="020F0502020204030204" pitchFamily="34" charset="0"/>
              </a:rPr>
              <a:t>Cluster</a:t>
            </a:r>
          </a:p>
          <a:p>
            <a:pPr>
              <a:lnSpc>
                <a:spcPts val="1200"/>
              </a:lnSpc>
              <a:defRPr/>
            </a:pPr>
            <a:r>
              <a:rPr lang="en-US" sz="1000"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The Health Science career cluster focuses on planning, managing, and providing therapeutic services, diagnostics services, health informatics, support services, and biotechnology research and development. This career cluster includes occupations ranging from medical assistant, registered nurse, and physical therapist to forensic science technician and athletic trainer.</a:t>
            </a:r>
          </a:p>
        </p:txBody>
      </p:sp>
      <p:sp>
        <p:nvSpPr>
          <p:cNvPr id="59" name="TextBox 58">
            <a:extLst>
              <a:ext uri="{FF2B5EF4-FFF2-40B4-BE49-F238E27FC236}">
                <a16:creationId xmlns:a16="http://schemas.microsoft.com/office/drawing/2014/main" id="{5F2438AE-1020-EEEB-06B6-B5D0A8F698DC}"/>
              </a:ext>
            </a:extLst>
          </p:cNvPr>
          <p:cNvSpPr txBox="1"/>
          <p:nvPr/>
        </p:nvSpPr>
        <p:spPr>
          <a:xfrm>
            <a:off x="182880" y="1161288"/>
            <a:ext cx="7357536" cy="964367"/>
          </a:xfrm>
          <a:prstGeom prst="rect">
            <a:avLst/>
          </a:prstGeom>
          <a:noFill/>
        </p:spPr>
        <p:txBody>
          <a:bodyPr wrap="square" rtlCol="0">
            <a:spAutoFit/>
          </a:bodyPr>
          <a:lstStyle/>
          <a:p>
            <a:pPr marL="0" marR="0" lvl="0" indent="0" algn="l" defTabSz="914400" rtl="0" eaLnBrk="1" fontAlgn="auto" latinLnBrk="0" hangingPunct="1">
              <a:lnSpc>
                <a:spcPts val="1950"/>
              </a:lnSpc>
              <a:spcBef>
                <a:spcPts val="0"/>
              </a:spcBef>
              <a:buClrTx/>
              <a:buSzTx/>
              <a:buFontTx/>
              <a:buNone/>
              <a:tabLst/>
              <a:defRPr/>
            </a:pPr>
            <a:r>
              <a:rPr kumimoji="0" lang="en-US" sz="1600" b="1" i="1" u="none" strike="noStrike" kern="1200" cap="none" spc="0" normalizeH="0" baseline="0" noProof="0" dirty="0">
                <a:ln>
                  <a:noFill/>
                </a:ln>
                <a:solidFill>
                  <a:schemeClr val="accent5"/>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Health Informatics</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Health Informatics program of study focuses on occupational and educational opportunities associated with the management and use of patient information in the healthcare field. This program of study includes exploration of computerized healthcare systems and the process of creating and maintaining hospital and patient records in accordance with regulatory requirements of the healthcare system. Students will also practice writing and interpreting medical reports.</a:t>
            </a:r>
          </a:p>
        </p:txBody>
      </p:sp>
      <p:sp>
        <p:nvSpPr>
          <p:cNvPr id="60" name="Rectangle 59">
            <a:extLst>
              <a:ext uri="{FF2B5EF4-FFF2-40B4-BE49-F238E27FC236}">
                <a16:creationId xmlns:a16="http://schemas.microsoft.com/office/drawing/2014/main" id="{DD8F0E0C-A730-56C5-C656-B71B1419F966}"/>
              </a:ext>
            </a:extLst>
          </p:cNvPr>
          <p:cNvSpPr/>
          <p:nvPr/>
        </p:nvSpPr>
        <p:spPr>
          <a:xfrm>
            <a:off x="365760" y="2066544"/>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806030504020204" pitchFamily="34"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806030504020204" pitchFamily="34" charset="0"/>
              <a:cs typeface="Calibri" panose="020F0502020204030204" pitchFamily="34" charset="0"/>
            </a:endParaRPr>
          </a:p>
        </p:txBody>
      </p:sp>
      <p:graphicFrame>
        <p:nvGraphicFramePr>
          <p:cNvPr id="19" name="Table 18" descr="Principles of Health Science* &#10;Principles of Biosciences&#10;Principles of Biomedical Science (PLTW)&#10;Medical Terminology* &#10;Biotechnology I&#10;Human Body Systems (PLTW)&#10;Anatomy and Physiology+&#10;Medical Microbiology* &#10;Biotechnology II&#10;Medical Interventions (PLTW)&#10;Clinical Ethics* &#10;Quality Assurance for Biosciences&#10;Pathophysiology* &#10;Scientific Research and Design+&#10;Biomedical Innovation (PLTW)&#10;Practicum in Health Science* &#10;Practicum in Science, Technology, Engineering, and Mathematics+&#10;Practicum in Health Science/Extended Practicum in Health Science* &#10;Practicum in Science, Technology, Engineering, and Mathematics/Extended Practicum in Science, Technology, Engineering, and Mathematics+&#10;">
            <a:extLst>
              <a:ext uri="{FF2B5EF4-FFF2-40B4-BE49-F238E27FC236}">
                <a16:creationId xmlns:a16="http://schemas.microsoft.com/office/drawing/2014/main" id="{8BDD1176-5581-79A7-D585-BF6750F02EBA}"/>
              </a:ext>
            </a:extLst>
          </p:cNvPr>
          <p:cNvGraphicFramePr>
            <a:graphicFrameLocks noGrp="1"/>
          </p:cNvGraphicFramePr>
          <p:nvPr>
            <p:extLst>
              <p:ext uri="{D42A27DB-BD31-4B8C-83A1-F6EECF244321}">
                <p14:modId xmlns:p14="http://schemas.microsoft.com/office/powerpoint/2010/main" val="2105773457"/>
              </p:ext>
            </p:extLst>
          </p:nvPr>
        </p:nvGraphicFramePr>
        <p:xfrm>
          <a:off x="694944" y="2331720"/>
          <a:ext cx="3831336" cy="1096012"/>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1121042528"/>
                    </a:ext>
                  </a:extLst>
                </a:gridCol>
                <a:gridCol w="3246120">
                  <a:extLst>
                    <a:ext uri="{9D8B030D-6E8A-4147-A177-3AD203B41FA5}">
                      <a16:colId xmlns:a16="http://schemas.microsoft.com/office/drawing/2014/main" val="3581201095"/>
                    </a:ext>
                  </a:extLst>
                </a:gridCol>
              </a:tblGrid>
              <a:tr h="0">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Principles of Health Science</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200656"/>
                  </a:ext>
                </a:extLst>
              </a:tr>
              <a:tr h="0">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Medical Terminology</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9105854"/>
                  </a:ext>
                </a:extLst>
              </a:tr>
              <a:tr h="146665">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a:cs typeface="Calibri"/>
                          <a:sym typeface="Calibri"/>
                        </a:rPr>
                        <a:t>Health Science Theory + Health Science Clinical</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6165707"/>
                  </a:ext>
                </a:extLst>
              </a:tr>
              <a:tr h="146665">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Mathematics for Medical Professionals</a:t>
                      </a:r>
                    </a:p>
                    <a:p>
                      <a:pPr marL="171450" marR="0" lvl="0" indent="-171450" algn="l" defTabSz="914400" rtl="0" eaLnBrk="1" fontAlgn="auto" latinLnBrk="0" hangingPunct="1">
                        <a:lnSpc>
                          <a:spcPts val="115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Practicum in Health Science</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3795286"/>
                  </a:ext>
                </a:extLst>
              </a:tr>
            </a:tbl>
          </a:graphicData>
        </a:graphic>
      </p:graphicFrame>
      <p:sp>
        <p:nvSpPr>
          <p:cNvPr id="36" name="Rectangle 35">
            <a:extLst>
              <a:ext uri="{FF2B5EF4-FFF2-40B4-BE49-F238E27FC236}">
                <a16:creationId xmlns:a16="http://schemas.microsoft.com/office/drawing/2014/main" id="{CE0025CF-5E25-5378-C622-D829AF13C0CF}"/>
              </a:ext>
            </a:extLst>
          </p:cNvPr>
          <p:cNvSpPr/>
          <p:nvPr/>
        </p:nvSpPr>
        <p:spPr>
          <a:xfrm>
            <a:off x="223741" y="6019033"/>
            <a:ext cx="4210735" cy="276999"/>
          </a:xfrm>
          <a:prstGeom prst="rect">
            <a:avLst/>
          </a:prstGeom>
        </p:spPr>
        <p:txBody>
          <a:bodyPr wrap="square">
            <a:spAutoFit/>
          </a:bodyPr>
          <a:lstStyle/>
          <a:p>
            <a:pPr lvl="0" algn="ctr">
              <a:buClr>
                <a:prstClr val="black"/>
              </a:buClr>
              <a:defRPr/>
            </a:pPr>
            <a:r>
              <a:rPr lang="en-US" sz="1200" b="1" dirty="0">
                <a:solidFill>
                  <a:schemeClr val="accent1"/>
                </a:solidFill>
                <a:latin typeface="Calibri" panose="020F0502020204030204" pitchFamily="34" charset="0"/>
                <a:ea typeface="Open Sans Condensed Condensed" panose="020B0806030504020204" pitchFamily="34"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806030504020204" pitchFamily="34" charset="0"/>
              <a:cs typeface="Calibri" panose="020F0502020204030204" pitchFamily="34" charset="0"/>
            </a:endParaRPr>
          </a:p>
        </p:txBody>
      </p:sp>
      <p:graphicFrame>
        <p:nvGraphicFramePr>
          <p:cNvPr id="22" name="Table 21" descr="Aligned Advanced Academic Courses">
            <a:extLst>
              <a:ext uri="{FF2B5EF4-FFF2-40B4-BE49-F238E27FC236}">
                <a16:creationId xmlns:a16="http://schemas.microsoft.com/office/drawing/2014/main" id="{38B2FF0B-BA87-285F-9335-D1A9E26A0F25}"/>
              </a:ext>
            </a:extLst>
          </p:cNvPr>
          <p:cNvGraphicFramePr>
            <a:graphicFrameLocks noGrp="1"/>
          </p:cNvGraphicFramePr>
          <p:nvPr>
            <p:extLst>
              <p:ext uri="{D42A27DB-BD31-4B8C-83A1-F6EECF244321}">
                <p14:modId xmlns:p14="http://schemas.microsoft.com/office/powerpoint/2010/main" val="3796197590"/>
              </p:ext>
            </p:extLst>
          </p:nvPr>
        </p:nvGraphicFramePr>
        <p:xfrm>
          <a:off x="225988" y="6249488"/>
          <a:ext cx="4206240" cy="640080"/>
        </p:xfrm>
        <a:graphic>
          <a:graphicData uri="http://schemas.openxmlformats.org/drawingml/2006/table">
            <a:tbl>
              <a:tblPr firstRow="1" bandRow="1">
                <a:effectLst/>
                <a:tableStyleId>{5C22544A-7EE6-4342-B048-85BDC9FD1C3A}</a:tableStyleId>
              </a:tblPr>
              <a:tblGrid>
                <a:gridCol w="1280160">
                  <a:extLst>
                    <a:ext uri="{9D8B030D-6E8A-4147-A177-3AD203B41FA5}">
                      <a16:colId xmlns:a16="http://schemas.microsoft.com/office/drawing/2014/main" val="3900548994"/>
                    </a:ext>
                  </a:extLst>
                </a:gridCol>
                <a:gridCol w="2926080">
                  <a:extLst>
                    <a:ext uri="{9D8B030D-6E8A-4147-A177-3AD203B41FA5}">
                      <a16:colId xmlns:a16="http://schemas.microsoft.com/office/drawing/2014/main" val="1881397732"/>
                    </a:ext>
                  </a:extLst>
                </a:gridCol>
              </a:tblGrid>
              <a:tr h="3200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AP or IB</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AP Statistics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4706"/>
                      </a:schemeClr>
                    </a:solidFill>
                  </a:tcPr>
                </a:tc>
                <a:extLst>
                  <a:ext uri="{0D108BD9-81ED-4DB2-BD59-A6C34878D82A}">
                    <a16:rowId xmlns:a16="http://schemas.microsoft.com/office/drawing/2014/main" val="2752735340"/>
                  </a:ext>
                </a:extLst>
              </a:tr>
              <a:tr h="3200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 agency.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48495746"/>
                  </a:ext>
                </a:extLst>
              </a:tr>
            </a:tbl>
          </a:graphicData>
        </a:graphic>
      </p:graphicFrame>
      <p:sp>
        <p:nvSpPr>
          <p:cNvPr id="40" name="TextBox 39">
            <a:extLst>
              <a:ext uri="{FF2B5EF4-FFF2-40B4-BE49-F238E27FC236}">
                <a16:creationId xmlns:a16="http://schemas.microsoft.com/office/drawing/2014/main" id="{7E3C784C-B62F-130F-B545-19BA9ED31B82}"/>
              </a:ext>
            </a:extLst>
          </p:cNvPr>
          <p:cNvSpPr txBox="1"/>
          <p:nvPr/>
        </p:nvSpPr>
        <p:spPr>
          <a:xfrm>
            <a:off x="185445" y="6828757"/>
            <a:ext cx="4287326" cy="461665"/>
          </a:xfrm>
          <a:prstGeom prst="rect">
            <a:avLst/>
          </a:prstGeom>
          <a:noFill/>
        </p:spPr>
        <p:txBody>
          <a:bodyPr wrap="square" rtlCol="0">
            <a:spAutoFit/>
          </a:bodyPr>
          <a:lstStyle/>
          <a:p>
            <a:pPr marR="0">
              <a:spcBef>
                <a:spcPts val="0"/>
              </a:spcBef>
              <a:spcAft>
                <a:spcPts val="800"/>
              </a:spcAft>
            </a:pP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CD849503-AC8F-CA60-0B35-D4F30CCC732E}"/>
              </a:ext>
            </a:extLst>
          </p:cNvPr>
          <p:cNvSpPr/>
          <p:nvPr/>
        </p:nvSpPr>
        <p:spPr>
          <a:xfrm>
            <a:off x="232551" y="7323928"/>
            <a:ext cx="41931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806030504020204" pitchFamily="34"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806030504020204" pitchFamily="34" charset="0"/>
              <a:cs typeface="Calibri" panose="020F0502020204030204" pitchFamily="34" charset="0"/>
            </a:endParaRPr>
          </a:p>
        </p:txBody>
      </p:sp>
      <p:graphicFrame>
        <p:nvGraphicFramePr>
          <p:cNvPr id="24" name="Table 23" descr="Work-Based Learning and Expanded Learning Opportunities">
            <a:extLst>
              <a:ext uri="{FF2B5EF4-FFF2-40B4-BE49-F238E27FC236}">
                <a16:creationId xmlns:a16="http://schemas.microsoft.com/office/drawing/2014/main" id="{CFAFB1BD-A9FF-42D4-37B1-BE08F6EA25DC}"/>
              </a:ext>
            </a:extLst>
          </p:cNvPr>
          <p:cNvGraphicFramePr>
            <a:graphicFrameLocks noGrp="1"/>
          </p:cNvGraphicFramePr>
          <p:nvPr>
            <p:extLst>
              <p:ext uri="{D42A27DB-BD31-4B8C-83A1-F6EECF244321}">
                <p14:modId xmlns:p14="http://schemas.microsoft.com/office/powerpoint/2010/main" val="3003264550"/>
              </p:ext>
            </p:extLst>
          </p:nvPr>
        </p:nvGraphicFramePr>
        <p:xfrm>
          <a:off x="225988" y="7552860"/>
          <a:ext cx="4206240" cy="1021080"/>
        </p:xfrm>
        <a:graphic>
          <a:graphicData uri="http://schemas.openxmlformats.org/drawingml/2006/table">
            <a:tbl>
              <a:tblPr firstRow="1" bandRow="1">
                <a:effectLst/>
                <a:tableStyleId>{5C22544A-7EE6-4342-B048-85BDC9FD1C3A}</a:tableStyleId>
              </a:tblPr>
              <a:tblGrid>
                <a:gridCol w="1280160">
                  <a:extLst>
                    <a:ext uri="{9D8B030D-6E8A-4147-A177-3AD203B41FA5}">
                      <a16:colId xmlns:a16="http://schemas.microsoft.com/office/drawing/2014/main" val="3900548994"/>
                    </a:ext>
                  </a:extLst>
                </a:gridCol>
                <a:gridCol w="2926080">
                  <a:extLst>
                    <a:ext uri="{9D8B030D-6E8A-4147-A177-3AD203B41FA5}">
                      <a16:colId xmlns:a16="http://schemas.microsoft.com/office/drawing/2014/main" val="1881397732"/>
                    </a:ext>
                  </a:extLst>
                </a:gridCol>
              </a:tblGrid>
              <a:tr h="42554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with a medical records specialist or health services manager</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Job shadow a medical services manager to understand how services and facilities are managed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20860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HOSA, DECA, SkillsUSA, or BPA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42" name="Rectangle 41">
            <a:extLst>
              <a:ext uri="{FF2B5EF4-FFF2-40B4-BE49-F238E27FC236}">
                <a16:creationId xmlns:a16="http://schemas.microsoft.com/office/drawing/2014/main" id="{A4D8C610-C172-37BB-8DD3-3C80201E2D80}"/>
              </a:ext>
            </a:extLst>
          </p:cNvPr>
          <p:cNvSpPr/>
          <p:nvPr/>
        </p:nvSpPr>
        <p:spPr>
          <a:xfrm>
            <a:off x="185001" y="8669189"/>
            <a:ext cx="42882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806030504020204" pitchFamily="34" charset="0"/>
                <a:cs typeface="Calibri" panose="020F0502020204030204" pitchFamily="34" charset="0"/>
              </a:rPr>
              <a:t>Aligned Industry-Based Certifications</a:t>
            </a:r>
          </a:p>
        </p:txBody>
      </p:sp>
      <p:sp>
        <p:nvSpPr>
          <p:cNvPr id="30" name="Google Shape;166;p1">
            <a:extLst>
              <a:ext uri="{FF2B5EF4-FFF2-40B4-BE49-F238E27FC236}">
                <a16:creationId xmlns:a16="http://schemas.microsoft.com/office/drawing/2014/main" id="{18020EE9-D883-DF15-CF21-010E6D197EE6}"/>
              </a:ext>
            </a:extLst>
          </p:cNvPr>
          <p:cNvSpPr txBox="1"/>
          <p:nvPr/>
        </p:nvSpPr>
        <p:spPr>
          <a:xfrm>
            <a:off x="278327" y="8920405"/>
            <a:ext cx="4160461" cy="530036"/>
          </a:xfrm>
          <a:prstGeom prst="rect">
            <a:avLst/>
          </a:prstGeom>
          <a:noFill/>
          <a:ln>
            <a:noFill/>
          </a:ln>
        </p:spPr>
        <p:txBody>
          <a:bodyPr spcFirstLastPara="1" wrap="square" lIns="0" tIns="0" rIns="0" bIns="0" numCol="2" spcCol="18288" anchor="t" anchorCtr="0">
            <a:noAutofit/>
          </a:bodyPr>
          <a:lstStyle/>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Certified Billing and Coding Specialist (CBCS)</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Certified Coding Associate</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Insurance and Coding Specialist</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Nationally Certified Medical Coding and Billing Specialist</a:t>
            </a:r>
          </a:p>
        </p:txBody>
      </p:sp>
      <p:sp>
        <p:nvSpPr>
          <p:cNvPr id="62" name="Rectangle 61">
            <a:extLst>
              <a:ext uri="{FF2B5EF4-FFF2-40B4-BE49-F238E27FC236}">
                <a16:creationId xmlns:a16="http://schemas.microsoft.com/office/drawing/2014/main" id="{A938371C-8400-31B9-BCB2-046FA872DF67}"/>
              </a:ext>
              <a:ext uri="{C183D7F6-B498-43B3-948B-1728B52AA6E4}">
                <adec:decorative xmlns:adec="http://schemas.microsoft.com/office/drawing/2017/decorative" val="1"/>
              </a:ext>
            </a:extLst>
          </p:cNvPr>
          <p:cNvSpPr/>
          <p:nvPr/>
        </p:nvSpPr>
        <p:spPr>
          <a:xfrm>
            <a:off x="4672584" y="2744593"/>
            <a:ext cx="3100725" cy="7313807"/>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ABC92E90-98DD-BD36-CF5E-EA92CF2BAA61}"/>
              </a:ext>
            </a:extLst>
          </p:cNvPr>
          <p:cNvSpPr/>
          <p:nvPr/>
        </p:nvSpPr>
        <p:spPr>
          <a:xfrm>
            <a:off x="4745736" y="3218688"/>
            <a:ext cx="2866460"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806030504020204" pitchFamily="34" charset="0"/>
                <a:cs typeface="Calibri" panose="020F0502020204030204" pitchFamily="34" charset="0"/>
                <a:sym typeface="Calibri"/>
              </a:rPr>
              <a:t>Example Postsecondary Opportunities</a:t>
            </a:r>
          </a:p>
        </p:txBody>
      </p:sp>
      <p:sp>
        <p:nvSpPr>
          <p:cNvPr id="63" name="Google Shape;163;p1">
            <a:extLst>
              <a:ext uri="{FF2B5EF4-FFF2-40B4-BE49-F238E27FC236}">
                <a16:creationId xmlns:a16="http://schemas.microsoft.com/office/drawing/2014/main" id="{4E729F1A-41FC-D859-676E-A3EC5908DA54}"/>
              </a:ext>
            </a:extLst>
          </p:cNvPr>
          <p:cNvSpPr txBox="1"/>
          <p:nvPr/>
        </p:nvSpPr>
        <p:spPr>
          <a:xfrm>
            <a:off x="4773168" y="3474720"/>
            <a:ext cx="2882825" cy="2244889"/>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ts val="1250"/>
              </a:lnSpc>
              <a:spcBef>
                <a:spcPts val="0"/>
              </a:spcBef>
              <a:spcAft>
                <a:spcPts val="0"/>
              </a:spcAft>
              <a:buClr>
                <a:srgbClr val="363534"/>
              </a:buClr>
              <a:buSzTx/>
              <a:buFont typeface="Arial"/>
              <a:buNone/>
              <a:tabLst/>
              <a:defRPr/>
            </a:pPr>
            <a:r>
              <a:rPr lang="en-US" sz="900" b="1"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Apprenticeships</a:t>
            </a:r>
          </a:p>
          <a:p>
            <a:pPr marL="171450" marR="0" lvl="0" indent="-171450" algn="l" defTabSz="914400" rtl="0" eaLnBrk="1" fontAlgn="auto" latinLnBrk="0" hangingPunct="1">
              <a:lnSpc>
                <a:spcPts val="1000"/>
              </a:lnSpc>
              <a:spcBef>
                <a:spcPts val="0"/>
              </a:spcBef>
              <a:spcAft>
                <a:spcPts val="0"/>
              </a:spcAft>
              <a:buSzTx/>
              <a:buFont typeface="Arial" panose="020B0604020202020204" pitchFamily="34" charset="0"/>
              <a:buChar char="•"/>
              <a:tabLst/>
              <a:defRPr/>
            </a:pPr>
            <a:r>
              <a:rPr kumimoji="0" lang="en-US" sz="9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Medical Coder</a:t>
            </a:r>
          </a:p>
          <a:p>
            <a:pPr marR="0" lvl="0" algn="l" defTabSz="914400" rtl="0" eaLnBrk="1" fontAlgn="auto" latinLnBrk="0" hangingPunct="1">
              <a:lnSpc>
                <a:spcPts val="700"/>
              </a:lnSpc>
              <a:spcBef>
                <a:spcPts val="0"/>
              </a:spcBef>
              <a:spcAft>
                <a:spcPts val="0"/>
              </a:spcAft>
              <a:buSzTx/>
              <a:tabLst/>
              <a:defRPr/>
            </a:pPr>
            <a:endParaRPr kumimoji="0" lang="en-US" sz="7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R="0" lvl="0" algn="l" defTabSz="914400" rtl="0" eaLnBrk="1" fontAlgn="auto" latinLnBrk="0" hangingPunct="1">
              <a:lnSpc>
                <a:spcPts val="125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Associate Degrees</a:t>
            </a:r>
            <a:endParaRPr kumimoji="0"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17145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
                  </a:ext>
                </a:extLst>
              </a:rPr>
              <a:t>Health Information/Medical Records Technology</a:t>
            </a:r>
          </a:p>
          <a:p>
            <a:pPr marL="17145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
                  </a:ext>
                </a:extLst>
              </a:rPr>
              <a:t>Medical Assisting</a:t>
            </a:r>
          </a:p>
          <a:p>
            <a:pPr>
              <a:lnSpc>
                <a:spcPts val="700"/>
              </a:lnSpc>
              <a:buSzPct val="100000"/>
              <a:defRPr/>
            </a:pPr>
            <a:endParaRPr lang="en-US" sz="7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
                </a:ext>
              </a:extLst>
            </a:endParaRPr>
          </a:p>
          <a:p>
            <a:pPr lvl="0">
              <a:lnSpc>
                <a:spcPts val="125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Nursing Administration</a:t>
            </a: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Medical Insurance Coding</a:t>
            </a:r>
          </a:p>
          <a:p>
            <a:pPr lvl="0">
              <a:lnSpc>
                <a:spcPts val="700"/>
              </a:lnSpc>
              <a:buSzPct val="100000"/>
              <a:defRPr/>
            </a:pPr>
            <a:endParaRPr kumimoji="0" lang="en-US" sz="7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p>
            <a:pPr lvl="0">
              <a:lnSpc>
                <a:spcPts val="125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Nursing Administration</a:t>
            </a: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Hospital and Health Care Facilities Administration</a:t>
            </a:r>
          </a:p>
          <a:p>
            <a:pPr lvl="0">
              <a:lnSpc>
                <a:spcPts val="700"/>
              </a:lnSpc>
              <a:buClr>
                <a:srgbClr val="363534"/>
              </a:buClr>
              <a:buSzPts val="800"/>
              <a:defRPr/>
            </a:pPr>
            <a:endParaRPr lang="en-US" sz="7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lvl="0">
              <a:lnSpc>
                <a:spcPts val="1250"/>
              </a:lnSpc>
              <a:buClr>
                <a:srgbClr val="363534"/>
              </a:buClr>
              <a:buSzPts val="800"/>
              <a:defRPr/>
            </a:pPr>
            <a:r>
              <a:rPr lang="en-US" sz="900" b="1"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Additional Stackable IBCs/License</a:t>
            </a: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p>
          <a:p>
            <a:pPr marL="171450" lvl="0" indent="-171450">
              <a:lnSpc>
                <a:spcPts val="1000"/>
              </a:lnSpc>
              <a:buSzPct val="100000"/>
              <a:buFont typeface="Arial" panose="020B0604020202020204" pitchFamily="34" charset="0"/>
              <a:buChar char="•"/>
              <a:defRPr/>
            </a:pPr>
            <a:r>
              <a:rPr kumimoji="0" lang="en-US" sz="9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Consumer Health Information Specialization – Level </a:t>
            </a: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a:t>
            </a:r>
            <a:endParaRPr kumimoji="0" lang="en-US" sz="9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70" name="Rectangle 69">
            <a:extLst>
              <a:ext uri="{FF2B5EF4-FFF2-40B4-BE49-F238E27FC236}">
                <a16:creationId xmlns:a16="http://schemas.microsoft.com/office/drawing/2014/main" id="{638690BB-8C7E-0B84-9671-F3FB843F6B7A}"/>
              </a:ext>
            </a:extLst>
          </p:cNvPr>
          <p:cNvSpPr/>
          <p:nvPr/>
        </p:nvSpPr>
        <p:spPr>
          <a:xfrm>
            <a:off x="5376672" y="6016752"/>
            <a:ext cx="2401078"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anose="020B0806030504020204" pitchFamily="34" charset="0"/>
                <a:cs typeface="Calibri" panose="020F0502020204030204" pitchFamily="34" charset="0"/>
              </a:rPr>
              <a:t>Example Aligned Occupations   </a:t>
            </a:r>
          </a:p>
        </p:txBody>
      </p:sp>
      <p:sp>
        <p:nvSpPr>
          <p:cNvPr id="65" name="Double Bracket 64">
            <a:extLst>
              <a:ext uri="{FF2B5EF4-FFF2-40B4-BE49-F238E27FC236}">
                <a16:creationId xmlns:a16="http://schemas.microsoft.com/office/drawing/2014/main" id="{A8197AB4-636B-C4E5-EE1B-98EB04C84FEC}"/>
              </a:ext>
              <a:ext uri="{C183D7F6-B498-43B3-948B-1728B52AA6E4}">
                <adec:decorative xmlns:adec="http://schemas.microsoft.com/office/drawing/2017/decorative" val="1"/>
              </a:ext>
            </a:extLst>
          </p:cNvPr>
          <p:cNvSpPr/>
          <p:nvPr/>
        </p:nvSpPr>
        <p:spPr>
          <a:xfrm>
            <a:off x="5312664" y="6335825"/>
            <a:ext cx="1901952" cy="1016900"/>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6" name="TextBox 65">
            <a:extLst>
              <a:ext uri="{FF2B5EF4-FFF2-40B4-BE49-F238E27FC236}">
                <a16:creationId xmlns:a16="http://schemas.microsoft.com/office/drawing/2014/main" id="{865D1CBC-9EC6-34B5-8956-54D1272375B1}"/>
              </a:ext>
            </a:extLst>
          </p:cNvPr>
          <p:cNvSpPr txBox="1"/>
          <p:nvPr/>
        </p:nvSpPr>
        <p:spPr>
          <a:xfrm>
            <a:off x="5358385" y="6344969"/>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Medical Secretaries/</a:t>
            </a:r>
          </a:p>
          <a:p>
            <a:pPr lvl="0" defTabSz="1341150">
              <a:buClr>
                <a:prstClr val="black"/>
              </a:buClr>
              <a:buSzPts val="800"/>
              <a:defRPr/>
            </a:pPr>
            <a: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Administrative Assistants</a:t>
            </a:r>
          </a:p>
        </p:txBody>
      </p:sp>
      <p:sp>
        <p:nvSpPr>
          <p:cNvPr id="67" name="TextBox 66">
            <a:extLst>
              <a:ext uri="{FF2B5EF4-FFF2-40B4-BE49-F238E27FC236}">
                <a16:creationId xmlns:a16="http://schemas.microsoft.com/office/drawing/2014/main" id="{95D9ACD3-CD6F-25EE-2225-AED307C6472E}"/>
              </a:ext>
            </a:extLst>
          </p:cNvPr>
          <p:cNvSpPr txBox="1"/>
          <p:nvPr/>
        </p:nvSpPr>
        <p:spPr>
          <a:xfrm>
            <a:off x="5376672" y="6729775"/>
            <a:ext cx="1581912" cy="584833"/>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36,994</a:t>
            </a:r>
            <a:endPar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rPr>
              <a:t>Annual Openings: 10,</a:t>
            </a:r>
            <a:r>
              <a:rPr lang="en-US" sz="1000" dirty="0">
                <a:latin typeface="Calibri" panose="020F0502020204030204" pitchFamily="34" charset="0"/>
                <a:ea typeface="Open Sans Light" panose="020B0606030504020204" pitchFamily="34" charset="0"/>
                <a:cs typeface="Calibri" panose="020F0502020204030204" pitchFamily="34" charset="0"/>
              </a:rPr>
              <a:t>505</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21%</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73" name="Double Bracket 72">
            <a:extLst>
              <a:ext uri="{FF2B5EF4-FFF2-40B4-BE49-F238E27FC236}">
                <a16:creationId xmlns:a16="http://schemas.microsoft.com/office/drawing/2014/main" id="{6A203164-76F7-9A75-91DD-5A6BBFCAB5C8}"/>
              </a:ext>
              <a:ext uri="{C183D7F6-B498-43B3-948B-1728B52AA6E4}">
                <adec:decorative xmlns:adec="http://schemas.microsoft.com/office/drawing/2017/decorative" val="1"/>
              </a:ext>
            </a:extLst>
          </p:cNvPr>
          <p:cNvSpPr/>
          <p:nvPr/>
        </p:nvSpPr>
        <p:spPr>
          <a:xfrm>
            <a:off x="5312664" y="7431647"/>
            <a:ext cx="1901952" cy="850392"/>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4" name="TextBox 73">
            <a:extLst>
              <a:ext uri="{FF2B5EF4-FFF2-40B4-BE49-F238E27FC236}">
                <a16:creationId xmlns:a16="http://schemas.microsoft.com/office/drawing/2014/main" id="{78CF0873-6B18-BA59-386B-22AD4072625F}"/>
              </a:ext>
            </a:extLst>
          </p:cNvPr>
          <p:cNvSpPr txBox="1"/>
          <p:nvPr/>
        </p:nvSpPr>
        <p:spPr>
          <a:xfrm>
            <a:off x="5358385" y="7440791"/>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Medical Records Specialists</a:t>
            </a:r>
          </a:p>
        </p:txBody>
      </p:sp>
      <p:sp>
        <p:nvSpPr>
          <p:cNvPr id="75" name="TextBox 74">
            <a:extLst>
              <a:ext uri="{FF2B5EF4-FFF2-40B4-BE49-F238E27FC236}">
                <a16:creationId xmlns:a16="http://schemas.microsoft.com/office/drawing/2014/main" id="{E69FB754-C027-A0F3-2AEF-FA7AB124A203}"/>
              </a:ext>
            </a:extLst>
          </p:cNvPr>
          <p:cNvSpPr txBox="1"/>
          <p:nvPr/>
        </p:nvSpPr>
        <p:spPr>
          <a:xfrm>
            <a:off x="5376672" y="7651103"/>
            <a:ext cx="1581912" cy="584833"/>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$39,408</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Annual Openings: 2,763</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10-Year Growth: 18%</a:t>
            </a:r>
          </a:p>
        </p:txBody>
      </p:sp>
      <p:sp>
        <p:nvSpPr>
          <p:cNvPr id="10" name="Double Bracket 9">
            <a:extLst>
              <a:ext uri="{FF2B5EF4-FFF2-40B4-BE49-F238E27FC236}">
                <a16:creationId xmlns:a16="http://schemas.microsoft.com/office/drawing/2014/main" id="{050B80D1-3985-46FE-A674-62DC5A3665A7}"/>
              </a:ext>
              <a:ext uri="{C183D7F6-B498-43B3-948B-1728B52AA6E4}">
                <adec:decorative xmlns:adec="http://schemas.microsoft.com/office/drawing/2017/decorative" val="1"/>
              </a:ext>
            </a:extLst>
          </p:cNvPr>
          <p:cNvSpPr/>
          <p:nvPr/>
        </p:nvSpPr>
        <p:spPr>
          <a:xfrm>
            <a:off x="5312664" y="8360961"/>
            <a:ext cx="1901952" cy="1016900"/>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916AAEA-2C1E-560A-6EB9-39BCDD7251A0}"/>
              </a:ext>
            </a:extLst>
          </p:cNvPr>
          <p:cNvSpPr txBox="1"/>
          <p:nvPr/>
        </p:nvSpPr>
        <p:spPr>
          <a:xfrm>
            <a:off x="5358385" y="8370105"/>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Medical and Health Services Managers</a:t>
            </a:r>
          </a:p>
        </p:txBody>
      </p:sp>
      <p:sp>
        <p:nvSpPr>
          <p:cNvPr id="14" name="TextBox 13">
            <a:extLst>
              <a:ext uri="{FF2B5EF4-FFF2-40B4-BE49-F238E27FC236}">
                <a16:creationId xmlns:a16="http://schemas.microsoft.com/office/drawing/2014/main" id="{F66F96E5-B2D7-06D3-4E61-D28064713DF8}"/>
              </a:ext>
            </a:extLst>
          </p:cNvPr>
          <p:cNvSpPr txBox="1"/>
          <p:nvPr/>
        </p:nvSpPr>
        <p:spPr>
          <a:xfrm>
            <a:off x="5376672" y="8754911"/>
            <a:ext cx="1581912" cy="584833"/>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102,937</a:t>
            </a:r>
            <a:endPar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rPr>
              <a:t>Annual Openings: 4,787</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43%</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764334" y="8049600"/>
            <a:ext cx="3709826"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bg1"/>
                </a:solidFill>
                <a:effectLst/>
                <a:uLnTx/>
                <a:uFillTx/>
                <a:latin typeface="Calibri" panose="020F0502020204030204" pitchFamily="34" charset="0"/>
                <a:ea typeface="Open Sans Semibold" panose="020B0606030504020204" pitchFamily="34" charset="0"/>
                <a:cs typeface="Calibri" panose="020F0502020204030204" pitchFamily="34" charset="0"/>
              </a:rPr>
              <a:t>Health Informatics</a:t>
            </a:r>
          </a:p>
        </p:txBody>
      </p:sp>
      <p:pic>
        <p:nvPicPr>
          <p:cNvPr id="20" name="Picture 19">
            <a:extLst>
              <a:ext uri="{FF2B5EF4-FFF2-40B4-BE49-F238E27FC236}">
                <a16:creationId xmlns:a16="http://schemas.microsoft.com/office/drawing/2014/main" id="{3291ED2C-2D38-8793-AE68-206DA19FC3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8872" y="2209800"/>
            <a:ext cx="594360" cy="580852"/>
          </a:xfrm>
          <a:prstGeom prst="rect">
            <a:avLst/>
          </a:prstGeom>
        </p:spPr>
      </p:pic>
      <p:pic>
        <p:nvPicPr>
          <p:cNvPr id="48" name="Google Shape;171;p1" descr="TEA Logo">
            <a:extLst>
              <a:ext uri="{FF2B5EF4-FFF2-40B4-BE49-F238E27FC236}">
                <a16:creationId xmlns:a16="http://schemas.microsoft.com/office/drawing/2014/main" id="{31F804DF-315E-3F85-BB2D-3223867D7A18}"/>
              </a:ext>
            </a:extLst>
          </p:cNvPr>
          <p:cNvPicPr preferRelativeResize="0"/>
          <p:nvPr/>
        </p:nvPicPr>
        <p:blipFill rotWithShape="1">
          <a:blip r:embed="rId5">
            <a:alphaModFix/>
          </a:blip>
          <a:srcRect/>
          <a:stretch/>
        </p:blipFill>
        <p:spPr>
          <a:xfrm>
            <a:off x="146880" y="9573768"/>
            <a:ext cx="705086" cy="352543"/>
          </a:xfrm>
          <a:prstGeom prst="rect">
            <a:avLst/>
          </a:prstGeom>
          <a:noFill/>
          <a:ln>
            <a:noFill/>
          </a:ln>
        </p:spPr>
      </p:pic>
      <p:sp>
        <p:nvSpPr>
          <p:cNvPr id="54" name="TextBox 53">
            <a:extLst>
              <a:ext uri="{FF2B5EF4-FFF2-40B4-BE49-F238E27FC236}">
                <a16:creationId xmlns:a16="http://schemas.microsoft.com/office/drawing/2014/main" id="{997F3CB1-24AC-FA40-A142-CD431D31DB43}"/>
              </a:ext>
            </a:extLst>
          </p:cNvPr>
          <p:cNvSpPr txBox="1"/>
          <p:nvPr/>
        </p:nvSpPr>
        <p:spPr>
          <a:xfrm>
            <a:off x="851966" y="9582912"/>
            <a:ext cx="3754879" cy="338554"/>
          </a:xfrm>
          <a:prstGeom prst="rect">
            <a:avLst/>
          </a:prstGeom>
          <a:noFill/>
        </p:spPr>
        <p:txBody>
          <a:bodyPr wrap="square" rtlCol="0">
            <a:spAutoFit/>
          </a:bodyPr>
          <a:lstStyle/>
          <a:p>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Successful completion of the Health Informatics program of study will fulfill requirements of the Public Services endorsement.</a:t>
            </a:r>
          </a:p>
        </p:txBody>
      </p:sp>
      <p:sp>
        <p:nvSpPr>
          <p:cNvPr id="57" name="TextBox 56">
            <a:extLst>
              <a:ext uri="{FF2B5EF4-FFF2-40B4-BE49-F238E27FC236}">
                <a16:creationId xmlns:a16="http://schemas.microsoft.com/office/drawing/2014/main" id="{AE524D18-3F30-9F03-63CB-9D6FE0450448}"/>
              </a:ext>
            </a:extLst>
          </p:cNvPr>
          <p:cNvSpPr txBox="1"/>
          <p:nvPr/>
        </p:nvSpPr>
        <p:spPr>
          <a:xfrm>
            <a:off x="4681729" y="9372600"/>
            <a:ext cx="2783630" cy="184666"/>
          </a:xfrm>
          <a:prstGeom prst="rect">
            <a:avLst/>
          </a:prstGeom>
          <a:noFill/>
        </p:spPr>
        <p:txBody>
          <a:bodyPr wrap="square" rtlCol="0">
            <a:spAutoFit/>
          </a:bodyPr>
          <a:lstStyle/>
          <a:p>
            <a:r>
              <a:rPr lang="en-US" sz="600" b="0" i="0" u="none" strike="noStrike" dirty="0">
                <a:solidFill>
                  <a:srgbClr val="000000"/>
                </a:solidFill>
                <a:effectLst/>
              </a:rPr>
              <a:t>Data Source: </a:t>
            </a:r>
            <a:r>
              <a:rPr lang="en-US" sz="600" b="0" i="0" u="none" strike="noStrike" dirty="0" err="1">
                <a:solidFill>
                  <a:srgbClr val="000000"/>
                </a:solidFill>
                <a:effectLst/>
              </a:rPr>
              <a:t>TexasWages</a:t>
            </a:r>
            <a:r>
              <a:rPr lang="en-US" sz="600" b="0" i="0" u="none" strike="noStrike" dirty="0">
                <a:solidFill>
                  <a:srgbClr val="000000"/>
                </a:solidFill>
                <a:effectLst/>
              </a:rPr>
              <a:t>,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56" name="Picture 55" descr="QR Code">
            <a:extLst>
              <a:ext uri="{FF2B5EF4-FFF2-40B4-BE49-F238E27FC236}">
                <a16:creationId xmlns:a16="http://schemas.microsoft.com/office/drawing/2014/main" id="{02223F1D-89F3-15ED-9A22-29744C23030A}"/>
              </a:ext>
              <a:ext uri="{C183D7F6-B498-43B3-948B-1728B52AA6E4}">
                <adec:decorative xmlns:adec="http://schemas.microsoft.com/office/drawing/2017/decorative" val="0"/>
              </a:ext>
            </a:extLst>
          </p:cNvPr>
          <p:cNvPicPr>
            <a:picLocks noChangeAspect="1"/>
          </p:cNvPicPr>
          <p:nvPr/>
        </p:nvPicPr>
        <p:blipFill rotWithShape="1">
          <a:blip r:embed="rId6"/>
          <a:srcRect l="20833" t="15997" r="20066" b="23970"/>
          <a:stretch/>
        </p:blipFill>
        <p:spPr>
          <a:xfrm>
            <a:off x="4745736" y="9537192"/>
            <a:ext cx="486110" cy="493776"/>
          </a:xfrm>
          <a:prstGeom prst="rect">
            <a:avLst/>
          </a:prstGeom>
        </p:spPr>
      </p:pic>
      <p:sp>
        <p:nvSpPr>
          <p:cNvPr id="55" name="TextBox 54">
            <a:extLst>
              <a:ext uri="{FF2B5EF4-FFF2-40B4-BE49-F238E27FC236}">
                <a16:creationId xmlns:a16="http://schemas.microsoft.com/office/drawing/2014/main" id="{70D02AD4-B69F-65C3-A8AB-76D7894E92CC}"/>
              </a:ext>
            </a:extLst>
          </p:cNvPr>
          <p:cNvSpPr txBox="1"/>
          <p:nvPr/>
        </p:nvSpPr>
        <p:spPr>
          <a:xfrm>
            <a:off x="5166360" y="9518904"/>
            <a:ext cx="2191361" cy="519438"/>
          </a:xfrm>
          <a:prstGeom prst="rect">
            <a:avLst/>
          </a:prstGeom>
          <a:noFill/>
        </p:spPr>
        <p:txBody>
          <a:bodyPr wrap="square" rtlCol="0">
            <a:spAutoFit/>
          </a:bodyPr>
          <a:lstStyle/>
          <a:p>
            <a:pPr>
              <a:lnSpc>
                <a:spcPct val="108000"/>
              </a:lnSpc>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a:t>
            </a:r>
            <a:r>
              <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 </a:t>
            </a:r>
            <a:r>
              <a:rPr lang="en-US" sz="600" dirty="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https://tea.texas.gov/academics/college-career-and-military-prep/career-and-technical-education/programs-of-study-additional-resources</a:t>
            </a:r>
            <a:endPar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pic>
        <p:nvPicPr>
          <p:cNvPr id="68" name="Picture 67">
            <a:extLst>
              <a:ext uri="{FF2B5EF4-FFF2-40B4-BE49-F238E27FC236}">
                <a16:creationId xmlns:a16="http://schemas.microsoft.com/office/drawing/2014/main" id="{DDD90233-BBDC-267D-D07D-0AC1CBF8CC7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958584" y="3483864"/>
            <a:ext cx="594360" cy="580852"/>
          </a:xfrm>
          <a:prstGeom prst="rect">
            <a:avLst/>
          </a:prstGeom>
        </p:spPr>
      </p:pic>
      <p:pic>
        <p:nvPicPr>
          <p:cNvPr id="71" name="Picture 70">
            <a:extLst>
              <a:ext uri="{FF2B5EF4-FFF2-40B4-BE49-F238E27FC236}">
                <a16:creationId xmlns:a16="http://schemas.microsoft.com/office/drawing/2014/main" id="{129B6746-A7A0-BBE2-4E9B-5C3597379E29}"/>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773168" y="5916168"/>
            <a:ext cx="598434" cy="584833"/>
          </a:xfrm>
          <a:prstGeom prst="rect">
            <a:avLst/>
          </a:prstGeom>
        </p:spPr>
      </p:pic>
      <p:grpSp>
        <p:nvGrpSpPr>
          <p:cNvPr id="6" name="Group 5">
            <a:extLst>
              <a:ext uri="{FF2B5EF4-FFF2-40B4-BE49-F238E27FC236}">
                <a16:creationId xmlns:a16="http://schemas.microsoft.com/office/drawing/2014/main" id="{1EF3E9B4-9372-22C1-10BF-B914729E6D73}"/>
              </a:ext>
              <a:ext uri="{C183D7F6-B498-43B3-948B-1728B52AA6E4}">
                <adec:decorative xmlns:adec="http://schemas.microsoft.com/office/drawing/2017/decorative" val="1"/>
              </a:ext>
            </a:extLst>
          </p:cNvPr>
          <p:cNvGrpSpPr/>
          <p:nvPr/>
        </p:nvGrpSpPr>
        <p:grpSpPr>
          <a:xfrm>
            <a:off x="4672376" y="2386584"/>
            <a:ext cx="3100024" cy="767639"/>
            <a:chOff x="473303" y="3090680"/>
            <a:chExt cx="3100024" cy="767639"/>
          </a:xfrm>
        </p:grpSpPr>
        <p:pic>
          <p:nvPicPr>
            <p:cNvPr id="7" name="Picture 11">
              <a:extLst>
                <a:ext uri="{FF2B5EF4-FFF2-40B4-BE49-F238E27FC236}">
                  <a16:creationId xmlns:a16="http://schemas.microsoft.com/office/drawing/2014/main" id="{1C9ADA6A-14CD-5819-ECD7-AB6E7EE7F196}"/>
                </a:ext>
                <a:ext uri="{C183D7F6-B498-43B3-948B-1728B52AA6E4}">
                  <adec:decorative xmlns:adec="http://schemas.microsoft.com/office/drawing/2017/decorative" val="1"/>
                </a:ext>
              </a:extLst>
            </p:cNvPr>
            <p:cNvPicPr>
              <a:picLocks noChangeAspect="1"/>
            </p:cNvPicPr>
            <p:nvPr/>
          </p:nvPicPr>
          <p:blipFill rotWithShape="1">
            <a:blip r:embed="rId10"/>
            <a:srcRect l="46210" t="48169" b="15109"/>
            <a:stretch/>
          </p:blipFill>
          <p:spPr>
            <a:xfrm>
              <a:off x="473303" y="3090680"/>
              <a:ext cx="1827632" cy="767639"/>
            </a:xfrm>
            <a:prstGeom prst="rect">
              <a:avLst/>
            </a:prstGeom>
            <a:ln>
              <a:noFill/>
            </a:ln>
            <a:effectLst/>
          </p:spPr>
        </p:pic>
        <p:pic>
          <p:nvPicPr>
            <p:cNvPr id="8" name="Picture 11">
              <a:extLst>
                <a:ext uri="{FF2B5EF4-FFF2-40B4-BE49-F238E27FC236}">
                  <a16:creationId xmlns:a16="http://schemas.microsoft.com/office/drawing/2014/main" id="{7CCF53B8-6F43-B674-6ED7-44A1112291FA}"/>
                </a:ext>
                <a:ext uri="{C183D7F6-B498-43B3-948B-1728B52AA6E4}">
                  <adec:decorative xmlns:adec="http://schemas.microsoft.com/office/drawing/2017/decorative" val="1"/>
                </a:ext>
              </a:extLst>
            </p:cNvPr>
            <p:cNvPicPr>
              <a:picLocks noChangeAspect="1"/>
            </p:cNvPicPr>
            <p:nvPr/>
          </p:nvPicPr>
          <p:blipFill rotWithShape="1">
            <a:blip r:embed="rId10"/>
            <a:srcRect l="2687" t="59866" r="56110" b="2516"/>
            <a:stretch/>
          </p:blipFill>
          <p:spPr>
            <a:xfrm>
              <a:off x="2207516" y="3091146"/>
              <a:ext cx="1365811" cy="767173"/>
            </a:xfrm>
            <a:prstGeom prst="rect">
              <a:avLst/>
            </a:prstGeom>
            <a:ln>
              <a:noFill/>
            </a:ln>
            <a:effectLst/>
          </p:spPr>
        </p:pic>
      </p:gr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dirty="0">
                <a:solidFill>
                  <a:schemeClr val="bg1"/>
                </a:solidFill>
                <a:effectLst/>
                <a:latin typeface="+mj-lt"/>
                <a:ea typeface="+mj-ea"/>
                <a:cs typeface="+mj-cs"/>
              </a:rPr>
              <a:t>Exercise Science, Wellness, and Restoration</a:t>
            </a:r>
            <a:r>
              <a:rPr lang="en-US" sz="800" dirty="0">
                <a:solidFill>
                  <a:schemeClr val="bg1"/>
                </a:solidFill>
              </a:rPr>
              <a:t>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800" dirty="0">
              <a:solidFill>
                <a:schemeClr val="bg1"/>
              </a:solidFill>
            </a:endParaRPr>
          </a:p>
        </p:txBody>
      </p:sp>
      <p:sp>
        <p:nvSpPr>
          <p:cNvPr id="46" name="TextBox 45">
            <a:extLst>
              <a:ext uri="{FF2B5EF4-FFF2-40B4-BE49-F238E27FC236}">
                <a16:creationId xmlns:a16="http://schemas.microsoft.com/office/drawing/2014/main" id="{7DE256A8-8A92-7037-6EC5-812A332D5114}"/>
              </a:ext>
            </a:extLst>
          </p:cNvPr>
          <p:cNvSpPr txBox="1"/>
          <p:nvPr/>
        </p:nvSpPr>
        <p:spPr>
          <a:xfrm>
            <a:off x="1380744" y="118872"/>
            <a:ext cx="6392254" cy="400110"/>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anose="020B0806030504020204" pitchFamily="34" charset="0"/>
                <a:cs typeface="Calibri" panose="020F0502020204030204" pitchFamily="34" charset="0"/>
              </a:rPr>
              <a:t>Health Science Career Cluster</a:t>
            </a:r>
          </a:p>
        </p:txBody>
      </p:sp>
      <p:sp>
        <p:nvSpPr>
          <p:cNvPr id="47" name="TextBox 46">
            <a:extLst>
              <a:ext uri="{FF2B5EF4-FFF2-40B4-BE49-F238E27FC236}">
                <a16:creationId xmlns:a16="http://schemas.microsoft.com/office/drawing/2014/main" id="{F28B2020-F20E-48B3-865D-930CDC80E19C}"/>
              </a:ext>
            </a:extLst>
          </p:cNvPr>
          <p:cNvSpPr txBox="1"/>
          <p:nvPr/>
        </p:nvSpPr>
        <p:spPr>
          <a:xfrm>
            <a:off x="1380744" y="484632"/>
            <a:ext cx="6392254" cy="351891"/>
          </a:xfrm>
          <a:prstGeom prst="rect">
            <a:avLst/>
          </a:prstGeom>
          <a:noFill/>
        </p:spPr>
        <p:txBody>
          <a:bodyPr wrap="square" rtlCol="0">
            <a:spAutoFit/>
          </a:bodyPr>
          <a:lstStyle/>
          <a:p>
            <a:pPr lvl="0">
              <a:lnSpc>
                <a:spcPts val="2100"/>
              </a:lnSpc>
              <a:spcAft>
                <a:spcPts val="300"/>
              </a:spcAft>
              <a:defRPr/>
            </a:pPr>
            <a:r>
              <a:rPr kumimoji="0" lang="en-US" sz="1700" b="1" i="1" u="none" strike="noStrike" kern="1200" cap="none" spc="0" normalizeH="0" baseline="0" noProof="0" dirty="0">
                <a:ln>
                  <a:noFill/>
                </a:ln>
                <a:solidFill>
                  <a:schemeClr val="accent5"/>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Health Informatics</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4D3A27F8-429E-6A78-5D8A-A6BBEC26869D}"/>
              </a:ext>
            </a:extLst>
          </p:cNvPr>
          <p:cNvSpPr txBox="1"/>
          <p:nvPr/>
        </p:nvSpPr>
        <p:spPr>
          <a:xfrm>
            <a:off x="0" y="1097280"/>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 uri="{C183D7F6-B498-43B3-948B-1728B52AA6E4}">
                <adec:decorative xmlns:adec="http://schemas.microsoft.com/office/drawing/2017/decorative" val="1"/>
              </a:ext>
            </a:extLst>
          </p:cNvPr>
          <p:cNvSpPr txBox="1"/>
          <p:nvPr/>
        </p:nvSpPr>
        <p:spPr>
          <a:xfrm rot="16200000">
            <a:off x="-32975" y="1996884"/>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16" name="Round Diagonal Corner Rectangle 3">
            <a:extLst>
              <a:ext uri="{FF2B5EF4-FFF2-40B4-BE49-F238E27FC236}">
                <a16:creationId xmlns:a16="http://schemas.microsoft.com/office/drawing/2014/main" id="{6D59BD78-BE8E-6694-552A-9F8502BCC31C}"/>
              </a:ext>
              <a:ext uri="{C183D7F6-B498-43B3-948B-1728B52AA6E4}">
                <adec:decorative xmlns:adec="http://schemas.microsoft.com/office/drawing/2017/decorative" val="1"/>
              </a:ext>
            </a:extLst>
          </p:cNvPr>
          <p:cNvSpPr/>
          <p:nvPr/>
        </p:nvSpPr>
        <p:spPr>
          <a:xfrm rot="16200000">
            <a:off x="-122006" y="2057617"/>
            <a:ext cx="1126254" cy="411242"/>
          </a:xfrm>
          <a:prstGeom prst="round2Diag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17" name="Google Shape;187;p2">
            <a:extLst>
              <a:ext uri="{FF2B5EF4-FFF2-40B4-BE49-F238E27FC236}">
                <a16:creationId xmlns:a16="http://schemas.microsoft.com/office/drawing/2014/main" id="{A5CFA2A4-26BE-1ADC-F80E-E1D1B103F719}"/>
              </a:ext>
            </a:extLst>
          </p:cNvPr>
          <p:cNvSpPr txBox="1"/>
          <p:nvPr/>
        </p:nvSpPr>
        <p:spPr>
          <a:xfrm rot="16200000">
            <a:off x="-47453" y="2109370"/>
            <a:ext cx="977147"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18" name="Google Shape;188;p2">
            <a:extLst>
              <a:ext uri="{FF2B5EF4-FFF2-40B4-BE49-F238E27FC236}">
                <a16:creationId xmlns:a16="http://schemas.microsoft.com/office/drawing/2014/main" id="{4C9F7D83-E5AF-3041-76CF-5D4B3520AB2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2707765"/>
              </p:ext>
            </p:extLst>
          </p:nvPr>
        </p:nvGraphicFramePr>
        <p:xfrm>
          <a:off x="813816" y="1563624"/>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Principles of Health Science*</a:t>
                      </a:r>
                    </a:p>
                    <a:p>
                      <a:pPr marL="0" marR="0" lvl="0" indent="0" algn="l" rtl="0">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13020200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9" name="Round Diagonal Corner Rectangle 3">
            <a:extLst>
              <a:ext uri="{FF2B5EF4-FFF2-40B4-BE49-F238E27FC236}">
                <a16:creationId xmlns:a16="http://schemas.microsoft.com/office/drawing/2014/main" id="{1216D5E7-F03D-C5E7-A80F-6148EED47709}"/>
              </a:ext>
              <a:ext uri="{C183D7F6-B498-43B3-948B-1728B52AA6E4}">
                <adec:decorative xmlns:adec="http://schemas.microsoft.com/office/drawing/2017/decorative" val="1"/>
              </a:ext>
            </a:extLst>
          </p:cNvPr>
          <p:cNvSpPr/>
          <p:nvPr/>
        </p:nvSpPr>
        <p:spPr>
          <a:xfrm rot="16200000">
            <a:off x="-109875" y="3469615"/>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50" name="Google Shape;187;p2">
            <a:extLst>
              <a:ext uri="{FF2B5EF4-FFF2-40B4-BE49-F238E27FC236}">
                <a16:creationId xmlns:a16="http://schemas.microsoft.com/office/drawing/2014/main" id="{B91218A4-CC1F-8807-2BDD-449521BEB318}"/>
              </a:ext>
            </a:extLst>
          </p:cNvPr>
          <p:cNvSpPr txBox="1"/>
          <p:nvPr/>
        </p:nvSpPr>
        <p:spPr>
          <a:xfrm rot="16200000">
            <a:off x="-26891" y="3539920"/>
            <a:ext cx="977147"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45" name="Google Shape;188;p2">
            <a:extLst>
              <a:ext uri="{FF2B5EF4-FFF2-40B4-BE49-F238E27FC236}">
                <a16:creationId xmlns:a16="http://schemas.microsoft.com/office/drawing/2014/main" id="{522F7340-E8D1-E2D0-A271-39598F87143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1127669"/>
              </p:ext>
            </p:extLst>
          </p:nvPr>
        </p:nvGraphicFramePr>
        <p:xfrm>
          <a:off x="813816" y="3123850"/>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Clr>
                          <a:schemeClr val="dk1"/>
                        </a:buClr>
                        <a:buSzPts val="1000"/>
                        <a:buFont typeface="Calibri"/>
                        <a:buNone/>
                      </a:pPr>
                      <a:r>
                        <a:rPr lang="en-US" sz="11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Medical Terminology*</a:t>
                      </a:r>
                    </a:p>
                    <a:p>
                      <a:pPr marL="0" marR="0" lvl="0" indent="0" algn="l" rtl="0">
                        <a:spcBef>
                          <a:spcPts val="0"/>
                        </a:spcBef>
                        <a:spcAft>
                          <a:spcPts val="0"/>
                        </a:spcAft>
                        <a:buClr>
                          <a:schemeClr val="dk1"/>
                        </a:buClr>
                        <a:buSzPts val="1000"/>
                        <a:buFont typeface="Calibri"/>
                        <a:buNone/>
                      </a:pPr>
                      <a:r>
                        <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13020300 (1 credit)</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54" name="Google Shape;195;p2">
            <a:extLst>
              <a:ext uri="{FF2B5EF4-FFF2-40B4-BE49-F238E27FC236}">
                <a16:creationId xmlns:a16="http://schemas.microsoft.com/office/drawing/2014/main" id="{73CF0B4C-1F56-A507-A6F2-3D8A862F8E7B}"/>
              </a:ext>
            </a:extLst>
          </p:cNvPr>
          <p:cNvSpPr txBox="1"/>
          <p:nvPr/>
        </p:nvSpPr>
        <p:spPr>
          <a:xfrm>
            <a:off x="0" y="9235012"/>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Health Science</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career c</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53" name="Google Shape;171;p1" descr="TEA Logo">
            <a:extLst>
              <a:ext uri="{FF2B5EF4-FFF2-40B4-BE49-F238E27FC236}">
                <a16:creationId xmlns:a16="http://schemas.microsoft.com/office/drawing/2014/main" id="{C87B0C01-0DB7-6CC7-655D-3FD9F67F4DD9}"/>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56" name="TextBox 55">
            <a:extLst>
              <a:ext uri="{FF2B5EF4-FFF2-40B4-BE49-F238E27FC236}">
                <a16:creationId xmlns:a16="http://schemas.microsoft.com/office/drawing/2014/main" id="{111E40EB-5E6F-ACC5-96DA-2AA1B8B0EB18}"/>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51" name="Rectangle 50">
            <a:extLst>
              <a:ext uri="{FF2B5EF4-FFF2-40B4-BE49-F238E27FC236}">
                <a16:creationId xmlns:a16="http://schemas.microsoft.com/office/drawing/2014/main" id="{1040273C-A035-CE25-58F7-4AF443C1F06E}"/>
              </a:ext>
              <a:ext uri="{C183D7F6-B498-43B3-948B-1728B52AA6E4}">
                <adec:decorative xmlns:adec="http://schemas.microsoft.com/office/drawing/2017/decorative" val="1"/>
              </a:ext>
            </a:extLst>
          </p:cNvPr>
          <p:cNvSpPr/>
          <p:nvPr/>
        </p:nvSpPr>
        <p:spPr>
          <a:xfrm rot="16200000">
            <a:off x="5764334" y="8049600"/>
            <a:ext cx="3709826"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bg1"/>
                </a:solidFill>
                <a:effectLst/>
                <a:uLnTx/>
                <a:uFillTx/>
                <a:latin typeface="Calibri" panose="020F0502020204030204" pitchFamily="34" charset="0"/>
                <a:ea typeface="Open Sans Semibold" panose="020B0606030504020204" pitchFamily="34" charset="0"/>
                <a:cs typeface="Calibri" panose="020F0502020204030204" pitchFamily="34" charset="0"/>
              </a:rPr>
              <a:t>Health Informatics</a:t>
            </a:r>
          </a:p>
        </p:txBody>
      </p:sp>
      <p:pic>
        <p:nvPicPr>
          <p:cNvPr id="2" name="Picture 1">
            <a:extLst>
              <a:ext uri="{FF2B5EF4-FFF2-40B4-BE49-F238E27FC236}">
                <a16:creationId xmlns:a16="http://schemas.microsoft.com/office/drawing/2014/main" id="{CB3A67B8-450C-7C3B-EFC8-601DA9DB229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29466" y="1994887"/>
            <a:ext cx="438912" cy="438912"/>
          </a:xfrm>
          <a:prstGeom prst="rect">
            <a:avLst/>
          </a:prstGeom>
        </p:spPr>
      </p:pic>
      <p:pic>
        <p:nvPicPr>
          <p:cNvPr id="14" name="Picture 13">
            <a:extLst>
              <a:ext uri="{FF2B5EF4-FFF2-40B4-BE49-F238E27FC236}">
                <a16:creationId xmlns:a16="http://schemas.microsoft.com/office/drawing/2014/main" id="{7D27D462-1570-FFC0-86E1-5055B67AF15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29466" y="3570986"/>
            <a:ext cx="438912" cy="438912"/>
          </a:xfrm>
          <a:prstGeom prst="rect">
            <a:avLst/>
          </a:prstGeom>
        </p:spPr>
      </p:pic>
      <p:pic>
        <p:nvPicPr>
          <p:cNvPr id="6" name="Picture 5">
            <a:extLst>
              <a:ext uri="{FF2B5EF4-FFF2-40B4-BE49-F238E27FC236}">
                <a16:creationId xmlns:a16="http://schemas.microsoft.com/office/drawing/2014/main" id="{308DF1CA-B737-F67B-BB48-4325F54757F7}"/>
              </a:ext>
            </a:extLst>
          </p:cNvPr>
          <p:cNvPicPr>
            <a:picLocks noChangeAspect="1"/>
          </p:cNvPicPr>
          <p:nvPr/>
        </p:nvPicPr>
        <p:blipFill>
          <a:blip r:embed="rId9"/>
          <a:stretch>
            <a:fillRect/>
          </a:stretch>
        </p:blipFill>
        <p:spPr>
          <a:xfrm>
            <a:off x="807440" y="5136349"/>
            <a:ext cx="6450127" cy="1091279"/>
          </a:xfrm>
          <a:prstGeom prst="rect">
            <a:avLst/>
          </a:prstGeom>
        </p:spPr>
      </p:pic>
      <p:graphicFrame>
        <p:nvGraphicFramePr>
          <p:cNvPr id="7" name="Table 6">
            <a:extLst>
              <a:ext uri="{FF2B5EF4-FFF2-40B4-BE49-F238E27FC236}">
                <a16:creationId xmlns:a16="http://schemas.microsoft.com/office/drawing/2014/main" id="{BB4709FB-3A42-2A8C-CE84-7FEF9CFC8C27}"/>
              </a:ext>
            </a:extLst>
          </p:cNvPr>
          <p:cNvGraphicFramePr>
            <a:graphicFrameLocks noGrp="1"/>
          </p:cNvGraphicFramePr>
          <p:nvPr>
            <p:extLst>
              <p:ext uri="{D42A27DB-BD31-4B8C-83A1-F6EECF244321}">
                <p14:modId xmlns:p14="http://schemas.microsoft.com/office/powerpoint/2010/main" val="4032940595"/>
              </p:ext>
            </p:extLst>
          </p:nvPr>
        </p:nvGraphicFramePr>
        <p:xfrm>
          <a:off x="813816" y="4807165"/>
          <a:ext cx="6437376" cy="329184"/>
        </p:xfrm>
        <a:graphic>
          <a:graphicData uri="http://schemas.openxmlformats.org/drawingml/2006/table">
            <a:tbl>
              <a:tblPr firstRow="1" bandRow="1">
                <a:noFill/>
              </a:tblPr>
              <a:tblGrid>
                <a:gridCol w="1691640">
                  <a:extLst>
                    <a:ext uri="{9D8B030D-6E8A-4147-A177-3AD203B41FA5}">
                      <a16:colId xmlns:a16="http://schemas.microsoft.com/office/drawing/2014/main" val="2669049283"/>
                    </a:ext>
                  </a:extLst>
                </a:gridCol>
                <a:gridCol w="73152">
                  <a:extLst>
                    <a:ext uri="{9D8B030D-6E8A-4147-A177-3AD203B41FA5}">
                      <a16:colId xmlns:a16="http://schemas.microsoft.com/office/drawing/2014/main" val="1120407985"/>
                    </a:ext>
                  </a:extLst>
                </a:gridCol>
                <a:gridCol w="2075688">
                  <a:extLst>
                    <a:ext uri="{9D8B030D-6E8A-4147-A177-3AD203B41FA5}">
                      <a16:colId xmlns:a16="http://schemas.microsoft.com/office/drawing/2014/main" val="197426078"/>
                    </a:ext>
                  </a:extLst>
                </a:gridCol>
                <a:gridCol w="2596896">
                  <a:extLst>
                    <a:ext uri="{9D8B030D-6E8A-4147-A177-3AD203B41FA5}">
                      <a16:colId xmlns:a16="http://schemas.microsoft.com/office/drawing/2014/main" val="542875062"/>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791561160"/>
                  </a:ext>
                </a:extLst>
              </a:tr>
            </a:tbl>
          </a:graphicData>
        </a:graphic>
      </p:graphicFrame>
      <p:pic>
        <p:nvPicPr>
          <p:cNvPr id="8" name="Picture 7">
            <a:extLst>
              <a:ext uri="{FF2B5EF4-FFF2-40B4-BE49-F238E27FC236}">
                <a16:creationId xmlns:a16="http://schemas.microsoft.com/office/drawing/2014/main" id="{354C3407-EB80-3C71-CD64-8DDB37BBCB49}"/>
              </a:ext>
            </a:extLst>
          </p:cNvPr>
          <p:cNvPicPr>
            <a:picLocks noChangeAspect="1"/>
          </p:cNvPicPr>
          <p:nvPr/>
        </p:nvPicPr>
        <p:blipFill>
          <a:blip r:embed="rId10"/>
          <a:stretch>
            <a:fillRect/>
          </a:stretch>
        </p:blipFill>
        <p:spPr>
          <a:xfrm>
            <a:off x="5829466" y="5454411"/>
            <a:ext cx="438950" cy="438950"/>
          </a:xfrm>
          <a:prstGeom prst="rect">
            <a:avLst/>
          </a:prstGeom>
        </p:spPr>
      </p:pic>
      <p:pic>
        <p:nvPicPr>
          <p:cNvPr id="20" name="Picture 19">
            <a:extLst>
              <a:ext uri="{FF2B5EF4-FFF2-40B4-BE49-F238E27FC236}">
                <a16:creationId xmlns:a16="http://schemas.microsoft.com/office/drawing/2014/main" id="{71F9285C-0883-757D-B757-9CDE00368F89}"/>
              </a:ext>
            </a:extLst>
          </p:cNvPr>
          <p:cNvPicPr>
            <a:picLocks noChangeAspect="1"/>
          </p:cNvPicPr>
          <p:nvPr/>
        </p:nvPicPr>
        <p:blipFill>
          <a:blip r:embed="rId11"/>
          <a:stretch>
            <a:fillRect/>
          </a:stretch>
        </p:blipFill>
        <p:spPr>
          <a:xfrm>
            <a:off x="244289" y="4817323"/>
            <a:ext cx="408467" cy="1127858"/>
          </a:xfrm>
          <a:prstGeom prst="rect">
            <a:avLst/>
          </a:prstGeom>
        </p:spPr>
      </p:pic>
      <p:pic>
        <p:nvPicPr>
          <p:cNvPr id="15" name="Picture 14">
            <a:extLst>
              <a:ext uri="{FF2B5EF4-FFF2-40B4-BE49-F238E27FC236}">
                <a16:creationId xmlns:a16="http://schemas.microsoft.com/office/drawing/2014/main" id="{C482F0A3-C3F0-3854-195B-0CB98FD400B7}"/>
              </a:ext>
            </a:extLst>
          </p:cNvPr>
          <p:cNvPicPr>
            <a:picLocks noChangeAspect="1"/>
          </p:cNvPicPr>
          <p:nvPr/>
        </p:nvPicPr>
        <p:blipFill>
          <a:blip r:embed="rId12"/>
          <a:stretch>
            <a:fillRect/>
          </a:stretch>
        </p:blipFill>
        <p:spPr>
          <a:xfrm>
            <a:off x="279253" y="4890481"/>
            <a:ext cx="377985" cy="981541"/>
          </a:xfrm>
          <a:prstGeom prst="rect">
            <a:avLst/>
          </a:prstGeom>
        </p:spPr>
      </p:pic>
      <p:graphicFrame>
        <p:nvGraphicFramePr>
          <p:cNvPr id="21" name="Table 20">
            <a:extLst>
              <a:ext uri="{FF2B5EF4-FFF2-40B4-BE49-F238E27FC236}">
                <a16:creationId xmlns:a16="http://schemas.microsoft.com/office/drawing/2014/main" id="{E41626D0-747D-7A1F-700E-80CC06DDCDBB}"/>
              </a:ext>
            </a:extLst>
          </p:cNvPr>
          <p:cNvGraphicFramePr>
            <a:graphicFrameLocks noGrp="1"/>
          </p:cNvGraphicFramePr>
          <p:nvPr>
            <p:extLst>
              <p:ext uri="{D42A27DB-BD31-4B8C-83A1-F6EECF244321}">
                <p14:modId xmlns:p14="http://schemas.microsoft.com/office/powerpoint/2010/main" val="731938029"/>
              </p:ext>
            </p:extLst>
          </p:nvPr>
        </p:nvGraphicFramePr>
        <p:xfrm>
          <a:off x="807440" y="6789769"/>
          <a:ext cx="6441120" cy="1365504"/>
        </p:xfrm>
        <a:graphic>
          <a:graphicData uri="http://schemas.openxmlformats.org/drawingml/2006/table">
            <a:tbl>
              <a:tblPr firstRow="1" bandRow="1">
                <a:noFill/>
              </a:tblPr>
              <a:tblGrid>
                <a:gridCol w="1695384">
                  <a:extLst>
                    <a:ext uri="{9D8B030D-6E8A-4147-A177-3AD203B41FA5}">
                      <a16:colId xmlns:a16="http://schemas.microsoft.com/office/drawing/2014/main" val="4176769141"/>
                    </a:ext>
                  </a:extLst>
                </a:gridCol>
                <a:gridCol w="73152">
                  <a:extLst>
                    <a:ext uri="{9D8B030D-6E8A-4147-A177-3AD203B41FA5}">
                      <a16:colId xmlns:a16="http://schemas.microsoft.com/office/drawing/2014/main" val="3813334188"/>
                    </a:ext>
                  </a:extLst>
                </a:gridCol>
                <a:gridCol w="2075688">
                  <a:extLst>
                    <a:ext uri="{9D8B030D-6E8A-4147-A177-3AD203B41FA5}">
                      <a16:colId xmlns:a16="http://schemas.microsoft.com/office/drawing/2014/main" val="4185261479"/>
                    </a:ext>
                  </a:extLst>
                </a:gridCol>
                <a:gridCol w="2596896">
                  <a:extLst>
                    <a:ext uri="{9D8B030D-6E8A-4147-A177-3AD203B41FA5}">
                      <a16:colId xmlns:a16="http://schemas.microsoft.com/office/drawing/2014/main" val="1937825874"/>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429877878"/>
                  </a:ext>
                </a:extLst>
              </a:tr>
              <a:tr h="214771">
                <a:tc>
                  <a:txBody>
                    <a:bodyPr/>
                    <a:lstStyle/>
                    <a:p>
                      <a:pPr marL="0" marR="0">
                        <a:lnSpc>
                          <a:spcPct val="100000"/>
                        </a:lnSpc>
                        <a:spcBef>
                          <a:spcPts val="0"/>
                        </a:spcBef>
                        <a:spcAft>
                          <a:spcPts val="0"/>
                        </a:spcAft>
                      </a:pPr>
                      <a:r>
                        <a:rPr lang="en-US" sz="1100" b="1" i="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rPr>
                        <a:t>Practicum in Health Science*</a:t>
                      </a:r>
                    </a:p>
                    <a:p>
                      <a:pPr marL="0" marR="0">
                        <a:lnSpc>
                          <a:spcPct val="100000"/>
                        </a:lnSpc>
                        <a:spcBef>
                          <a:spcPts val="0"/>
                        </a:spcBef>
                        <a:spcAft>
                          <a:spcPts val="0"/>
                        </a:spcAft>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a:lnSpc>
                          <a:spcPct val="100000"/>
                        </a:lnSpc>
                        <a:spcBef>
                          <a:spcPts val="0"/>
                        </a:spcBef>
                        <a:spcAft>
                          <a:spcPts val="0"/>
                        </a:spcAft>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13020500 (2 credits)</a:t>
                      </a:r>
                    </a:p>
                    <a:p>
                      <a:pPr marL="0" marR="0">
                        <a:lnSpc>
                          <a:spcPct val="100000"/>
                        </a:lnSpc>
                        <a:spcBef>
                          <a:spcPts val="0"/>
                        </a:spcBef>
                        <a:spcAft>
                          <a:spcPts val="0"/>
                        </a:spcAft>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Second Time Taken:</a:t>
                      </a:r>
                    </a:p>
                    <a:p>
                      <a:pPr marL="0" marR="0">
                        <a:lnSpc>
                          <a:spcPct val="100000"/>
                        </a:lnSpc>
                        <a:spcBef>
                          <a:spcPts val="0"/>
                        </a:spcBef>
                        <a:spcAft>
                          <a:spcPts val="0"/>
                        </a:spcAft>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13020510 (2 credits)</a:t>
                      </a: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kern="100" dirty="0">
                        <a:effectLst/>
                        <a:latin typeface="Calibri" panose="020F0502020204030204" pitchFamily="34" charset="0"/>
                        <a:cs typeface="Times New Roman" panose="02020603050405020304" pitchFamily="18" charset="0"/>
                      </a:endParaRPr>
                    </a:p>
                  </a:txBody>
                  <a:tcPr marL="9525" marR="95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a:t>
                      </a:r>
                      <a:r>
                        <a:rPr lang="en-US" sz="900" b="0"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 Health Science Theory and Biology</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Recommended Prerequisites:</a:t>
                      </a:r>
                      <a:r>
                        <a:rPr lang="en-US" sz="900" b="0"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 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a:t>
                      </a:r>
                      <a:r>
                        <a:rPr lang="en-US" sz="900" b="0"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txBody>
                  <a:tcPr marR="95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0298065"/>
                  </a:ext>
                </a:extLst>
              </a:tr>
            </a:tbl>
          </a:graphicData>
        </a:graphic>
      </p:graphicFrame>
      <p:pic>
        <p:nvPicPr>
          <p:cNvPr id="22" name="Picture 21">
            <a:extLst>
              <a:ext uri="{FF2B5EF4-FFF2-40B4-BE49-F238E27FC236}">
                <a16:creationId xmlns:a16="http://schemas.microsoft.com/office/drawing/2014/main" id="{A653F900-3C00-0213-366B-310F389ECAF1}"/>
              </a:ext>
            </a:extLst>
          </p:cNvPr>
          <p:cNvPicPr>
            <a:picLocks noChangeAspect="1"/>
          </p:cNvPicPr>
          <p:nvPr/>
        </p:nvPicPr>
        <p:blipFill>
          <a:blip r:embed="rId13"/>
          <a:stretch>
            <a:fillRect/>
          </a:stretch>
        </p:blipFill>
        <p:spPr>
          <a:xfrm>
            <a:off x="261345" y="6808281"/>
            <a:ext cx="408467" cy="1127858"/>
          </a:xfrm>
          <a:prstGeom prst="rect">
            <a:avLst/>
          </a:prstGeom>
        </p:spPr>
      </p:pic>
      <p:pic>
        <p:nvPicPr>
          <p:cNvPr id="23" name="Picture 22">
            <a:extLst>
              <a:ext uri="{FF2B5EF4-FFF2-40B4-BE49-F238E27FC236}">
                <a16:creationId xmlns:a16="http://schemas.microsoft.com/office/drawing/2014/main" id="{CAA40A7C-E230-0858-D181-6717156E2CE3}"/>
              </a:ext>
            </a:extLst>
          </p:cNvPr>
          <p:cNvPicPr>
            <a:picLocks noChangeAspect="1"/>
          </p:cNvPicPr>
          <p:nvPr/>
        </p:nvPicPr>
        <p:blipFill>
          <a:blip r:embed="rId14"/>
          <a:stretch>
            <a:fillRect/>
          </a:stretch>
        </p:blipFill>
        <p:spPr>
          <a:xfrm>
            <a:off x="292936" y="6949913"/>
            <a:ext cx="384081" cy="975445"/>
          </a:xfrm>
          <a:prstGeom prst="rect">
            <a:avLst/>
          </a:prstGeom>
        </p:spPr>
      </p:pic>
      <p:pic>
        <p:nvPicPr>
          <p:cNvPr id="26" name="Picture 25">
            <a:extLst>
              <a:ext uri="{FF2B5EF4-FFF2-40B4-BE49-F238E27FC236}">
                <a16:creationId xmlns:a16="http://schemas.microsoft.com/office/drawing/2014/main" id="{9A932A27-F923-3143-0399-6AC5E91B968F}"/>
              </a:ext>
            </a:extLst>
          </p:cNvPr>
          <p:cNvPicPr>
            <a:picLocks noChangeAspect="1"/>
          </p:cNvPicPr>
          <p:nvPr/>
        </p:nvPicPr>
        <p:blipFill>
          <a:blip r:embed="rId15"/>
          <a:stretch>
            <a:fillRect/>
          </a:stretch>
        </p:blipFill>
        <p:spPr>
          <a:xfrm>
            <a:off x="5829466" y="7587992"/>
            <a:ext cx="438950" cy="438950"/>
          </a:xfrm>
          <a:prstGeom prst="rect">
            <a:avLst/>
          </a:prstGeom>
        </p:spPr>
      </p:pic>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TE Health Sciences">
      <a:dk1>
        <a:srgbClr val="000000"/>
      </a:dk1>
      <a:lt1>
        <a:srgbClr val="FFFFFF"/>
      </a:lt1>
      <a:dk2>
        <a:srgbClr val="363434"/>
      </a:dk2>
      <a:lt2>
        <a:srgbClr val="E7E6E6"/>
      </a:lt2>
      <a:accent1>
        <a:srgbClr val="D34343"/>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43939579-4BEE-5A41-8D5C-1315DA73202F}" vid="{A3E19194-31A8-1246-8467-52D4E969F7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E40DE4C131194D90C1BBD99615CC99" ma:contentTypeVersion="13" ma:contentTypeDescription="Create a new document." ma:contentTypeScope="" ma:versionID="ff6f71d0c6d469cd838c22a9ce31fc72">
  <xsd:schema xmlns:xsd="http://www.w3.org/2001/XMLSchema" xmlns:xs="http://www.w3.org/2001/XMLSchema" xmlns:p="http://schemas.microsoft.com/office/2006/metadata/properties" xmlns:ns2="22433f0c-8bb8-4876-a8a6-687bcb1e8026" xmlns:ns3="b41f19c4-7134-41b0-b126-9546d08a0bf5" targetNamespace="http://schemas.microsoft.com/office/2006/metadata/properties" ma:root="true" ma:fieldsID="a1ae1cf07686b912b4267ab8deb121f1" ns2:_="" ns3:_="">
    <xsd:import namespace="22433f0c-8bb8-4876-a8a6-687bcb1e8026"/>
    <xsd:import namespace="b41f19c4-7134-41b0-b126-9546d08a0b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433f0c-8bb8-4876-a8a6-687bcb1e80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f5fc104-11d1-4a5d-8a55-368e6ec5710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f19c4-7134-41b0-b126-9546d08a0bf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e765aea-f227-4768-af7f-feeaeadeaa48}" ma:internalName="TaxCatchAll" ma:showField="CatchAllData" ma:web="b41f19c4-7134-41b0-b126-9546d08a0b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433f0c-8bb8-4876-a8a6-687bcb1e8026">
      <Terms xmlns="http://schemas.microsoft.com/office/infopath/2007/PartnerControls"/>
    </lcf76f155ced4ddcb4097134ff3c332f>
    <TaxCatchAll xmlns="b41f19c4-7134-41b0-b126-9546d08a0bf5" xsi:nil="true"/>
  </documentManagement>
</p:properties>
</file>

<file path=customXml/itemProps1.xml><?xml version="1.0" encoding="utf-8"?>
<ds:datastoreItem xmlns:ds="http://schemas.openxmlformats.org/officeDocument/2006/customXml" ds:itemID="{384352E7-5F34-4E21-8C64-D2F2253720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433f0c-8bb8-4876-a8a6-687bcb1e8026"/>
    <ds:schemaRef ds:uri="b41f19c4-7134-41b0-b126-9546d08a0b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EFCF56-2C3C-464B-94C4-CB06AC460EAA}">
  <ds:schemaRefs>
    <ds:schemaRef ds:uri="http://schemas.microsoft.com/sharepoint/v3/contenttype/forms"/>
  </ds:schemaRefs>
</ds:datastoreItem>
</file>

<file path=customXml/itemProps3.xml><?xml version="1.0" encoding="utf-8"?>
<ds:datastoreItem xmlns:ds="http://schemas.openxmlformats.org/officeDocument/2006/customXml" ds:itemID="{6B5AFBFA-2A0E-4024-A48E-DAF3744B7C18}">
  <ds:schemaRefs>
    <ds:schemaRef ds:uri="b41f19c4-7134-41b0-b126-9546d08a0bf5"/>
    <ds:schemaRef ds:uri="http://purl.org/dc/elements/1.1/"/>
    <ds:schemaRef ds:uri="http://schemas.openxmlformats.org/package/2006/metadata/core-properties"/>
    <ds:schemaRef ds:uri="http://purl.org/dc/dcmitype/"/>
    <ds:schemaRef ds:uri="22433f0c-8bb8-4876-a8a6-687bcb1e8026"/>
    <ds:schemaRef ds:uri="http://schemas.microsoft.com/office/2006/documentManagement/types"/>
    <ds:schemaRef ds:uri="http://purl.org/dc/terms/"/>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Template-Health Science</Template>
  <TotalTime>1252</TotalTime>
  <Words>757</Words>
  <Application>Microsoft Office PowerPoint</Application>
  <PresentationFormat>Custom</PresentationFormat>
  <Paragraphs>108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Open Sans Light</vt:lpstr>
      <vt:lpstr>Calibri</vt:lpstr>
      <vt:lpstr>Arial</vt:lpstr>
      <vt:lpstr>Open Sans Semibold</vt:lpstr>
      <vt:lpstr>Calibri Light</vt:lpstr>
      <vt:lpstr>Office Theme</vt:lpstr>
      <vt:lpstr>Statewide Program of Study: Exercise Science, Wellness, and Restoration — Page 1 </vt:lpstr>
      <vt:lpstr>Statewide Program of Study: Exercise Science, Wellness, and Restoration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Health Informatics</dc:title>
  <dc:subject/>
  <dc:creator>Texas Education Agency</dc:creator>
  <cp:keywords/>
  <dc:description/>
  <cp:lastModifiedBy>Jeter, Jennifer</cp:lastModifiedBy>
  <cp:revision>267</cp:revision>
  <cp:lastPrinted>2023-10-03T21:31:19Z</cp:lastPrinted>
  <dcterms:created xsi:type="dcterms:W3CDTF">2023-10-25T17:27:54Z</dcterms:created>
  <dcterms:modified xsi:type="dcterms:W3CDTF">2025-01-13T21:32:39Z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