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Lst>
  <p:notesMasterIdLst>
    <p:notesMasterId r:id="rId7"/>
  </p:notesMasterIdLst>
  <p:sldIdLst>
    <p:sldId id="257" r:id="rId5"/>
    <p:sldId id="262" r:id="rId6"/>
  </p:sldIdLst>
  <p:sldSz cx="7772400" cy="10058400"/>
  <p:notesSz cx="6858000" cy="9144000"/>
  <p:embeddedFontLst>
    <p:embeddedFont>
      <p:font typeface="Open Sans Light" panose="020B0306030504020204" pitchFamily="34" charset="0"/>
      <p:regular r:id="rId8"/>
      <p:italic r:id="rId9"/>
    </p:embeddedFont>
    <p:embeddedFont>
      <p:font typeface="Open Sans Semibold" panose="020B0706030804020204" pitchFamily="34" charset="0"/>
      <p:bold r:id="rId10"/>
      <p:boldItalic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30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2A245E-14DB-789C-AAA9-B8BCF212B90D}" name="Bullock, Jennifer" initials="BJ" userId="S::jennifer.bullock@tea.texas.gov::89acbf67-8591-41d1-9399-37b14ab74699" providerId="AD"/>
  <p188:author id="{EE0B2D63-BAC2-44EB-82BE-5A377BF62216}" name="Stephanie Ferguson" initials="SF" userId="d475c8c1758ebeb8" providerId="Windows Live"/>
  <p188:author id="{629FDE64-07B5-7011-802C-459006FE8E38}" name="Caryn Cavanagh" initials="CC" userId="de4effde0088c4c0" providerId="Windows Live"/>
  <p188:author id="{C443F6A5-83BA-6F2B-6629-2E902D219AC7}" name="Jamie Molina" initials="JM" userId="e291057371343bf2" providerId="Windows Live"/>
  <p188:author id="{F9465BBB-B2D6-99D7-7E82-6B0DC5E913B4}" name="12108498246" initials="" userId="badb35b8cdc5dafc" providerId="Windows Live"/>
  <p188:author id="{96A77EE3-BB0F-EF6E-6CE5-EB19713047E8}" name="Bullock, Jennifer" initials="BJ" userId="S::Jennifer.Bullock@tea.texas.gov::89acbf67-8591-41d1-9399-37b14ab746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5A6267"/>
    <a:srgbClr val="363534"/>
    <a:srgbClr val="3864AF"/>
    <a:srgbClr val="3863AF"/>
    <a:srgbClr val="E7E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53" autoAdjust="0"/>
    <p:restoredTop sz="95773" autoAdjust="0"/>
  </p:normalViewPr>
  <p:slideViewPr>
    <p:cSldViewPr snapToGrid="0" snapToObjects="1">
      <p:cViewPr>
        <p:scale>
          <a:sx n="150" d="100"/>
          <a:sy n="150" d="100"/>
        </p:scale>
        <p:origin x="1614" y="108"/>
      </p:cViewPr>
      <p:guideLst>
        <p:guide orient="horz" pos="3120"/>
        <p:guide pos="30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97815-62CD-F54E-B947-D5FDC947635C}" type="datetimeFigureOut">
              <a:rPr lang="en-US" smtClean="0"/>
              <a:t>1/7/2025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3E5DC-FC10-574E-8CB7-83653E10725E}" type="slidenum">
              <a:rPr lang="en-US" smtClean="0"/>
              <a:t>‹#›</a:t>
            </a:fld>
            <a:endParaRPr lang="en-US"/>
          </a:p>
        </p:txBody>
      </p:sp>
    </p:spTree>
    <p:extLst>
      <p:ext uri="{BB962C8B-B14F-4D97-AF65-F5344CB8AC3E}">
        <p14:creationId xmlns:p14="http://schemas.microsoft.com/office/powerpoint/2010/main" val="360942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3E5DC-FC10-574E-8CB7-83653E10725E}" type="slidenum">
              <a:rPr lang="en-US" smtClean="0"/>
              <a:t>1</a:t>
            </a:fld>
            <a:endParaRPr lang="en-US"/>
          </a:p>
        </p:txBody>
      </p:sp>
    </p:spTree>
    <p:extLst>
      <p:ext uri="{BB962C8B-B14F-4D97-AF65-F5344CB8AC3E}">
        <p14:creationId xmlns:p14="http://schemas.microsoft.com/office/powerpoint/2010/main" val="235770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3E5DC-FC10-574E-8CB7-83653E10725E}" type="slidenum">
              <a:rPr lang="en-US" smtClean="0"/>
              <a:t>2</a:t>
            </a:fld>
            <a:endParaRPr lang="en-US"/>
          </a:p>
        </p:txBody>
      </p:sp>
    </p:spTree>
    <p:extLst>
      <p:ext uri="{BB962C8B-B14F-4D97-AF65-F5344CB8AC3E}">
        <p14:creationId xmlns:p14="http://schemas.microsoft.com/office/powerpoint/2010/main" val="29379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08265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68267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26383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74972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58042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324852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DD6EFD-2D7D-9E45-8FC4-958639C0DF70}"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18702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DD6EFD-2D7D-9E45-8FC4-958639C0DF70}"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87967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D6EFD-2D7D-9E45-8FC4-958639C0DF70}"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41553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95677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57823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DD6EFD-2D7D-9E45-8FC4-958639C0DF70}" type="datetimeFigureOut">
              <a:rPr lang="en-US" smtClean="0"/>
              <a:t>1/7/2025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A89F5BB-FCA8-2B48-A843-A42D6348B3FC}" type="slidenum">
              <a:rPr lang="en-US" smtClean="0"/>
              <a:t>‹#›</a:t>
            </a:fld>
            <a:endParaRPr lang="en-US"/>
          </a:p>
        </p:txBody>
      </p:sp>
    </p:spTree>
    <p:extLst>
      <p:ext uri="{BB962C8B-B14F-4D97-AF65-F5344CB8AC3E}">
        <p14:creationId xmlns:p14="http://schemas.microsoft.com/office/powerpoint/2010/main" val="2961499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tea.texas.gov/academics/college-career-and-military-prep/career-and-technical-education/programs-of-study-additional-resources" TargetMode="External"/><Relationship Id="rId11" Type="http://schemas.openxmlformats.org/officeDocument/2006/relationships/image" Target="../media/image8.jpg"/><Relationship Id="rId5" Type="http://schemas.openxmlformats.org/officeDocument/2006/relationships/image" Target="../media/image3.pn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hyperlink" Target="https://tea.texas.gov/student-assessment/monitoring-and-interventions/program-monitoring-and-interventions/methods-of-administration-guidance-and-resources" TargetMode="External"/><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hyperlink" Target="https://tea.texas.gov/cte" TargetMode="External"/><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hyperlink" Target="mailto:CTE@tea.texas.gov" TargetMode="External"/><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AADB7-E19B-1F45-A4BB-C1DFE973D77B}"/>
              </a:ext>
              <a:ext uri="{C183D7F6-B498-43B3-948B-1728B52AA6E4}">
                <adec:decorative xmlns:adec="http://schemas.microsoft.com/office/drawing/2017/decorative" val="1"/>
              </a:ext>
            </a:extLst>
          </p:cNvPr>
          <p:cNvSpPr>
            <a:spLocks noGrp="1"/>
          </p:cNvSpPr>
          <p:nvPr>
            <p:ph type="ctrTitle"/>
          </p:nvPr>
        </p:nvSpPr>
        <p:spPr>
          <a:xfrm>
            <a:off x="1001182" y="25490"/>
            <a:ext cx="5829300" cy="141335"/>
          </a:xfrm>
        </p:spPr>
        <p:txBody>
          <a:bodyPr anchor="t">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800" b="1" i="1" kern="1200" dirty="0">
                <a:solidFill>
                  <a:schemeClr val="bg1"/>
                </a:solidFill>
                <a:effectLst/>
                <a:latin typeface="+mj-lt"/>
                <a:ea typeface="+mj-ea"/>
                <a:cs typeface="+mj-cs"/>
              </a:rPr>
              <a:t>Mechanical and Aerospace Engineering</a:t>
            </a:r>
            <a:r>
              <a:rPr lang="en-US" sz="800" dirty="0">
                <a:solidFill>
                  <a:schemeClr val="bg1"/>
                </a:solidFill>
              </a:rPr>
              <a:t> </a:t>
            </a:r>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Page 1</a:t>
            </a:r>
            <a:b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US" sz="800" dirty="0">
              <a:solidFill>
                <a:schemeClr val="bg1"/>
              </a:solidFill>
            </a:endParaRPr>
          </a:p>
        </p:txBody>
      </p:sp>
      <p:sp>
        <p:nvSpPr>
          <p:cNvPr id="9" name="TextBox 8">
            <a:extLst>
              <a:ext uri="{FF2B5EF4-FFF2-40B4-BE49-F238E27FC236}">
                <a16:creationId xmlns:a16="http://schemas.microsoft.com/office/drawing/2014/main" id="{6F4E5856-BACB-5605-85F8-5AC00D099FCC}"/>
              </a:ext>
            </a:extLst>
          </p:cNvPr>
          <p:cNvSpPr txBox="1"/>
          <p:nvPr/>
        </p:nvSpPr>
        <p:spPr>
          <a:xfrm>
            <a:off x="6760651" y="50463"/>
            <a:ext cx="867974" cy="200055"/>
          </a:xfrm>
          <a:prstGeom prst="rect">
            <a:avLst/>
          </a:prstGeom>
          <a:noFill/>
        </p:spPr>
        <p:txBody>
          <a:bodyPr wrap="square">
            <a:spAutoFit/>
          </a:bodyPr>
          <a:lstStyle/>
          <a:p>
            <a:r>
              <a:rPr lang="en-US" sz="700" i="1" dirty="0"/>
              <a:t>Revised–Oct 2024</a:t>
            </a:r>
          </a:p>
        </p:txBody>
      </p:sp>
      <p:sp>
        <p:nvSpPr>
          <p:cNvPr id="5" name="TextBox 4">
            <a:extLst>
              <a:ext uri="{FF2B5EF4-FFF2-40B4-BE49-F238E27FC236}">
                <a16:creationId xmlns:a16="http://schemas.microsoft.com/office/drawing/2014/main" id="{090C96C9-7626-E84E-94AF-1A4A71B39E9B}"/>
              </a:ext>
            </a:extLst>
          </p:cNvPr>
          <p:cNvSpPr txBox="1"/>
          <p:nvPr/>
        </p:nvSpPr>
        <p:spPr>
          <a:xfrm>
            <a:off x="1390108" y="148539"/>
            <a:ext cx="6192300" cy="1054135"/>
          </a:xfrm>
          <a:prstGeom prst="rect">
            <a:avLst/>
          </a:prstGeom>
          <a:noFill/>
        </p:spPr>
        <p:txBody>
          <a:bodyPr wrap="square" rtlCol="0">
            <a:spAutoFit/>
          </a:bodyPr>
          <a:lstStyle/>
          <a:p>
            <a:pPr lvl="0">
              <a:spcAft>
                <a:spcPts val="300"/>
              </a:spcAft>
              <a:defRPr/>
            </a:pPr>
            <a:r>
              <a:rPr lang="en-US" sz="2000" b="1" dirty="0">
                <a:solidFill>
                  <a:schemeClr val="tx2"/>
                </a:solidFill>
                <a:latin typeface="Calibri" panose="020F0502020204030204" pitchFamily="34" charset="0"/>
                <a:ea typeface="Open Sans Condensed Condensed" pitchFamily="2" charset="0"/>
                <a:cs typeface="Calibri" panose="020F0502020204030204" pitchFamily="34" charset="0"/>
              </a:rPr>
              <a:t>Engineering Career </a:t>
            </a:r>
            <a:r>
              <a:rPr kumimoji="0" lang="en-US" sz="20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rPr>
              <a:t>Cluster</a:t>
            </a:r>
          </a:p>
          <a:p>
            <a:pPr>
              <a:lnSpc>
                <a:spcPts val="1200"/>
              </a:lnSpc>
              <a:defRPr/>
            </a:pPr>
            <a:r>
              <a:rPr lang="en-US" sz="1000" dirty="0">
                <a:solidFill>
                  <a:schemeClr val="tx2"/>
                </a:solidFill>
                <a:latin typeface="Calibri" panose="020F0502020204030204" pitchFamily="34" charset="0"/>
                <a:ea typeface="Open Sans Light" panose="020B0606030504020204" pitchFamily="34" charset="0"/>
                <a:cs typeface="Calibri" panose="020F0502020204030204" pitchFamily="34" charset="0"/>
              </a:rPr>
              <a:t>The Engineering career cluster focuses on planning, designing, testing, building, and maintaining of machines, structures, materials, systems, and processes using empirical evidence and science, technology, and math principles. This career cluster includes occupations ranging from mechanical engineer and drafter to electrical engineer and to mapping technician.</a:t>
            </a:r>
          </a:p>
        </p:txBody>
      </p:sp>
      <p:sp>
        <p:nvSpPr>
          <p:cNvPr id="6" name="TextBox 5">
            <a:extLst>
              <a:ext uri="{FF2B5EF4-FFF2-40B4-BE49-F238E27FC236}">
                <a16:creationId xmlns:a16="http://schemas.microsoft.com/office/drawing/2014/main" id="{F67423BB-E84B-A848-912D-92B720E05DCA}"/>
              </a:ext>
            </a:extLst>
          </p:cNvPr>
          <p:cNvSpPr txBox="1"/>
          <p:nvPr/>
        </p:nvSpPr>
        <p:spPr>
          <a:xfrm>
            <a:off x="145624" y="1146051"/>
            <a:ext cx="7357536" cy="1023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600" b="1" i="1" u="none" strike="noStrike" kern="1200" cap="none" spc="0" normalizeH="0" baseline="0" noProof="0" dirty="0">
                <a:ln>
                  <a:noFill/>
                </a:ln>
                <a:solidFill>
                  <a:schemeClr val="tx2"/>
                </a:solidFill>
                <a:effectLst/>
                <a:uLnTx/>
                <a:uFillTx/>
                <a:latin typeface="Calibri" panose="020F0502020204030204" pitchFamily="34" charset="0"/>
                <a:ea typeface="Open Sans Semibold" panose="020B0606030504020204" pitchFamily="34" charset="0"/>
                <a:cs typeface="Calibri" panose="020F0502020204030204" pitchFamily="34" charset="0"/>
              </a:rPr>
              <a:t>Mechanical and Aerospace Engineering</a:t>
            </a:r>
          </a:p>
          <a:p>
            <a:pPr marL="0" marR="0" lvl="0" indent="0" algn="l" defTabSz="914400" rtl="0" eaLnBrk="1" fontAlgn="auto" latinLnBrk="0" hangingPunct="1">
              <a:lnSpc>
                <a:spcPts val="1150"/>
              </a:lnSpc>
              <a:spcBef>
                <a:spcPts val="0"/>
              </a:spcBef>
              <a:spcAft>
                <a:spcPts val="300"/>
              </a:spcAft>
              <a:buClrTx/>
              <a:buSzTx/>
              <a:buFontTx/>
              <a:buNone/>
              <a:tabLst/>
              <a:defRPr/>
            </a:pP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The Mechanical and Aerospace Engineering program of study focuses on occupational and educational opportunities associated with the design, development, maintenance, and testing of engines, machines, and structures related to aircraft and spacecraft. Students will design, test, and evaluate projects related to aerodynamics, structural, and mechanical design. This program of study includes applying scientific, mathematical, and empirical evidence to solve problems related to navigation, mechanics, robotics, propulsion, and combustion.</a:t>
            </a:r>
            <a:endPar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ndParaRPr>
          </a:p>
        </p:txBody>
      </p:sp>
      <p:sp>
        <p:nvSpPr>
          <p:cNvPr id="10" name="Rectangle 9">
            <a:extLst>
              <a:ext uri="{FF2B5EF4-FFF2-40B4-BE49-F238E27FC236}">
                <a16:creationId xmlns:a16="http://schemas.microsoft.com/office/drawing/2014/main" id="{0087655A-8678-C34A-B834-72710306E4AE}"/>
              </a:ext>
            </a:extLst>
          </p:cNvPr>
          <p:cNvSpPr/>
          <p:nvPr/>
        </p:nvSpPr>
        <p:spPr>
          <a:xfrm>
            <a:off x="370565" y="2087414"/>
            <a:ext cx="4166387"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sym typeface="Calibri"/>
              </a:rPr>
              <a:t>Secondary Courses for High School Credit</a:t>
            </a:r>
            <a:endParaRPr kumimoji="0" lang="en-US" sz="15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11" name="Table 10" descr="Secondary Courses for High School Credit">
            <a:extLst>
              <a:ext uri="{FF2B5EF4-FFF2-40B4-BE49-F238E27FC236}">
                <a16:creationId xmlns:a16="http://schemas.microsoft.com/office/drawing/2014/main" id="{A51F9466-4CB4-994E-AC8E-43A3A7C6FA27}"/>
              </a:ext>
            </a:extLst>
          </p:cNvPr>
          <p:cNvGraphicFramePr>
            <a:graphicFrameLocks noGrp="1"/>
          </p:cNvGraphicFramePr>
          <p:nvPr>
            <p:extLst>
              <p:ext uri="{D42A27DB-BD31-4B8C-83A1-F6EECF244321}">
                <p14:modId xmlns:p14="http://schemas.microsoft.com/office/powerpoint/2010/main" val="169735474"/>
              </p:ext>
            </p:extLst>
          </p:nvPr>
        </p:nvGraphicFramePr>
        <p:xfrm>
          <a:off x="734792" y="2480738"/>
          <a:ext cx="3831336" cy="986315"/>
        </p:xfrm>
        <a:graphic>
          <a:graphicData uri="http://schemas.openxmlformats.org/drawingml/2006/table">
            <a:tbl>
              <a:tblPr firstRow="1" bandRow="1">
                <a:effectLst/>
                <a:tableStyleId>{5C22544A-7EE6-4342-B048-85BDC9FD1C3A}</a:tableStyleId>
              </a:tblPr>
              <a:tblGrid>
                <a:gridCol w="683282">
                  <a:extLst>
                    <a:ext uri="{9D8B030D-6E8A-4147-A177-3AD203B41FA5}">
                      <a16:colId xmlns:a16="http://schemas.microsoft.com/office/drawing/2014/main" val="3900548994"/>
                    </a:ext>
                  </a:extLst>
                </a:gridCol>
                <a:gridCol w="3148054">
                  <a:extLst>
                    <a:ext uri="{9D8B030D-6E8A-4147-A177-3AD203B41FA5}">
                      <a16:colId xmlns:a16="http://schemas.microsoft.com/office/drawing/2014/main" val="1881397732"/>
                    </a:ext>
                  </a:extLst>
                </a:gridCol>
              </a:tblGrid>
              <a:tr h="237062">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800"/>
                        </a:lnSpc>
                        <a:spcBef>
                          <a:spcPts val="0"/>
                        </a:spcBef>
                        <a:spcAft>
                          <a:spcPts val="0"/>
                        </a:spcAft>
                        <a:buClr>
                          <a:prstClr val="black"/>
                        </a:buClr>
                        <a:buSzPts val="900"/>
                        <a:buFont typeface="Arial" panose="020B0604020202020204" pitchFamily="34" charset="0"/>
                        <a:buChar char="•"/>
                        <a:tabLst/>
                        <a:defRPr/>
                      </a:pPr>
                      <a:r>
                        <a:rPr kumimoji="0" lang="en-US" sz="7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Introduction to Engineering Design (PLTW)</a:t>
                      </a:r>
                    </a:p>
                  </a:txBody>
                  <a:tcPr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735340"/>
                  </a:ext>
                </a:extLst>
              </a:tr>
              <a:tr h="0">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800"/>
                        </a:lnSpc>
                        <a:spcBef>
                          <a:spcPts val="0"/>
                        </a:spcBef>
                        <a:spcAft>
                          <a:spcPts val="0"/>
                        </a:spcAft>
                        <a:buClr>
                          <a:prstClr val="black"/>
                        </a:buClr>
                        <a:buSzPts val="900"/>
                        <a:buFont typeface="Arial" panose="020B0604020202020204" pitchFamily="34" charset="0"/>
                        <a:buChar char="•"/>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Engineering Science</a:t>
                      </a:r>
                    </a:p>
                    <a:p>
                      <a:pPr marL="171450" marR="0" lvl="0" indent="-171450" algn="l" defTabSz="914400" rtl="0" eaLnBrk="1" fontAlgn="auto" latinLnBrk="0" hangingPunct="1">
                        <a:lnSpc>
                          <a:spcPts val="800"/>
                        </a:lnSpc>
                        <a:spcBef>
                          <a:spcPts val="0"/>
                        </a:spcBef>
                        <a:spcAft>
                          <a:spcPts val="0"/>
                        </a:spcAft>
                        <a:buClr>
                          <a:prstClr val="black"/>
                        </a:buClr>
                        <a:buSzPts val="900"/>
                        <a:buFont typeface="Arial" panose="020B0604020202020204" pitchFamily="34" charset="0"/>
                        <a:buChar char="•"/>
                        <a:tabLst/>
                        <a:defRPr/>
                      </a:pPr>
                      <a:endParaRPr kumimoji="0" lang="en-US" sz="7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txBody>
                  <a:tcPr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95746"/>
                  </a:ext>
                </a:extLst>
              </a:tr>
              <a:tr h="230356">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800"/>
                        </a:lnSpc>
                        <a:spcBef>
                          <a:spcPts val="0"/>
                        </a:spcBef>
                        <a:spcAft>
                          <a:spcPts val="0"/>
                        </a:spcAft>
                        <a:buClr>
                          <a:prstClr val="black"/>
                        </a:buClr>
                        <a:buSzPts val="900"/>
                        <a:buFont typeface="Arial" panose="020B0604020202020204" pitchFamily="34" charset="0"/>
                        <a:buChar char="•"/>
                        <a:tabLst/>
                        <a:defRPr/>
                      </a:pPr>
                      <a:r>
                        <a:rPr kumimoji="0" lang="en-US" sz="7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Aerospace Engineering (PLTW))</a:t>
                      </a:r>
                    </a:p>
                  </a:txBody>
                  <a:tcPr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088793"/>
                  </a:ext>
                </a:extLst>
              </a:tr>
              <a:tr h="260833">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800"/>
                        </a:lnSpc>
                        <a:spcBef>
                          <a:spcPts val="0"/>
                        </a:spcBef>
                        <a:spcAft>
                          <a:spcPts val="0"/>
                        </a:spcAft>
                        <a:buClr>
                          <a:prstClr val="black"/>
                        </a:buClr>
                        <a:buSzPts val="900"/>
                        <a:buFont typeface="Arial" panose="020B0604020202020204" pitchFamily="34" charset="0"/>
                        <a:buChar char="•"/>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Engineering Design and Development (PLTW)</a:t>
                      </a:r>
                    </a:p>
                    <a:p>
                      <a:pPr marL="171450" marR="0" lvl="0" indent="-171450" algn="l" defTabSz="914400" rtl="0" eaLnBrk="1" fontAlgn="auto" latinLnBrk="0" hangingPunct="1">
                        <a:lnSpc>
                          <a:spcPts val="800"/>
                        </a:lnSpc>
                        <a:spcBef>
                          <a:spcPts val="0"/>
                        </a:spcBef>
                        <a:spcAft>
                          <a:spcPts val="0"/>
                        </a:spcAft>
                        <a:buClr>
                          <a:prstClr val="black"/>
                        </a:buClr>
                        <a:buSzPts val="900"/>
                        <a:buFont typeface="Arial" panose="020B0604020202020204" pitchFamily="34" charset="0"/>
                        <a:buChar char="•"/>
                        <a:tabLst/>
                        <a:defRPr/>
                      </a:pPr>
                      <a:endParaRPr kumimoji="0" lang="en-US" sz="7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26004"/>
                  </a:ext>
                </a:extLst>
              </a:tr>
            </a:tbl>
          </a:graphicData>
        </a:graphic>
      </p:graphicFrame>
      <p:sp>
        <p:nvSpPr>
          <p:cNvPr id="27" name="Rectangle 26">
            <a:extLst>
              <a:ext uri="{FF2B5EF4-FFF2-40B4-BE49-F238E27FC236}">
                <a16:creationId xmlns:a16="http://schemas.microsoft.com/office/drawing/2014/main" id="{51EB19DF-B58A-124C-914A-06C3A6AAEC9E}"/>
              </a:ext>
            </a:extLst>
          </p:cNvPr>
          <p:cNvSpPr/>
          <p:nvPr/>
        </p:nvSpPr>
        <p:spPr>
          <a:xfrm>
            <a:off x="229844" y="5410213"/>
            <a:ext cx="4223435" cy="276999"/>
          </a:xfrm>
          <a:prstGeom prst="rect">
            <a:avLst/>
          </a:prstGeom>
        </p:spPr>
        <p:txBody>
          <a:bodyPr wrap="square">
            <a:spAutoFit/>
          </a:bodyPr>
          <a:lstStyle/>
          <a:p>
            <a:pPr lvl="0" algn="ctr">
              <a:buClr>
                <a:prstClr val="black"/>
              </a:buClr>
              <a:defRPr/>
            </a:pPr>
            <a:r>
              <a:rPr lang="en-US" sz="1200" b="1" dirty="0">
                <a:solidFill>
                  <a:schemeClr val="tx2"/>
                </a:solidFill>
                <a:latin typeface="Calibri" panose="020F0502020204030204" pitchFamily="34" charset="0"/>
                <a:ea typeface="Open Sans Condensed Condensed" pitchFamily="2" charset="0"/>
                <a:cs typeface="Calibri" panose="020F0502020204030204" pitchFamily="34" charset="0"/>
                <a:sym typeface="Calibri"/>
              </a:rPr>
              <a:t>Aligned Advanced Academic Courses </a:t>
            </a:r>
            <a:endParaRPr kumimoji="0" lang="en-US" sz="12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44" name="Table 43" descr="Aligned Advanced Academic Courses">
            <a:extLst>
              <a:ext uri="{FF2B5EF4-FFF2-40B4-BE49-F238E27FC236}">
                <a16:creationId xmlns:a16="http://schemas.microsoft.com/office/drawing/2014/main" id="{3E2DD264-47B8-1545-85DD-F3E32EB813B3}"/>
              </a:ext>
            </a:extLst>
          </p:cNvPr>
          <p:cNvGraphicFramePr>
            <a:graphicFrameLocks noGrp="1"/>
          </p:cNvGraphicFramePr>
          <p:nvPr>
            <p:extLst>
              <p:ext uri="{D42A27DB-BD31-4B8C-83A1-F6EECF244321}">
                <p14:modId xmlns:p14="http://schemas.microsoft.com/office/powerpoint/2010/main" val="1606160256"/>
              </p:ext>
            </p:extLst>
          </p:nvPr>
        </p:nvGraphicFramePr>
        <p:xfrm>
          <a:off x="227671" y="5637132"/>
          <a:ext cx="4228794" cy="502920"/>
        </p:xfrm>
        <a:graphic>
          <a:graphicData uri="http://schemas.openxmlformats.org/drawingml/2006/table">
            <a:tbl>
              <a:tblPr firstRow="1" bandRow="1">
                <a:effectLst/>
                <a:tableStyleId>{5C22544A-7EE6-4342-B048-85BDC9FD1C3A}</a:tableStyleId>
              </a:tblPr>
              <a:tblGrid>
                <a:gridCol w="1113344">
                  <a:extLst>
                    <a:ext uri="{9D8B030D-6E8A-4147-A177-3AD203B41FA5}">
                      <a16:colId xmlns:a16="http://schemas.microsoft.com/office/drawing/2014/main" val="3900548994"/>
                    </a:ext>
                  </a:extLst>
                </a:gridCol>
                <a:gridCol w="1344370">
                  <a:extLst>
                    <a:ext uri="{9D8B030D-6E8A-4147-A177-3AD203B41FA5}">
                      <a16:colId xmlns:a16="http://schemas.microsoft.com/office/drawing/2014/main" val="1881397732"/>
                    </a:ext>
                  </a:extLst>
                </a:gridCol>
                <a:gridCol w="885540">
                  <a:extLst>
                    <a:ext uri="{9D8B030D-6E8A-4147-A177-3AD203B41FA5}">
                      <a16:colId xmlns:a16="http://schemas.microsoft.com/office/drawing/2014/main" val="3897739098"/>
                    </a:ext>
                  </a:extLst>
                </a:gridCol>
                <a:gridCol w="885540">
                  <a:extLst>
                    <a:ext uri="{9D8B030D-6E8A-4147-A177-3AD203B41FA5}">
                      <a16:colId xmlns:a16="http://schemas.microsoft.com/office/drawing/2014/main" val="2351536252"/>
                    </a:ext>
                  </a:extLst>
                </a:gridCol>
              </a:tblGrid>
              <a:tr h="0">
                <a:tc>
                  <a:txBody>
                    <a:bodyPr/>
                    <a:lstStyle/>
                    <a:p>
                      <a:pPr marL="0" marR="0" lvl="0" indent="0" algn="r" defTabSz="914400" rtl="0" eaLnBrk="1" fontAlgn="auto" latinLnBrk="0" hangingPunct="1">
                        <a:lnSpc>
                          <a:spcPts val="900"/>
                        </a:lnSpc>
                        <a:spcBef>
                          <a:spcPts val="0"/>
                        </a:spcBef>
                        <a:spcAft>
                          <a:spcPts val="0"/>
                        </a:spcAft>
                        <a:buClrTx/>
                        <a:buSzTx/>
                        <a:buFontTx/>
                        <a:buNone/>
                        <a:tabLst/>
                        <a:defRPr/>
                      </a:pPr>
                      <a:r>
                        <a:rPr lang="en-US" sz="950" b="1" i="0"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AP or IB</a:t>
                      </a:r>
                      <a:endParaRPr lang="en-US" sz="950" b="1" i="0" dirty="0">
                        <a:solidFill>
                          <a:srgbClr val="012169"/>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Calculus AB</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Calculus BC</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Physics 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Physics 2</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Statistics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Physics SL</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Physics HL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extLst>
                  <a:ext uri="{0D108BD9-81ED-4DB2-BD59-A6C34878D82A}">
                    <a16:rowId xmlns:a16="http://schemas.microsoft.com/office/drawing/2014/main" val="2752735340"/>
                  </a:ext>
                </a:extLst>
              </a:tr>
            </a:tbl>
          </a:graphicData>
        </a:graphic>
      </p:graphicFrame>
      <p:graphicFrame>
        <p:nvGraphicFramePr>
          <p:cNvPr id="3" name="Table 2" descr="Aligned Advanced Academic Courses">
            <a:extLst>
              <a:ext uri="{FF2B5EF4-FFF2-40B4-BE49-F238E27FC236}">
                <a16:creationId xmlns:a16="http://schemas.microsoft.com/office/drawing/2014/main" id="{4C02CC02-AD42-C6AA-0D92-BC3734D05FFE}"/>
              </a:ext>
            </a:extLst>
          </p:cNvPr>
          <p:cNvGraphicFramePr>
            <a:graphicFrameLocks noGrp="1"/>
          </p:cNvGraphicFramePr>
          <p:nvPr>
            <p:extLst>
              <p:ext uri="{D42A27DB-BD31-4B8C-83A1-F6EECF244321}">
                <p14:modId xmlns:p14="http://schemas.microsoft.com/office/powerpoint/2010/main" val="1943576349"/>
              </p:ext>
            </p:extLst>
          </p:nvPr>
        </p:nvGraphicFramePr>
        <p:xfrm>
          <a:off x="227671" y="6140052"/>
          <a:ext cx="4228794" cy="228600"/>
        </p:xfrm>
        <a:graphic>
          <a:graphicData uri="http://schemas.openxmlformats.org/drawingml/2006/table">
            <a:tbl>
              <a:tblPr firstRow="1" bandRow="1">
                <a:effectLst/>
                <a:tableStyleId>{5C22544A-7EE6-4342-B048-85BDC9FD1C3A}</a:tableStyleId>
              </a:tblPr>
              <a:tblGrid>
                <a:gridCol w="1113344">
                  <a:extLst>
                    <a:ext uri="{9D8B030D-6E8A-4147-A177-3AD203B41FA5}">
                      <a16:colId xmlns:a16="http://schemas.microsoft.com/office/drawing/2014/main" val="3900548994"/>
                    </a:ext>
                  </a:extLst>
                </a:gridCol>
                <a:gridCol w="3115450">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ts val="900"/>
                        </a:lnSpc>
                        <a:spcBef>
                          <a:spcPts val="0"/>
                        </a:spcBef>
                        <a:spcAft>
                          <a:spcPts val="0"/>
                        </a:spcAft>
                        <a:buClrTx/>
                        <a:buSzTx/>
                        <a:buFontTx/>
                        <a:buNone/>
                        <a:tabLst/>
                        <a:defRPr/>
                      </a:pPr>
                      <a:r>
                        <a:rPr lang="en-US" sz="950" b="1" i="0"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Dual Credit</a:t>
                      </a:r>
                      <a:endParaRPr lang="en-US" sz="950" b="1" i="0" dirty="0">
                        <a:solidFill>
                          <a:srgbClr val="012169"/>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Dual credit offerings will vary by local education agency.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448495746"/>
                  </a:ext>
                </a:extLst>
              </a:tr>
            </a:tbl>
          </a:graphicData>
        </a:graphic>
      </p:graphicFrame>
      <p:sp>
        <p:nvSpPr>
          <p:cNvPr id="2" name="TextBox 1">
            <a:extLst>
              <a:ext uri="{FF2B5EF4-FFF2-40B4-BE49-F238E27FC236}">
                <a16:creationId xmlns:a16="http://schemas.microsoft.com/office/drawing/2014/main" id="{50361EC3-77A7-994F-984F-11D4CA56C88D}"/>
              </a:ext>
            </a:extLst>
          </p:cNvPr>
          <p:cNvSpPr txBox="1"/>
          <p:nvPr/>
        </p:nvSpPr>
        <p:spPr>
          <a:xfrm>
            <a:off x="158911" y="6302872"/>
            <a:ext cx="4290009" cy="481670"/>
          </a:xfrm>
          <a:prstGeom prst="rect">
            <a:avLst/>
          </a:prstGeom>
          <a:noFill/>
        </p:spPr>
        <p:txBody>
          <a:bodyPr wrap="square" rtlCol="0">
            <a:spAutoFit/>
          </a:bodyPr>
          <a:lstStyle/>
          <a:p>
            <a:pPr marR="0">
              <a:lnSpc>
                <a:spcPct val="107000"/>
              </a:lnSpc>
              <a:spcBef>
                <a:spcPts val="0"/>
              </a:spcBef>
              <a:spcAft>
                <a:spcPts val="800"/>
              </a:spcAft>
            </a:pPr>
            <a:r>
              <a:rPr lang="en-US" sz="800" i="1" kern="100" dirty="0">
                <a:effectLst/>
                <a:latin typeface="Calibri" panose="020F0502020204030204" pitchFamily="34" charset="0"/>
                <a:ea typeface="Calibri" panose="020F0502020204030204" pitchFamily="34" charset="0"/>
                <a:cs typeface="Times New Roman" panose="02020603050405020304" pitchFamily="18" charset="0"/>
              </a:rPr>
              <a:t>Students should be advised to consider these course opportunities to enrich their preparation. AP or IB courses not listed under the Secondary Courses for High School Credit section of this framework document do not count towards concentrator/completer status for this program of study.</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5E6D0C54-DE5D-EB4A-80F0-2C96F3B14DB5}"/>
              </a:ext>
            </a:extLst>
          </p:cNvPr>
          <p:cNvSpPr/>
          <p:nvPr/>
        </p:nvSpPr>
        <p:spPr>
          <a:xfrm>
            <a:off x="230204" y="6693955"/>
            <a:ext cx="419311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12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sym typeface="Calibri"/>
              </a:rPr>
              <a:t>Work-Based Learning and Expanded Learning Opportunities</a:t>
            </a:r>
            <a:endParaRPr kumimoji="0" lang="en-US" sz="12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28" name="Table 27" descr="Work-Based Learning and Expanded Learning Opportunities">
            <a:extLst>
              <a:ext uri="{FF2B5EF4-FFF2-40B4-BE49-F238E27FC236}">
                <a16:creationId xmlns:a16="http://schemas.microsoft.com/office/drawing/2014/main" id="{799D3F2A-B054-4C47-A306-F8F9DE80D21E}"/>
              </a:ext>
            </a:extLst>
          </p:cNvPr>
          <p:cNvGraphicFramePr>
            <a:graphicFrameLocks noGrp="1"/>
          </p:cNvGraphicFramePr>
          <p:nvPr>
            <p:extLst>
              <p:ext uri="{D42A27DB-BD31-4B8C-83A1-F6EECF244321}">
                <p14:modId xmlns:p14="http://schemas.microsoft.com/office/powerpoint/2010/main" val="1796547631"/>
              </p:ext>
            </p:extLst>
          </p:nvPr>
        </p:nvGraphicFramePr>
        <p:xfrm>
          <a:off x="227317" y="6929674"/>
          <a:ext cx="4223434" cy="1143000"/>
        </p:xfrm>
        <a:graphic>
          <a:graphicData uri="http://schemas.openxmlformats.org/drawingml/2006/table">
            <a:tbl>
              <a:tblPr firstRow="1" bandRow="1">
                <a:effectLst/>
                <a:tableStyleId>{5C22544A-7EE6-4342-B048-85BDC9FD1C3A}</a:tableStyleId>
              </a:tblPr>
              <a:tblGrid>
                <a:gridCol w="1170761">
                  <a:extLst>
                    <a:ext uri="{9D8B030D-6E8A-4147-A177-3AD203B41FA5}">
                      <a16:colId xmlns:a16="http://schemas.microsoft.com/office/drawing/2014/main" val="3900548994"/>
                    </a:ext>
                  </a:extLst>
                </a:gridCol>
                <a:gridCol w="3052673">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ts val="9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Work-Based Learning Activities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Intern at an aviation or aerospace company</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Shadow a mechanical engineer to understand design and testing processes</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Complete a project to test and evaluate a new product design for a local company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extLst>
                  <a:ext uri="{0D108BD9-81ED-4DB2-BD59-A6C34878D82A}">
                    <a16:rowId xmlns:a16="http://schemas.microsoft.com/office/drawing/2014/main" val="2479243592"/>
                  </a:ext>
                </a:extLst>
              </a:tr>
              <a:tr h="0">
                <a:tc>
                  <a:txBody>
                    <a:bodyPr/>
                    <a:lstStyle/>
                    <a:p>
                      <a:pPr marL="0" marR="0" lvl="0" indent="0" algn="r" defTabSz="914400" rtl="0" eaLnBrk="1" fontAlgn="auto" latinLnBrk="0" hangingPunct="1">
                        <a:lnSpc>
                          <a:spcPts val="9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Expanded Learning Opportunities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Tour an aerospace facility</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Participate in SkillsUSA or TSA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extLst>
                  <a:ext uri="{0D108BD9-81ED-4DB2-BD59-A6C34878D82A}">
                    <a16:rowId xmlns:a16="http://schemas.microsoft.com/office/drawing/2014/main" val="2752735340"/>
                  </a:ext>
                </a:extLst>
              </a:tr>
            </a:tbl>
          </a:graphicData>
        </a:graphic>
      </p:graphicFrame>
      <p:sp>
        <p:nvSpPr>
          <p:cNvPr id="26" name="Rectangle 25">
            <a:extLst>
              <a:ext uri="{FF2B5EF4-FFF2-40B4-BE49-F238E27FC236}">
                <a16:creationId xmlns:a16="http://schemas.microsoft.com/office/drawing/2014/main" id="{AC1903EC-A84D-594F-94A3-CABE34227C62}"/>
              </a:ext>
            </a:extLst>
          </p:cNvPr>
          <p:cNvSpPr/>
          <p:nvPr/>
        </p:nvSpPr>
        <p:spPr>
          <a:xfrm>
            <a:off x="237250" y="8051369"/>
            <a:ext cx="422555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rPr>
              <a:t>Aligned Industry-Based Certifications</a:t>
            </a:r>
          </a:p>
        </p:txBody>
      </p:sp>
      <p:sp>
        <p:nvSpPr>
          <p:cNvPr id="14" name="Google Shape;166;p1">
            <a:extLst>
              <a:ext uri="{FF2B5EF4-FFF2-40B4-BE49-F238E27FC236}">
                <a16:creationId xmlns:a16="http://schemas.microsoft.com/office/drawing/2014/main" id="{F3FFB454-99EA-E048-AE90-DD129590DE9E}"/>
              </a:ext>
            </a:extLst>
          </p:cNvPr>
          <p:cNvSpPr txBox="1"/>
          <p:nvPr/>
        </p:nvSpPr>
        <p:spPr>
          <a:xfrm>
            <a:off x="230285" y="8380269"/>
            <a:ext cx="4217497" cy="424023"/>
          </a:xfrm>
          <a:prstGeom prst="rect">
            <a:avLst/>
          </a:prstGeom>
          <a:noFill/>
          <a:ln>
            <a:noFill/>
          </a:ln>
        </p:spPr>
        <p:txBody>
          <a:bodyPr spcFirstLastPara="1" wrap="square" lIns="0" tIns="0" rIns="0" bIns="0" numCol="2" spcCol="18288" anchor="t" anchorCtr="0">
            <a:noAutofit/>
          </a:bodyPr>
          <a:lstStyle/>
          <a:p>
            <a:pPr marL="127000" marR="0" lvl="0" indent="-127000" algn="l" defTabSz="914400" rtl="0" eaLnBrk="1" fontAlgn="auto" latinLnBrk="0" hangingPunct="1">
              <a:lnSpc>
                <a:spcPts val="600"/>
              </a:lnSpc>
              <a:spcBef>
                <a:spcPts val="0"/>
              </a:spcBef>
              <a:spcAft>
                <a:spcPts val="0"/>
              </a:spcAft>
              <a:buClr>
                <a:schemeClr val="tx1"/>
              </a:buClr>
              <a:buSzPct val="120000"/>
              <a:buFont typeface="Arial" panose="020B0604020202020204" pitchFamily="34" charset="0"/>
              <a:buChar char="•"/>
              <a:tabLst/>
              <a:defRPr/>
            </a:pPr>
            <a:r>
              <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rPr>
              <a:t>Engineering Technology Foundations</a:t>
            </a:r>
          </a:p>
          <a:p>
            <a:pPr marL="127000" marR="0" lvl="0" indent="-127000" algn="l" defTabSz="914400" rtl="0" eaLnBrk="1" fontAlgn="auto" latinLnBrk="0" hangingPunct="1">
              <a:lnSpc>
                <a:spcPts val="600"/>
              </a:lnSpc>
              <a:spcBef>
                <a:spcPts val="0"/>
              </a:spcBef>
              <a:spcAft>
                <a:spcPts val="0"/>
              </a:spcAft>
              <a:buClr>
                <a:schemeClr val="tx1"/>
              </a:buClr>
              <a:buSzPct val="120000"/>
              <a:buFont typeface="Arial" panose="020B0604020202020204" pitchFamily="34" charset="0"/>
              <a:buChar char="•"/>
              <a:tabLst/>
              <a:defRPr/>
            </a:pPr>
            <a:endParaRPr lang="en-US" sz="900" dirty="0">
              <a:latin typeface="Calibri" panose="020F0502020204030204" pitchFamily="34" charset="0"/>
              <a:ea typeface="Open Sans Light" panose="020B0606030504020204" pitchFamily="34" charset="0"/>
              <a:cs typeface="Calibri" panose="020F0502020204030204" pitchFamily="34" charset="0"/>
            </a:endParaRPr>
          </a:p>
          <a:p>
            <a:pPr marL="127000" marR="0" lvl="0" indent="-127000" algn="l" defTabSz="914400" rtl="0" eaLnBrk="1" fontAlgn="auto" latinLnBrk="0" hangingPunct="1">
              <a:lnSpc>
                <a:spcPts val="600"/>
              </a:lnSpc>
              <a:spcBef>
                <a:spcPts val="0"/>
              </a:spcBef>
              <a:spcAft>
                <a:spcPts val="0"/>
              </a:spcAft>
              <a:buClr>
                <a:schemeClr val="tx1"/>
              </a:buClr>
              <a:buSzPct val="120000"/>
              <a:buFont typeface="Arial" panose="020B0604020202020204" pitchFamily="34" charset="0"/>
              <a:buChar char="•"/>
              <a:tabLst/>
              <a:defRPr/>
            </a:pPr>
            <a:r>
              <a:rPr lang="en-US" sz="900" dirty="0">
                <a:latin typeface="Calibri" panose="020F0502020204030204" pitchFamily="34" charset="0"/>
                <a:ea typeface="Open Sans Light" panose="020B0606030504020204" pitchFamily="34" charset="0"/>
                <a:cs typeface="Calibri" panose="020F0502020204030204" pitchFamily="34" charset="0"/>
              </a:rPr>
              <a:t>Pre-Engineering/Engineering Technology - Job Ready</a:t>
            </a:r>
          </a:p>
          <a:p>
            <a:pPr marL="127000" marR="0" lvl="0" indent="-127000" algn="l" defTabSz="914400" rtl="0" eaLnBrk="1" fontAlgn="auto" latinLnBrk="0" hangingPunct="1">
              <a:lnSpc>
                <a:spcPts val="600"/>
              </a:lnSpc>
              <a:spcBef>
                <a:spcPts val="0"/>
              </a:spcBef>
              <a:spcAft>
                <a:spcPts val="0"/>
              </a:spcAft>
              <a:buClr>
                <a:schemeClr val="tx1"/>
              </a:buClr>
              <a:buSzPct val="120000"/>
              <a:buFont typeface="Arial" panose="020B0604020202020204" pitchFamily="34" charset="0"/>
              <a:buChar char="•"/>
              <a:tabLst/>
              <a:defRPr/>
            </a:pPr>
            <a:endPar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marL="127000" marR="0" lvl="0" indent="-127000" algn="l" defTabSz="914400" rtl="0" eaLnBrk="1" fontAlgn="auto" latinLnBrk="0" hangingPunct="1">
              <a:lnSpc>
                <a:spcPts val="600"/>
              </a:lnSpc>
              <a:spcBef>
                <a:spcPts val="0"/>
              </a:spcBef>
              <a:spcAft>
                <a:spcPts val="0"/>
              </a:spcAft>
              <a:buClr>
                <a:schemeClr val="tx1"/>
              </a:buClr>
              <a:buSzPct val="120000"/>
              <a:buFont typeface="Arial" panose="020B0604020202020204" pitchFamily="34" charset="0"/>
              <a:buChar char="•"/>
              <a:tabLst/>
              <a:defRPr/>
            </a:pPr>
            <a:r>
              <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rPr>
              <a:t>Autodesk Certified Professional Fusion 360</a:t>
            </a:r>
          </a:p>
          <a:p>
            <a:pPr marL="127000" marR="0" lvl="0" indent="-127000" algn="l" defTabSz="914400" rtl="0" eaLnBrk="1" fontAlgn="auto" latinLnBrk="0" hangingPunct="1">
              <a:lnSpc>
                <a:spcPts val="600"/>
              </a:lnSpc>
              <a:spcBef>
                <a:spcPts val="0"/>
              </a:spcBef>
              <a:spcAft>
                <a:spcPts val="0"/>
              </a:spcAft>
              <a:buClr>
                <a:schemeClr val="tx1"/>
              </a:buClr>
              <a:buSzPct val="120000"/>
              <a:buFont typeface="Arial" panose="020B0604020202020204" pitchFamily="34" charset="0"/>
              <a:buChar char="•"/>
              <a:tabLst/>
              <a:defRPr/>
            </a:pPr>
            <a:endParaRPr kumimoji="0" lang="en-US" sz="6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8901CE91-ECE6-7049-B499-17887E1ED1D4}"/>
              </a:ext>
              <a:ext uri="{C183D7F6-B498-43B3-948B-1728B52AA6E4}">
                <adec:decorative xmlns:adec="http://schemas.microsoft.com/office/drawing/2017/decorative" val="1"/>
              </a:ext>
            </a:extLst>
          </p:cNvPr>
          <p:cNvSpPr/>
          <p:nvPr/>
        </p:nvSpPr>
        <p:spPr>
          <a:xfrm>
            <a:off x="4686235" y="2846824"/>
            <a:ext cx="3116932" cy="7211578"/>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3DB"/>
              </a:solidFill>
              <a:effectLst/>
              <a:uLnTx/>
              <a:uFillTx/>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1769ED0C-06E7-7F46-B005-75B0FEB7C386}"/>
              </a:ext>
            </a:extLst>
          </p:cNvPr>
          <p:cNvSpPr/>
          <p:nvPr/>
        </p:nvSpPr>
        <p:spPr>
          <a:xfrm>
            <a:off x="4774406" y="2909897"/>
            <a:ext cx="2976435"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
                <a:srgbClr val="363534"/>
              </a:buClr>
              <a:buSzTx/>
              <a:buFontTx/>
              <a:buNone/>
              <a:tabLst/>
              <a:defRPr/>
            </a:pPr>
            <a:r>
              <a:rPr kumimoji="0" lang="en-US" sz="13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sym typeface="Calibri"/>
              </a:rPr>
              <a:t>Example Postsecondary Opportunities</a:t>
            </a:r>
          </a:p>
        </p:txBody>
      </p:sp>
      <p:sp>
        <p:nvSpPr>
          <p:cNvPr id="23" name="Google Shape;163;p1">
            <a:extLst>
              <a:ext uri="{FF2B5EF4-FFF2-40B4-BE49-F238E27FC236}">
                <a16:creationId xmlns:a16="http://schemas.microsoft.com/office/drawing/2014/main" id="{1ACA50DF-1E3A-1C45-A12E-E10648D51069}"/>
              </a:ext>
            </a:extLst>
          </p:cNvPr>
          <p:cNvSpPr txBox="1"/>
          <p:nvPr/>
        </p:nvSpPr>
        <p:spPr>
          <a:xfrm>
            <a:off x="4783108" y="3174904"/>
            <a:ext cx="2429595" cy="3081347"/>
          </a:xfrm>
          <a:prstGeom prst="rect">
            <a:avLst/>
          </a:prstGeom>
          <a:noFill/>
          <a:ln>
            <a:noFill/>
          </a:ln>
        </p:spPr>
        <p:txBody>
          <a:bodyPr spcFirstLastPara="1" wrap="square" lIns="91425" tIns="45700" rIns="91425" bIns="45700" anchor="t" anchorCtr="0">
            <a:noAutofit/>
          </a:bodyPr>
          <a:lstStyle/>
          <a:p>
            <a:pPr marL="114300" marR="0" lvl="0" indent="-114300" algn="l" defTabSz="914400" rtl="0" eaLnBrk="1" fontAlgn="auto" latinLnBrk="0" hangingPunct="1">
              <a:lnSpc>
                <a:spcPts val="1000"/>
              </a:lnSpc>
              <a:spcBef>
                <a:spcPts val="0"/>
              </a:spcBef>
              <a:spcAft>
                <a:spcPts val="0"/>
              </a:spcAft>
              <a:buClr>
                <a:srgbClr val="363534"/>
              </a:buClr>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Apprenticeships</a:t>
            </a:r>
          </a:p>
          <a:p>
            <a:pPr marL="171450" marR="0" lvl="0" indent="-171450" algn="l" defTabSz="914400" rtl="0" eaLnBrk="1" fontAlgn="auto" latinLnBrk="0" hangingPunct="1">
              <a:lnSpc>
                <a:spcPts val="1000"/>
              </a:lnSpc>
              <a:spcBef>
                <a:spcPts val="0"/>
              </a:spcBef>
              <a:spcAft>
                <a:spcPts val="0"/>
              </a:spcAft>
              <a:buClr>
                <a:srgbClr val="363534"/>
              </a:buClr>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Mechanical Engineering Technician Apprenticeship</a:t>
            </a:r>
          </a:p>
          <a:p>
            <a:pPr marL="114300" marR="0" lvl="0" indent="-114300" algn="l" defTabSz="914400" rtl="0" eaLnBrk="1" fontAlgn="auto" latinLnBrk="0" hangingPunct="1">
              <a:lnSpc>
                <a:spcPts val="1000"/>
              </a:lnSpc>
              <a:spcBef>
                <a:spcPts val="0"/>
              </a:spcBef>
              <a:spcAft>
                <a:spcPts val="0"/>
              </a:spcAft>
              <a:buClr>
                <a:srgbClr val="363534"/>
              </a:buClr>
              <a:buSzTx/>
              <a:buFont typeface="Arial"/>
              <a:buNone/>
              <a:tabLst/>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pPr marL="114300" marR="0" lvl="0" indent="-114300" algn="l" defTabSz="914400" rtl="0" eaLnBrk="1" fontAlgn="auto" latinLnBrk="0" hangingPunct="1">
              <a:lnSpc>
                <a:spcPts val="1000"/>
              </a:lnSpc>
              <a:spcBef>
                <a:spcPts val="0"/>
              </a:spcBef>
              <a:spcAft>
                <a:spcPts val="0"/>
              </a:spcAft>
              <a:buClr>
                <a:srgbClr val="363534"/>
              </a:buClr>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Associate Degrees</a:t>
            </a:r>
            <a:endParaRPr kumimoji="0"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Mechanical Engineering</a:t>
            </a: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Aeronautics/Aviation/Aerospace Science and Technology, General</a:t>
            </a:r>
          </a:p>
          <a:p>
            <a:pPr lvl="0">
              <a:lnSpc>
                <a:spcPts val="1000"/>
              </a:lnSpc>
              <a:buClr>
                <a:srgbClr val="363534"/>
              </a:buClr>
              <a:buSzPts val="800"/>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lvl="0">
              <a:lnSpc>
                <a:spcPts val="1000"/>
              </a:lnSpc>
              <a:buClr>
                <a:srgbClr val="363534"/>
              </a:buClr>
              <a:buSzPts val="800"/>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Bachelor’s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Aeronautical/Aerospace Engineering Technology/Technician</a:t>
            </a: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Aeronautics/Aviation/Aerospace Science and Technology, General</a:t>
            </a:r>
          </a:p>
          <a:p>
            <a:pPr marL="114300" lvl="0" indent="-114300">
              <a:lnSpc>
                <a:spcPts val="1000"/>
              </a:lnSpc>
              <a:buClr>
                <a:srgbClr val="363534"/>
              </a:buClr>
              <a:buSzPts val="800"/>
              <a:buFontTx/>
              <a:buChar char="•"/>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lvl="0">
              <a:lnSpc>
                <a:spcPts val="1000"/>
              </a:lnSpc>
              <a:buClr>
                <a:srgbClr val="363534"/>
              </a:buClr>
              <a:buSzPts val="800"/>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Master’s, Doctoral, and Professional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Electrical and Electronics Engineering</a:t>
            </a: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Aerospace, Aeronautical, and Astronautical/Space Engineering, General</a:t>
            </a:r>
          </a:p>
          <a:p>
            <a:pPr marL="171450" lvl="0" indent="-171450">
              <a:lnSpc>
                <a:spcPts val="1000"/>
              </a:lnSpc>
              <a:buClr>
                <a:srgbClr val="363534"/>
              </a:buClr>
              <a:buSzPts val="800"/>
              <a:buFont typeface="Arial" panose="020B0604020202020204" pitchFamily="34" charset="0"/>
              <a:buChar char="•"/>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lvl="0">
              <a:lnSpc>
                <a:spcPts val="1000"/>
              </a:lnSpc>
              <a:buClr>
                <a:srgbClr val="363534"/>
              </a:buClr>
              <a:buSzPts val="800"/>
              <a:defRPr/>
            </a:pPr>
            <a:r>
              <a:rPr lang="en-US" sz="900" b="1"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 Stackable IBCs/License</a:t>
            </a:r>
          </a:p>
          <a:p>
            <a:pPr marL="171450" lvl="0" indent="-171450">
              <a:lnSpc>
                <a:spcPts val="1000"/>
              </a:lnSpc>
              <a:buClr>
                <a:srgbClr val="363534"/>
              </a:buClr>
              <a:buSzPts val="800"/>
              <a:buFont typeface="Arial" panose="020B0604020202020204" pitchFamily="34" charset="0"/>
              <a:buChar char="•"/>
              <a:defRPr/>
            </a:pPr>
            <a:r>
              <a:rPr kumimoji="0" lang="en-US" sz="9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Professional Engineer (PE License</a:t>
            </a: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t>
            </a:r>
          </a:p>
          <a:p>
            <a:pPr marL="171450" lvl="0" indent="-171450">
              <a:lnSpc>
                <a:spcPts val="1000"/>
              </a:lnSpc>
              <a:buClr>
                <a:srgbClr val="363534"/>
              </a:buClr>
              <a:buSzPts val="800"/>
              <a:buFont typeface="Arial" panose="020B0604020202020204" pitchFamily="34" charset="0"/>
              <a:buChar char="•"/>
              <a:defRPr/>
            </a:pPr>
            <a:r>
              <a:rPr kumimoji="0" lang="en-US" sz="9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Aerospace Engineering Certification</a:t>
            </a:r>
            <a:endParaRPr kumimoji="0" lang="en-US" sz="900" i="0" u="none" strike="noStrike" kern="1200" cap="none" spc="0" normalizeH="0" baseline="0" noProof="0" dirty="0">
              <a:ln>
                <a:noFill/>
              </a:ln>
              <a:solidFill>
                <a:srgbClr val="4472C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p:txBody>
      </p:sp>
      <p:sp>
        <p:nvSpPr>
          <p:cNvPr id="15" name="Rectangle 14">
            <a:extLst>
              <a:ext uri="{FF2B5EF4-FFF2-40B4-BE49-F238E27FC236}">
                <a16:creationId xmlns:a16="http://schemas.microsoft.com/office/drawing/2014/main" id="{015EAF6B-99CE-4B46-8970-C84F35537098}"/>
              </a:ext>
            </a:extLst>
          </p:cNvPr>
          <p:cNvSpPr/>
          <p:nvPr/>
        </p:nvSpPr>
        <p:spPr>
          <a:xfrm>
            <a:off x="5372000" y="6183078"/>
            <a:ext cx="2287425"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rPr>
              <a:t>Example Aligned Occupations   </a:t>
            </a: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effectLst/>
                <a:uLnTx/>
                <a:uFillTx/>
                <a:latin typeface="Calibri" panose="020F0502020204030204" pitchFamily="34" charset="0"/>
                <a:ea typeface="Open Sans Semibold" panose="020B0606030504020204" pitchFamily="34" charset="0"/>
                <a:cs typeface="Calibri" panose="020F0502020204030204" pitchFamily="34" charset="0"/>
              </a:rPr>
              <a:t>Mechanical and Aerospace Engineering</a:t>
            </a:r>
          </a:p>
        </p:txBody>
      </p:sp>
      <p:sp>
        <p:nvSpPr>
          <p:cNvPr id="46" name="Double Bracket 45">
            <a:extLst>
              <a:ext uri="{FF2B5EF4-FFF2-40B4-BE49-F238E27FC236}">
                <a16:creationId xmlns:a16="http://schemas.microsoft.com/office/drawing/2014/main" id="{29723102-B029-6046-AE5F-B64631A4EF05}"/>
              </a:ext>
              <a:ext uri="{C183D7F6-B498-43B3-948B-1728B52AA6E4}">
                <adec:decorative xmlns:adec="http://schemas.microsoft.com/office/drawing/2017/decorative" val="1"/>
              </a:ext>
            </a:extLst>
          </p:cNvPr>
          <p:cNvSpPr/>
          <p:nvPr/>
        </p:nvSpPr>
        <p:spPr>
          <a:xfrm>
            <a:off x="5314415" y="6545185"/>
            <a:ext cx="1899685" cy="1073759"/>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ECE42AF-E901-D54D-9617-6AE15DB37D6C}"/>
              </a:ext>
            </a:extLst>
          </p:cNvPr>
          <p:cNvSpPr txBox="1"/>
          <p:nvPr/>
        </p:nvSpPr>
        <p:spPr>
          <a:xfrm>
            <a:off x="5386112" y="6562376"/>
            <a:ext cx="1845403" cy="524542"/>
          </a:xfrm>
          <a:prstGeom prst="rect">
            <a:avLst/>
          </a:prstGeom>
          <a:noFill/>
        </p:spPr>
        <p:txBody>
          <a:bodyPr wrap="square" rtlCol="0">
            <a:noAutofit/>
          </a:bodyPr>
          <a:lstStyle/>
          <a:p>
            <a:pPr lvl="0" defTabSz="1341150">
              <a:lnSpc>
                <a:spcPts val="1200"/>
              </a:lnSpc>
              <a:buClr>
                <a:prstClr val="black"/>
              </a:buClr>
              <a:buSzPts val="800"/>
              <a:defRPr/>
            </a:pPr>
            <a:r>
              <a:rPr lang="en-US" sz="1100" b="1" i="1"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Aerospace Engineering and Operations Technologists </a:t>
            </a:r>
            <a:br>
              <a:rPr lang="en-US" sz="1100" b="1" i="1"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br>
            <a:r>
              <a:rPr lang="en-US" sz="1100" b="1" i="1"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and Technicians</a:t>
            </a:r>
          </a:p>
        </p:txBody>
      </p:sp>
      <p:sp>
        <p:nvSpPr>
          <p:cNvPr id="31" name="TextBox 30">
            <a:extLst>
              <a:ext uri="{FF2B5EF4-FFF2-40B4-BE49-F238E27FC236}">
                <a16:creationId xmlns:a16="http://schemas.microsoft.com/office/drawing/2014/main" id="{6BC50869-F11E-6140-9A7D-20A0EA8F797B}"/>
              </a:ext>
            </a:extLst>
          </p:cNvPr>
          <p:cNvSpPr txBox="1"/>
          <p:nvPr/>
        </p:nvSpPr>
        <p:spPr>
          <a:xfrm>
            <a:off x="5377958" y="7011305"/>
            <a:ext cx="1472476" cy="557571"/>
          </a:xfrm>
          <a:prstGeom prst="rect">
            <a:avLst/>
          </a:prstGeom>
          <a:noFill/>
        </p:spPr>
        <p:txBody>
          <a:bodyPr wrap="square" rtlCol="0">
            <a:noAutofit/>
          </a:bodyPr>
          <a:lstStyle/>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48,204</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192</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21</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 </a:t>
            </a:r>
          </a:p>
        </p:txBody>
      </p:sp>
      <p:sp>
        <p:nvSpPr>
          <p:cNvPr id="45" name="Double Bracket 44">
            <a:extLst>
              <a:ext uri="{FF2B5EF4-FFF2-40B4-BE49-F238E27FC236}">
                <a16:creationId xmlns:a16="http://schemas.microsoft.com/office/drawing/2014/main" id="{3BA72D32-C034-BD46-AA07-443AFE5B1384}"/>
              </a:ext>
              <a:ext uri="{C183D7F6-B498-43B3-948B-1728B52AA6E4}">
                <adec:decorative xmlns:adec="http://schemas.microsoft.com/office/drawing/2017/decorative" val="1"/>
              </a:ext>
            </a:extLst>
          </p:cNvPr>
          <p:cNvSpPr/>
          <p:nvPr/>
        </p:nvSpPr>
        <p:spPr>
          <a:xfrm>
            <a:off x="5315685" y="7709564"/>
            <a:ext cx="1899686" cy="771173"/>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322A8830-FB08-DD4C-9E74-0415193C983F}"/>
              </a:ext>
            </a:extLst>
          </p:cNvPr>
          <p:cNvSpPr txBox="1"/>
          <p:nvPr/>
        </p:nvSpPr>
        <p:spPr>
          <a:xfrm>
            <a:off x="5377879" y="7713903"/>
            <a:ext cx="1821043" cy="238027"/>
          </a:xfrm>
          <a:prstGeom prst="rect">
            <a:avLst/>
          </a:prstGeom>
          <a:noFill/>
        </p:spPr>
        <p:txBody>
          <a:bodyPr wrap="square" rtlCol="0">
            <a:noAutofit/>
          </a:bodyPr>
          <a:lstStyle/>
          <a:p>
            <a:pPr lvl="0" defTabSz="1341150">
              <a:buClr>
                <a:prstClr val="black"/>
              </a:buClr>
              <a:buSzPts val="800"/>
              <a:defRPr/>
            </a:pPr>
            <a:r>
              <a:rPr lang="en-US" sz="1100" b="1" i="1"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Mechanical Engineers</a:t>
            </a:r>
            <a:endPar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53A39835-03FC-214F-8A58-02640F31131C}"/>
              </a:ext>
            </a:extLst>
          </p:cNvPr>
          <p:cNvSpPr txBox="1"/>
          <p:nvPr/>
        </p:nvSpPr>
        <p:spPr>
          <a:xfrm>
            <a:off x="5379653" y="7872584"/>
            <a:ext cx="1537403" cy="564519"/>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99,937</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1,755</a:t>
            </a:r>
          </a:p>
          <a:p>
            <a:pPr lvl="0" defTabSz="1341150">
              <a:lnSpc>
                <a:spcPts val="1250"/>
              </a:lnSpc>
              <a:buClr>
                <a:prstClr val="black"/>
              </a:buClr>
              <a:buSzPts val="800"/>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18%</a:t>
            </a:r>
            <a:b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endParaRPr kumimoji="0" lang="en-US" sz="900" b="1" i="1" u="none" strike="noStrike" kern="1200" cap="none" spc="0" normalizeH="0" baseline="0" noProof="0" dirty="0">
              <a:ln>
                <a:noFill/>
              </a:ln>
              <a:solidFill>
                <a:srgbClr val="3863AF"/>
              </a:solidFill>
              <a:effectLst/>
              <a:uLnTx/>
              <a:uFillTx/>
              <a:latin typeface="Calibri" panose="020F0502020204030204" pitchFamily="34" charset="0"/>
              <a:ea typeface="Open Sans Semibold"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 </a:t>
            </a:r>
          </a:p>
        </p:txBody>
      </p:sp>
      <p:sp>
        <p:nvSpPr>
          <p:cNvPr id="32" name="Double Bracket 31">
            <a:extLst>
              <a:ext uri="{FF2B5EF4-FFF2-40B4-BE49-F238E27FC236}">
                <a16:creationId xmlns:a16="http://schemas.microsoft.com/office/drawing/2014/main" id="{C158C378-9848-B245-98F2-BA389079EE25}"/>
              </a:ext>
              <a:ext uri="{C183D7F6-B498-43B3-948B-1728B52AA6E4}">
                <adec:decorative xmlns:adec="http://schemas.microsoft.com/office/drawing/2017/decorative" val="1"/>
              </a:ext>
            </a:extLst>
          </p:cNvPr>
          <p:cNvSpPr/>
          <p:nvPr/>
        </p:nvSpPr>
        <p:spPr>
          <a:xfrm>
            <a:off x="5315685" y="8571775"/>
            <a:ext cx="1901952" cy="770038"/>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6836B01-57B0-8443-920B-F0A28CAAA2E7}"/>
              </a:ext>
            </a:extLst>
          </p:cNvPr>
          <p:cNvSpPr txBox="1"/>
          <p:nvPr/>
        </p:nvSpPr>
        <p:spPr>
          <a:xfrm>
            <a:off x="5386112" y="8575585"/>
            <a:ext cx="1934240" cy="198601"/>
          </a:xfrm>
          <a:prstGeom prst="rect">
            <a:avLst/>
          </a:prstGeom>
          <a:noFill/>
        </p:spPr>
        <p:txBody>
          <a:bodyPr wrap="square" rtlCol="0">
            <a:noAutofit/>
          </a:bodyPr>
          <a:lstStyle/>
          <a:p>
            <a:pPr lvl="0" defTabSz="1341150">
              <a:buClr>
                <a:prstClr val="black"/>
              </a:buClr>
              <a:buSzPts val="800"/>
              <a:defRPr/>
            </a:pPr>
            <a:r>
              <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t>Aerospace Engineers</a:t>
            </a:r>
            <a:endPar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0CF72ED8-415F-D540-AFCF-1D88EE060DD3}"/>
              </a:ext>
            </a:extLst>
          </p:cNvPr>
          <p:cNvSpPr txBox="1"/>
          <p:nvPr/>
        </p:nvSpPr>
        <p:spPr>
          <a:xfrm>
            <a:off x="5378104" y="8734548"/>
            <a:ext cx="1585626" cy="557647"/>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$115,694</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483</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18%</a:t>
            </a: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4">
            <a:alphaModFix/>
          </a:blip>
          <a:srcRect/>
          <a:stretch/>
        </p:blipFill>
        <p:spPr>
          <a:xfrm>
            <a:off x="146880" y="9628246"/>
            <a:ext cx="705086" cy="352543"/>
          </a:xfrm>
          <a:prstGeom prst="rect">
            <a:avLst/>
          </a:prstGeom>
          <a:noFill/>
          <a:ln>
            <a:noFill/>
          </a:ln>
        </p:spPr>
      </p:pic>
      <p:sp>
        <p:nvSpPr>
          <p:cNvPr id="19" name="TextBox 2">
            <a:extLst>
              <a:ext uri="{FF2B5EF4-FFF2-40B4-BE49-F238E27FC236}">
                <a16:creationId xmlns:a16="http://schemas.microsoft.com/office/drawing/2014/main" id="{9940EE55-10AE-FB75-17F0-23B1E9FF1C7D}"/>
              </a:ext>
            </a:extLst>
          </p:cNvPr>
          <p:cNvSpPr txBox="1"/>
          <p:nvPr/>
        </p:nvSpPr>
        <p:spPr>
          <a:xfrm>
            <a:off x="815846" y="9579477"/>
            <a:ext cx="3754879" cy="4385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50"/>
              </a:lnSpc>
            </a:pPr>
            <a:r>
              <a:rPr lang="en-US" sz="750" i="1" dirty="0">
                <a:solidFill>
                  <a:schemeClr val="tx2"/>
                </a:solidFill>
                <a:latin typeface="Calibri" panose="020F0502020204030204" pitchFamily="34" charset="0"/>
                <a:ea typeface="Open Sans ExtraBold" panose="020B0606030504020204" pitchFamily="34" charset="0"/>
                <a:cs typeface="Calibri" panose="020F0502020204030204" pitchFamily="34" charset="0"/>
              </a:rPr>
              <a:t>Successful completion of the Mechanical and Aerospace Engineering program of study will fulfill requirements of  STEM endorsement if the math and science requirements are met or the Business and Industry endorsement.</a:t>
            </a:r>
          </a:p>
        </p:txBody>
      </p:sp>
      <p:sp>
        <p:nvSpPr>
          <p:cNvPr id="16" name="TextBox 15">
            <a:extLst>
              <a:ext uri="{FF2B5EF4-FFF2-40B4-BE49-F238E27FC236}">
                <a16:creationId xmlns:a16="http://schemas.microsoft.com/office/drawing/2014/main" id="{C88A1240-3C54-491A-2E34-444C6D34CFE5}"/>
              </a:ext>
            </a:extLst>
          </p:cNvPr>
          <p:cNvSpPr txBox="1"/>
          <p:nvPr/>
        </p:nvSpPr>
        <p:spPr>
          <a:xfrm>
            <a:off x="4683476" y="9364887"/>
            <a:ext cx="2650212" cy="184666"/>
          </a:xfrm>
          <a:prstGeom prst="rect">
            <a:avLst/>
          </a:prstGeom>
          <a:noFill/>
        </p:spPr>
        <p:txBody>
          <a:bodyPr wrap="square" rtlCol="0">
            <a:spAutoFit/>
          </a:bodyPr>
          <a:lstStyle/>
          <a:p>
            <a:r>
              <a:rPr lang="en-US" sz="600" b="0" i="0" u="none" strike="noStrike" dirty="0">
                <a:solidFill>
                  <a:srgbClr val="000000"/>
                </a:solidFill>
                <a:effectLst/>
              </a:rPr>
              <a:t>Data Source: TexasWages, Texas Workforce Commission. Retrieved 3/8/2024.</a:t>
            </a:r>
            <a:endParaRPr lang="en-US" sz="600" dirty="0">
              <a:solidFill>
                <a:schemeClr val="tx2"/>
              </a:solidFill>
              <a:ea typeface="Open Sans Light" panose="020B0606030504020204" pitchFamily="34" charset="0"/>
              <a:cs typeface="Calibri" panose="020F0502020204030204" pitchFamily="34" charset="0"/>
            </a:endParaRPr>
          </a:p>
        </p:txBody>
      </p:sp>
      <p:pic>
        <p:nvPicPr>
          <p:cNvPr id="13" name="Picture 12" descr="QR Code">
            <a:extLst>
              <a:ext uri="{FF2B5EF4-FFF2-40B4-BE49-F238E27FC236}">
                <a16:creationId xmlns:a16="http://schemas.microsoft.com/office/drawing/2014/main" id="{F6F33075-D7BE-9844-B591-8634CC78455F}"/>
              </a:ext>
              <a:ext uri="{C183D7F6-B498-43B3-948B-1728B52AA6E4}">
                <adec:decorative xmlns:adec="http://schemas.microsoft.com/office/drawing/2017/decorative" val="0"/>
              </a:ext>
            </a:extLst>
          </p:cNvPr>
          <p:cNvPicPr>
            <a:picLocks noChangeAspect="1"/>
          </p:cNvPicPr>
          <p:nvPr/>
        </p:nvPicPr>
        <p:blipFill rotWithShape="1">
          <a:blip r:embed="rId5"/>
          <a:srcRect l="18512" t="13349" r="19492" b="24159"/>
          <a:stretch/>
        </p:blipFill>
        <p:spPr>
          <a:xfrm>
            <a:off x="4736238" y="9501837"/>
            <a:ext cx="493776" cy="497739"/>
          </a:xfrm>
          <a:prstGeom prst="rect">
            <a:avLst/>
          </a:prstGeom>
        </p:spPr>
      </p:pic>
      <p:sp>
        <p:nvSpPr>
          <p:cNvPr id="43" name="TextBox 42">
            <a:extLst>
              <a:ext uri="{FF2B5EF4-FFF2-40B4-BE49-F238E27FC236}">
                <a16:creationId xmlns:a16="http://schemas.microsoft.com/office/drawing/2014/main" id="{D7CE7F4C-068A-2546-9291-E776EDA7D48E}"/>
              </a:ext>
            </a:extLst>
          </p:cNvPr>
          <p:cNvSpPr txBox="1"/>
          <p:nvPr/>
        </p:nvSpPr>
        <p:spPr>
          <a:xfrm>
            <a:off x="5172689" y="9498621"/>
            <a:ext cx="2205504" cy="519438"/>
          </a:xfrm>
          <a:prstGeom prst="rect">
            <a:avLst/>
          </a:prstGeom>
          <a:noFill/>
        </p:spPr>
        <p:txBody>
          <a:bodyPr wrap="square" rtlCol="0">
            <a:spAutoFit/>
          </a:bodyPr>
          <a:lstStyle/>
          <a:p>
            <a:pPr>
              <a:lnSpc>
                <a:spcPct val="108000"/>
              </a:lnSpc>
            </a:pPr>
            <a:r>
              <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rPr>
              <a:t>For more information visit: </a:t>
            </a:r>
            <a:r>
              <a:rPr lang="en-US" sz="600" dirty="0">
                <a:solidFill>
                  <a:schemeClr val="tx2"/>
                </a:solidFill>
                <a:latin typeface="Calibri" panose="020F0502020204030204" pitchFamily="34" charset="0"/>
                <a:ea typeface="Open Sans Light" panose="020B0606030504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https://tea.texas.gov/academics/college-career-and-military-prep/career-and-technical-education/programs-of-study-additional-resources</a:t>
            </a:r>
            <a:endParaRPr lang="en-US" sz="600" i="1" dirty="0">
              <a:solidFill>
                <a:schemeClr val="tx2"/>
              </a:solidFill>
              <a:latin typeface="Calibri" panose="020F0502020204030204" pitchFamily="34" charset="0"/>
              <a:ea typeface="Open Sans ExtraBold"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42F6463D-DDA7-F843-AB15-C2ABD0D5C64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968008" y="3220755"/>
            <a:ext cx="610355" cy="589548"/>
          </a:xfrm>
          <a:prstGeom prst="rect">
            <a:avLst/>
          </a:prstGeom>
        </p:spPr>
      </p:pic>
      <p:pic>
        <p:nvPicPr>
          <p:cNvPr id="49" name="Picture 48">
            <a:extLst>
              <a:ext uri="{FF2B5EF4-FFF2-40B4-BE49-F238E27FC236}">
                <a16:creationId xmlns:a16="http://schemas.microsoft.com/office/drawing/2014/main" id="{9C215D3E-B4C3-D846-AA02-4E77213044A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05492" y="2185965"/>
            <a:ext cx="610354" cy="589547"/>
          </a:xfrm>
          <a:prstGeom prst="rect">
            <a:avLst/>
          </a:prstGeom>
        </p:spPr>
      </p:pic>
      <p:pic>
        <p:nvPicPr>
          <p:cNvPr id="41" name="Picture 40">
            <a:extLst>
              <a:ext uri="{FF2B5EF4-FFF2-40B4-BE49-F238E27FC236}">
                <a16:creationId xmlns:a16="http://schemas.microsoft.com/office/drawing/2014/main" id="{E87636A2-C85C-4446-99E9-B5ACC56AFC8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770862" y="6205347"/>
            <a:ext cx="605475" cy="591714"/>
          </a:xfrm>
          <a:prstGeom prst="rect">
            <a:avLst/>
          </a:prstGeom>
        </p:spPr>
      </p:pic>
      <p:pic>
        <p:nvPicPr>
          <p:cNvPr id="50" name="Picture 49">
            <a:extLst>
              <a:ext uri="{FF2B5EF4-FFF2-40B4-BE49-F238E27FC236}">
                <a16:creationId xmlns:a16="http://schemas.microsoft.com/office/drawing/2014/main" id="{28D6647D-61F6-B846-B785-CD8FDA6A8838}"/>
              </a:ext>
              <a:ext uri="{C183D7F6-B498-43B3-948B-1728B52AA6E4}">
                <adec:decorative xmlns:adec="http://schemas.microsoft.com/office/drawing/2017/decorative" val="1"/>
              </a:ext>
            </a:extLst>
          </p:cNvPr>
          <p:cNvPicPr>
            <a:picLocks noChangeAspect="1"/>
          </p:cNvPicPr>
          <p:nvPr/>
        </p:nvPicPr>
        <p:blipFill rotWithShape="1">
          <a:blip r:embed="rId10"/>
          <a:srcRect b="44978"/>
          <a:stretch/>
        </p:blipFill>
        <p:spPr>
          <a:xfrm>
            <a:off x="5316058" y="2142191"/>
            <a:ext cx="2456342" cy="760513"/>
          </a:xfrm>
          <a:prstGeom prst="rect">
            <a:avLst/>
          </a:prstGeom>
        </p:spPr>
      </p:pic>
      <p:pic>
        <p:nvPicPr>
          <p:cNvPr id="51" name="Picture 50">
            <a:extLst>
              <a:ext uri="{FF2B5EF4-FFF2-40B4-BE49-F238E27FC236}">
                <a16:creationId xmlns:a16="http://schemas.microsoft.com/office/drawing/2014/main" id="{1828BD70-4FF9-724E-8C0F-B0F263979331}"/>
              </a:ext>
              <a:ext uri="{C183D7F6-B498-43B3-948B-1728B52AA6E4}">
                <adec:decorative xmlns:adec="http://schemas.microsoft.com/office/drawing/2017/decorative" val="1"/>
              </a:ext>
            </a:extLst>
          </p:cNvPr>
          <p:cNvPicPr>
            <a:picLocks noChangeAspect="1"/>
          </p:cNvPicPr>
          <p:nvPr/>
        </p:nvPicPr>
        <p:blipFill rotWithShape="1">
          <a:blip r:embed="rId11"/>
          <a:srcRect l="84867" t="21837" r="1440" b="60801"/>
          <a:stretch/>
        </p:blipFill>
        <p:spPr>
          <a:xfrm>
            <a:off x="4684785" y="2141444"/>
            <a:ext cx="909624" cy="768676"/>
          </a:xfrm>
          <a:prstGeom prst="rect">
            <a:avLst/>
          </a:prstGeom>
        </p:spPr>
      </p:pic>
    </p:spTree>
    <p:extLst>
      <p:ext uri="{BB962C8B-B14F-4D97-AF65-F5344CB8AC3E}">
        <p14:creationId xmlns:p14="http://schemas.microsoft.com/office/powerpoint/2010/main" val="407534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3" name="Title 3">
            <a:extLst>
              <a:ext uri="{FF2B5EF4-FFF2-40B4-BE49-F238E27FC236}">
                <a16:creationId xmlns:a16="http://schemas.microsoft.com/office/drawing/2014/main" id="{526F35B9-4163-464C-AA6F-FB56BC356333}"/>
              </a:ext>
              <a:ext uri="{C183D7F6-B498-43B3-948B-1728B52AA6E4}">
                <adec:decorative xmlns:adec="http://schemas.microsoft.com/office/drawing/2017/decorative" val="1"/>
              </a:ext>
            </a:extLst>
          </p:cNvPr>
          <p:cNvSpPr>
            <a:spLocks noGrp="1"/>
          </p:cNvSpPr>
          <p:nvPr>
            <p:ph type="ctrTitle"/>
          </p:nvPr>
        </p:nvSpPr>
        <p:spPr>
          <a:xfrm>
            <a:off x="971550" y="48066"/>
            <a:ext cx="5829300" cy="141335"/>
          </a:xfrm>
        </p:spPr>
        <p:txBody>
          <a:bodyPr>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800" b="1" i="1" kern="1200" dirty="0">
                <a:solidFill>
                  <a:schemeClr val="bg1"/>
                </a:solidFill>
                <a:effectLst/>
                <a:latin typeface="+mj-lt"/>
                <a:ea typeface="+mj-ea"/>
                <a:cs typeface="+mj-cs"/>
              </a:rPr>
              <a:t>Mechanical and Aerospace Engineering</a:t>
            </a:r>
            <a:r>
              <a:rPr lang="en-US" sz="800" dirty="0">
                <a:solidFill>
                  <a:schemeClr val="bg1"/>
                </a:solidFill>
              </a:rPr>
              <a:t> </a:t>
            </a:r>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Page 2</a:t>
            </a:r>
            <a:endParaRPr lang="en-US" sz="800" dirty="0">
              <a:solidFill>
                <a:schemeClr val="bg1"/>
              </a:solidFill>
            </a:endParaRPr>
          </a:p>
        </p:txBody>
      </p:sp>
      <p:sp>
        <p:nvSpPr>
          <p:cNvPr id="8" name="TextBox 7">
            <a:extLst>
              <a:ext uri="{FF2B5EF4-FFF2-40B4-BE49-F238E27FC236}">
                <a16:creationId xmlns:a16="http://schemas.microsoft.com/office/drawing/2014/main" id="{17701B08-FFFA-6384-9F11-AB65FA4C45BA}"/>
              </a:ext>
            </a:extLst>
          </p:cNvPr>
          <p:cNvSpPr txBox="1"/>
          <p:nvPr/>
        </p:nvSpPr>
        <p:spPr>
          <a:xfrm>
            <a:off x="1371780" y="128692"/>
            <a:ext cx="6392254" cy="400110"/>
          </a:xfrm>
          <a:prstGeom prst="rect">
            <a:avLst/>
          </a:prstGeom>
          <a:noFill/>
        </p:spPr>
        <p:txBody>
          <a:bodyPr wrap="square" rtlCol="0">
            <a:spAutoFit/>
          </a:bodyPr>
          <a:lstStyle/>
          <a:p>
            <a:pPr lvl="0">
              <a:spcAft>
                <a:spcPts val="300"/>
              </a:spcAft>
              <a:defRPr/>
            </a:pPr>
            <a:r>
              <a:rPr lang="en-US" sz="2000" b="1" dirty="0">
                <a:solidFill>
                  <a:schemeClr val="tx2"/>
                </a:solidFill>
                <a:latin typeface="Calibri" panose="020F0502020204030204" pitchFamily="34" charset="0"/>
                <a:ea typeface="Open Sans Condensed Condensed" pitchFamily="2" charset="0"/>
                <a:cs typeface="Calibri" panose="020F0502020204030204" pitchFamily="34" charset="0"/>
              </a:rPr>
              <a:t>Engineering Career Cluster</a:t>
            </a:r>
            <a:endParaRPr kumimoji="0" lang="en-US" sz="20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endParaRPr>
          </a:p>
        </p:txBody>
      </p:sp>
      <p:sp>
        <p:nvSpPr>
          <p:cNvPr id="9" name="TextBox 8">
            <a:extLst>
              <a:ext uri="{FF2B5EF4-FFF2-40B4-BE49-F238E27FC236}">
                <a16:creationId xmlns:a16="http://schemas.microsoft.com/office/drawing/2014/main" id="{0EEC41D2-0C50-AF39-5DFE-7AEEB52F68FC}"/>
              </a:ext>
            </a:extLst>
          </p:cNvPr>
          <p:cNvSpPr txBox="1"/>
          <p:nvPr/>
        </p:nvSpPr>
        <p:spPr>
          <a:xfrm>
            <a:off x="1377876" y="482524"/>
            <a:ext cx="6392254" cy="353943"/>
          </a:xfrm>
          <a:prstGeom prst="rect">
            <a:avLst/>
          </a:prstGeom>
          <a:noFill/>
        </p:spPr>
        <p:txBody>
          <a:bodyPr wrap="square" rtlCol="0">
            <a:spAutoFit/>
          </a:bodyPr>
          <a:lstStyle/>
          <a:p>
            <a:pPr lvl="0">
              <a:spcAft>
                <a:spcPts val="300"/>
              </a:spcAft>
              <a:defRPr/>
            </a:pPr>
            <a:r>
              <a:rPr kumimoji="0" lang="en-US" sz="17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700" b="1" i="1" u="none" strike="noStrike" kern="1200" cap="none" spc="0" normalizeH="0" baseline="0" noProof="0" dirty="0">
                <a:ln>
                  <a:noFill/>
                </a:ln>
                <a:solidFill>
                  <a:schemeClr val="tx2"/>
                </a:solidFill>
                <a:effectLst/>
                <a:uLnTx/>
                <a:uFillTx/>
                <a:latin typeface="Calibri" panose="020F0502020204030204" pitchFamily="34" charset="0"/>
                <a:ea typeface="Open Sans Semibold" panose="020B0606030504020204" pitchFamily="34" charset="0"/>
                <a:cs typeface="Calibri" panose="020F0502020204030204" pitchFamily="34" charset="0"/>
              </a:rPr>
              <a:t>Mechanical and Aerospace</a:t>
            </a:r>
            <a:r>
              <a:rPr lang="en-US" sz="1700" b="1" i="1" dirty="0">
                <a:solidFill>
                  <a:schemeClr val="tx2"/>
                </a:solidFill>
                <a:latin typeface="Calibri" panose="020F0502020204030204" pitchFamily="34" charset="0"/>
                <a:ea typeface="Open Sans Semibold" panose="020B0606030504020204" pitchFamily="34" charset="0"/>
                <a:cs typeface="Calibri" panose="020F0502020204030204" pitchFamily="34" charset="0"/>
              </a:rPr>
              <a:t> Engineering</a:t>
            </a:r>
          </a:p>
        </p:txBody>
      </p:sp>
      <p:sp>
        <p:nvSpPr>
          <p:cNvPr id="5" name="TextBox 4">
            <a:extLst>
              <a:ext uri="{FF2B5EF4-FFF2-40B4-BE49-F238E27FC236}">
                <a16:creationId xmlns:a16="http://schemas.microsoft.com/office/drawing/2014/main" id="{4D685993-989E-0B12-7E11-DBAB7E8BB9BA}"/>
              </a:ext>
            </a:extLst>
          </p:cNvPr>
          <p:cNvSpPr txBox="1"/>
          <p:nvPr/>
        </p:nvSpPr>
        <p:spPr>
          <a:xfrm>
            <a:off x="-996" y="1110496"/>
            <a:ext cx="7772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2169"/>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Course Information</a:t>
            </a:r>
            <a:endParaRPr kumimoji="0" lang="en-US" sz="1800" b="0" i="0" u="none" strike="noStrike" kern="1200" cap="none" spc="0" normalizeH="0" baseline="0" noProof="0" dirty="0">
              <a:ln>
                <a:noFill/>
              </a:ln>
              <a:solidFill>
                <a:srgbClr val="012169"/>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4" name="Round Diagonal Corner Rectangle 3">
            <a:extLst>
              <a:ext uri="{FF2B5EF4-FFF2-40B4-BE49-F238E27FC236}">
                <a16:creationId xmlns:a16="http://schemas.microsoft.com/office/drawing/2014/main" id="{1FC84E31-D3E9-4645-AA27-E5CE8D61FC16}"/>
              </a:ext>
              <a:ext uri="{C183D7F6-B498-43B3-948B-1728B52AA6E4}">
                <adec:decorative xmlns:adec="http://schemas.microsoft.com/office/drawing/2017/decorative" val="1"/>
              </a:ext>
            </a:extLst>
          </p:cNvPr>
          <p:cNvSpPr/>
          <p:nvPr/>
        </p:nvSpPr>
        <p:spPr>
          <a:xfrm rot="16200000">
            <a:off x="-124790" y="1936703"/>
            <a:ext cx="1126254" cy="411242"/>
          </a:xfrm>
          <a:prstGeom prst="round2Diag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35" name="Google Shape;187;p2">
            <a:extLst>
              <a:ext uri="{FF2B5EF4-FFF2-40B4-BE49-F238E27FC236}">
                <a16:creationId xmlns:a16="http://schemas.microsoft.com/office/drawing/2014/main" id="{1C3E5367-D893-F547-8939-44BE478A0AB2}"/>
              </a:ext>
            </a:extLst>
          </p:cNvPr>
          <p:cNvSpPr txBox="1"/>
          <p:nvPr/>
        </p:nvSpPr>
        <p:spPr>
          <a:xfrm rot="16200000">
            <a:off x="-66401" y="1974860"/>
            <a:ext cx="1013698"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11" name="Google Shape;188;p2">
            <a:extLst>
              <a:ext uri="{FF2B5EF4-FFF2-40B4-BE49-F238E27FC236}">
                <a16:creationId xmlns:a16="http://schemas.microsoft.com/office/drawing/2014/main" id="{F231F47B-A0A3-B3FE-4934-6F85AFEC1C7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51816075"/>
              </p:ext>
            </p:extLst>
          </p:nvPr>
        </p:nvGraphicFramePr>
        <p:xfrm>
          <a:off x="818778" y="1579197"/>
          <a:ext cx="6437376" cy="103023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3903870355"/>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lnSpc>
                          <a:spcPts val="1200"/>
                        </a:lnSpc>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ts val="12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ts val="12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r" rtl="0">
                        <a:lnSpc>
                          <a:spcPts val="1200"/>
                        </a:lnSpc>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extLst>
                  <a:ext uri="{0D108BD9-81ED-4DB2-BD59-A6C34878D82A}">
                    <a16:rowId xmlns:a16="http://schemas.microsoft.com/office/drawing/2014/main" val="10000"/>
                  </a:ext>
                </a:extLst>
              </a:tr>
              <a:tr h="510540">
                <a:tc>
                  <a:txBody>
                    <a:bodyPr/>
                    <a:lstStyle/>
                    <a:p>
                      <a:pPr marL="0" marR="0" lvl="0" indent="0" algn="l" defTabSz="777240" rtl="0" eaLnBrk="1" fontAlgn="auto" latinLnBrk="0" hangingPunct="1">
                        <a:lnSpc>
                          <a:spcPts val="1200"/>
                        </a:lnSpc>
                        <a:spcBef>
                          <a:spcPts val="0"/>
                        </a:spcBef>
                        <a:spcAft>
                          <a:spcPts val="0"/>
                        </a:spcAft>
                        <a:buClr>
                          <a:schemeClr val="dk1"/>
                        </a:buClr>
                        <a:buSzPts val="1000"/>
                        <a:buFont typeface="Calibri"/>
                        <a:buNone/>
                        <a:tabLst/>
                        <a:defRPr/>
                      </a:pPr>
                      <a:r>
                        <a:rPr lang="en-US" sz="1100" b="1" i="0" u="none" strike="noStrike" cap="none"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Introduction to Engineering Design (PLTW)*</a:t>
                      </a:r>
                      <a:endParaRPr lang="en-US" sz="1100" b="1" i="0" u="none" strike="noStrike" cap="none" baseline="30000" dirty="0">
                        <a:solidFill>
                          <a:srgbClr val="012169"/>
                        </a:solidFill>
                        <a:latin typeface="Calibri" panose="020F0502020204030204" pitchFamily="34" charset="0"/>
                        <a:ea typeface="Open Sans Extrabold" panose="020B0606030504020204" pitchFamily="34" charset="0"/>
                        <a:cs typeface="Calibri" panose="020F0502020204030204" pitchFamily="34" charset="0"/>
                        <a:sym typeface="Calibri"/>
                      </a:endParaRPr>
                    </a:p>
                    <a:p>
                      <a:pPr marL="9525" marR="0" lvl="0" indent="0" algn="l" defTabSz="1341150" rtl="0" eaLnBrk="1" fontAlgn="auto" latinLnBrk="0" hangingPunct="1">
                        <a:lnSpc>
                          <a:spcPts val="1200"/>
                        </a:lnSpc>
                        <a:spcBef>
                          <a:spcPts val="0"/>
                        </a:spcBef>
                        <a:spcAft>
                          <a:spcPts val="0"/>
                        </a:spcAft>
                        <a:buClr>
                          <a:schemeClr val="dk1"/>
                        </a:buClr>
                        <a:buSzPts val="1000"/>
                        <a:buFont typeface="Calibri"/>
                        <a:buNone/>
                        <a:tabLst/>
                        <a:defRPr/>
                      </a:pPr>
                      <a:r>
                        <a:rPr lang="en-US" sz="10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N1303742 (1 credit)</a:t>
                      </a:r>
                      <a:endParaRPr lang="en-US" sz="10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ts val="1200"/>
                        </a:lnSpc>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ts val="1200"/>
                        </a:lnSpc>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None</a:t>
                      </a: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ts val="1200"/>
                        </a:lnSpc>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966642"/>
                  </a:ext>
                </a:extLst>
              </a:tr>
            </a:tbl>
          </a:graphicData>
        </a:graphic>
      </p:graphicFrame>
      <p:sp>
        <p:nvSpPr>
          <p:cNvPr id="21" name="Round Diagonal Corner Rectangle 20">
            <a:extLst>
              <a:ext uri="{FF2B5EF4-FFF2-40B4-BE49-F238E27FC236}">
                <a16:creationId xmlns:a16="http://schemas.microsoft.com/office/drawing/2014/main" id="{02FF7C61-5889-014E-A200-83B321531DD7}"/>
              </a:ext>
              <a:ext uri="{C183D7F6-B498-43B3-948B-1728B52AA6E4}">
                <adec:decorative xmlns:adec="http://schemas.microsoft.com/office/drawing/2017/decorative" val="1"/>
              </a:ext>
            </a:extLst>
          </p:cNvPr>
          <p:cNvSpPr/>
          <p:nvPr/>
        </p:nvSpPr>
        <p:spPr>
          <a:xfrm rot="16200000">
            <a:off x="-141037" y="3294675"/>
            <a:ext cx="1126254" cy="411242"/>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3" name="Google Shape;187;p2">
            <a:extLst>
              <a:ext uri="{FF2B5EF4-FFF2-40B4-BE49-F238E27FC236}">
                <a16:creationId xmlns:a16="http://schemas.microsoft.com/office/drawing/2014/main" id="{637971F6-B1B7-A64D-BA50-C97F2DEE90C7}"/>
              </a:ext>
            </a:extLst>
          </p:cNvPr>
          <p:cNvSpPr txBox="1"/>
          <p:nvPr/>
        </p:nvSpPr>
        <p:spPr>
          <a:xfrm rot="16200000">
            <a:off x="-61566" y="3342522"/>
            <a:ext cx="1013698" cy="307736"/>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sz="14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55" name="Google Shape;188;p2">
            <a:extLst>
              <a:ext uri="{FF2B5EF4-FFF2-40B4-BE49-F238E27FC236}">
                <a16:creationId xmlns:a16="http://schemas.microsoft.com/office/drawing/2014/main" id="{C8ABB4AB-0B72-794F-BE18-FF28BD9BDE4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15150439"/>
              </p:ext>
            </p:extLst>
          </p:nvPr>
        </p:nvGraphicFramePr>
        <p:xfrm>
          <a:off x="818778" y="2937169"/>
          <a:ext cx="6437376" cy="32918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330543124"/>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tx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r" rtl="0">
                        <a:spcBef>
                          <a:spcPts val="0"/>
                        </a:spcBef>
                        <a:spcAft>
                          <a:spcPts val="0"/>
                        </a:spcAft>
                        <a:buNone/>
                      </a:pP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sp>
        <p:nvSpPr>
          <p:cNvPr id="72" name="TextBox 71">
            <a:extLst>
              <a:ext uri="{FF2B5EF4-FFF2-40B4-BE49-F238E27FC236}">
                <a16:creationId xmlns:a16="http://schemas.microsoft.com/office/drawing/2014/main" id="{71D09B68-BDB8-5C46-B0D4-323B0D03553B}"/>
              </a:ext>
            </a:extLst>
          </p:cNvPr>
          <p:cNvSpPr txBox="1"/>
          <p:nvPr/>
        </p:nvSpPr>
        <p:spPr>
          <a:xfrm>
            <a:off x="716921" y="8117067"/>
            <a:ext cx="6699305" cy="220573"/>
          </a:xfrm>
          <a:prstGeom prst="rect">
            <a:avLst/>
          </a:prstGeom>
          <a:noFill/>
        </p:spPr>
        <p:txBody>
          <a:bodyPr wrap="square" rtlCol="0">
            <a:spAutoFit/>
          </a:bodyPr>
          <a:lstStyle/>
          <a:p>
            <a:pPr>
              <a:lnSpc>
                <a:spcPts val="960"/>
              </a:lnSpc>
              <a:defRPr/>
            </a:pPr>
            <a:r>
              <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 Indicates course is included in more than one program of study.                        </a:t>
            </a:r>
            <a:endParaRPr kumimoji="0" lang="en-US" sz="800" b="0" i="1" u="none" strike="noStrike" kern="1200" cap="none" spc="0" normalizeH="0" baseline="0" noProof="0" dirty="0">
              <a:ln>
                <a:noFill/>
              </a:ln>
              <a:solidFill>
                <a:schemeClr val="tx2"/>
              </a:solidFill>
              <a:effectLst/>
              <a:uLnTx/>
              <a:uFillTx/>
              <a:latin typeface="Calibri" panose="020F0502020204030204" pitchFamily="34" charset="0"/>
              <a:ea typeface="Open Sans ExtraBold" panose="020B0606030504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lvl="0" algn="ctr">
              <a:defRPr/>
            </a:pPr>
            <a:r>
              <a:rPr lang="en-US" sz="1400" b="1" i="1" dirty="0">
                <a:latin typeface="Calibri" panose="020F0502020204030204" pitchFamily="34" charset="0"/>
                <a:ea typeface="Open Sans Semibold" panose="020B0606030504020204" pitchFamily="34" charset="0"/>
                <a:cs typeface="Calibri" panose="020F0502020204030204" pitchFamily="34" charset="0"/>
              </a:rPr>
              <a:t>Mechanical and Aerospace Engineering</a:t>
            </a:r>
          </a:p>
        </p:txBody>
      </p:sp>
      <p:sp>
        <p:nvSpPr>
          <p:cNvPr id="33" name="Google Shape;195;p2">
            <a:extLst>
              <a:ext uri="{FF2B5EF4-FFF2-40B4-BE49-F238E27FC236}">
                <a16:creationId xmlns:a16="http://schemas.microsoft.com/office/drawing/2014/main" id="{1FBD83F2-1A7F-CF40-A200-125D2971FFB6}"/>
              </a:ext>
            </a:extLst>
          </p:cNvPr>
          <p:cNvSpPr txBox="1"/>
          <p:nvPr/>
        </p:nvSpPr>
        <p:spPr>
          <a:xfrm>
            <a:off x="0" y="9231827"/>
            <a:ext cx="7772400" cy="369291"/>
          </a:xfrm>
          <a:prstGeom prst="rect">
            <a:avLst/>
          </a:prstGeom>
          <a:noFill/>
          <a:ln>
            <a:noFill/>
          </a:ln>
        </p:spPr>
        <p:txBody>
          <a:bodyPr spcFirstLastPara="1" wrap="square" lIns="91425" tIns="45700" rIns="91425" bIns="45700" anchor="t" anchorCtr="0">
            <a:spAutoFit/>
          </a:bodyPr>
          <a:lstStyle/>
          <a:p>
            <a:pPr lvl="0" algn="ctr">
              <a:defRPr/>
            </a:pP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For additional information on the </a:t>
            </a:r>
            <a:r>
              <a:rPr lang="en-US" sz="900" b="1"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Engineering </a:t>
            </a:r>
            <a:r>
              <a:rPr lang="en-US" sz="900"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career </a:t>
            </a:r>
            <a:r>
              <a:rPr kumimoji="0" lang="en-US" sz="900" i="0" u="none" strike="noStrike" kern="1200" cap="none" spc="0" normalizeH="0" baseline="0" noProof="0" dirty="0">
                <a:ln>
                  <a:noFill/>
                </a:ln>
                <a:solidFill>
                  <a:schemeClr val="tx2"/>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cluster</a:t>
            </a:r>
            <a:r>
              <a:rPr kumimoji="0" lang="en-US" sz="90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b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contact </a:t>
            </a:r>
            <a:r>
              <a:rPr lang="en-US" sz="900" u="sng"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cte@tea.texas.gov</a:t>
            </a: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or visit </a:t>
            </a:r>
            <a:r>
              <a:rPr kumimoji="0" lang="en-US" sz="900" b="0" i="0" u="sng"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5">
                  <a:extLst>
                    <a:ext uri="{A12FA001-AC4F-418D-AE19-62706E023703}">
                      <ahyp:hlinkClr xmlns:ahyp="http://schemas.microsoft.com/office/drawing/2018/hyperlinkcolor" val="tx"/>
                    </a:ext>
                  </a:extLst>
                </a:hlinkClick>
              </a:rPr>
              <a:t>https://tea.texas.gov/cte</a:t>
            </a: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endParaRPr kumimoji="0"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p:txBody>
      </p:sp>
      <p:pic>
        <p:nvPicPr>
          <p:cNvPr id="37" name="Google Shape;171;p1" descr="TEA Logo">
            <a:extLst>
              <a:ext uri="{FF2B5EF4-FFF2-40B4-BE49-F238E27FC236}">
                <a16:creationId xmlns:a16="http://schemas.microsoft.com/office/drawing/2014/main" id="{F1D9B042-B00B-E342-917C-8358BF8F9561}"/>
              </a:ext>
              <a:ext uri="{C183D7F6-B498-43B3-948B-1728B52AA6E4}">
                <adec:decorative xmlns:adec="http://schemas.microsoft.com/office/drawing/2017/decorative" val="0"/>
              </a:ext>
            </a:extLst>
          </p:cNvPr>
          <p:cNvPicPr preferRelativeResize="0"/>
          <p:nvPr/>
        </p:nvPicPr>
        <p:blipFill rotWithShape="1">
          <a:blip r:embed="rId6">
            <a:alphaModFix/>
          </a:blip>
          <a:srcRect/>
          <a:stretch/>
        </p:blipFill>
        <p:spPr>
          <a:xfrm>
            <a:off x="291415" y="9598309"/>
            <a:ext cx="705086" cy="352543"/>
          </a:xfrm>
          <a:prstGeom prst="rect">
            <a:avLst/>
          </a:prstGeom>
          <a:noFill/>
          <a:ln>
            <a:noFill/>
          </a:ln>
        </p:spPr>
      </p:pic>
      <p:sp>
        <p:nvSpPr>
          <p:cNvPr id="36" name="TextBox 35">
            <a:extLst>
              <a:ext uri="{FF2B5EF4-FFF2-40B4-BE49-F238E27FC236}">
                <a16:creationId xmlns:a16="http://schemas.microsoft.com/office/drawing/2014/main" id="{1370A37E-2852-6941-A136-3B819AE311F0}"/>
              </a:ext>
            </a:extLst>
          </p:cNvPr>
          <p:cNvSpPr txBox="1"/>
          <p:nvPr/>
        </p:nvSpPr>
        <p:spPr>
          <a:xfrm>
            <a:off x="1055493" y="9603368"/>
            <a:ext cx="6318699" cy="516167"/>
          </a:xfrm>
          <a:prstGeom prst="rect">
            <a:avLst/>
          </a:prstGeom>
          <a:noFill/>
        </p:spPr>
        <p:txBody>
          <a:bodyPr wrap="square" rtlCol="0">
            <a:spAutoFit/>
          </a:bodyPr>
          <a:lstStyle/>
          <a:p>
            <a:pPr>
              <a:lnSpc>
                <a:spcPts val="800"/>
              </a:lnSpc>
              <a:defRPr/>
            </a:pPr>
            <a:r>
              <a:rPr lang="en-US" sz="6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[LEA name] does not discriminate on the basis of race, color, national origin, sex, or disability in its programs or activities and provides equal access to the Boy Scouts and other designated youth groups. The following person has been designated to handle inquiries regarding the nondiscrimination policies: [title], [address], [telephone number], [email]. Further </a:t>
            </a:r>
            <a:r>
              <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nondiscrimination information can be found at </a:t>
            </a:r>
            <a:r>
              <a:rPr kumimoji="0" lang="en-US" sz="600" b="0" i="0" u="sng"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7">
                  <a:extLst>
                    <a:ext uri="{A12FA001-AC4F-418D-AE19-62706E023703}">
                      <ahyp:hlinkClr xmlns:ahyp="http://schemas.microsoft.com/office/drawing/2018/hyperlinkcolor" val="tx"/>
                    </a:ext>
                  </a:extLst>
                </a:hlinkClick>
              </a:rPr>
              <a:t>Notification of Nondiscrimination in Career and Technical Education Programs</a:t>
            </a:r>
            <a:r>
              <a:rPr kumimoji="0" lang="en-US" sz="6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6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ts val="96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F0704C2F-5C65-8E4D-B5DB-B1D55EED2F33}"/>
              </a:ext>
              <a:ext uri="{C183D7F6-B498-43B3-948B-1728B52AA6E4}">
                <adec:decorative xmlns:adec="http://schemas.microsoft.com/office/drawing/2017/decorative" val="1"/>
              </a:ext>
            </a:extLst>
          </p:cNvPr>
          <p:cNvPicPr preferRelativeResize="0">
            <a:picLocks noChangeAspect="1"/>
          </p:cNvPicPr>
          <p:nvPr/>
        </p:nvPicPr>
        <p:blipFill>
          <a:blip r:embed="rId8"/>
          <a:stretch>
            <a:fillRect/>
          </a:stretch>
        </p:blipFill>
        <p:spPr>
          <a:xfrm>
            <a:off x="6055035" y="5478264"/>
            <a:ext cx="438912" cy="417834"/>
          </a:xfrm>
          <a:prstGeom prst="rect">
            <a:avLst/>
          </a:prstGeom>
        </p:spPr>
      </p:pic>
      <p:pic>
        <p:nvPicPr>
          <p:cNvPr id="31" name="Picture 30">
            <a:extLst>
              <a:ext uri="{FF2B5EF4-FFF2-40B4-BE49-F238E27FC236}">
                <a16:creationId xmlns:a16="http://schemas.microsoft.com/office/drawing/2014/main" id="{9119EF19-022D-4D48-8346-DFBD8D7C2C11}"/>
              </a:ext>
              <a:ext uri="{C183D7F6-B498-43B3-948B-1728B52AA6E4}">
                <adec:decorative xmlns:adec="http://schemas.microsoft.com/office/drawing/2017/decorative" val="1"/>
              </a:ext>
            </a:extLst>
          </p:cNvPr>
          <p:cNvPicPr preferRelativeResize="0">
            <a:picLocks noChangeAspect="1"/>
          </p:cNvPicPr>
          <p:nvPr/>
        </p:nvPicPr>
        <p:blipFill>
          <a:blip r:embed="rId8"/>
          <a:stretch>
            <a:fillRect/>
          </a:stretch>
        </p:blipFill>
        <p:spPr>
          <a:xfrm>
            <a:off x="5824179" y="2054650"/>
            <a:ext cx="438912" cy="417835"/>
          </a:xfrm>
          <a:prstGeom prst="rect">
            <a:avLst/>
          </a:prstGeom>
        </p:spPr>
      </p:pic>
      <p:pic>
        <p:nvPicPr>
          <p:cNvPr id="32" name="Picture 31">
            <a:extLst>
              <a:ext uri="{FF2B5EF4-FFF2-40B4-BE49-F238E27FC236}">
                <a16:creationId xmlns:a16="http://schemas.microsoft.com/office/drawing/2014/main" id="{6C586488-DD3A-D347-8F38-45CC1C950354}"/>
              </a:ext>
              <a:ext uri="{C183D7F6-B498-43B3-948B-1728B52AA6E4}">
                <adec:decorative xmlns:adec="http://schemas.microsoft.com/office/drawing/2017/decorative" val="1"/>
              </a:ext>
            </a:extLst>
          </p:cNvPr>
          <p:cNvPicPr preferRelativeResize="0">
            <a:picLocks noChangeAspect="1"/>
          </p:cNvPicPr>
          <p:nvPr/>
        </p:nvPicPr>
        <p:blipFill>
          <a:blip r:embed="rId9"/>
          <a:stretch>
            <a:fillRect/>
          </a:stretch>
        </p:blipFill>
        <p:spPr>
          <a:xfrm>
            <a:off x="6274491" y="2037684"/>
            <a:ext cx="438912" cy="438912"/>
          </a:xfrm>
          <a:prstGeom prst="rect">
            <a:avLst/>
          </a:prstGeom>
        </p:spPr>
      </p:pic>
      <p:pic>
        <p:nvPicPr>
          <p:cNvPr id="34" name="Picture 33">
            <a:extLst>
              <a:ext uri="{FF2B5EF4-FFF2-40B4-BE49-F238E27FC236}">
                <a16:creationId xmlns:a16="http://schemas.microsoft.com/office/drawing/2014/main" id="{6364A5B7-A5AE-704F-8240-D3FD390A07DF}"/>
              </a:ext>
              <a:ext uri="{C183D7F6-B498-43B3-948B-1728B52AA6E4}">
                <adec:decorative xmlns:adec="http://schemas.microsoft.com/office/drawing/2017/decorative" val="1"/>
              </a:ext>
            </a:extLst>
          </p:cNvPr>
          <p:cNvPicPr preferRelativeResize="0">
            <a:picLocks noChangeAspect="1"/>
          </p:cNvPicPr>
          <p:nvPr/>
        </p:nvPicPr>
        <p:blipFill>
          <a:blip r:embed="rId10"/>
          <a:stretch>
            <a:fillRect/>
          </a:stretch>
        </p:blipFill>
        <p:spPr>
          <a:xfrm>
            <a:off x="5378971" y="2037684"/>
            <a:ext cx="438912" cy="438912"/>
          </a:xfrm>
          <a:prstGeom prst="rect">
            <a:avLst/>
          </a:prstGeom>
        </p:spPr>
      </p:pic>
      <p:graphicFrame>
        <p:nvGraphicFramePr>
          <p:cNvPr id="6" name="Table 5">
            <a:extLst>
              <a:ext uri="{FF2B5EF4-FFF2-40B4-BE49-F238E27FC236}">
                <a16:creationId xmlns:a16="http://schemas.microsoft.com/office/drawing/2014/main" id="{B4F27993-74F5-43DC-EE39-CFFE97B71AC7}"/>
              </a:ext>
            </a:extLst>
          </p:cNvPr>
          <p:cNvGraphicFramePr>
            <a:graphicFrameLocks noGrp="1"/>
          </p:cNvGraphicFramePr>
          <p:nvPr>
            <p:extLst>
              <p:ext uri="{D42A27DB-BD31-4B8C-83A1-F6EECF244321}">
                <p14:modId xmlns:p14="http://schemas.microsoft.com/office/powerpoint/2010/main" val="2722206493"/>
              </p:ext>
            </p:extLst>
          </p:nvPr>
        </p:nvGraphicFramePr>
        <p:xfrm>
          <a:off x="847885" y="3242852"/>
          <a:ext cx="6437376" cy="936953"/>
        </p:xfrm>
        <a:graphic>
          <a:graphicData uri="http://schemas.openxmlformats.org/drawingml/2006/table">
            <a:tbl>
              <a:tblPr firstRow="1" bandRow="1">
                <a:noFill/>
              </a:tblPr>
              <a:tblGrid>
                <a:gridCol w="1691640">
                  <a:extLst>
                    <a:ext uri="{9D8B030D-6E8A-4147-A177-3AD203B41FA5}">
                      <a16:colId xmlns:a16="http://schemas.microsoft.com/office/drawing/2014/main" val="2737130836"/>
                    </a:ext>
                  </a:extLst>
                </a:gridCol>
                <a:gridCol w="73152">
                  <a:extLst>
                    <a:ext uri="{9D8B030D-6E8A-4147-A177-3AD203B41FA5}">
                      <a16:colId xmlns:a16="http://schemas.microsoft.com/office/drawing/2014/main" val="1629425759"/>
                    </a:ext>
                  </a:extLst>
                </a:gridCol>
                <a:gridCol w="2075688">
                  <a:extLst>
                    <a:ext uri="{9D8B030D-6E8A-4147-A177-3AD203B41FA5}">
                      <a16:colId xmlns:a16="http://schemas.microsoft.com/office/drawing/2014/main" val="106950458"/>
                    </a:ext>
                  </a:extLst>
                </a:gridCol>
                <a:gridCol w="2596896">
                  <a:extLst>
                    <a:ext uri="{9D8B030D-6E8A-4147-A177-3AD203B41FA5}">
                      <a16:colId xmlns:a16="http://schemas.microsoft.com/office/drawing/2014/main" val="1360085952"/>
                    </a:ext>
                  </a:extLst>
                </a:gridCol>
              </a:tblGrid>
              <a:tr h="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Engineering Science*</a:t>
                      </a: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13037500 (1 credit)</a:t>
                      </a:r>
                      <a:endParaRPr lang="en-US" sz="10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Algebra l, one credit in Biology, and at least one credit in a course from the STEM career cluster</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None</a:t>
                      </a: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ts val="1100"/>
                        </a:lnSpc>
                        <a:spcBef>
                          <a:spcPts val="0"/>
                        </a:spcBef>
                        <a:spcAft>
                          <a:spcPts val="0"/>
                        </a:spcAft>
                        <a:buNone/>
                      </a:pPr>
                      <a:r>
                        <a:rPr lang="en-US" sz="800" dirty="0">
                          <a:solidFill>
                            <a:schemeClr val="bg1"/>
                          </a:solidFill>
                          <a:latin typeface="Calibri" panose="020F0502020204030204" pitchFamily="34" charset="0"/>
                          <a:ea typeface="Open Sans Light" panose="020B0606030504020204" pitchFamily="34" charset="0"/>
                          <a:cs typeface="Calibri" panose="020F0502020204030204" pitchFamily="34" charset="0"/>
                        </a:rPr>
                        <a:t>1. Engineering</a:t>
                      </a:r>
                    </a:p>
                    <a:p>
                      <a:pPr marL="0" marR="0" lvl="0" indent="0" algn="ctr" rtl="0">
                        <a:lnSpc>
                          <a:spcPts val="1100"/>
                        </a:lnSpc>
                        <a:spcBef>
                          <a:spcPts val="0"/>
                        </a:spcBef>
                        <a:spcAft>
                          <a:spcPts val="0"/>
                        </a:spcAft>
                        <a:buNone/>
                      </a:pPr>
                      <a:r>
                        <a:rPr lang="en-US" sz="800" dirty="0">
                          <a:solidFill>
                            <a:schemeClr val="bg1"/>
                          </a:solidFill>
                          <a:latin typeface="Calibri" panose="020F0502020204030204" pitchFamily="34" charset="0"/>
                          <a:ea typeface="Open Sans Light" panose="020B0606030504020204" pitchFamily="34" charset="0"/>
                          <a:cs typeface="Calibri" panose="020F0502020204030204" pitchFamily="34" charset="0"/>
                        </a:rPr>
                        <a:t>2. Transportation, Distribution and Logistics</a:t>
                      </a:r>
                      <a:endParaRPr sz="800"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2145596"/>
                  </a:ext>
                </a:extLst>
              </a:tr>
            </a:tbl>
          </a:graphicData>
        </a:graphic>
      </p:graphicFrame>
      <p:graphicFrame>
        <p:nvGraphicFramePr>
          <p:cNvPr id="13" name="Google Shape;188;p2">
            <a:extLst>
              <a:ext uri="{FF2B5EF4-FFF2-40B4-BE49-F238E27FC236}">
                <a16:creationId xmlns:a16="http://schemas.microsoft.com/office/drawing/2014/main" id="{5BBC9045-D212-4F81-777A-35E77AAE8F1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467212"/>
              </p:ext>
            </p:extLst>
          </p:nvPr>
        </p:nvGraphicFramePr>
        <p:xfrm>
          <a:off x="818778" y="4796772"/>
          <a:ext cx="6437376" cy="124359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4271131778"/>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lnSpc>
                          <a:spcPts val="1100"/>
                        </a:lnSpc>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lnSpc>
                          <a:spcPts val="1100"/>
                        </a:lnSpc>
                        <a:spcBef>
                          <a:spcPts val="0"/>
                        </a:spcBef>
                        <a:spcAft>
                          <a:spcPts val="0"/>
                        </a:spcAft>
                        <a:buClr>
                          <a:schemeClr val="dk1"/>
                        </a:buClr>
                        <a:buSzPts val="1000"/>
                        <a:buFont typeface="Calibri"/>
                        <a:buNone/>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lnSpc>
                          <a:spcPts val="1100"/>
                        </a:lnSpc>
                        <a:spcBef>
                          <a:spcPts val="0"/>
                        </a:spcBef>
                        <a:spcAft>
                          <a:spcPts val="0"/>
                        </a:spcAft>
                        <a:buClr>
                          <a:schemeClr val="dk1"/>
                        </a:buClr>
                        <a:buSzPts val="1000"/>
                        <a:buFont typeface="Calibri"/>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r" rtl="0">
                        <a:lnSpc>
                          <a:spcPts val="1100"/>
                        </a:lnSpc>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extLst>
                  <a:ext uri="{0D108BD9-81ED-4DB2-BD59-A6C34878D82A}">
                    <a16:rowId xmlns:a16="http://schemas.microsoft.com/office/drawing/2014/main" val="10000"/>
                  </a:ext>
                </a:extLst>
              </a:tr>
              <a:tr h="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Aerospace Engineering (PLTW)*</a:t>
                      </a:r>
                      <a:endParaRPr lang="en-US" sz="1100" b="1" i="0" u="none" strike="noStrike" cap="none" baseline="30000" dirty="0">
                        <a:solidFill>
                          <a:srgbClr val="012169"/>
                        </a:solidFill>
                        <a:latin typeface="Calibri" panose="020F0502020204030204" pitchFamily="34" charset="0"/>
                        <a:ea typeface="Open Sans Extrabold" panose="020B0606030504020204" pitchFamily="34" charset="0"/>
                        <a:cs typeface="Calibri" panose="020F0502020204030204" pitchFamily="34" charset="0"/>
                        <a:sym typeface="Calibri"/>
                      </a:endParaRP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N1303745 (1 credit)</a:t>
                      </a:r>
                      <a:endParaRPr lang="en-US" sz="10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At least one credit in a Level 2 or higher course in the Engineering career cluster</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ts val="1100"/>
                        </a:lnSpc>
                        <a:spcBef>
                          <a:spcPts val="0"/>
                        </a:spcBef>
                        <a:spcAft>
                          <a:spcPts val="0"/>
                        </a:spcAft>
                        <a:buNone/>
                      </a:pPr>
                      <a:endParaRPr sz="800" dirty="0">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7316779"/>
                  </a:ext>
                </a:extLst>
              </a:tr>
            </a:tbl>
          </a:graphicData>
        </a:graphic>
      </p:graphicFrame>
      <p:graphicFrame>
        <p:nvGraphicFramePr>
          <p:cNvPr id="14" name="Table 13">
            <a:extLst>
              <a:ext uri="{FF2B5EF4-FFF2-40B4-BE49-F238E27FC236}">
                <a16:creationId xmlns:a16="http://schemas.microsoft.com/office/drawing/2014/main" id="{43DD41D8-5E40-8523-5BF4-10A1803EF2DC}"/>
              </a:ext>
            </a:extLst>
          </p:cNvPr>
          <p:cNvGraphicFramePr>
            <a:graphicFrameLocks noGrp="1"/>
          </p:cNvGraphicFramePr>
          <p:nvPr>
            <p:extLst>
              <p:ext uri="{D42A27DB-BD31-4B8C-83A1-F6EECF244321}">
                <p14:modId xmlns:p14="http://schemas.microsoft.com/office/powerpoint/2010/main" val="3303755586"/>
              </p:ext>
            </p:extLst>
          </p:nvPr>
        </p:nvGraphicFramePr>
        <p:xfrm>
          <a:off x="847885" y="7205574"/>
          <a:ext cx="6437376" cy="967433"/>
        </p:xfrm>
        <a:graphic>
          <a:graphicData uri="http://schemas.openxmlformats.org/drawingml/2006/table">
            <a:tbl>
              <a:tblPr firstRow="1" bandRow="1">
                <a:noFill/>
              </a:tblPr>
              <a:tblGrid>
                <a:gridCol w="1691640">
                  <a:extLst>
                    <a:ext uri="{9D8B030D-6E8A-4147-A177-3AD203B41FA5}">
                      <a16:colId xmlns:a16="http://schemas.microsoft.com/office/drawing/2014/main" val="1156007589"/>
                    </a:ext>
                  </a:extLst>
                </a:gridCol>
                <a:gridCol w="73152">
                  <a:extLst>
                    <a:ext uri="{9D8B030D-6E8A-4147-A177-3AD203B41FA5}">
                      <a16:colId xmlns:a16="http://schemas.microsoft.com/office/drawing/2014/main" val="4028249709"/>
                    </a:ext>
                  </a:extLst>
                </a:gridCol>
                <a:gridCol w="2075688">
                  <a:extLst>
                    <a:ext uri="{9D8B030D-6E8A-4147-A177-3AD203B41FA5}">
                      <a16:colId xmlns:a16="http://schemas.microsoft.com/office/drawing/2014/main" val="766710434"/>
                    </a:ext>
                  </a:extLst>
                </a:gridCol>
                <a:gridCol w="2596896">
                  <a:extLst>
                    <a:ext uri="{9D8B030D-6E8A-4147-A177-3AD203B41FA5}">
                      <a16:colId xmlns:a16="http://schemas.microsoft.com/office/drawing/2014/main" val="2992235736"/>
                    </a:ext>
                  </a:extLst>
                </a:gridCol>
              </a:tblGrid>
              <a:tr h="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Engineering Design and Development (PLTW)*</a:t>
                      </a: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N1303749 (1 credit)</a:t>
                      </a:r>
                      <a:endParaRPr lang="en-US" sz="10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None</a:t>
                      </a:r>
                      <a:endParaRPr lang="en-US" sz="9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endParaRP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b="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At least two courses in engineering with at least one being a Level 2 or higher course</a:t>
                      </a:r>
                      <a:endPar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endParaRP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ts val="1100"/>
                        </a:lnSpc>
                        <a:spcBef>
                          <a:spcPts val="0"/>
                        </a:spcBef>
                        <a:spcAft>
                          <a:spcPts val="0"/>
                        </a:spcAft>
                        <a:buNone/>
                      </a:pPr>
                      <a:endParaRPr sz="800" dirty="0">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116784"/>
                  </a:ext>
                </a:extLst>
              </a:tr>
            </a:tbl>
          </a:graphicData>
        </a:graphic>
      </p:graphicFrame>
      <p:pic>
        <p:nvPicPr>
          <p:cNvPr id="16" name="Picture 15">
            <a:extLst>
              <a:ext uri="{FF2B5EF4-FFF2-40B4-BE49-F238E27FC236}">
                <a16:creationId xmlns:a16="http://schemas.microsoft.com/office/drawing/2014/main" id="{123426DF-88DC-4896-BA76-2F9CC00C54C8}"/>
              </a:ext>
            </a:extLst>
          </p:cNvPr>
          <p:cNvPicPr>
            <a:picLocks noChangeAspect="1"/>
          </p:cNvPicPr>
          <p:nvPr/>
        </p:nvPicPr>
        <p:blipFill>
          <a:blip r:embed="rId11"/>
          <a:stretch>
            <a:fillRect/>
          </a:stretch>
        </p:blipFill>
        <p:spPr>
          <a:xfrm>
            <a:off x="216469" y="4796772"/>
            <a:ext cx="408467" cy="1127858"/>
          </a:xfrm>
          <a:prstGeom prst="rect">
            <a:avLst/>
          </a:prstGeom>
        </p:spPr>
      </p:pic>
      <p:pic>
        <p:nvPicPr>
          <p:cNvPr id="17" name="Picture 16">
            <a:extLst>
              <a:ext uri="{FF2B5EF4-FFF2-40B4-BE49-F238E27FC236}">
                <a16:creationId xmlns:a16="http://schemas.microsoft.com/office/drawing/2014/main" id="{95E34C93-446E-59BF-D3B0-65CAD1606579}"/>
              </a:ext>
            </a:extLst>
          </p:cNvPr>
          <p:cNvPicPr>
            <a:picLocks noChangeAspect="1"/>
          </p:cNvPicPr>
          <p:nvPr/>
        </p:nvPicPr>
        <p:blipFill>
          <a:blip r:embed="rId12"/>
          <a:stretch>
            <a:fillRect/>
          </a:stretch>
        </p:blipFill>
        <p:spPr>
          <a:xfrm>
            <a:off x="240855" y="4846767"/>
            <a:ext cx="384081" cy="1018120"/>
          </a:xfrm>
          <a:prstGeom prst="rect">
            <a:avLst/>
          </a:prstGeom>
        </p:spPr>
      </p:pic>
      <p:graphicFrame>
        <p:nvGraphicFramePr>
          <p:cNvPr id="18" name="Table 17">
            <a:extLst>
              <a:ext uri="{FF2B5EF4-FFF2-40B4-BE49-F238E27FC236}">
                <a16:creationId xmlns:a16="http://schemas.microsoft.com/office/drawing/2014/main" id="{2D59A9FD-B7D9-ED3B-0CE6-478FA642C953}"/>
              </a:ext>
            </a:extLst>
          </p:cNvPr>
          <p:cNvGraphicFramePr>
            <a:graphicFrameLocks noGrp="1"/>
          </p:cNvGraphicFramePr>
          <p:nvPr>
            <p:extLst>
              <p:ext uri="{D42A27DB-BD31-4B8C-83A1-F6EECF244321}">
                <p14:modId xmlns:p14="http://schemas.microsoft.com/office/powerpoint/2010/main" val="3229199911"/>
              </p:ext>
            </p:extLst>
          </p:nvPr>
        </p:nvGraphicFramePr>
        <p:xfrm>
          <a:off x="847885" y="6880486"/>
          <a:ext cx="6437376" cy="329184"/>
        </p:xfrm>
        <a:graphic>
          <a:graphicData uri="http://schemas.openxmlformats.org/drawingml/2006/table">
            <a:tbl>
              <a:tblPr firstRow="1" bandRow="1">
                <a:noFill/>
              </a:tblPr>
              <a:tblGrid>
                <a:gridCol w="1691640">
                  <a:extLst>
                    <a:ext uri="{9D8B030D-6E8A-4147-A177-3AD203B41FA5}">
                      <a16:colId xmlns:a16="http://schemas.microsoft.com/office/drawing/2014/main" val="767253081"/>
                    </a:ext>
                  </a:extLst>
                </a:gridCol>
                <a:gridCol w="73152">
                  <a:extLst>
                    <a:ext uri="{9D8B030D-6E8A-4147-A177-3AD203B41FA5}">
                      <a16:colId xmlns:a16="http://schemas.microsoft.com/office/drawing/2014/main" val="271830200"/>
                    </a:ext>
                  </a:extLst>
                </a:gridCol>
                <a:gridCol w="2075688">
                  <a:extLst>
                    <a:ext uri="{9D8B030D-6E8A-4147-A177-3AD203B41FA5}">
                      <a16:colId xmlns:a16="http://schemas.microsoft.com/office/drawing/2014/main" val="4035959127"/>
                    </a:ext>
                  </a:extLst>
                </a:gridCol>
                <a:gridCol w="2596896">
                  <a:extLst>
                    <a:ext uri="{9D8B030D-6E8A-4147-A177-3AD203B41FA5}">
                      <a16:colId xmlns:a16="http://schemas.microsoft.com/office/drawing/2014/main" val="4172068506"/>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ctr" defTabSz="1341150" rtl="0" eaLnBrk="1" fontAlgn="auto" latinLnBrk="0" hangingPunct="1">
                        <a:lnSpc>
                          <a:spcPct val="100000"/>
                        </a:lnSpc>
                        <a:spcBef>
                          <a:spcPts val="0"/>
                        </a:spcBef>
                        <a:spcAft>
                          <a:spcPts val="0"/>
                        </a:spcAft>
                        <a:buClr>
                          <a:schemeClr val="dk1"/>
                        </a:buClr>
                        <a:buSzPts val="1000"/>
                        <a:buFont typeface="Calibri"/>
                        <a:buNone/>
                        <a:tabLst/>
                        <a:defRPr/>
                      </a:pPr>
                      <a:endPar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p>
                  </a:txBody>
                  <a:tcPr marL="9145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extLst>
                  <a:ext uri="{0D108BD9-81ED-4DB2-BD59-A6C34878D82A}">
                    <a16:rowId xmlns:a16="http://schemas.microsoft.com/office/drawing/2014/main" val="1727283668"/>
                  </a:ext>
                </a:extLst>
              </a:tr>
            </a:tbl>
          </a:graphicData>
        </a:graphic>
      </p:graphicFrame>
      <p:pic>
        <p:nvPicPr>
          <p:cNvPr id="19" name="Picture 18">
            <a:extLst>
              <a:ext uri="{FF2B5EF4-FFF2-40B4-BE49-F238E27FC236}">
                <a16:creationId xmlns:a16="http://schemas.microsoft.com/office/drawing/2014/main" id="{C8230507-7296-7786-7295-7AAF4C623A0C}"/>
              </a:ext>
            </a:extLst>
          </p:cNvPr>
          <p:cNvPicPr>
            <a:picLocks noChangeAspect="1"/>
          </p:cNvPicPr>
          <p:nvPr/>
        </p:nvPicPr>
        <p:blipFill>
          <a:blip r:embed="rId13"/>
          <a:stretch>
            <a:fillRect/>
          </a:stretch>
        </p:blipFill>
        <p:spPr>
          <a:xfrm>
            <a:off x="240855" y="6880486"/>
            <a:ext cx="414564" cy="1152244"/>
          </a:xfrm>
          <a:prstGeom prst="rect">
            <a:avLst/>
          </a:prstGeom>
        </p:spPr>
      </p:pic>
      <p:pic>
        <p:nvPicPr>
          <p:cNvPr id="20" name="Picture 19">
            <a:extLst>
              <a:ext uri="{FF2B5EF4-FFF2-40B4-BE49-F238E27FC236}">
                <a16:creationId xmlns:a16="http://schemas.microsoft.com/office/drawing/2014/main" id="{16B01B2E-D8CF-2ADB-10B5-78ADBE06348A}"/>
              </a:ext>
            </a:extLst>
          </p:cNvPr>
          <p:cNvPicPr>
            <a:picLocks noChangeAspect="1"/>
          </p:cNvPicPr>
          <p:nvPr/>
        </p:nvPicPr>
        <p:blipFill>
          <a:blip r:embed="rId14"/>
          <a:stretch>
            <a:fillRect/>
          </a:stretch>
        </p:blipFill>
        <p:spPr>
          <a:xfrm>
            <a:off x="259144" y="6940229"/>
            <a:ext cx="377985" cy="1042506"/>
          </a:xfrm>
          <a:prstGeom prst="rect">
            <a:avLst/>
          </a:prstGeom>
        </p:spPr>
      </p:pic>
      <p:pic>
        <p:nvPicPr>
          <p:cNvPr id="22" name="Picture 21">
            <a:extLst>
              <a:ext uri="{FF2B5EF4-FFF2-40B4-BE49-F238E27FC236}">
                <a16:creationId xmlns:a16="http://schemas.microsoft.com/office/drawing/2014/main" id="{F2CD5F71-B012-E5AA-C1ED-3A2C420A3261}"/>
              </a:ext>
              <a:ext uri="{C183D7F6-B498-43B3-948B-1728B52AA6E4}">
                <adec:decorative xmlns:adec="http://schemas.microsoft.com/office/drawing/2017/decorative" val="1"/>
              </a:ext>
            </a:extLst>
          </p:cNvPr>
          <p:cNvPicPr preferRelativeResize="0">
            <a:picLocks noChangeAspect="1"/>
          </p:cNvPicPr>
          <p:nvPr/>
        </p:nvPicPr>
        <p:blipFill>
          <a:blip r:embed="rId8"/>
          <a:stretch>
            <a:fillRect/>
          </a:stretch>
        </p:blipFill>
        <p:spPr>
          <a:xfrm>
            <a:off x="6055035" y="3501552"/>
            <a:ext cx="438912" cy="417835"/>
          </a:xfrm>
          <a:prstGeom prst="rect">
            <a:avLst/>
          </a:prstGeom>
        </p:spPr>
      </p:pic>
      <p:pic>
        <p:nvPicPr>
          <p:cNvPr id="24" name="Picture 23">
            <a:extLst>
              <a:ext uri="{FF2B5EF4-FFF2-40B4-BE49-F238E27FC236}">
                <a16:creationId xmlns:a16="http://schemas.microsoft.com/office/drawing/2014/main" id="{E1B89869-5C90-1DEE-CFBD-9F12FC9AEE01}"/>
              </a:ext>
            </a:extLst>
          </p:cNvPr>
          <p:cNvPicPr>
            <a:picLocks noChangeAspect="1"/>
          </p:cNvPicPr>
          <p:nvPr/>
        </p:nvPicPr>
        <p:blipFill>
          <a:blip r:embed="rId15"/>
          <a:stretch>
            <a:fillRect/>
          </a:stretch>
        </p:blipFill>
        <p:spPr>
          <a:xfrm>
            <a:off x="6055035" y="7718715"/>
            <a:ext cx="438950" cy="420660"/>
          </a:xfrm>
          <a:prstGeom prst="rect">
            <a:avLst/>
          </a:prstGeom>
        </p:spPr>
      </p:pic>
    </p:spTree>
    <p:extLst>
      <p:ext uri="{BB962C8B-B14F-4D97-AF65-F5344CB8AC3E}">
        <p14:creationId xmlns:p14="http://schemas.microsoft.com/office/powerpoint/2010/main" val="2805942858"/>
      </p:ext>
    </p:extLst>
  </p:cSld>
  <p:clrMapOvr>
    <a:masterClrMapping/>
  </p:clrMapOvr>
</p:sld>
</file>

<file path=ppt/theme/theme1.xml><?xml version="1.0" encoding="utf-8"?>
<a:theme xmlns:a="http://schemas.openxmlformats.org/drawingml/2006/main" name="Office Theme">
  <a:themeElements>
    <a:clrScheme name="CTE Engineering">
      <a:dk1>
        <a:srgbClr val="000000"/>
      </a:dk1>
      <a:lt1>
        <a:srgbClr val="FFFFFF"/>
      </a:lt1>
      <a:dk2>
        <a:srgbClr val="232C65"/>
      </a:dk2>
      <a:lt2>
        <a:srgbClr val="E7E6E6"/>
      </a:lt2>
      <a:accent1>
        <a:srgbClr val="93C740"/>
      </a:accent1>
      <a:accent2>
        <a:srgbClr val="ED7D31"/>
      </a:accent2>
      <a:accent3>
        <a:srgbClr val="E7E3DB"/>
      </a:accent3>
      <a:accent4>
        <a:srgbClr val="FFC000"/>
      </a:accent4>
      <a:accent5>
        <a:srgbClr val="363434"/>
      </a:accent5>
      <a:accent6>
        <a:srgbClr val="59616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1A09FD79-1DDF-C246-8059-D41B75AC99A8}" vid="{F2AA1B96-835B-6844-800E-40F4D06916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433f0c-8bb8-4876-a8a6-687bcb1e8026">
      <Terms xmlns="http://schemas.microsoft.com/office/infopath/2007/PartnerControls"/>
    </lcf76f155ced4ddcb4097134ff3c332f>
    <TaxCatchAll xmlns="b41f19c4-7134-41b0-b126-9546d08a0bf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E40DE4C131194D90C1BBD99615CC99" ma:contentTypeVersion="13" ma:contentTypeDescription="Create a new document." ma:contentTypeScope="" ma:versionID="ff6f71d0c6d469cd838c22a9ce31fc72">
  <xsd:schema xmlns:xsd="http://www.w3.org/2001/XMLSchema" xmlns:xs="http://www.w3.org/2001/XMLSchema" xmlns:p="http://schemas.microsoft.com/office/2006/metadata/properties" xmlns:ns2="22433f0c-8bb8-4876-a8a6-687bcb1e8026" xmlns:ns3="b41f19c4-7134-41b0-b126-9546d08a0bf5" targetNamespace="http://schemas.microsoft.com/office/2006/metadata/properties" ma:root="true" ma:fieldsID="a1ae1cf07686b912b4267ab8deb121f1" ns2:_="" ns3:_="">
    <xsd:import namespace="22433f0c-8bb8-4876-a8a6-687bcb1e8026"/>
    <xsd:import namespace="b41f19c4-7134-41b0-b126-9546d08a0b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33f0c-8bb8-4876-a8a6-687bcb1e8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f5fc104-11d1-4a5d-8a55-368e6ec5710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f19c4-7134-41b0-b126-9546d08a0b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e765aea-f227-4768-af7f-feeaeadeaa48}" ma:internalName="TaxCatchAll" ma:showField="CatchAllData" ma:web="b41f19c4-7134-41b0-b126-9546d08a0b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A16001-BFC4-43D9-80D3-97739770FC42}">
  <ds:schemaRefs>
    <ds:schemaRef ds:uri="http://schemas.openxmlformats.org/package/2006/metadata/core-properties"/>
    <ds:schemaRef ds:uri="http://schemas.microsoft.com/office/infopath/2007/PartnerControls"/>
    <ds:schemaRef ds:uri="http://purl.org/dc/terms/"/>
    <ds:schemaRef ds:uri="http://purl.org/dc/dcmitype/"/>
    <ds:schemaRef ds:uri="http://schemas.microsoft.com/office/2006/metadata/properties"/>
    <ds:schemaRef ds:uri="22433f0c-8bb8-4876-a8a6-687bcb1e8026"/>
    <ds:schemaRef ds:uri="http://purl.org/dc/elements/1.1/"/>
    <ds:schemaRef ds:uri="http://schemas.microsoft.com/office/2006/documentManagement/types"/>
    <ds:schemaRef ds:uri="b41f19c4-7134-41b0-b126-9546d08a0bf5"/>
    <ds:schemaRef ds:uri="http://www.w3.org/XML/1998/namespace"/>
  </ds:schemaRefs>
</ds:datastoreItem>
</file>

<file path=customXml/itemProps2.xml><?xml version="1.0" encoding="utf-8"?>
<ds:datastoreItem xmlns:ds="http://schemas.openxmlformats.org/officeDocument/2006/customXml" ds:itemID="{3B70EDD8-D6CF-47E2-9A66-3E58AEAF0C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33f0c-8bb8-4876-a8a6-687bcb1e8026"/>
    <ds:schemaRef ds:uri="b41f19c4-7134-41b0-b126-9546d08a0b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B112DB-DE65-4E4F-A9EB-C003045B44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Template-Engineering</Template>
  <TotalTime>589</TotalTime>
  <Words>918</Words>
  <Application>Microsoft Office PowerPoint</Application>
  <PresentationFormat>Custom</PresentationFormat>
  <Paragraphs>127</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Open Sans Light</vt:lpstr>
      <vt:lpstr>Calibri</vt:lpstr>
      <vt:lpstr>Arial</vt:lpstr>
      <vt:lpstr>Open Sans Semibold</vt:lpstr>
      <vt:lpstr>Calibri Light</vt:lpstr>
      <vt:lpstr>Office Theme</vt:lpstr>
      <vt:lpstr>Statewide Program of Study: Mechanical and Aerospace Engineering — Page 1 </vt:lpstr>
      <vt:lpstr>Statewide Program of Study: Mechanical and Aerospace Engineering — Page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Program of Study: Mechanical and Aerospace Engineering</dc:title>
  <dc:subject/>
  <dc:creator>Texas Education Agency</dc:creator>
  <cp:keywords/>
  <dc:description/>
  <cp:lastModifiedBy>Jeter, Jennifer</cp:lastModifiedBy>
  <cp:revision>102</cp:revision>
  <cp:lastPrinted>2023-10-03T21:31:19Z</cp:lastPrinted>
  <dcterms:created xsi:type="dcterms:W3CDTF">2023-10-24T21:00:03Z</dcterms:created>
  <dcterms:modified xsi:type="dcterms:W3CDTF">2025-01-07T22:16:31Z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0x0101004AE2DFD34787B64381739A3DD5B04613</vt:lpwstr>
  </property>
  <property fmtid="{D5CDD505-2E9C-101B-9397-08002B2CF9AE}" pid="3" name="MediaServiceImageTags">
    <vt:lpwstr/>
  </property>
</Properties>
</file>