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9"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A245E-14DB-789C-AAA9-B8BCF212B90D}" name="Bullock, Jennifer" initials="BJ" userId="S::jennifer.bullock@tea.texas.gov::89acbf67-8591-41d1-9399-37b14ab74699" providerId="AD"/>
  <p188:author id="{EE0B2D63-BAC2-44EB-82BE-5A377BF62216}" name="Stephanie Ferguson" initials="SF" userId="d475c8c1758ebeb8" providerId="Windows Live"/>
  <p188:author id="{F9465BBB-B2D6-99D7-7E82-6B0DC5E913B4}" name="12108498246" initials="" userId="badb35b8cdc5dafc" providerId="Windows Live"/>
  <p188:author id="{96A77EE3-BB0F-EF6E-6CE5-EB19713047E8}" name="Bullock, Jennifer" initials="BJ" userId="S::Jennifer.Bullock@tea.texas.gov::89acbf67-8591-41d1-9399-37b14ab746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5A6267"/>
    <a:srgbClr val="363534"/>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6" autoAdjust="0"/>
    <p:restoredTop sz="90065" autoAdjust="0"/>
  </p:normalViewPr>
  <p:slideViewPr>
    <p:cSldViewPr snapToGrid="0" snapToObjects="1">
      <p:cViewPr>
        <p:scale>
          <a:sx n="160" d="100"/>
          <a:sy n="160" d="100"/>
        </p:scale>
        <p:origin x="1152" y="-504"/>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341701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ea.texas.gov/academics/college-career-and-military-prep/career-and-technical-education/programs-of-study-additional-resources" TargetMode="External"/><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tea.texas.gov/student-assessment/monitoring-and-interventions/program-monitoring-and-interventions/methods-of-administration-guidance-and-resources" TargetMode="External"/><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tea.texas.gov/cte" TargetMode="External"/><Relationship Id="rId11" Type="http://schemas.openxmlformats.org/officeDocument/2006/relationships/image" Target="../media/image11.png"/><Relationship Id="rId5" Type="http://schemas.openxmlformats.org/officeDocument/2006/relationships/hyperlink" Target="mailto:CTE@tea.texas.gov" TargetMode="Externa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Electrical Engineering</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9" name="TextBox 8">
            <a:extLst>
              <a:ext uri="{FF2B5EF4-FFF2-40B4-BE49-F238E27FC236}">
                <a16:creationId xmlns:a16="http://schemas.microsoft.com/office/drawing/2014/main" id="{4C6BEA78-2D4E-B104-AF7B-93264553089F}"/>
              </a:ext>
            </a:extLst>
          </p:cNvPr>
          <p:cNvSpPr txBox="1"/>
          <p:nvPr/>
        </p:nvSpPr>
        <p:spPr>
          <a:xfrm>
            <a:off x="6760651" y="51003"/>
            <a:ext cx="909017" cy="200055"/>
          </a:xfrm>
          <a:prstGeom prst="rect">
            <a:avLst/>
          </a:prstGeom>
          <a:noFill/>
        </p:spPr>
        <p:txBody>
          <a:bodyPr wrap="square">
            <a:spAutoFit/>
          </a:bodyPr>
          <a:lstStyle/>
          <a:p>
            <a:r>
              <a:rPr lang="en-US" sz="700" i="1"/>
              <a:t>Revised–Oct </a:t>
            </a:r>
            <a:r>
              <a:rPr lang="en-US" sz="700" i="1" dirty="0"/>
              <a:t>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384012" y="148539"/>
            <a:ext cx="6192300" cy="1054135"/>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itchFamily="2" charset="0"/>
                <a:cs typeface="Calibri" panose="020F0502020204030204" pitchFamily="34" charset="0"/>
              </a:rPr>
              <a:t>Engineering Career </a:t>
            </a:r>
            <a:r>
              <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150"/>
              </a:lnSpc>
              <a:defRPr/>
            </a:pPr>
            <a:r>
              <a:rPr lang="en-US" sz="1000" dirty="0">
                <a:solidFill>
                  <a:schemeClr val="tx2"/>
                </a:solidFill>
                <a:latin typeface="Calibri" panose="020F0502020204030204" pitchFamily="34" charset="0"/>
                <a:ea typeface="Open Sans Light" panose="020B0606030504020204" pitchFamily="34" charset="0"/>
                <a:cs typeface="Calibri" panose="020F0502020204030204" pitchFamily="34" charset="0"/>
              </a:rPr>
              <a:t>The Engineering career cluster focuses on planning, designing, testing, building, and maintaining of machines, structures, materials, systems, and processes using empirical evidence and science, technology, and math principles. This career cluster includes occupations ranging from mechanical engineer and drafter to electrical engineer and to mapping technician.</a:t>
            </a:r>
          </a:p>
        </p:txBody>
      </p:sp>
      <p:sp>
        <p:nvSpPr>
          <p:cNvPr id="6" name="TextBox 5">
            <a:extLst>
              <a:ext uri="{FF2B5EF4-FFF2-40B4-BE49-F238E27FC236}">
                <a16:creationId xmlns:a16="http://schemas.microsoft.com/office/drawing/2014/main" id="{F67423BB-E84B-A848-912D-92B720E05DCA}"/>
              </a:ext>
            </a:extLst>
          </p:cNvPr>
          <p:cNvSpPr txBox="1"/>
          <p:nvPr/>
        </p:nvSpPr>
        <p:spPr>
          <a:xfrm>
            <a:off x="151720" y="1135612"/>
            <a:ext cx="7492548" cy="979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Electrical Engineering</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Electrical Engineering program of study focuses on occupational and educational opportunities associated with the design, development, testing, and supervision of electrical equipment and systems. Students will design, test, and evaluate projects related to electrical motors, radar, navigation systems, and communication systems. This program of study includes applying scientific, mathematical, and empirical evidence to solve problems in electrical systems associated with instruments, facilities, components, and equipment.</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64469" y="2060429"/>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4201793625"/>
              </p:ext>
            </p:extLst>
          </p:nvPr>
        </p:nvGraphicFramePr>
        <p:xfrm>
          <a:off x="670203" y="2547477"/>
          <a:ext cx="3831336" cy="1148414"/>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268558">
                <a:tc>
                  <a:txBody>
                    <a:bodyPr/>
                    <a:lstStyle/>
                    <a:p>
                      <a:pPr marL="0" marR="0" lvl="0" indent="0" algn="r" defTabSz="914400" rtl="0" eaLnBrk="1" fontAlgn="auto" latinLnBrk="0" hangingPunct="1">
                        <a:lnSpc>
                          <a:spcPts val="85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0" marR="0" lvl="0" indent="0" algn="r" defTabSz="914400" rtl="0" eaLnBrk="1" fontAlgn="auto" latinLnBrk="0" hangingPunct="1">
                        <a:lnSpc>
                          <a:spcPts val="85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Introduction to Engineering Design (PLTW)</a:t>
                      </a:r>
                    </a:p>
                  </a:txBody>
                  <a:tcPr marR="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209070">
                <a:tc>
                  <a:txBody>
                    <a:bodyPr/>
                    <a:lstStyle/>
                    <a:p>
                      <a:pPr marL="0" marR="0" lvl="0" indent="0" algn="r" defTabSz="914400" rtl="0" eaLnBrk="1" fontAlgn="auto" latinLnBrk="0" hangingPunct="1">
                        <a:lnSpc>
                          <a:spcPts val="85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0" marR="0" lvl="0" indent="0" algn="r" defTabSz="914400" rtl="0" eaLnBrk="1" fontAlgn="auto" latinLnBrk="0" hangingPunct="1">
                        <a:lnSpc>
                          <a:spcPts val="85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Robotics I</a:t>
                      </a:r>
                    </a:p>
                  </a:txBody>
                  <a:tcPr marR="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221235">
                <a:tc>
                  <a:txBody>
                    <a:bodyPr/>
                    <a:lstStyle/>
                    <a:p>
                      <a:pPr marL="0" marR="0" lvl="0" indent="0" algn="r" defTabSz="914400" rtl="0" eaLnBrk="1" fontAlgn="auto" latinLnBrk="0" hangingPunct="1">
                        <a:lnSpc>
                          <a:spcPts val="85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0" marR="0" lvl="0" indent="0" algn="r" defTabSz="914400" rtl="0" eaLnBrk="1" fontAlgn="auto" latinLnBrk="0" hangingPunct="1">
                        <a:lnSpc>
                          <a:spcPts val="85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Digital Electronics</a:t>
                      </a:r>
                    </a:p>
                  </a:txBody>
                  <a:tcPr marR="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90224">
                <a:tc>
                  <a:txBody>
                    <a:bodyPr/>
                    <a:lstStyle/>
                    <a:p>
                      <a:pPr marL="0" marR="0" lvl="0" indent="0" algn="r" defTabSz="914400" rtl="0" eaLnBrk="1" fontAlgn="auto" latinLnBrk="0" hangingPunct="1">
                        <a:lnSpc>
                          <a:spcPts val="85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0" marR="0" lvl="0" indent="0" algn="r" defTabSz="914400" rtl="0" eaLnBrk="1" fontAlgn="auto" latinLnBrk="0" hangingPunct="1">
                        <a:lnSpc>
                          <a:spcPts val="85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Engineering Design and Development (PLTW)</a:t>
                      </a:r>
                    </a:p>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marR="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30620" y="5420912"/>
            <a:ext cx="4219625" cy="276999"/>
          </a:xfrm>
          <a:prstGeom prst="rect">
            <a:avLst/>
          </a:prstGeom>
        </p:spPr>
        <p:txBody>
          <a:bodyPr wrap="square">
            <a:spAutoFit/>
          </a:bodyPr>
          <a:lstStyle/>
          <a:p>
            <a:pPr lvl="0" algn="ctr">
              <a:buClr>
                <a:prstClr val="black"/>
              </a:buClr>
              <a:defRPr/>
            </a:pPr>
            <a:r>
              <a:rPr lang="en-US" sz="1200" b="1" dirty="0">
                <a:solidFill>
                  <a:schemeClr val="tx2"/>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1588492042"/>
              </p:ext>
            </p:extLst>
          </p:nvPr>
        </p:nvGraphicFramePr>
        <p:xfrm>
          <a:off x="212061" y="5706308"/>
          <a:ext cx="4209002" cy="579120"/>
        </p:xfrm>
        <a:graphic>
          <a:graphicData uri="http://schemas.openxmlformats.org/drawingml/2006/table">
            <a:tbl>
              <a:tblPr firstRow="1" bandRow="1">
                <a:effectLst/>
                <a:tableStyleId>{5C22544A-7EE6-4342-B048-85BDC9FD1C3A}</a:tableStyleId>
              </a:tblPr>
              <a:tblGrid>
                <a:gridCol w="1010879">
                  <a:extLst>
                    <a:ext uri="{9D8B030D-6E8A-4147-A177-3AD203B41FA5}">
                      <a16:colId xmlns:a16="http://schemas.microsoft.com/office/drawing/2014/main" val="3900548994"/>
                    </a:ext>
                  </a:extLst>
                </a:gridCol>
                <a:gridCol w="1007199">
                  <a:extLst>
                    <a:ext uri="{9D8B030D-6E8A-4147-A177-3AD203B41FA5}">
                      <a16:colId xmlns:a16="http://schemas.microsoft.com/office/drawing/2014/main" val="1881397732"/>
                    </a:ext>
                  </a:extLst>
                </a:gridCol>
                <a:gridCol w="1007199">
                  <a:extLst>
                    <a:ext uri="{9D8B030D-6E8A-4147-A177-3AD203B41FA5}">
                      <a16:colId xmlns:a16="http://schemas.microsoft.com/office/drawing/2014/main" val="1936410459"/>
                    </a:ext>
                  </a:extLst>
                </a:gridCol>
                <a:gridCol w="1183725">
                  <a:extLst>
                    <a:ext uri="{9D8B030D-6E8A-4147-A177-3AD203B41FA5}">
                      <a16:colId xmlns:a16="http://schemas.microsoft.com/office/drawing/2014/main" val="632136935"/>
                    </a:ext>
                  </a:extLst>
                </a:gridCol>
              </a:tblGrid>
              <a:tr h="2824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0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Calculus AB</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Calculus BC</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Computer Science Principles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Physics 1</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Physics 2</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Statistics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Physics SL</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Physics HL</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Computer Science SL</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Computer Science HL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bl>
          </a:graphicData>
        </a:graphic>
      </p:graphicFrame>
      <p:graphicFrame>
        <p:nvGraphicFramePr>
          <p:cNvPr id="3" name="Table 2" descr="Aligned Advanced Academic Courses">
            <a:extLst>
              <a:ext uri="{FF2B5EF4-FFF2-40B4-BE49-F238E27FC236}">
                <a16:creationId xmlns:a16="http://schemas.microsoft.com/office/drawing/2014/main" id="{8E7AD5DA-AB4E-0714-B15E-D96861DEBB51}"/>
              </a:ext>
            </a:extLst>
          </p:cNvPr>
          <p:cNvGraphicFramePr>
            <a:graphicFrameLocks noGrp="1"/>
          </p:cNvGraphicFramePr>
          <p:nvPr>
            <p:extLst>
              <p:ext uri="{D42A27DB-BD31-4B8C-83A1-F6EECF244321}">
                <p14:modId xmlns:p14="http://schemas.microsoft.com/office/powerpoint/2010/main" val="443952667"/>
              </p:ext>
            </p:extLst>
          </p:nvPr>
        </p:nvGraphicFramePr>
        <p:xfrm>
          <a:off x="228974" y="6229424"/>
          <a:ext cx="4209002" cy="228600"/>
        </p:xfrm>
        <a:graphic>
          <a:graphicData uri="http://schemas.openxmlformats.org/drawingml/2006/table">
            <a:tbl>
              <a:tblPr firstRow="1" bandRow="1">
                <a:effectLst/>
                <a:tableStyleId>{5C22544A-7EE6-4342-B048-85BDC9FD1C3A}</a:tableStyleId>
              </a:tblPr>
              <a:tblGrid>
                <a:gridCol w="1010879">
                  <a:extLst>
                    <a:ext uri="{9D8B030D-6E8A-4147-A177-3AD203B41FA5}">
                      <a16:colId xmlns:a16="http://schemas.microsoft.com/office/drawing/2014/main" val="3900548994"/>
                    </a:ext>
                  </a:extLst>
                </a:gridCol>
                <a:gridCol w="3198123">
                  <a:extLst>
                    <a:ext uri="{9D8B030D-6E8A-4147-A177-3AD203B41FA5}">
                      <a16:colId xmlns:a16="http://schemas.microsoft.com/office/drawing/2014/main" val="1881397732"/>
                    </a:ext>
                  </a:extLst>
                </a:gridCol>
              </a:tblGrid>
              <a:tr h="2011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0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164997" y="6419949"/>
            <a:ext cx="4289892" cy="481670"/>
          </a:xfrm>
          <a:prstGeom prst="rect">
            <a:avLst/>
          </a:prstGeom>
          <a:noFill/>
        </p:spPr>
        <p:txBody>
          <a:bodyPr wrap="square" rtlCol="0">
            <a:spAutoFit/>
          </a:bodyPr>
          <a:lstStyle/>
          <a:p>
            <a:pPr marR="0">
              <a:lnSpc>
                <a:spcPct val="107000"/>
              </a:lnSpc>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31565" y="6780028"/>
            <a:ext cx="4204248"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3277251818"/>
              </p:ext>
            </p:extLst>
          </p:nvPr>
        </p:nvGraphicFramePr>
        <p:xfrm>
          <a:off x="225077" y="7005340"/>
          <a:ext cx="4210736" cy="1033374"/>
        </p:xfrm>
        <a:graphic>
          <a:graphicData uri="http://schemas.openxmlformats.org/drawingml/2006/table">
            <a:tbl>
              <a:tblPr firstRow="1" bandRow="1">
                <a:effectLst/>
                <a:tableStyleId>{5C22544A-7EE6-4342-B048-85BDC9FD1C3A}</a:tableStyleId>
              </a:tblPr>
              <a:tblGrid>
                <a:gridCol w="1019860">
                  <a:extLst>
                    <a:ext uri="{9D8B030D-6E8A-4147-A177-3AD203B41FA5}">
                      <a16:colId xmlns:a16="http://schemas.microsoft.com/office/drawing/2014/main" val="3900548994"/>
                    </a:ext>
                  </a:extLst>
                </a:gridCol>
                <a:gridCol w="3190876">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for a construction company and use computer-aided design (CAD) to draw electrical blueprints</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an electrical engineering professional</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Tour a telecommunications site​</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Join a local engineering association and attend meetings</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32697" y="7970490"/>
            <a:ext cx="420311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30619" y="8197725"/>
            <a:ext cx="4252793" cy="1366178"/>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lnSpc>
                <a:spcPts val="600"/>
              </a:lnSpc>
              <a:spcBef>
                <a:spcPts val="0"/>
              </a:spcBef>
              <a:spcAft>
                <a:spcPts val="0"/>
              </a:spcAft>
              <a:buSzPct val="12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Autodesk Associate (Certified User) AutoCAD</a:t>
            </a:r>
          </a:p>
          <a:p>
            <a:pPr marL="127000" marR="0" lvl="0" indent="-127000" algn="l" defTabSz="914400" rtl="0" eaLnBrk="1" fontAlgn="auto" latinLnBrk="0" hangingPunct="1">
              <a:lnSpc>
                <a:spcPts val="600"/>
              </a:lnSpc>
              <a:spcBef>
                <a:spcPts val="0"/>
              </a:spcBef>
              <a:spcAft>
                <a:spcPts val="0"/>
              </a:spcAft>
              <a:buSzPct val="12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Autodesk Associate (Certified User) Fusion 360</a:t>
            </a:r>
          </a:p>
          <a:p>
            <a:pPr marL="127000" marR="0" lvl="0" indent="-127000" algn="l" defTabSz="914400" rtl="0" eaLnBrk="1" fontAlgn="auto" latinLnBrk="0" hangingPunct="1">
              <a:lnSpc>
                <a:spcPts val="600"/>
              </a:lnSpc>
              <a:spcBef>
                <a:spcPts val="0"/>
              </a:spcBef>
              <a:spcAft>
                <a:spcPts val="0"/>
              </a:spcAft>
              <a:buSzPct val="120000"/>
              <a:buFont typeface="Arial" panose="020B0604020202020204" pitchFamily="34" charset="0"/>
              <a:buChar char="•"/>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27000" marR="0" lvl="0" indent="-127000" algn="l" defTabSz="914400" rtl="0" eaLnBrk="1" fontAlgn="auto" latinLnBrk="0" hangingPunct="1">
              <a:lnSpc>
                <a:spcPts val="600"/>
              </a:lnSpc>
              <a:spcBef>
                <a:spcPts val="0"/>
              </a:spcBef>
              <a:spcAft>
                <a:spcPts val="0"/>
              </a:spcAft>
              <a:buSzPct val="120000"/>
              <a:buFont typeface="Arial" panose="020B0604020202020204" pitchFamily="34" charset="0"/>
              <a:buChar char="•"/>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82753" y="2846758"/>
            <a:ext cx="3116932" cy="7211644"/>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74821" y="3053995"/>
            <a:ext cx="283352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80747" y="3332477"/>
            <a:ext cx="2882825" cy="2578130"/>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8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Apprenticeship</a:t>
            </a:r>
          </a:p>
          <a:p>
            <a:pPr marL="171450" marR="0" lvl="0" indent="-171450" algn="l" defTabSz="914400" rtl="0" eaLnBrk="1" fontAlgn="auto" latinLnBrk="0" hangingPunct="1">
              <a:lnSpc>
                <a:spcPts val="850"/>
              </a:lnSpc>
              <a:spcBef>
                <a:spcPts val="0"/>
              </a:spcBef>
              <a:spcAft>
                <a:spcPts val="0"/>
              </a:spcAft>
              <a:buClr>
                <a:srgbClr val="363534"/>
              </a:buClr>
              <a:buSzTx/>
              <a:buFont typeface="Arial" panose="020B0604020202020204" pitchFamily="34" charset="0"/>
              <a:buChar char="•"/>
              <a:tabLst/>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Electrical Technician Apprenticeship</a:t>
            </a:r>
          </a:p>
          <a:p>
            <a:pPr marL="114300" marR="0" lvl="0" indent="-114300" algn="l" defTabSz="914400" rtl="0" eaLnBrk="1" fontAlgn="auto" latinLnBrk="0" hangingPunct="1">
              <a:lnSpc>
                <a:spcPts val="850"/>
              </a:lnSpc>
              <a:spcBef>
                <a:spcPts val="0"/>
              </a:spcBef>
              <a:spcAft>
                <a:spcPts val="0"/>
              </a:spcAft>
              <a:buClr>
                <a:srgbClr val="363534"/>
              </a:buClr>
              <a:buSzTx/>
              <a:buFont typeface="Arial"/>
              <a:buNone/>
              <a:tabLst/>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14300" marR="0" lvl="0" indent="-114300" algn="l" defTabSz="914400" rtl="0" eaLnBrk="1" fontAlgn="auto" latinLnBrk="0" hangingPunct="1">
              <a:lnSpc>
                <a:spcPts val="8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Associate Degrees</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Electrical, Electronic, and Communications Engineering Technology/Technician</a:t>
            </a: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Electromechanical/Electromechanical Engineering Technology/Technician</a:t>
            </a:r>
          </a:p>
          <a:p>
            <a:pPr lvl="0">
              <a:lnSpc>
                <a:spcPts val="700"/>
              </a:lnSpc>
              <a:buClr>
                <a:srgbClr val="363534"/>
              </a:buClr>
              <a:buSzPts val="800"/>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0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Electrical and Electronics Engineering</a:t>
            </a: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Systems Engineering</a:t>
            </a:r>
          </a:p>
          <a:p>
            <a:pPr marL="114300" lvl="0" indent="-114300">
              <a:lnSpc>
                <a:spcPts val="700"/>
              </a:lnSpc>
              <a:buClr>
                <a:srgbClr val="363534"/>
              </a:buClr>
              <a:buSzPts val="800"/>
              <a:buFontTx/>
              <a:buChar char="•"/>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Electrical and Electronics Engineering</a:t>
            </a: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Bioengineering and Biomedical Engineering</a:t>
            </a:r>
          </a:p>
          <a:p>
            <a:pPr lvl="0">
              <a:lnSpc>
                <a:spcPts val="1000"/>
              </a:lnSpc>
              <a:buClr>
                <a:srgbClr val="363534"/>
              </a:buClr>
              <a:buSzPts val="800"/>
              <a:defRPr/>
            </a:pP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00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Additional Stackable IBCs/License</a:t>
            </a: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Professional Electrical Engineer (EE License)</a:t>
            </a: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Electrical Apprenticeship Certificate Level 1 (520)</a:t>
            </a:r>
          </a:p>
        </p:txBody>
      </p:sp>
      <p:sp>
        <p:nvSpPr>
          <p:cNvPr id="15" name="Rectangle 14">
            <a:extLst>
              <a:ext uri="{FF2B5EF4-FFF2-40B4-BE49-F238E27FC236}">
                <a16:creationId xmlns:a16="http://schemas.microsoft.com/office/drawing/2014/main" id="{015EAF6B-99CE-4B46-8970-C84F35537098}"/>
              </a:ext>
            </a:extLst>
          </p:cNvPr>
          <p:cNvSpPr/>
          <p:nvPr/>
        </p:nvSpPr>
        <p:spPr>
          <a:xfrm>
            <a:off x="5378150" y="5973217"/>
            <a:ext cx="226611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9494" y="6391168"/>
            <a:ext cx="1901952" cy="1057273"/>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84586" y="6390849"/>
            <a:ext cx="1649075" cy="523741"/>
          </a:xfrm>
          <a:prstGeom prst="rect">
            <a:avLst/>
          </a:prstGeom>
          <a:noFill/>
        </p:spPr>
        <p:txBody>
          <a:bodyPr wrap="square" rtlCol="0">
            <a:noAutofit/>
          </a:bodyPr>
          <a:lstStyle/>
          <a:p>
            <a:pPr lvl="0" defTabSz="1341150">
              <a:lnSpc>
                <a:spcPts val="1200"/>
              </a:lnSpc>
              <a:buClr>
                <a:prstClr val="black"/>
              </a:buClr>
              <a:buSzPts val="800"/>
              <a:defRPr/>
            </a:pPr>
            <a: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Electrical and Electronic Engineering Technologists </a:t>
            </a:r>
            <a:b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br>
            <a: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and Technicians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85896" y="6839311"/>
            <a:ext cx="1506394" cy="523741"/>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$62,968</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1,156</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14</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15685" y="7534932"/>
            <a:ext cx="1901952" cy="91721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85603" y="7550805"/>
            <a:ext cx="1696004" cy="344343"/>
          </a:xfrm>
          <a:prstGeom prst="rect">
            <a:avLst/>
          </a:prstGeom>
          <a:noFill/>
        </p:spPr>
        <p:txBody>
          <a:bodyPr wrap="square" rtlCol="0">
            <a:noAutofit/>
          </a:bodyPr>
          <a:lstStyle/>
          <a:p>
            <a:pPr lvl="0" defTabSz="1341150">
              <a:lnSpc>
                <a:spcPts val="1200"/>
              </a:lnSpc>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Electrical and Electronics Drafters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80690" y="7839221"/>
            <a:ext cx="1440457" cy="574584"/>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58,987</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406</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16%</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19495" y="8545949"/>
            <a:ext cx="1901952" cy="759635"/>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80395" y="8541506"/>
            <a:ext cx="1561425"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Electrical Engineers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82427" y="8694119"/>
            <a:ext cx="1509863"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$102,534</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1,271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21</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Electrical Engineering</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4">
            <a:alphaModFix/>
          </a:blip>
          <a:srcRect/>
          <a:stretch/>
        </p:blipFill>
        <p:spPr>
          <a:xfrm>
            <a:off x="146880" y="9652070"/>
            <a:ext cx="705086" cy="352543"/>
          </a:xfrm>
          <a:prstGeom prst="rect">
            <a:avLst/>
          </a:prstGeom>
          <a:noFill/>
          <a:ln>
            <a:noFill/>
          </a:ln>
        </p:spPr>
      </p:pic>
      <p:sp>
        <p:nvSpPr>
          <p:cNvPr id="8" name="TextBox 2">
            <a:extLst>
              <a:ext uri="{FF2B5EF4-FFF2-40B4-BE49-F238E27FC236}">
                <a16:creationId xmlns:a16="http://schemas.microsoft.com/office/drawing/2014/main" id="{A70F6E95-8003-B142-A9FC-04557A922F61}"/>
              </a:ext>
            </a:extLst>
          </p:cNvPr>
          <p:cNvSpPr txBox="1"/>
          <p:nvPr/>
        </p:nvSpPr>
        <p:spPr>
          <a:xfrm>
            <a:off x="828203" y="9610077"/>
            <a:ext cx="3754879" cy="4385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50"/>
              </a:lnSpc>
            </a:pPr>
            <a:r>
              <a:rPr lang="en-US" sz="75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Successful completion of the Electrical Engineering program of study will fulfill requirements of the STEM endorsement if the math and science requirements are met or Business and Industry endorsement .</a:t>
            </a:r>
          </a:p>
        </p:txBody>
      </p:sp>
      <p:sp>
        <p:nvSpPr>
          <p:cNvPr id="16" name="TextBox 15">
            <a:extLst>
              <a:ext uri="{FF2B5EF4-FFF2-40B4-BE49-F238E27FC236}">
                <a16:creationId xmlns:a16="http://schemas.microsoft.com/office/drawing/2014/main" id="{B2A48FAD-82DB-9B6A-67D5-32313FBB8B50}"/>
              </a:ext>
            </a:extLst>
          </p:cNvPr>
          <p:cNvSpPr txBox="1"/>
          <p:nvPr/>
        </p:nvSpPr>
        <p:spPr>
          <a:xfrm>
            <a:off x="4683475" y="9364887"/>
            <a:ext cx="3754879" cy="184666"/>
          </a:xfrm>
          <a:prstGeom prst="rect">
            <a:avLst/>
          </a:prstGeom>
          <a:noFill/>
        </p:spPr>
        <p:txBody>
          <a:bodyPr wrap="square" rtlCol="0">
            <a:spAutoFit/>
          </a:bodyPr>
          <a:lstStyle/>
          <a:p>
            <a:r>
              <a:rPr lang="en-US" sz="600" b="0" i="0" u="none" strike="noStrike" dirty="0">
                <a:solidFill>
                  <a:srgbClr val="000000"/>
                </a:solidFill>
                <a:effectLst/>
              </a:rPr>
              <a:t>Data Source: TexasWages,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3" name="Picture 12" descr="QR Code">
            <a:extLst>
              <a:ext uri="{FF2B5EF4-FFF2-40B4-BE49-F238E27FC236}">
                <a16:creationId xmlns:a16="http://schemas.microsoft.com/office/drawing/2014/main" id="{F6F33075-D7BE-9844-B591-8634CC78455F}"/>
              </a:ext>
              <a:ext uri="{C183D7F6-B498-43B3-948B-1728B52AA6E4}">
                <adec:decorative xmlns:adec="http://schemas.microsoft.com/office/drawing/2017/decorative" val="0"/>
              </a:ext>
            </a:extLst>
          </p:cNvPr>
          <p:cNvPicPr>
            <a:picLocks noChangeAspect="1"/>
          </p:cNvPicPr>
          <p:nvPr/>
        </p:nvPicPr>
        <p:blipFill rotWithShape="1">
          <a:blip r:embed="rId5"/>
          <a:srcRect l="18512" t="13349" r="19492" b="24159"/>
          <a:stretch/>
        </p:blipFill>
        <p:spPr>
          <a:xfrm>
            <a:off x="4736238" y="9501837"/>
            <a:ext cx="493776" cy="497739"/>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74594" y="9496943"/>
            <a:ext cx="2205504"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79452" y="3338015"/>
            <a:ext cx="605870" cy="585216"/>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25933" y="2192583"/>
            <a:ext cx="605870" cy="585216"/>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79140" y="5930459"/>
            <a:ext cx="598826" cy="585216"/>
          </a:xfrm>
          <a:prstGeom prst="rect">
            <a:avLst/>
          </a:prstGeom>
        </p:spPr>
      </p:pic>
      <p:pic>
        <p:nvPicPr>
          <p:cNvPr id="50" name="Picture 49">
            <a:extLst>
              <a:ext uri="{FF2B5EF4-FFF2-40B4-BE49-F238E27FC236}">
                <a16:creationId xmlns:a16="http://schemas.microsoft.com/office/drawing/2014/main" id="{E5F7C7EA-0D1E-F040-A951-BED9310FE47C}"/>
              </a:ext>
              <a:ext uri="{C183D7F6-B498-43B3-948B-1728B52AA6E4}">
                <adec:decorative xmlns:adec="http://schemas.microsoft.com/office/drawing/2017/decorative" val="1"/>
              </a:ext>
            </a:extLst>
          </p:cNvPr>
          <p:cNvPicPr>
            <a:picLocks noChangeAspect="1"/>
          </p:cNvPicPr>
          <p:nvPr/>
        </p:nvPicPr>
        <p:blipFill rotWithShape="1">
          <a:blip r:embed="rId10"/>
          <a:srcRect l="2295" t="16474" r="1966" b="42013"/>
          <a:stretch/>
        </p:blipFill>
        <p:spPr>
          <a:xfrm>
            <a:off x="4683495" y="2238825"/>
            <a:ext cx="3089520" cy="753844"/>
          </a:xfrm>
          <a:prstGeom prst="rect">
            <a:avLst/>
          </a:prstGeom>
        </p:spPr>
      </p:pic>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7DAF7A-4980-9721-ACDD-31F2CCA6D6EE}"/>
              </a:ext>
            </a:extLst>
          </p:cNvPr>
          <p:cNvPicPr>
            <a:picLocks noChangeAspect="1"/>
          </p:cNvPicPr>
          <p:nvPr/>
        </p:nvPicPr>
        <p:blipFill>
          <a:blip r:embed="rId4"/>
          <a:stretch>
            <a:fillRect/>
          </a:stretch>
        </p:blipFill>
        <p:spPr>
          <a:xfrm>
            <a:off x="291803" y="6403091"/>
            <a:ext cx="408467" cy="1127858"/>
          </a:xfrm>
          <a:prstGeom prst="rect">
            <a:avLst/>
          </a:prstGeom>
        </p:spPr>
      </p:pic>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Electrical Engineering</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71780" y="128692"/>
            <a:ext cx="6392254" cy="400110"/>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itchFamily="2" charset="0"/>
                <a:cs typeface="Calibri" panose="020F0502020204030204" pitchFamily="34" charset="0"/>
              </a:rPr>
              <a:t>Engineering Career Cluster</a:t>
            </a:r>
            <a:endPar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77876" y="482524"/>
            <a:ext cx="6392254"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rPr>
              <a:t>Electrical Engineering</a:t>
            </a:r>
          </a:p>
        </p:txBody>
      </p:sp>
      <p:sp>
        <p:nvSpPr>
          <p:cNvPr id="2" name="TextBox 1">
            <a:extLst>
              <a:ext uri="{FF2B5EF4-FFF2-40B4-BE49-F238E27FC236}">
                <a16:creationId xmlns:a16="http://schemas.microsoft.com/office/drawing/2014/main" id="{53CAAE19-98A7-CE4E-903C-01D19008C594}"/>
              </a:ext>
            </a:extLst>
          </p:cNvPr>
          <p:cNvSpPr txBox="1"/>
          <p:nvPr/>
        </p:nvSpPr>
        <p:spPr>
          <a:xfrm>
            <a:off x="-996" y="1110496"/>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24790" y="1935403"/>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84385" y="1989090"/>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0690268"/>
              </p:ext>
            </p:extLst>
          </p:nvPr>
        </p:nvGraphicFramePr>
        <p:xfrm>
          <a:off x="813695" y="1577897"/>
          <a:ext cx="6437376" cy="10302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ts val="12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ts val="12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ts val="12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lnSpc>
                          <a:spcPts val="12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510540">
                <a:tc>
                  <a:txBody>
                    <a:bodyPr/>
                    <a:lstStyle/>
                    <a:p>
                      <a:pPr marL="0" marR="0" lvl="0" indent="0" algn="l" defTabSz="777240" rtl="0" eaLnBrk="1" fontAlgn="auto" latinLnBrk="0" hangingPunct="1">
                        <a:lnSpc>
                          <a:spcPts val="12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Introduction to Engineering Design (PLTW)*</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ts val="12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N1303742 (1 credit)</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ts val="12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2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ts val="12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ts val="1200"/>
                        </a:lnSpc>
                        <a:spcBef>
                          <a:spcPts val="0"/>
                        </a:spcBef>
                        <a:spcAft>
                          <a:spcPts val="0"/>
                        </a:spcAft>
                        <a:buClr>
                          <a:schemeClr val="dk1"/>
                        </a:buClr>
                        <a:buSzPts val="1000"/>
                        <a:buFont typeface="Calibri"/>
                        <a:buNone/>
                      </a:pPr>
                      <a:r>
                        <a:rPr lang="en-US" sz="9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ts val="12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66642"/>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88911" y="3406114"/>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44567" y="3504632"/>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latin typeface="Calibri" panose="020F0502020204030204" pitchFamily="34" charset="0"/>
                <a:ea typeface="Open Sans Semibold" panose="020B0606030504020204" pitchFamily="34" charset="0"/>
                <a:cs typeface="Calibri" panose="020F0502020204030204" pitchFamily="34" charset="0"/>
              </a:rPr>
              <a:t>Electrical Engineering</a:t>
            </a: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8913752"/>
              </p:ext>
            </p:extLst>
          </p:nvPr>
        </p:nvGraphicFramePr>
        <p:xfrm>
          <a:off x="853108" y="3048608"/>
          <a:ext cx="6437376" cy="1144217"/>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82995">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Robotics I*</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13037000 (1 credit)</a:t>
                      </a:r>
                      <a:endParaRPr kumimoji="0" lang="en-US" sz="10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ts val="12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Applied Engineering</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ts val="1200"/>
                        </a:lnSpc>
                        <a:spcBef>
                          <a:spcPts val="0"/>
                        </a:spcBef>
                        <a:spcAft>
                          <a:spcPts val="0"/>
                        </a:spcAft>
                        <a:buClr>
                          <a:schemeClr val="dk1"/>
                        </a:buClr>
                        <a:buSzPts val="1000"/>
                        <a:buFont typeface="Calibri"/>
                        <a:buNone/>
                      </a:pPr>
                      <a:r>
                        <a:rPr lang="en-US" sz="9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667793"/>
                  </a:ext>
                </a:extLst>
              </a:tr>
            </a:tbl>
          </a:graphicData>
        </a:graphic>
      </p:graphicFrame>
      <p:sp>
        <p:nvSpPr>
          <p:cNvPr id="6" name="TextBox 5">
            <a:extLst>
              <a:ext uri="{FF2B5EF4-FFF2-40B4-BE49-F238E27FC236}">
                <a16:creationId xmlns:a16="http://schemas.microsoft.com/office/drawing/2014/main" id="{2D817A3E-497F-DAFF-CB9B-0D5EDAA3C8C5}"/>
              </a:ext>
            </a:extLst>
          </p:cNvPr>
          <p:cNvSpPr txBox="1"/>
          <p:nvPr/>
        </p:nvSpPr>
        <p:spPr>
          <a:xfrm>
            <a:off x="722144" y="8509821"/>
            <a:ext cx="6699305" cy="220573"/>
          </a:xfrm>
          <a:prstGeom prst="rect">
            <a:avLst/>
          </a:prstGeom>
          <a:noFill/>
        </p:spPr>
        <p:txBody>
          <a:bodyPr wrap="square" rtlCol="0">
            <a:spAutoFit/>
          </a:bodyPr>
          <a:lstStyle/>
          <a:p>
            <a:pPr>
              <a:lnSpc>
                <a:spcPts val="960"/>
              </a:lnSpc>
              <a:defRPr/>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 name="Google Shape;195;p2">
            <a:extLst>
              <a:ext uri="{FF2B5EF4-FFF2-40B4-BE49-F238E27FC236}">
                <a16:creationId xmlns:a16="http://schemas.microsoft.com/office/drawing/2014/main" id="{FA340FAB-0D17-361E-7DF9-C20EBE769525}"/>
              </a:ext>
            </a:extLst>
          </p:cNvPr>
          <p:cNvSpPr txBox="1"/>
          <p:nvPr/>
        </p:nvSpPr>
        <p:spPr>
          <a:xfrm>
            <a:off x="0" y="9232238"/>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Engineering </a:t>
            </a:r>
            <a:r>
              <a:rPr lang="en-US" sz="900"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career </a:t>
            </a:r>
            <a:r>
              <a:rPr kumimoji="0" lang="en-US" sz="900"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cluster</a:t>
            </a:r>
            <a:r>
              <a:rPr kumimoji="0" lang="en-US" sz="90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6">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a:t>
            </a:r>
            <a:r>
              <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r>
              <a:rPr kumimoji="0" lang="en-US" sz="6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8">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A39FDEB0-9B55-A82A-26B7-22876505840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354885" y="2027844"/>
            <a:ext cx="438912" cy="438912"/>
          </a:xfrm>
          <a:prstGeom prst="rect">
            <a:avLst/>
          </a:prstGeom>
        </p:spPr>
      </p:pic>
      <p:pic>
        <p:nvPicPr>
          <p:cNvPr id="49" name="Picture 48">
            <a:extLst>
              <a:ext uri="{FF2B5EF4-FFF2-40B4-BE49-F238E27FC236}">
                <a16:creationId xmlns:a16="http://schemas.microsoft.com/office/drawing/2014/main" id="{130E5CFC-4FCD-F188-1B8C-FD898A6EBB4C}"/>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241181" y="2024588"/>
            <a:ext cx="438912" cy="438912"/>
          </a:xfrm>
          <a:prstGeom prst="rect">
            <a:avLst/>
          </a:prstGeom>
        </p:spPr>
      </p:pic>
      <p:pic>
        <p:nvPicPr>
          <p:cNvPr id="50" name="Picture 49">
            <a:extLst>
              <a:ext uri="{FF2B5EF4-FFF2-40B4-BE49-F238E27FC236}">
                <a16:creationId xmlns:a16="http://schemas.microsoft.com/office/drawing/2014/main" id="{1CC42AC9-B022-39AF-1985-427ADCDAFF6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794483" y="2024588"/>
            <a:ext cx="438912" cy="438912"/>
          </a:xfrm>
          <a:prstGeom prst="rect">
            <a:avLst/>
          </a:prstGeom>
        </p:spPr>
      </p:pic>
      <p:pic>
        <p:nvPicPr>
          <p:cNvPr id="51" name="Picture 50">
            <a:extLst>
              <a:ext uri="{FF2B5EF4-FFF2-40B4-BE49-F238E27FC236}">
                <a16:creationId xmlns:a16="http://schemas.microsoft.com/office/drawing/2014/main" id="{D956079E-8468-08FB-9553-7E369E46052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354885" y="2010572"/>
            <a:ext cx="438912" cy="438912"/>
          </a:xfrm>
          <a:prstGeom prst="rect">
            <a:avLst/>
          </a:prstGeom>
        </p:spPr>
      </p:pic>
      <p:pic>
        <p:nvPicPr>
          <p:cNvPr id="52" name="Picture 51">
            <a:extLst>
              <a:ext uri="{FF2B5EF4-FFF2-40B4-BE49-F238E27FC236}">
                <a16:creationId xmlns:a16="http://schemas.microsoft.com/office/drawing/2014/main" id="{3F9ADDAB-D909-1B4A-D6ED-46F8DD3CB34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241181" y="2007316"/>
            <a:ext cx="438912" cy="438912"/>
          </a:xfrm>
          <a:prstGeom prst="rect">
            <a:avLst/>
          </a:prstGeom>
        </p:spPr>
      </p:pic>
      <p:pic>
        <p:nvPicPr>
          <p:cNvPr id="53" name="Picture 52">
            <a:extLst>
              <a:ext uri="{FF2B5EF4-FFF2-40B4-BE49-F238E27FC236}">
                <a16:creationId xmlns:a16="http://schemas.microsoft.com/office/drawing/2014/main" id="{B6DE2CB1-57AA-01F0-D461-EF10F44027D7}"/>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794483" y="2007316"/>
            <a:ext cx="438912" cy="438912"/>
          </a:xfrm>
          <a:prstGeom prst="rect">
            <a:avLst/>
          </a:prstGeom>
        </p:spPr>
      </p:pic>
      <p:pic>
        <p:nvPicPr>
          <p:cNvPr id="57" name="Picture 56">
            <a:extLst>
              <a:ext uri="{FF2B5EF4-FFF2-40B4-BE49-F238E27FC236}">
                <a16:creationId xmlns:a16="http://schemas.microsoft.com/office/drawing/2014/main" id="{3E6FE1DA-D7D5-84FA-3DC8-0F014A30F01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779287" y="3529173"/>
            <a:ext cx="438912" cy="438912"/>
          </a:xfrm>
          <a:prstGeom prst="rect">
            <a:avLst/>
          </a:prstGeom>
        </p:spPr>
      </p:pic>
      <p:pic>
        <p:nvPicPr>
          <p:cNvPr id="9" name="Picture 8">
            <a:extLst>
              <a:ext uri="{FF2B5EF4-FFF2-40B4-BE49-F238E27FC236}">
                <a16:creationId xmlns:a16="http://schemas.microsoft.com/office/drawing/2014/main" id="{9E879EDD-77C9-4DBE-73F1-75047075060E}"/>
              </a:ext>
            </a:extLst>
          </p:cNvPr>
          <p:cNvPicPr>
            <a:picLocks noChangeAspect="1"/>
          </p:cNvPicPr>
          <p:nvPr/>
        </p:nvPicPr>
        <p:blipFill>
          <a:blip r:embed="rId12"/>
          <a:stretch>
            <a:fillRect/>
          </a:stretch>
        </p:blipFill>
        <p:spPr>
          <a:xfrm>
            <a:off x="307045" y="4701803"/>
            <a:ext cx="408467" cy="1127858"/>
          </a:xfrm>
          <a:prstGeom prst="rect">
            <a:avLst/>
          </a:prstGeom>
        </p:spPr>
      </p:pic>
      <p:pic>
        <p:nvPicPr>
          <p:cNvPr id="10" name="Picture 9">
            <a:extLst>
              <a:ext uri="{FF2B5EF4-FFF2-40B4-BE49-F238E27FC236}">
                <a16:creationId xmlns:a16="http://schemas.microsoft.com/office/drawing/2014/main" id="{AA198E49-8997-D701-0C55-7F0F2C7A75CD}"/>
              </a:ext>
            </a:extLst>
          </p:cNvPr>
          <p:cNvPicPr>
            <a:picLocks noChangeAspect="1"/>
          </p:cNvPicPr>
          <p:nvPr/>
        </p:nvPicPr>
        <p:blipFill>
          <a:blip r:embed="rId13"/>
          <a:stretch>
            <a:fillRect/>
          </a:stretch>
        </p:blipFill>
        <p:spPr>
          <a:xfrm>
            <a:off x="322285" y="4783028"/>
            <a:ext cx="377985" cy="1012024"/>
          </a:xfrm>
          <a:prstGeom prst="rect">
            <a:avLst/>
          </a:prstGeom>
        </p:spPr>
      </p:pic>
      <p:graphicFrame>
        <p:nvGraphicFramePr>
          <p:cNvPr id="11" name="Table 10">
            <a:extLst>
              <a:ext uri="{FF2B5EF4-FFF2-40B4-BE49-F238E27FC236}">
                <a16:creationId xmlns:a16="http://schemas.microsoft.com/office/drawing/2014/main" id="{FEC0046F-0F9D-50D5-0377-5DF86B73B811}"/>
              </a:ext>
            </a:extLst>
          </p:cNvPr>
          <p:cNvGraphicFramePr>
            <a:graphicFrameLocks noGrp="1"/>
          </p:cNvGraphicFramePr>
          <p:nvPr>
            <p:extLst>
              <p:ext uri="{D42A27DB-BD31-4B8C-83A1-F6EECF244321}">
                <p14:modId xmlns:p14="http://schemas.microsoft.com/office/powerpoint/2010/main" val="2044753958"/>
              </p:ext>
            </p:extLst>
          </p:nvPr>
        </p:nvGraphicFramePr>
        <p:xfrm>
          <a:off x="853108" y="5054486"/>
          <a:ext cx="6437376" cy="662633"/>
        </p:xfrm>
        <a:graphic>
          <a:graphicData uri="http://schemas.openxmlformats.org/drawingml/2006/table">
            <a:tbl>
              <a:tblPr firstRow="1" bandRow="1">
                <a:noFill/>
              </a:tblPr>
              <a:tblGrid>
                <a:gridCol w="1691640">
                  <a:extLst>
                    <a:ext uri="{9D8B030D-6E8A-4147-A177-3AD203B41FA5}">
                      <a16:colId xmlns:a16="http://schemas.microsoft.com/office/drawing/2014/main" val="3963475496"/>
                    </a:ext>
                  </a:extLst>
                </a:gridCol>
                <a:gridCol w="73152">
                  <a:extLst>
                    <a:ext uri="{9D8B030D-6E8A-4147-A177-3AD203B41FA5}">
                      <a16:colId xmlns:a16="http://schemas.microsoft.com/office/drawing/2014/main" val="2747531972"/>
                    </a:ext>
                  </a:extLst>
                </a:gridCol>
                <a:gridCol w="2075688">
                  <a:extLst>
                    <a:ext uri="{9D8B030D-6E8A-4147-A177-3AD203B41FA5}">
                      <a16:colId xmlns:a16="http://schemas.microsoft.com/office/drawing/2014/main" val="2469784242"/>
                    </a:ext>
                  </a:extLst>
                </a:gridCol>
                <a:gridCol w="2596896">
                  <a:extLst>
                    <a:ext uri="{9D8B030D-6E8A-4147-A177-3AD203B41FA5}">
                      <a16:colId xmlns:a16="http://schemas.microsoft.com/office/drawing/2014/main" val="714205408"/>
                    </a:ext>
                  </a:extLst>
                </a:gridCol>
              </a:tblGrid>
              <a:tr h="54863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Digital Electronics*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13037600 (1 credit)</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Algebra I and Geometry</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ts val="12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ts val="1200"/>
                        </a:lnSpc>
                        <a:spcBef>
                          <a:spcPts val="0"/>
                        </a:spcBef>
                        <a:spcAft>
                          <a:spcPts val="0"/>
                        </a:spcAft>
                        <a:buClr>
                          <a:schemeClr val="dk1"/>
                        </a:buClr>
                        <a:buSzPts val="1000"/>
                        <a:buFont typeface="Calibri"/>
                        <a:buNone/>
                      </a:pPr>
                      <a:r>
                        <a:rPr lang="en-US" sz="9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7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941098"/>
                  </a:ext>
                </a:extLst>
              </a:tr>
            </a:tbl>
          </a:graphicData>
        </a:graphic>
      </p:graphicFrame>
      <p:graphicFrame>
        <p:nvGraphicFramePr>
          <p:cNvPr id="13" name="Table 12">
            <a:extLst>
              <a:ext uri="{FF2B5EF4-FFF2-40B4-BE49-F238E27FC236}">
                <a16:creationId xmlns:a16="http://schemas.microsoft.com/office/drawing/2014/main" id="{94814334-3FF7-8FB8-1705-95DDB5CE8FD6}"/>
              </a:ext>
            </a:extLst>
          </p:cNvPr>
          <p:cNvGraphicFramePr>
            <a:graphicFrameLocks noGrp="1"/>
          </p:cNvGraphicFramePr>
          <p:nvPr>
            <p:extLst>
              <p:ext uri="{D42A27DB-BD31-4B8C-83A1-F6EECF244321}">
                <p14:modId xmlns:p14="http://schemas.microsoft.com/office/powerpoint/2010/main" val="3773025337"/>
              </p:ext>
            </p:extLst>
          </p:nvPr>
        </p:nvGraphicFramePr>
        <p:xfrm>
          <a:off x="852916" y="4722603"/>
          <a:ext cx="6437376" cy="326234"/>
        </p:xfrm>
        <a:graphic>
          <a:graphicData uri="http://schemas.openxmlformats.org/drawingml/2006/table">
            <a:tbl>
              <a:tblPr firstRow="1" bandRow="1">
                <a:noFill/>
              </a:tblPr>
              <a:tblGrid>
                <a:gridCol w="1691640">
                  <a:extLst>
                    <a:ext uri="{9D8B030D-6E8A-4147-A177-3AD203B41FA5}">
                      <a16:colId xmlns:a16="http://schemas.microsoft.com/office/drawing/2014/main" val="1645723255"/>
                    </a:ext>
                  </a:extLst>
                </a:gridCol>
                <a:gridCol w="73152">
                  <a:extLst>
                    <a:ext uri="{9D8B030D-6E8A-4147-A177-3AD203B41FA5}">
                      <a16:colId xmlns:a16="http://schemas.microsoft.com/office/drawing/2014/main" val="2204835403"/>
                    </a:ext>
                  </a:extLst>
                </a:gridCol>
                <a:gridCol w="2075688">
                  <a:extLst>
                    <a:ext uri="{9D8B030D-6E8A-4147-A177-3AD203B41FA5}">
                      <a16:colId xmlns:a16="http://schemas.microsoft.com/office/drawing/2014/main" val="819380784"/>
                    </a:ext>
                  </a:extLst>
                </a:gridCol>
                <a:gridCol w="2596896">
                  <a:extLst>
                    <a:ext uri="{9D8B030D-6E8A-4147-A177-3AD203B41FA5}">
                      <a16:colId xmlns:a16="http://schemas.microsoft.com/office/drawing/2014/main" val="3697628774"/>
                    </a:ext>
                  </a:extLst>
                </a:gridCol>
              </a:tblGrid>
              <a:tr h="32623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526539788"/>
                  </a:ext>
                </a:extLst>
              </a:tr>
            </a:tbl>
          </a:graphicData>
        </a:graphic>
      </p:graphicFrame>
      <p:pic>
        <p:nvPicPr>
          <p:cNvPr id="14" name="Picture 13">
            <a:extLst>
              <a:ext uri="{FF2B5EF4-FFF2-40B4-BE49-F238E27FC236}">
                <a16:creationId xmlns:a16="http://schemas.microsoft.com/office/drawing/2014/main" id="{8B2DC627-4365-7FDB-DA78-709B8465EAAA}"/>
              </a:ext>
            </a:extLst>
          </p:cNvPr>
          <p:cNvPicPr>
            <a:picLocks noChangeAspect="1"/>
          </p:cNvPicPr>
          <p:nvPr/>
        </p:nvPicPr>
        <p:blipFill>
          <a:blip r:embed="rId14"/>
          <a:stretch>
            <a:fillRect/>
          </a:stretch>
        </p:blipFill>
        <p:spPr>
          <a:xfrm>
            <a:off x="5779249" y="5181358"/>
            <a:ext cx="438950" cy="438950"/>
          </a:xfrm>
          <a:prstGeom prst="rect">
            <a:avLst/>
          </a:prstGeom>
        </p:spPr>
      </p:pic>
      <p:graphicFrame>
        <p:nvGraphicFramePr>
          <p:cNvPr id="15" name="Table 14">
            <a:extLst>
              <a:ext uri="{FF2B5EF4-FFF2-40B4-BE49-F238E27FC236}">
                <a16:creationId xmlns:a16="http://schemas.microsoft.com/office/drawing/2014/main" id="{446807F3-63B4-2413-41F1-FE4AD771513F}"/>
              </a:ext>
            </a:extLst>
          </p:cNvPr>
          <p:cNvGraphicFramePr>
            <a:graphicFrameLocks noGrp="1"/>
          </p:cNvGraphicFramePr>
          <p:nvPr>
            <p:extLst>
              <p:ext uri="{D42A27DB-BD31-4B8C-83A1-F6EECF244321}">
                <p14:modId xmlns:p14="http://schemas.microsoft.com/office/powerpoint/2010/main" val="558278173"/>
              </p:ext>
            </p:extLst>
          </p:nvPr>
        </p:nvGraphicFramePr>
        <p:xfrm>
          <a:off x="852916" y="6743297"/>
          <a:ext cx="6437376" cy="952193"/>
        </p:xfrm>
        <a:graphic>
          <a:graphicData uri="http://schemas.openxmlformats.org/drawingml/2006/table">
            <a:tbl>
              <a:tblPr firstRow="1" bandRow="1">
                <a:noFill/>
              </a:tblPr>
              <a:tblGrid>
                <a:gridCol w="1691640">
                  <a:extLst>
                    <a:ext uri="{9D8B030D-6E8A-4147-A177-3AD203B41FA5}">
                      <a16:colId xmlns:a16="http://schemas.microsoft.com/office/drawing/2014/main" val="835880551"/>
                    </a:ext>
                  </a:extLst>
                </a:gridCol>
                <a:gridCol w="73152">
                  <a:extLst>
                    <a:ext uri="{9D8B030D-6E8A-4147-A177-3AD203B41FA5}">
                      <a16:colId xmlns:a16="http://schemas.microsoft.com/office/drawing/2014/main" val="1495303450"/>
                    </a:ext>
                  </a:extLst>
                </a:gridCol>
                <a:gridCol w="2075688">
                  <a:extLst>
                    <a:ext uri="{9D8B030D-6E8A-4147-A177-3AD203B41FA5}">
                      <a16:colId xmlns:a16="http://schemas.microsoft.com/office/drawing/2014/main" val="3556166608"/>
                    </a:ext>
                  </a:extLst>
                </a:gridCol>
                <a:gridCol w="2596896">
                  <a:extLst>
                    <a:ext uri="{9D8B030D-6E8A-4147-A177-3AD203B41FA5}">
                      <a16:colId xmlns:a16="http://schemas.microsoft.com/office/drawing/2014/main" val="3313099616"/>
                    </a:ext>
                  </a:extLst>
                </a:gridCol>
              </a:tblGrid>
              <a:tr h="655615">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Engineering Design and Development (PLTW)*</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N1303749 (1 credit)</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College preparatory mathematics and science courses</a:t>
                      </a:r>
                      <a:endParaRPr lang="en-US" sz="9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endParaRPr>
                    </a:p>
                    <a:p>
                      <a:pPr marL="0" marR="0" lvl="0" indent="0" algn="l" rtl="0">
                        <a:lnSpc>
                          <a:spcPts val="12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Engineering Design</a:t>
                      </a:r>
                    </a:p>
                    <a:p>
                      <a:pPr marL="0" marR="0" lvl="0" indent="0" algn="l" rtl="0">
                        <a:lnSpc>
                          <a:spcPts val="1200"/>
                        </a:lnSpc>
                        <a:spcBef>
                          <a:spcPts val="0"/>
                        </a:spcBef>
                        <a:spcAft>
                          <a:spcPts val="0"/>
                        </a:spcAft>
                        <a:buClr>
                          <a:schemeClr val="dk1"/>
                        </a:buClr>
                        <a:buSzPts val="1000"/>
                        <a:buFont typeface="Calibri"/>
                        <a:buNone/>
                      </a:pPr>
                      <a:r>
                        <a:rPr lang="en-US" sz="9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769021"/>
                  </a:ext>
                </a:extLst>
              </a:tr>
            </a:tbl>
          </a:graphicData>
        </a:graphic>
      </p:graphicFrame>
      <p:graphicFrame>
        <p:nvGraphicFramePr>
          <p:cNvPr id="16" name="Table 15">
            <a:extLst>
              <a:ext uri="{FF2B5EF4-FFF2-40B4-BE49-F238E27FC236}">
                <a16:creationId xmlns:a16="http://schemas.microsoft.com/office/drawing/2014/main" id="{0DEC1E02-E40F-DA6B-03A2-F4CFCAED83F9}"/>
              </a:ext>
            </a:extLst>
          </p:cNvPr>
          <p:cNvGraphicFramePr>
            <a:graphicFrameLocks noGrp="1"/>
          </p:cNvGraphicFramePr>
          <p:nvPr>
            <p:extLst>
              <p:ext uri="{D42A27DB-BD31-4B8C-83A1-F6EECF244321}">
                <p14:modId xmlns:p14="http://schemas.microsoft.com/office/powerpoint/2010/main" val="1533602099"/>
              </p:ext>
            </p:extLst>
          </p:nvPr>
        </p:nvGraphicFramePr>
        <p:xfrm>
          <a:off x="853108" y="6399360"/>
          <a:ext cx="6437376" cy="329184"/>
        </p:xfrm>
        <a:graphic>
          <a:graphicData uri="http://schemas.openxmlformats.org/drawingml/2006/table">
            <a:tbl>
              <a:tblPr firstRow="1" bandRow="1">
                <a:noFill/>
              </a:tblPr>
              <a:tblGrid>
                <a:gridCol w="1691640">
                  <a:extLst>
                    <a:ext uri="{9D8B030D-6E8A-4147-A177-3AD203B41FA5}">
                      <a16:colId xmlns:a16="http://schemas.microsoft.com/office/drawing/2014/main" val="206482380"/>
                    </a:ext>
                  </a:extLst>
                </a:gridCol>
                <a:gridCol w="73152">
                  <a:extLst>
                    <a:ext uri="{9D8B030D-6E8A-4147-A177-3AD203B41FA5}">
                      <a16:colId xmlns:a16="http://schemas.microsoft.com/office/drawing/2014/main" val="3296198410"/>
                    </a:ext>
                  </a:extLst>
                </a:gridCol>
                <a:gridCol w="2075688">
                  <a:extLst>
                    <a:ext uri="{9D8B030D-6E8A-4147-A177-3AD203B41FA5}">
                      <a16:colId xmlns:a16="http://schemas.microsoft.com/office/drawing/2014/main" val="1358284876"/>
                    </a:ext>
                  </a:extLst>
                </a:gridCol>
                <a:gridCol w="2596896">
                  <a:extLst>
                    <a:ext uri="{9D8B030D-6E8A-4147-A177-3AD203B41FA5}">
                      <a16:colId xmlns:a16="http://schemas.microsoft.com/office/drawing/2014/main" val="1446976079"/>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84570898"/>
                  </a:ext>
                </a:extLst>
              </a:tr>
            </a:tbl>
          </a:graphicData>
        </a:graphic>
      </p:graphicFrame>
      <p:pic>
        <p:nvPicPr>
          <p:cNvPr id="17" name="Picture 16">
            <a:extLst>
              <a:ext uri="{FF2B5EF4-FFF2-40B4-BE49-F238E27FC236}">
                <a16:creationId xmlns:a16="http://schemas.microsoft.com/office/drawing/2014/main" id="{DE97FDF1-F69E-6232-1890-717050C8D814}"/>
              </a:ext>
            </a:extLst>
          </p:cNvPr>
          <p:cNvPicPr>
            <a:picLocks noChangeAspect="1"/>
          </p:cNvPicPr>
          <p:nvPr/>
        </p:nvPicPr>
        <p:blipFill>
          <a:blip r:embed="rId15"/>
          <a:stretch>
            <a:fillRect/>
          </a:stretch>
        </p:blipFill>
        <p:spPr>
          <a:xfrm>
            <a:off x="315937" y="6484317"/>
            <a:ext cx="377985" cy="1012024"/>
          </a:xfrm>
          <a:prstGeom prst="rect">
            <a:avLst/>
          </a:prstGeom>
        </p:spPr>
      </p:pic>
    </p:spTree>
    <p:extLst>
      <p:ext uri="{BB962C8B-B14F-4D97-AF65-F5344CB8AC3E}">
        <p14:creationId xmlns:p14="http://schemas.microsoft.com/office/powerpoint/2010/main" val="3524910215"/>
      </p:ext>
    </p:extLst>
  </p:cSld>
  <p:clrMapOvr>
    <a:masterClrMapping/>
  </p:clrMapOvr>
</p:sld>
</file>

<file path=ppt/theme/theme1.xml><?xml version="1.0" encoding="utf-8"?>
<a:theme xmlns:a="http://schemas.openxmlformats.org/drawingml/2006/main" name="Office Theme">
  <a:themeElements>
    <a:clrScheme name="CTE Engineering">
      <a:dk1>
        <a:srgbClr val="000000"/>
      </a:dk1>
      <a:lt1>
        <a:srgbClr val="FFFFFF"/>
      </a:lt1>
      <a:dk2>
        <a:srgbClr val="232C65"/>
      </a:dk2>
      <a:lt2>
        <a:srgbClr val="E7E6E6"/>
      </a:lt2>
      <a:accent1>
        <a:srgbClr val="93C740"/>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1A09FD79-1DDF-C246-8059-D41B75AC99A8}" vid="{F2AA1B96-835B-6844-800E-40F4D06916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433f0c-8bb8-4876-a8a6-687bcb1e8026">
      <Terms xmlns="http://schemas.microsoft.com/office/infopath/2007/PartnerControls"/>
    </lcf76f155ced4ddcb4097134ff3c332f>
    <TaxCatchAll xmlns="b41f19c4-7134-41b0-b126-9546d08a0b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017800-6C29-4460-BE1B-7F7BC9FF3452}">
  <ds:schemaRefs>
    <ds:schemaRef ds:uri="http://schemas.microsoft.com/sharepoint/v3/contenttype/forms"/>
  </ds:schemaRefs>
</ds:datastoreItem>
</file>

<file path=customXml/itemProps2.xml><?xml version="1.0" encoding="utf-8"?>
<ds:datastoreItem xmlns:ds="http://schemas.openxmlformats.org/officeDocument/2006/customXml" ds:itemID="{6CD95EEE-9BF4-4605-B15B-50297997A680}">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b41f19c4-7134-41b0-b126-9546d08a0bf5"/>
    <ds:schemaRef ds:uri="22433f0c-8bb8-4876-a8a6-687bcb1e8026"/>
  </ds:schemaRefs>
</ds:datastoreItem>
</file>

<file path=customXml/itemProps3.xml><?xml version="1.0" encoding="utf-8"?>
<ds:datastoreItem xmlns:ds="http://schemas.openxmlformats.org/officeDocument/2006/customXml" ds:itemID="{4336F3AA-86AB-461E-90A5-DFD5A1B29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Template-Engineering</Template>
  <TotalTime>2817</TotalTime>
  <Words>851</Words>
  <Application>Microsoft Office PowerPoint</Application>
  <PresentationFormat>Custom</PresentationFormat>
  <Paragraphs>134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Electrical Engineering — Page 1 </vt:lpstr>
      <vt:lpstr>Statewide Program of Study: Electrical Engineering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Electrical Engineering</dc:title>
  <dc:subject/>
  <dc:creator>Texas Education Agency</dc:creator>
  <cp:keywords/>
  <dc:description/>
  <cp:lastModifiedBy>Jeter, Jennifer</cp:lastModifiedBy>
  <cp:revision>124</cp:revision>
  <cp:lastPrinted>2023-10-03T21:31:19Z</cp:lastPrinted>
  <dcterms:created xsi:type="dcterms:W3CDTF">2023-10-24T21:00:03Z</dcterms:created>
  <dcterms:modified xsi:type="dcterms:W3CDTF">2025-01-07T22:04:51Z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