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72" r:id="rId4"/>
  </p:sldMasterIdLst>
  <p:notesMasterIdLst>
    <p:notesMasterId r:id="rId7"/>
  </p:notesMasterIdLst>
  <p:sldIdLst>
    <p:sldId id="257" r:id="rId5"/>
    <p:sldId id="259" r:id="rId6"/>
  </p:sldIdLst>
  <p:sldSz cx="7772400" cy="10058400"/>
  <p:notesSz cx="6858000" cy="9144000"/>
  <p:embeddedFontLst>
    <p:embeddedFont>
      <p:font typeface="Open Sans Semibold" panose="020B0706030804020204" pitchFamily="34" charset="0"/>
      <p:bold r:id="rId8"/>
      <p:boldItalic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3072"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C65EFA7-839C-0F49-32CB-B76E87E00990}" name="Freeman, Lacy" initials="FL" userId="S::Lacy.Freeman@tea.texas.gov::0e717412-cb6e-4281-a467-b8bf05e4c13b" providerId="AD"/>
  <p188:author id="{D17234B6-BCD2-B529-0665-A4152FF0A6AC}" name="Anali North Martin" initials="ANM" userId="S::a_northmartin@technicaeditorial.com::00870828-0574-42a8-aa47-3f2d7a56119c"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MOU" lastIdx="8" clrIdx="0">
    <p:extLst>
      <p:ext uri="{19B8F6BF-5375-455C-9EA6-DF929625EA0E}">
        <p15:presenceInfo xmlns:p15="http://schemas.microsoft.com/office/powerpoint/2012/main" userId="Microsoft Office User" providerId="None"/>
      </p:ext>
    </p:extLst>
  </p:cmAuthor>
  <p:cmAuthor id="2" name="Jamie Molina" initials="JM" lastIdx="1" clrIdx="1">
    <p:extLst>
      <p:ext uri="{19B8F6BF-5375-455C-9EA6-DF929625EA0E}">
        <p15:presenceInfo xmlns:p15="http://schemas.microsoft.com/office/powerpoint/2012/main" userId="52677dfea1be9225" providerId="Windows Live"/>
      </p:ext>
    </p:extLst>
  </p:cmAuthor>
  <p:cmAuthor id="3" name="Freeman, Lacy" initials="FL" lastIdx="1" clrIdx="2">
    <p:extLst>
      <p:ext uri="{19B8F6BF-5375-455C-9EA6-DF929625EA0E}">
        <p15:presenceInfo xmlns:p15="http://schemas.microsoft.com/office/powerpoint/2012/main" userId="S::lacy.freeman@tea.texas.gov::0e717412-cb6e-4281-a467-b8bf05e4c1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169"/>
    <a:srgbClr val="3864AF"/>
    <a:srgbClr val="363534"/>
    <a:srgbClr val="5A6267"/>
    <a:srgbClr val="3863AF"/>
    <a:srgbClr val="E7E3D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097" autoAdjust="0"/>
  </p:normalViewPr>
  <p:slideViewPr>
    <p:cSldViewPr snapToGrid="0" snapToObjects="1">
      <p:cViewPr>
        <p:scale>
          <a:sx n="100" d="100"/>
          <a:sy n="100" d="100"/>
        </p:scale>
        <p:origin x="2382" y="72"/>
      </p:cViewPr>
      <p:guideLst>
        <p:guide orient="horz" pos="3024"/>
        <p:guide pos="3072"/>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font" Target="fonts/font2.fntdata"/><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897815-62CD-F54E-B947-D5FDC947635C}" type="datetimeFigureOut">
              <a:rPr lang="en-US" smtClean="0"/>
              <a:t>1/7/2025</a:t>
            </a:fld>
            <a:endParaRPr lang="en-US" dirty="0"/>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43E5DC-FC10-574E-8CB7-83653E10725E}" type="slidenum">
              <a:rPr lang="en-US" smtClean="0"/>
              <a:t>‹#›</a:t>
            </a:fld>
            <a:endParaRPr lang="en-US" dirty="0"/>
          </a:p>
        </p:txBody>
      </p:sp>
    </p:spTree>
    <p:extLst>
      <p:ext uri="{BB962C8B-B14F-4D97-AF65-F5344CB8AC3E}">
        <p14:creationId xmlns:p14="http://schemas.microsoft.com/office/powerpoint/2010/main" val="36094245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3E5DC-FC10-574E-8CB7-83653E10725E}" type="slidenum">
              <a:rPr lang="en-US" smtClean="0"/>
              <a:t>1</a:t>
            </a:fld>
            <a:endParaRPr lang="en-US" dirty="0"/>
          </a:p>
        </p:txBody>
      </p:sp>
    </p:spTree>
    <p:extLst>
      <p:ext uri="{BB962C8B-B14F-4D97-AF65-F5344CB8AC3E}">
        <p14:creationId xmlns:p14="http://schemas.microsoft.com/office/powerpoint/2010/main" val="2357702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3E5DC-FC10-574E-8CB7-83653E10725E}" type="slidenum">
              <a:rPr lang="en-US" smtClean="0"/>
              <a:t>2</a:t>
            </a:fld>
            <a:endParaRPr lang="en-US" dirty="0"/>
          </a:p>
        </p:txBody>
      </p:sp>
    </p:spTree>
    <p:extLst>
      <p:ext uri="{BB962C8B-B14F-4D97-AF65-F5344CB8AC3E}">
        <p14:creationId xmlns:p14="http://schemas.microsoft.com/office/powerpoint/2010/main" val="21940361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4082650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2682679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4263835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749724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1580429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324852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2187028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879671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1415534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956771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dirty="0"/>
              <a:t>Click icon to add picture</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95DD6EFD-2D7D-9E45-8FC4-958639C0DF70}" type="datetimeFigureOut">
              <a:rPr lang="en-US" smtClean="0"/>
              <a:t>1/7/2025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A89F5BB-FCA8-2B48-A843-A42D6348B3FC}" type="slidenum">
              <a:rPr lang="en-US" smtClean="0"/>
              <a:t>‹#›</a:t>
            </a:fld>
            <a:endParaRPr lang="en-US" dirty="0"/>
          </a:p>
        </p:txBody>
      </p:sp>
    </p:spTree>
    <p:extLst>
      <p:ext uri="{BB962C8B-B14F-4D97-AF65-F5344CB8AC3E}">
        <p14:creationId xmlns:p14="http://schemas.microsoft.com/office/powerpoint/2010/main" val="578233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95DD6EFD-2D7D-9E45-8FC4-958639C0DF70}" type="datetimeFigureOut">
              <a:rPr lang="en-US" smtClean="0"/>
              <a:t>1/7/2025</a:t>
            </a:fld>
            <a:endParaRPr lang="en-US" dirty="0"/>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2A89F5BB-FCA8-2B48-A843-A42D6348B3FC}" type="slidenum">
              <a:rPr lang="en-US" smtClean="0"/>
              <a:t>‹#›</a:t>
            </a:fld>
            <a:endParaRPr lang="en-US" dirty="0"/>
          </a:p>
        </p:txBody>
      </p:sp>
    </p:spTree>
    <p:extLst>
      <p:ext uri="{BB962C8B-B14F-4D97-AF65-F5344CB8AC3E}">
        <p14:creationId xmlns:p14="http://schemas.microsoft.com/office/powerpoint/2010/main" val="29614998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hyperlink" Target="https://tea.texas.gov/academics/college-career-and-military-prep/career-and-technical-education/programs-of-study-additional-resource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hyperlink" Target="https://tea.texas.gov/student-assessment/monitoring-and-interventions/program-monitoring-and-interventions/methods-of-administration-guidance-and-resource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tea.texas.gov/cte" TargetMode="External"/><Relationship Id="rId4" Type="http://schemas.openxmlformats.org/officeDocument/2006/relationships/hyperlink" Target="mailto:CTE@tea.texa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8FAADB7-E19B-1F45-A4BB-C1DFE973D77B}"/>
              </a:ext>
              <a:ext uri="{C183D7F6-B498-43B3-948B-1728B52AA6E4}">
                <adec:decorative xmlns:adec="http://schemas.microsoft.com/office/drawing/2017/decorative" val="1"/>
              </a:ext>
            </a:extLst>
          </p:cNvPr>
          <p:cNvSpPr>
            <a:spLocks noGrp="1"/>
          </p:cNvSpPr>
          <p:nvPr>
            <p:ph type="ctrTitle"/>
          </p:nvPr>
        </p:nvSpPr>
        <p:spPr>
          <a:xfrm>
            <a:off x="1001182" y="25490"/>
            <a:ext cx="5829300" cy="141335"/>
          </a:xfrm>
        </p:spPr>
        <p:txBody>
          <a:bodyPr anchor="t">
            <a:noAutofit/>
          </a:bodyPr>
          <a:lstStyle/>
          <a:p>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Statewide Program of Study: </a:t>
            </a:r>
            <a:r>
              <a:rPr lang="en-US" sz="800" b="1" i="1" kern="1200" baseline="0" dirty="0">
                <a:solidFill>
                  <a:schemeClr val="bg1"/>
                </a:solidFill>
                <a:effectLst/>
                <a:latin typeface="+mj-lt"/>
                <a:ea typeface="+mj-ea"/>
                <a:cs typeface="+mj-cs"/>
              </a:rPr>
              <a:t>Graphic Design and Interactive Media</a:t>
            </a:r>
            <a:r>
              <a:rPr lang="en-US" sz="800" dirty="0">
                <a:solidFill>
                  <a:schemeClr val="bg1"/>
                </a:solidFill>
              </a:rPr>
              <a:t> </a:t>
            </a:r>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 Page 1</a:t>
            </a:r>
            <a:b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br>
            <a:endParaRPr lang="en-US" sz="800" dirty="0">
              <a:solidFill>
                <a:schemeClr val="bg1"/>
              </a:solidFill>
            </a:endParaRPr>
          </a:p>
        </p:txBody>
      </p:sp>
      <p:sp>
        <p:nvSpPr>
          <p:cNvPr id="9" name="TextBox 8">
            <a:extLst>
              <a:ext uri="{FF2B5EF4-FFF2-40B4-BE49-F238E27FC236}">
                <a16:creationId xmlns:a16="http://schemas.microsoft.com/office/drawing/2014/main" id="{5BEE204E-4C46-91C4-063C-D663E58B8F95}"/>
              </a:ext>
            </a:extLst>
          </p:cNvPr>
          <p:cNvSpPr txBox="1"/>
          <p:nvPr/>
        </p:nvSpPr>
        <p:spPr>
          <a:xfrm>
            <a:off x="6760651" y="47923"/>
            <a:ext cx="876403" cy="200055"/>
          </a:xfrm>
          <a:prstGeom prst="rect">
            <a:avLst/>
          </a:prstGeom>
          <a:noFill/>
        </p:spPr>
        <p:txBody>
          <a:bodyPr wrap="square">
            <a:spAutoFit/>
          </a:bodyPr>
          <a:lstStyle/>
          <a:p>
            <a:r>
              <a:rPr lang="en-US" sz="700" i="1" dirty="0"/>
              <a:t>Revised–May 2024</a:t>
            </a:r>
          </a:p>
        </p:txBody>
      </p:sp>
      <p:sp>
        <p:nvSpPr>
          <p:cNvPr id="5" name="TextBox 4">
            <a:extLst>
              <a:ext uri="{FF2B5EF4-FFF2-40B4-BE49-F238E27FC236}">
                <a16:creationId xmlns:a16="http://schemas.microsoft.com/office/drawing/2014/main" id="{090C96C9-7626-E84E-94AF-1A4A71B39E9B}"/>
              </a:ext>
            </a:extLst>
          </p:cNvPr>
          <p:cNvSpPr txBox="1"/>
          <p:nvPr/>
        </p:nvSpPr>
        <p:spPr>
          <a:xfrm>
            <a:off x="1339089" y="165303"/>
            <a:ext cx="6440444" cy="1015343"/>
          </a:xfrm>
          <a:prstGeom prst="rect">
            <a:avLst/>
          </a:prstGeom>
          <a:noFill/>
        </p:spPr>
        <p:txBody>
          <a:bodyPr wrap="square" lIns="91440" tIns="45720" rIns="91440" bIns="45720" rtlCol="0" anchor="t">
            <a:spAutoFit/>
          </a:bodyPr>
          <a:lstStyle/>
          <a:p>
            <a:pPr lvl="0">
              <a:spcAft>
                <a:spcPts val="300"/>
              </a:spcAft>
              <a:defRPr/>
            </a:pPr>
            <a:r>
              <a:rPr lang="en-US" b="1" dirty="0">
                <a:solidFill>
                  <a:schemeClr val="accent1"/>
                </a:solidFill>
                <a:latin typeface="Calibri"/>
                <a:ea typeface="Open Sans Condensed Condensed" pitchFamily="2" charset="0"/>
                <a:cs typeface="Calibri"/>
              </a:rPr>
              <a:t>Arts, Audio Visual Technology, and Communication Career </a:t>
            </a:r>
            <a:r>
              <a:rPr kumimoji="0" lang="en-US" b="1" i="0" u="none" strike="noStrike" kern="1200" cap="none" spc="0" normalizeH="0" baseline="0" noProof="0" dirty="0">
                <a:ln>
                  <a:noFill/>
                </a:ln>
                <a:solidFill>
                  <a:schemeClr val="accent1"/>
                </a:solidFill>
                <a:effectLst/>
                <a:uLnTx/>
                <a:uFillTx/>
                <a:latin typeface="Calibri"/>
                <a:ea typeface="Open Sans Condensed Condensed" pitchFamily="2" charset="0"/>
                <a:cs typeface="Calibri"/>
              </a:rPr>
              <a:t>Cluster</a:t>
            </a:r>
          </a:p>
          <a:p>
            <a:pPr>
              <a:lnSpc>
                <a:spcPts val="1200"/>
              </a:lnSpc>
              <a:defRPr/>
            </a:pPr>
            <a:r>
              <a:rPr lang="en-US" sz="900" dirty="0">
                <a:solidFill>
                  <a:schemeClr val="accent1"/>
                </a:solidFill>
                <a:latin typeface="Calibri"/>
                <a:ea typeface="Open Sans Light"/>
                <a:cs typeface="Calibri"/>
              </a:rPr>
              <a:t>The Arts, Audio Visual Technology, and Communication (AAVTC) career cluster focuses on designing, producing, exhibiting, performing, writing, and publishing multimedia content requiring creative aptitude, fluency in computer and technology applications, and proficiency in oral and written communication. This career cluster includes occupations ranging from camera operator, audio and video technician, director, and producer to graphic designer and web and digital interface designer.</a:t>
            </a:r>
          </a:p>
        </p:txBody>
      </p:sp>
      <p:sp>
        <p:nvSpPr>
          <p:cNvPr id="6" name="TextBox 5">
            <a:extLst>
              <a:ext uri="{FF2B5EF4-FFF2-40B4-BE49-F238E27FC236}">
                <a16:creationId xmlns:a16="http://schemas.microsoft.com/office/drawing/2014/main" id="{F67423BB-E84B-A848-912D-92B720E05DCA}"/>
              </a:ext>
            </a:extLst>
          </p:cNvPr>
          <p:cNvSpPr txBox="1"/>
          <p:nvPr/>
        </p:nvSpPr>
        <p:spPr>
          <a:xfrm>
            <a:off x="148920" y="1114338"/>
            <a:ext cx="7423745" cy="1212833"/>
          </a:xfrm>
          <a:prstGeom prst="rect">
            <a:avLst/>
          </a:prstGeom>
          <a:noFill/>
        </p:spPr>
        <p:txBody>
          <a:bodyPr wrap="square" rtlCol="0">
            <a:spAutoFit/>
          </a:bodyPr>
          <a:lstStyle/>
          <a:p>
            <a:pPr marL="0" marR="0" lvl="0" indent="0" algn="l" defTabSz="914400" rtl="0" eaLnBrk="1" fontAlgn="auto" latinLnBrk="0" hangingPunct="1">
              <a:lnSpc>
                <a:spcPts val="1950"/>
              </a:lnSpc>
              <a:spcBef>
                <a:spcPts val="0"/>
              </a:spcBef>
              <a:buClrTx/>
              <a:buSzTx/>
              <a:buFontTx/>
              <a:buNone/>
              <a:tabLst/>
              <a:defRPr/>
            </a:pPr>
            <a:r>
              <a:rPr kumimoji="0" lang="en-US" sz="1600" b="1" i="1" u="none" strike="noStrike" kern="1200" cap="none" spc="0" normalizeH="0" baseline="0" noProof="0" dirty="0">
                <a:ln>
                  <a:noFill/>
                </a:ln>
                <a:solidFill>
                  <a:srgbClr val="363534"/>
                </a:solidFill>
                <a:effectLst/>
                <a:uLnTx/>
                <a:uFillTx/>
                <a:latin typeface="Calibri" panose="020F0502020204030204" pitchFamily="34" charset="0"/>
                <a:ea typeface="Open Sans Semibold" panose="020B0606030504020204" pitchFamily="34" charset="0"/>
                <a:cs typeface="Calibri" panose="020F0502020204030204" pitchFamily="34" charset="0"/>
              </a:rPr>
              <a:t>Statewide Program of Study: </a:t>
            </a:r>
            <a:r>
              <a:rPr kumimoji="0" lang="en-US" sz="1600" b="1" i="1" u="none" strike="noStrike" kern="1200" cap="none" spc="0" normalizeH="0" baseline="0" noProof="0" dirty="0">
                <a:ln>
                  <a:noFill/>
                </a:ln>
                <a:solidFill>
                  <a:schemeClr val="accent1"/>
                </a:solidFill>
                <a:effectLst/>
                <a:uLnTx/>
                <a:uFillTx/>
                <a:latin typeface="Calibri" panose="020F0502020204030204" pitchFamily="34" charset="0"/>
                <a:ea typeface="Open Sans Semibold" panose="020B0606030504020204" pitchFamily="34" charset="0"/>
                <a:cs typeface="Calibri" panose="020F0502020204030204" pitchFamily="34" charset="0"/>
              </a:rPr>
              <a:t>Graphic Design and Interactive Media (Interactive Media)</a:t>
            </a:r>
          </a:p>
          <a:p>
            <a:pPr>
              <a:lnSpc>
                <a:spcPts val="1150"/>
              </a:lnSpc>
              <a:spcAft>
                <a:spcPts val="300"/>
              </a:spcAft>
              <a:defRPr/>
            </a:pPr>
            <a:r>
              <a:rPr lang="en-US" sz="900" dirty="0">
                <a:latin typeface="Calibri" panose="020F0502020204030204" pitchFamily="34" charset="0"/>
                <a:ea typeface="Open Sans Light" panose="020B0606030504020204" pitchFamily="34" charset="0"/>
                <a:cs typeface="Calibri" panose="020F0502020204030204" pitchFamily="34" charset="0"/>
                <a:sym typeface="Calibri"/>
              </a:rPr>
              <a:t>The Graphic Design and Interactive Media program of study focuses on occupational and educational opportunities associated with designing or creating graphics to meet specific commercial or promotional needs, such as packaging, displays, or logos. The program of study includes designing clothing and accessories and creating special effects, animation, or other visual images using film, video, computers, or other electronic tools and media for use in computer games, movies, music videos, and commercials.</a:t>
            </a:r>
            <a:endPar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ndParaRPr>
          </a:p>
        </p:txBody>
      </p:sp>
      <p:sp>
        <p:nvSpPr>
          <p:cNvPr id="10" name="Rectangle 9">
            <a:extLst>
              <a:ext uri="{FF2B5EF4-FFF2-40B4-BE49-F238E27FC236}">
                <a16:creationId xmlns:a16="http://schemas.microsoft.com/office/drawing/2014/main" id="{0087655A-8678-C34A-B834-72710306E4AE}"/>
              </a:ext>
            </a:extLst>
          </p:cNvPr>
          <p:cNvSpPr/>
          <p:nvPr/>
        </p:nvSpPr>
        <p:spPr>
          <a:xfrm>
            <a:off x="354917" y="2290281"/>
            <a:ext cx="4166387" cy="32316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sym typeface="Calibri"/>
              </a:rPr>
              <a:t>Secondary Courses for High School Credit</a:t>
            </a:r>
            <a:endParaRPr kumimoji="0" lang="en-US" sz="15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endParaRPr>
          </a:p>
        </p:txBody>
      </p:sp>
      <p:graphicFrame>
        <p:nvGraphicFramePr>
          <p:cNvPr id="11" name="Table 10" descr="Secondary Courses for High School Credit">
            <a:extLst>
              <a:ext uri="{FF2B5EF4-FFF2-40B4-BE49-F238E27FC236}">
                <a16:creationId xmlns:a16="http://schemas.microsoft.com/office/drawing/2014/main" id="{A51F9466-4CB4-994E-AC8E-43A3A7C6FA27}"/>
              </a:ext>
            </a:extLst>
          </p:cNvPr>
          <p:cNvGraphicFramePr>
            <a:graphicFrameLocks noGrp="1"/>
          </p:cNvGraphicFramePr>
          <p:nvPr>
            <p:extLst>
              <p:ext uri="{D42A27DB-BD31-4B8C-83A1-F6EECF244321}">
                <p14:modId xmlns:p14="http://schemas.microsoft.com/office/powerpoint/2010/main" val="3129745158"/>
              </p:ext>
            </p:extLst>
          </p:nvPr>
        </p:nvGraphicFramePr>
        <p:xfrm>
          <a:off x="641470" y="2618590"/>
          <a:ext cx="3900822" cy="1615086"/>
        </p:xfrm>
        <a:graphic>
          <a:graphicData uri="http://schemas.openxmlformats.org/drawingml/2006/table">
            <a:tbl>
              <a:tblPr firstRow="1" bandRow="1">
                <a:effectLst/>
                <a:tableStyleId>{5C22544A-7EE6-4342-B048-85BDC9FD1C3A}</a:tableStyleId>
              </a:tblPr>
              <a:tblGrid>
                <a:gridCol w="595830">
                  <a:extLst>
                    <a:ext uri="{9D8B030D-6E8A-4147-A177-3AD203B41FA5}">
                      <a16:colId xmlns:a16="http://schemas.microsoft.com/office/drawing/2014/main" val="3900548994"/>
                    </a:ext>
                  </a:extLst>
                </a:gridCol>
                <a:gridCol w="3304992">
                  <a:extLst>
                    <a:ext uri="{9D8B030D-6E8A-4147-A177-3AD203B41FA5}">
                      <a16:colId xmlns:a16="http://schemas.microsoft.com/office/drawing/2014/main" val="1881397732"/>
                    </a:ext>
                  </a:extLst>
                </a:gridCol>
              </a:tblGrid>
              <a:tr h="340193">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1</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Video Game Design</a:t>
                      </a: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900" b="1" i="0" u="none" strike="noStrike" kern="1200" cap="none" spc="0" normalizeH="0" baseline="30000" noProof="0" dirty="0">
                        <a:ln>
                          <a:noFill/>
                        </a:ln>
                        <a:solidFill>
                          <a:schemeClr val="tx1"/>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ndParaRP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52735340"/>
                  </a:ext>
                </a:extLst>
              </a:tr>
              <a:tr h="439418">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2</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ct val="100000"/>
                        </a:lnSpc>
                        <a:spcBef>
                          <a:spcPts val="0"/>
                        </a:spcBef>
                        <a:spcAft>
                          <a:spcPts val="0"/>
                        </a:spcAft>
                        <a:buClr>
                          <a:prstClr val="black"/>
                        </a:buClr>
                        <a:buSzPct val="1100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mn-lt"/>
                          <a:ea typeface="Open Sans Light"/>
                          <a:cs typeface="Calibri"/>
                          <a:sym typeface="Calibri"/>
                        </a:rPr>
                        <a:t>Video Game Programming</a:t>
                      </a:r>
                    </a:p>
                    <a:p>
                      <a:pPr marL="171450" marR="0" lvl="0" indent="-171450" algn="l" defTabSz="914400" rtl="0" eaLnBrk="1" fontAlgn="auto" latinLnBrk="0" hangingPunct="1">
                        <a:lnSpc>
                          <a:spcPct val="100000"/>
                        </a:lnSpc>
                        <a:spcBef>
                          <a:spcPts val="0"/>
                        </a:spcBef>
                        <a:spcAft>
                          <a:spcPts val="0"/>
                        </a:spcAft>
                        <a:buClr>
                          <a:prstClr val="black"/>
                        </a:buClr>
                        <a:buSzPct val="1100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Game Programming and Design</a:t>
                      </a: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8495746"/>
                  </a:ext>
                </a:extLst>
              </a:tr>
              <a:tr h="477414">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3</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3-D Modeling and Animation</a:t>
                      </a: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8088793"/>
                  </a:ext>
                </a:extLst>
              </a:tr>
              <a:tr h="358061">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kumimoji="0" lang="en-US" sz="1050" b="1" i="0" u="none" strike="noStrike" kern="1200" cap="none" spc="0" normalizeH="0" baseline="0" noProof="0" dirty="0">
                          <a:ln>
                            <a:noFill/>
                          </a:ln>
                          <a:solidFill>
                            <a:srgbClr val="363534"/>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4</a:t>
                      </a:r>
                      <a:endParaRPr kumimoji="0" lang="en-US" sz="1050" b="0" i="0" u="none" strike="noStrike" kern="1200" cap="none" spc="0" normalizeH="0" baseline="0" noProof="0" dirty="0">
                        <a:ln>
                          <a:noFill/>
                        </a:ln>
                        <a:solidFill>
                          <a:srgbClr val="363534"/>
                        </a:solidFill>
                        <a:effectLst/>
                        <a:uLnTx/>
                        <a:uFillTx/>
                        <a:latin typeface="Calibri" panose="020F0502020204030204" pitchFamily="34" charset="0"/>
                        <a:ea typeface="Open Sans Light" panose="020B060603050402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Advanced Video Game Programming</a:t>
                      </a:r>
                    </a:p>
                    <a:p>
                      <a:pPr marL="171450" marR="0" lvl="0" indent="-171450" algn="l" defTabSz="914400" rtl="0" eaLnBrk="1" fontAlgn="auto" latinLnBrk="0" hangingPunct="1">
                        <a:lnSpc>
                          <a:spcPts val="600"/>
                        </a:lnSpc>
                        <a:spcBef>
                          <a:spcPts val="0"/>
                        </a:spcBef>
                        <a:spcAft>
                          <a:spcPts val="0"/>
                        </a:spcAft>
                        <a:buClr>
                          <a:prstClr val="black"/>
                        </a:buClr>
                        <a:buSzPct val="110000"/>
                        <a:buFont typeface="Arial" panose="020B0604020202020204" pitchFamily="34" charset="0"/>
                        <a:buChar char="•"/>
                        <a:tabLst/>
                        <a:defRPr/>
                      </a:pPr>
                      <a:endPar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txBody>
                  <a:tcPr marR="0" marT="9144" marB="9144"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solidFill>
                        <a:srgbClr val="CDE0F0"/>
                      </a:solidFill>
                      <a:prstDash val="solid"/>
                      <a:round/>
                      <a:headEnd type="none" w="med" len="med"/>
                      <a:tailEnd type="none" w="med" len="med"/>
                    </a:lnT>
                    <a:lnB w="9525" cap="flat" cmpd="sng" algn="ctr">
                      <a:solidFill>
                        <a:srgbClr val="CDE0F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40026004"/>
                  </a:ext>
                </a:extLst>
              </a:tr>
            </a:tbl>
          </a:graphicData>
        </a:graphic>
      </p:graphicFrame>
      <p:sp>
        <p:nvSpPr>
          <p:cNvPr id="27" name="Rectangle 26">
            <a:extLst>
              <a:ext uri="{FF2B5EF4-FFF2-40B4-BE49-F238E27FC236}">
                <a16:creationId xmlns:a16="http://schemas.microsoft.com/office/drawing/2014/main" id="{51EB19DF-B58A-124C-914A-06C3A6AAEC9E}"/>
              </a:ext>
            </a:extLst>
          </p:cNvPr>
          <p:cNvSpPr/>
          <p:nvPr/>
        </p:nvSpPr>
        <p:spPr>
          <a:xfrm>
            <a:off x="230572" y="5785753"/>
            <a:ext cx="4217085" cy="276999"/>
          </a:xfrm>
          <a:prstGeom prst="rect">
            <a:avLst/>
          </a:prstGeom>
        </p:spPr>
        <p:txBody>
          <a:bodyPr wrap="square">
            <a:spAutoFit/>
          </a:bodyPr>
          <a:lstStyle/>
          <a:p>
            <a:pPr lvl="0" algn="ctr">
              <a:buClr>
                <a:prstClr val="black"/>
              </a:buClr>
              <a:defRPr/>
            </a:pPr>
            <a:r>
              <a:rPr lang="en-US" sz="1200" b="1" dirty="0">
                <a:solidFill>
                  <a:schemeClr val="accent1"/>
                </a:solidFill>
                <a:latin typeface="Calibri" panose="020F0502020204030204" pitchFamily="34" charset="0"/>
                <a:ea typeface="Open Sans Condensed Condensed" pitchFamily="2" charset="0"/>
                <a:cs typeface="Calibri" panose="020F0502020204030204" pitchFamily="34" charset="0"/>
                <a:sym typeface="Calibri"/>
              </a:rPr>
              <a:t>Aligned Advanced Academic Courses </a:t>
            </a:r>
            <a:endPar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endParaRPr>
          </a:p>
        </p:txBody>
      </p:sp>
      <p:graphicFrame>
        <p:nvGraphicFramePr>
          <p:cNvPr id="44" name="Table 43" descr="Aligned Advanced Academic Courses">
            <a:extLst>
              <a:ext uri="{FF2B5EF4-FFF2-40B4-BE49-F238E27FC236}">
                <a16:creationId xmlns:a16="http://schemas.microsoft.com/office/drawing/2014/main" id="{3E2DD264-47B8-1545-85DD-F3E32EB813B3}"/>
              </a:ext>
            </a:extLst>
          </p:cNvPr>
          <p:cNvGraphicFramePr>
            <a:graphicFrameLocks noGrp="1"/>
          </p:cNvGraphicFramePr>
          <p:nvPr>
            <p:extLst>
              <p:ext uri="{D42A27DB-BD31-4B8C-83A1-F6EECF244321}">
                <p14:modId xmlns:p14="http://schemas.microsoft.com/office/powerpoint/2010/main" val="3629497150"/>
              </p:ext>
            </p:extLst>
          </p:nvPr>
        </p:nvGraphicFramePr>
        <p:xfrm>
          <a:off x="227692" y="6033377"/>
          <a:ext cx="4223434" cy="457200"/>
        </p:xfrm>
        <a:graphic>
          <a:graphicData uri="http://schemas.openxmlformats.org/drawingml/2006/table">
            <a:tbl>
              <a:tblPr firstRow="1" bandRow="1">
                <a:effectLst/>
                <a:tableStyleId>{5C22544A-7EE6-4342-B048-85BDC9FD1C3A}</a:tableStyleId>
              </a:tblPr>
              <a:tblGrid>
                <a:gridCol w="1179940">
                  <a:extLst>
                    <a:ext uri="{9D8B030D-6E8A-4147-A177-3AD203B41FA5}">
                      <a16:colId xmlns:a16="http://schemas.microsoft.com/office/drawing/2014/main" val="3900548994"/>
                    </a:ext>
                  </a:extLst>
                </a:gridCol>
                <a:gridCol w="3043494">
                  <a:extLst>
                    <a:ext uri="{9D8B030D-6E8A-4147-A177-3AD203B41FA5}">
                      <a16:colId xmlns:a16="http://schemas.microsoft.com/office/drawing/2014/main" val="1881397732"/>
                    </a:ext>
                  </a:extLst>
                </a:gridCol>
              </a:tblGrid>
              <a:tr h="0">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AP or IB</a:t>
                      </a:r>
                      <a:endPar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FF0000"/>
                        </a:buClr>
                        <a:buSzPts val="900"/>
                        <a:buFontTx/>
                        <a:buNone/>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AP Studio Art: Two-Dimensional Design Portfolio</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4706"/>
                      </a:schemeClr>
                    </a:solidFill>
                  </a:tcPr>
                </a:tc>
                <a:extLst>
                  <a:ext uri="{0D108BD9-81ED-4DB2-BD59-A6C34878D82A}">
                    <a16:rowId xmlns:a16="http://schemas.microsoft.com/office/drawing/2014/main" val="2752735340"/>
                  </a:ext>
                </a:extLst>
              </a:tr>
              <a:tr h="0">
                <a:tc>
                  <a:txBody>
                    <a:bodyPr/>
                    <a:lstStyle/>
                    <a:p>
                      <a:pPr marL="0" marR="0" lvl="0" indent="0" algn="r" defTabSz="914400" rtl="0" eaLnBrk="1" fontAlgn="auto" latinLnBrk="0" hangingPunct="1">
                        <a:lnSpc>
                          <a:spcPts val="800"/>
                        </a:lnSpc>
                        <a:spcBef>
                          <a:spcPts val="0"/>
                        </a:spcBef>
                        <a:spcAft>
                          <a:spcPts val="0"/>
                        </a:spcAft>
                        <a:buClrTx/>
                        <a:buSzTx/>
                        <a:buFontTx/>
                        <a:buNone/>
                        <a:tabLst/>
                        <a:defRPr/>
                      </a:pPr>
                      <a:r>
                        <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Dual Credit</a:t>
                      </a:r>
                      <a:endParaRPr lang="en-US" sz="950" b="1" i="0" dirty="0">
                        <a:solidFill>
                          <a:srgbClr val="012169"/>
                        </a:solidFill>
                        <a:latin typeface="Calibri" panose="020F0502020204030204" pitchFamily="34" charset="0"/>
                        <a:ea typeface="Open Sans Semibold" panose="020B0606030504020204" pitchFamily="34" charset="0"/>
                        <a:cs typeface="Calibri" panose="020F050202020403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1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FF0000"/>
                        </a:buClr>
                        <a:buSzPts val="900"/>
                        <a:buFontTx/>
                        <a:buNone/>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Dual credit offerings will vary by local education agency. </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10000"/>
                      </a:schemeClr>
                    </a:solidFill>
                  </a:tcPr>
                </a:tc>
                <a:extLst>
                  <a:ext uri="{0D108BD9-81ED-4DB2-BD59-A6C34878D82A}">
                    <a16:rowId xmlns:a16="http://schemas.microsoft.com/office/drawing/2014/main" val="2448495746"/>
                  </a:ext>
                </a:extLst>
              </a:tr>
            </a:tbl>
          </a:graphicData>
        </a:graphic>
      </p:graphicFrame>
      <p:sp>
        <p:nvSpPr>
          <p:cNvPr id="2" name="TextBox 1">
            <a:extLst>
              <a:ext uri="{FF2B5EF4-FFF2-40B4-BE49-F238E27FC236}">
                <a16:creationId xmlns:a16="http://schemas.microsoft.com/office/drawing/2014/main" id="{50361EC3-77A7-994F-984F-11D4CA56C88D}"/>
              </a:ext>
            </a:extLst>
          </p:cNvPr>
          <p:cNvSpPr txBox="1"/>
          <p:nvPr/>
        </p:nvSpPr>
        <p:spPr>
          <a:xfrm>
            <a:off x="196871" y="6419802"/>
            <a:ext cx="4217085" cy="481670"/>
          </a:xfrm>
          <a:prstGeom prst="rect">
            <a:avLst/>
          </a:prstGeom>
          <a:noFill/>
        </p:spPr>
        <p:txBody>
          <a:bodyPr wrap="square" lIns="0" rIns="0" rtlCol="0">
            <a:spAutoFit/>
          </a:bodyPr>
          <a:lstStyle/>
          <a:p>
            <a:pPr marL="55563" marR="0">
              <a:lnSpc>
                <a:spcPct val="107000"/>
              </a:lnSpc>
              <a:spcBef>
                <a:spcPts val="0"/>
              </a:spcBef>
              <a:spcAft>
                <a:spcPts val="800"/>
              </a:spcAft>
            </a:pPr>
            <a:r>
              <a:rPr lang="en-US" sz="800" i="1" kern="100" dirty="0">
                <a:effectLst/>
                <a:latin typeface="Calibri" panose="020F0502020204030204" pitchFamily="34" charset="0"/>
                <a:ea typeface="Calibri" panose="020F0502020204030204" pitchFamily="34" charset="0"/>
                <a:cs typeface="Times New Roman" panose="02020603050405020304" pitchFamily="18" charset="0"/>
              </a:rPr>
              <a:t>Students should be advised to consider these course opportunities to enrich their preparation. AP or IB courses not listed under the Secondary Courses for High School Credit section of this framework document do not count towards concentrator/completer status for this program of study.</a:t>
            </a:r>
            <a:endParaRPr lang="en-US" sz="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9" name="Rectangle 28">
            <a:extLst>
              <a:ext uri="{FF2B5EF4-FFF2-40B4-BE49-F238E27FC236}">
                <a16:creationId xmlns:a16="http://schemas.microsoft.com/office/drawing/2014/main" id="{5E6D0C54-DE5D-EB4A-80F0-2C96F3B14DB5}"/>
              </a:ext>
            </a:extLst>
          </p:cNvPr>
          <p:cNvSpPr/>
          <p:nvPr/>
        </p:nvSpPr>
        <p:spPr>
          <a:xfrm>
            <a:off x="230550" y="6836824"/>
            <a:ext cx="4212956"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prstClr val="black"/>
              </a:buClr>
              <a:buSzTx/>
              <a:buFontTx/>
              <a:buNone/>
              <a:tabLst/>
              <a:defRPr/>
            </a:pPr>
            <a:r>
              <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sym typeface="Calibri"/>
              </a:rPr>
              <a:t>Work-Based Learning and Expanded Learning Opportunities</a:t>
            </a:r>
            <a:endPar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endParaRPr>
          </a:p>
        </p:txBody>
      </p:sp>
      <p:graphicFrame>
        <p:nvGraphicFramePr>
          <p:cNvPr id="28" name="Table 27" descr="Work-Based Learning and Expanded Learning Opportunities">
            <a:extLst>
              <a:ext uri="{FF2B5EF4-FFF2-40B4-BE49-F238E27FC236}">
                <a16:creationId xmlns:a16="http://schemas.microsoft.com/office/drawing/2014/main" id="{799D3F2A-B054-4C47-A306-F8F9DE80D21E}"/>
              </a:ext>
            </a:extLst>
          </p:cNvPr>
          <p:cNvGraphicFramePr>
            <a:graphicFrameLocks noGrp="1"/>
          </p:cNvGraphicFramePr>
          <p:nvPr>
            <p:extLst>
              <p:ext uri="{D42A27DB-BD31-4B8C-83A1-F6EECF244321}">
                <p14:modId xmlns:p14="http://schemas.microsoft.com/office/powerpoint/2010/main" val="2700892433"/>
              </p:ext>
            </p:extLst>
          </p:nvPr>
        </p:nvGraphicFramePr>
        <p:xfrm>
          <a:off x="226421" y="7069708"/>
          <a:ext cx="4217085" cy="1240268"/>
        </p:xfrm>
        <a:graphic>
          <a:graphicData uri="http://schemas.openxmlformats.org/drawingml/2006/table">
            <a:tbl>
              <a:tblPr firstRow="1" bandRow="1">
                <a:effectLst/>
                <a:tableStyleId>{5C22544A-7EE6-4342-B048-85BDC9FD1C3A}</a:tableStyleId>
              </a:tblPr>
              <a:tblGrid>
                <a:gridCol w="1169001">
                  <a:extLst>
                    <a:ext uri="{9D8B030D-6E8A-4147-A177-3AD203B41FA5}">
                      <a16:colId xmlns:a16="http://schemas.microsoft.com/office/drawing/2014/main" val="3900548994"/>
                    </a:ext>
                  </a:extLst>
                </a:gridCol>
                <a:gridCol w="3048084">
                  <a:extLst>
                    <a:ext uri="{9D8B030D-6E8A-4147-A177-3AD203B41FA5}">
                      <a16:colId xmlns:a16="http://schemas.microsoft.com/office/drawing/2014/main" val="1881397732"/>
                    </a:ext>
                  </a:extLst>
                </a:gridCol>
              </a:tblGrid>
              <a:tr h="620134">
                <a:tc>
                  <a:txBody>
                    <a:bodyPr/>
                    <a:lstStyle/>
                    <a:p>
                      <a:pPr marL="0" marR="0" lvl="0" indent="0" algn="r" defTabSz="914400" rtl="0" eaLnBrk="1" fontAlgn="auto" latinLnBrk="0" hangingPunct="1">
                        <a:lnSpc>
                          <a:spcPts val="900"/>
                        </a:lnSpc>
                        <a:spcBef>
                          <a:spcPts val="0"/>
                        </a:spcBef>
                        <a:spcAft>
                          <a:spcPts val="0"/>
                        </a:spcAft>
                        <a:buClrTx/>
                        <a:buSzTx/>
                        <a:buFontTx/>
                        <a:buNone/>
                        <a:tabLst/>
                        <a:defRPr/>
                      </a:pPr>
                      <a:r>
                        <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sym typeface="Calibri"/>
                        </a:rPr>
                        <a:t>Work-Based Learning Activities</a:t>
                      </a:r>
                      <a:endPar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endParaRPr>
                    </a:p>
                  </a:txBody>
                  <a:tcPr marT="18288" marB="18288"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5098"/>
                      </a:schemeClr>
                    </a:solidFill>
                  </a:tcPr>
                </a:tc>
                <a:tc>
                  <a:txBody>
                    <a:bodyPr/>
                    <a:lstStyle/>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Shadow an art director at a branding firm or design agency</a:t>
                      </a:r>
                    </a:p>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Intern in the marketing and communications department of a technology company</a:t>
                      </a:r>
                    </a:p>
                  </a:txBody>
                  <a:tcPr marT="9144" marB="914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5098"/>
                      </a:schemeClr>
                    </a:solidFill>
                  </a:tcPr>
                </a:tc>
                <a:extLst>
                  <a:ext uri="{0D108BD9-81ED-4DB2-BD59-A6C34878D82A}">
                    <a16:rowId xmlns:a16="http://schemas.microsoft.com/office/drawing/2014/main" val="2479243592"/>
                  </a:ext>
                </a:extLst>
              </a:tr>
              <a:tr h="620134">
                <a:tc>
                  <a:txBody>
                    <a:bodyPr/>
                    <a:lstStyle/>
                    <a:p>
                      <a:pPr marL="0" marR="0" lvl="0" indent="0" algn="r" defTabSz="914400" rtl="0" eaLnBrk="1" fontAlgn="auto" latinLnBrk="0" hangingPunct="1">
                        <a:lnSpc>
                          <a:spcPts val="900"/>
                        </a:lnSpc>
                        <a:spcBef>
                          <a:spcPts val="0"/>
                        </a:spcBef>
                        <a:spcAft>
                          <a:spcPts val="0"/>
                        </a:spcAft>
                        <a:buClrTx/>
                        <a:buSzTx/>
                        <a:buFontTx/>
                        <a:buNone/>
                        <a:tabLst/>
                        <a:defRPr/>
                      </a:pPr>
                      <a:r>
                        <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sym typeface="Calibri"/>
                        </a:rPr>
                        <a:t>Expanded Learning Opportunities</a:t>
                      </a:r>
                      <a:endParaRPr lang="en-US" sz="950" b="1" i="0" dirty="0">
                        <a:solidFill>
                          <a:schemeClr val="tx2"/>
                        </a:solidFill>
                        <a:latin typeface="Calibri" panose="020F0502020204030204" pitchFamily="34" charset="0"/>
                        <a:ea typeface="Open Sans Semibold" panose="020B0606030504020204" pitchFamily="34" charset="0"/>
                        <a:cs typeface="Calibri" panose="020F0502020204030204" pitchFamily="34" charset="0"/>
                      </a:endParaRPr>
                    </a:p>
                  </a:txBody>
                  <a:tcPr marT="18288" marB="18288"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2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Participate in SkillsUSA or TSA</a:t>
                      </a:r>
                    </a:p>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Participate in Student Television Network</a:t>
                      </a:r>
                    </a:p>
                    <a:p>
                      <a:pPr marL="171450" marR="0" lvl="0" indent="-171450" algn="l" defTabSz="914400" rtl="0" eaLnBrk="1" fontAlgn="auto" latinLnBrk="0" hangingPunct="1">
                        <a:lnSpc>
                          <a:spcPct val="100000"/>
                        </a:lnSpc>
                        <a:spcBef>
                          <a:spcPts val="0"/>
                        </a:spcBef>
                        <a:spcAft>
                          <a:spcPts val="0"/>
                        </a:spcAft>
                        <a:buClr>
                          <a:srgbClr val="363534"/>
                        </a:buClr>
                        <a:buSzPts val="900"/>
                        <a:buFont typeface="Arial" panose="020B0604020202020204" pitchFamily="34" charset="0"/>
                        <a:buChar char="•"/>
                        <a:tabLst/>
                        <a:defRPr/>
                      </a:pPr>
                      <a:r>
                        <a:rPr kumimoji="0" lang="en-US" sz="900" b="0" i="0" u="none" strike="noStrike" kern="1200" cap="none" spc="0" normalizeH="0" baseline="0" noProof="0" dirty="0">
                          <a:ln>
                            <a:noFill/>
                          </a:ln>
                          <a:solidFill>
                            <a:schemeClr val="tx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Join a related co-curricular or extracurricular club such as web development or computer coding</a:t>
                      </a:r>
                    </a:p>
                  </a:txBody>
                  <a:tcPr marT="9144" marB="9144"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20000"/>
                      </a:schemeClr>
                    </a:solidFill>
                  </a:tcPr>
                </a:tc>
                <a:extLst>
                  <a:ext uri="{0D108BD9-81ED-4DB2-BD59-A6C34878D82A}">
                    <a16:rowId xmlns:a16="http://schemas.microsoft.com/office/drawing/2014/main" val="2752735340"/>
                  </a:ext>
                </a:extLst>
              </a:tr>
            </a:tbl>
          </a:graphicData>
        </a:graphic>
      </p:graphicFrame>
      <p:sp>
        <p:nvSpPr>
          <p:cNvPr id="26" name="Rectangle 25">
            <a:extLst>
              <a:ext uri="{FF2B5EF4-FFF2-40B4-BE49-F238E27FC236}">
                <a16:creationId xmlns:a16="http://schemas.microsoft.com/office/drawing/2014/main" id="{AC1903EC-A84D-594F-94A3-CABE34227C62}"/>
              </a:ext>
            </a:extLst>
          </p:cNvPr>
          <p:cNvSpPr/>
          <p:nvPr/>
        </p:nvSpPr>
        <p:spPr>
          <a:xfrm>
            <a:off x="233090" y="8322835"/>
            <a:ext cx="4288214" cy="276999"/>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rPr>
              <a:t>Aligned Industry-Based Certifications</a:t>
            </a:r>
          </a:p>
        </p:txBody>
      </p:sp>
      <p:sp>
        <p:nvSpPr>
          <p:cNvPr id="14" name="Google Shape;166;p1">
            <a:extLst>
              <a:ext uri="{FF2B5EF4-FFF2-40B4-BE49-F238E27FC236}">
                <a16:creationId xmlns:a16="http://schemas.microsoft.com/office/drawing/2014/main" id="{F3FFB454-99EA-E048-AE90-DD129590DE9E}"/>
              </a:ext>
            </a:extLst>
          </p:cNvPr>
          <p:cNvSpPr txBox="1"/>
          <p:nvPr/>
        </p:nvSpPr>
        <p:spPr>
          <a:xfrm>
            <a:off x="225470" y="8559361"/>
            <a:ext cx="4465279" cy="859238"/>
          </a:xfrm>
          <a:prstGeom prst="rect">
            <a:avLst/>
          </a:prstGeom>
          <a:noFill/>
          <a:ln>
            <a:noFill/>
          </a:ln>
        </p:spPr>
        <p:txBody>
          <a:bodyPr spcFirstLastPara="1" wrap="square" lIns="0" tIns="0" rIns="0" bIns="0" numCol="2" spcCol="18288" anchor="t" anchorCtr="0">
            <a:noAutofit/>
          </a:bodyPr>
          <a:lstStyle/>
          <a:p>
            <a:pPr marL="127000" marR="0" lvl="0" indent="-127000" algn="l" defTabSz="914400" rtl="0" eaLnBrk="1" fontAlgn="auto" latinLnBrk="0" hangingPunct="1">
              <a:spcBef>
                <a:spcPts val="0"/>
              </a:spcBef>
              <a:spcAft>
                <a:spcPts val="0"/>
              </a:spcAft>
              <a:buSzPct val="120000"/>
              <a:buFont typeface="Arial" panose="020B0604020202020204" pitchFamily="34" charset="0"/>
              <a:buChar char="•"/>
              <a:tabLst/>
              <a:defRPr/>
            </a:pPr>
            <a:r>
              <a:rPr kumimoji="0" lang="en-US" sz="700" b="0" i="0" u="none" strike="noStrike" kern="1200" cap="none" spc="0" normalizeH="0" baseline="0" noProof="0" dirty="0">
                <a:ln>
                  <a:noFill/>
                </a:ln>
                <a:effectLst/>
                <a:uLnTx/>
                <a:uFillTx/>
                <a:latin typeface="Calibri" panose="020F0502020204030204" pitchFamily="34" charset="0"/>
                <a:ea typeface="Open Sans Light" panose="020B0606030504020204" pitchFamily="34" charset="0"/>
                <a:cs typeface="Calibri" panose="020F0502020204030204" pitchFamily="34" charset="0"/>
                <a:sym typeface="Calibri"/>
              </a:rPr>
              <a:t>Adobe Certified Professional in Digital Video Using Adobe Premiere Pro</a:t>
            </a:r>
            <a:endParaRPr lang="en-US" sz="700" dirty="0">
              <a:latin typeface="Calibri" panose="020F0502020204030204" pitchFamily="34" charset="0"/>
              <a:ea typeface="Open Sans Light" panose="020B0606030504020204" pitchFamily="34" charset="0"/>
              <a:cs typeface="Calibri" panose="020F0502020204030204" pitchFamily="34" charset="0"/>
            </a:endParaRPr>
          </a:p>
          <a:p>
            <a:pPr marL="127000" lvl="0" indent="-127000">
              <a:buSzPct val="120000"/>
              <a:buFont typeface="Arial" panose="020B0604020202020204" pitchFamily="34" charset="0"/>
              <a:buChar char="•"/>
              <a:defRPr/>
            </a:pPr>
            <a:r>
              <a:rPr lang="en-US" sz="700" dirty="0">
                <a:latin typeface="Calibri" panose="020F0502020204030204" pitchFamily="34" charset="0"/>
                <a:ea typeface="Open Sans Light" panose="020B0606030504020204" pitchFamily="34" charset="0"/>
                <a:cs typeface="Calibri" panose="020F0502020204030204" pitchFamily="34" charset="0"/>
                <a:sym typeface="Calibri"/>
              </a:rPr>
              <a:t>Adobe Certified Professional in Graphic Design and Illustration Using Adobe Illustrator</a:t>
            </a:r>
          </a:p>
          <a:p>
            <a:pPr marL="127000" lvl="0" indent="-127000">
              <a:buSzPct val="120000"/>
              <a:buFont typeface="Arial" panose="020B0604020202020204" pitchFamily="34" charset="0"/>
              <a:buChar char="•"/>
              <a:defRPr/>
            </a:pPr>
            <a:r>
              <a:rPr lang="en-US" sz="700" dirty="0">
                <a:latin typeface="Calibri" panose="020F0502020204030204" pitchFamily="34" charset="0"/>
                <a:ea typeface="Open Sans Light" panose="020B0606030504020204" pitchFamily="34" charset="0"/>
                <a:cs typeface="Calibri" panose="020F0502020204030204" pitchFamily="34" charset="0"/>
                <a:sym typeface="Calibri"/>
              </a:rPr>
              <a:t>Adobe Certified Professional in Print and Digital Media Publication Using Adobe InDesign</a:t>
            </a:r>
          </a:p>
        </p:txBody>
      </p:sp>
      <p:pic>
        <p:nvPicPr>
          <p:cNvPr id="50" name="Google Shape;358;p9">
            <a:extLst>
              <a:ext uri="{FF2B5EF4-FFF2-40B4-BE49-F238E27FC236}">
                <a16:creationId xmlns:a16="http://schemas.microsoft.com/office/drawing/2014/main" id="{85DE085E-9BDC-A143-838F-7E2D5AA3F79B}"/>
              </a:ext>
              <a:ext uri="{C183D7F6-B498-43B3-948B-1728B52AA6E4}">
                <adec:decorative xmlns:adec="http://schemas.microsoft.com/office/drawing/2017/decorative" val="1"/>
              </a:ext>
            </a:extLst>
          </p:cNvPr>
          <p:cNvPicPr preferRelativeResize="0"/>
          <p:nvPr/>
        </p:nvPicPr>
        <p:blipFill rotWithShape="1">
          <a:blip r:embed="rId4">
            <a:alphaModFix/>
          </a:blip>
          <a:srcRect r="1536"/>
          <a:stretch/>
        </p:blipFill>
        <p:spPr>
          <a:xfrm>
            <a:off x="4675133" y="2400155"/>
            <a:ext cx="3100150" cy="761275"/>
          </a:xfrm>
          <a:prstGeom prst="rect">
            <a:avLst/>
          </a:prstGeom>
          <a:noFill/>
          <a:ln w="9525" cap="flat" cmpd="sng">
            <a:solidFill>
              <a:schemeClr val="lt1"/>
            </a:solidFill>
            <a:prstDash val="solid"/>
            <a:round/>
            <a:headEnd type="none" w="sm" len="sm"/>
            <a:tailEnd type="none" w="sm" len="sm"/>
          </a:ln>
        </p:spPr>
      </p:pic>
      <p:sp>
        <p:nvSpPr>
          <p:cNvPr id="17" name="Rectangle 16">
            <a:extLst>
              <a:ext uri="{FF2B5EF4-FFF2-40B4-BE49-F238E27FC236}">
                <a16:creationId xmlns:a16="http://schemas.microsoft.com/office/drawing/2014/main" id="{8901CE91-ECE6-7049-B499-17887E1ED1D4}"/>
              </a:ext>
              <a:ext uri="{C183D7F6-B498-43B3-948B-1728B52AA6E4}">
                <adec:decorative xmlns:adec="http://schemas.microsoft.com/office/drawing/2017/decorative" val="1"/>
              </a:ext>
            </a:extLst>
          </p:cNvPr>
          <p:cNvSpPr/>
          <p:nvPr/>
        </p:nvSpPr>
        <p:spPr>
          <a:xfrm>
            <a:off x="4680848" y="3086447"/>
            <a:ext cx="3116932" cy="7448206"/>
          </a:xfrm>
          <a:prstGeom prst="rect">
            <a:avLst/>
          </a:prstGeom>
          <a:solidFill>
            <a:schemeClr val="accent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E7E3DB"/>
              </a:solidFill>
              <a:effectLst/>
              <a:uLnTx/>
              <a:uFillTx/>
              <a:latin typeface="Calibri" panose="020F0502020204030204" pitchFamily="34" charset="0"/>
              <a:cs typeface="Calibri" panose="020F0502020204030204" pitchFamily="34" charset="0"/>
            </a:endParaRPr>
          </a:p>
        </p:txBody>
      </p:sp>
      <p:sp>
        <p:nvSpPr>
          <p:cNvPr id="47" name="Rectangle 46">
            <a:extLst>
              <a:ext uri="{FF2B5EF4-FFF2-40B4-BE49-F238E27FC236}">
                <a16:creationId xmlns:a16="http://schemas.microsoft.com/office/drawing/2014/main" id="{1769ED0C-06E7-7F46-B005-75B0FEB7C386}"/>
              </a:ext>
            </a:extLst>
          </p:cNvPr>
          <p:cNvSpPr/>
          <p:nvPr/>
        </p:nvSpPr>
        <p:spPr>
          <a:xfrm>
            <a:off x="4761869" y="3223055"/>
            <a:ext cx="2816334" cy="29238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500"/>
              </a:spcAft>
              <a:buClr>
                <a:srgbClr val="363534"/>
              </a:buClr>
              <a:buSzTx/>
              <a:buFontTx/>
              <a:buNone/>
              <a:tabLst/>
              <a:defRPr/>
            </a:pPr>
            <a:r>
              <a:rPr kumimoji="0" lang="en-US" sz="13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sym typeface="Calibri"/>
              </a:rPr>
              <a:t>Example Postsecondary Opportunities</a:t>
            </a:r>
          </a:p>
        </p:txBody>
      </p:sp>
      <p:sp>
        <p:nvSpPr>
          <p:cNvPr id="23" name="Google Shape;163;p1">
            <a:extLst>
              <a:ext uri="{FF2B5EF4-FFF2-40B4-BE49-F238E27FC236}">
                <a16:creationId xmlns:a16="http://schemas.microsoft.com/office/drawing/2014/main" id="{1ACA50DF-1E3A-1C45-A12E-E10648D51069}"/>
              </a:ext>
            </a:extLst>
          </p:cNvPr>
          <p:cNvSpPr txBox="1"/>
          <p:nvPr/>
        </p:nvSpPr>
        <p:spPr>
          <a:xfrm>
            <a:off x="4771924" y="3488702"/>
            <a:ext cx="2882825" cy="2226447"/>
          </a:xfrm>
          <a:prstGeom prst="rect">
            <a:avLst/>
          </a:prstGeom>
          <a:noFill/>
          <a:ln>
            <a:noFill/>
          </a:ln>
        </p:spPr>
        <p:txBody>
          <a:bodyPr spcFirstLastPara="1" wrap="square" lIns="91425" tIns="45700" rIns="91425" bIns="45700" anchor="t" anchorCtr="0">
            <a:noAutofit/>
          </a:bodyPr>
          <a:lstStyle/>
          <a:p>
            <a:pPr marL="114300" marR="0" lvl="0" indent="-114300" algn="l" defTabSz="914400" rtl="0" eaLnBrk="1" fontAlgn="auto" latinLnBrk="0" hangingPunct="1">
              <a:lnSpc>
                <a:spcPts val="1000"/>
              </a:lnSpc>
              <a:spcBef>
                <a:spcPts val="0"/>
              </a:spcBef>
              <a:spcAft>
                <a:spcPts val="0"/>
              </a:spcAft>
              <a:buClr>
                <a:srgbClr val="363534"/>
              </a:buClr>
              <a:buSzTx/>
              <a:buFont typeface="Arial"/>
              <a:buNone/>
              <a:tabLst/>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Associate Degrees</a:t>
            </a:r>
            <a:endPar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endParaRPr>
          </a:p>
          <a:p>
            <a:pPr marL="11430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Graphic Design</a:t>
            </a:r>
          </a:p>
          <a:p>
            <a:pPr marL="11430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Digital Arts</a:t>
            </a:r>
            <a:endPar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lvl="0">
              <a:lnSpc>
                <a:spcPts val="1000"/>
              </a:lnSpc>
              <a:buClr>
                <a:srgbClr val="363534"/>
              </a:buClr>
              <a:buSzPts val="800"/>
              <a:defRPr/>
            </a:pPr>
            <a:endParaRPr kumimoji="0" lang="en-US" sz="7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endParaRPr>
          </a:p>
          <a:p>
            <a:pPr lvl="0">
              <a:lnSpc>
                <a:spcPts val="1000"/>
              </a:lnSpc>
              <a:buClr>
                <a:srgbClr val="363534"/>
              </a:buClr>
              <a:buSzPts val="800"/>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Bachelor’s Degrees</a:t>
            </a:r>
            <a:endParaRPr kumimoji="0" lang="en-US" sz="9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Web Page, Digital/Multimedia and Information Resources Design</a:t>
            </a: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Design and Visual Communications</a:t>
            </a:r>
          </a:p>
          <a:p>
            <a:pPr marL="114300" lvl="0" indent="-114300">
              <a:lnSpc>
                <a:spcPts val="1000"/>
              </a:lnSpc>
              <a:buClr>
                <a:srgbClr val="363534"/>
              </a:buClr>
              <a:buSzPts val="800"/>
              <a:buFontTx/>
              <a:buChar char="•"/>
              <a:defRPr/>
            </a:pPr>
            <a:endParaRPr kumimoji="0" lang="en-US" sz="7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endParaRPr>
          </a:p>
          <a:p>
            <a:pPr lvl="0">
              <a:lnSpc>
                <a:spcPts val="1000"/>
              </a:lnSpc>
              <a:buClr>
                <a:srgbClr val="363534"/>
              </a:buClr>
              <a:buSzPts val="800"/>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Master’s, Doctoral, and Professional Degrees</a:t>
            </a:r>
            <a:endParaRPr kumimoji="0" lang="en-US" sz="9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Game and Interactive Media Design</a:t>
            </a: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Animation, Interactive Technology, Video Graphics, and Special Effects</a:t>
            </a:r>
          </a:p>
          <a:p>
            <a:pPr marL="114300" lvl="0" indent="-114300">
              <a:lnSpc>
                <a:spcPts val="1000"/>
              </a:lnSpc>
              <a:buClr>
                <a:srgbClr val="363534"/>
              </a:buClr>
              <a:buSzPts val="800"/>
              <a:buFontTx/>
              <a:buChar char="•"/>
              <a:defRPr/>
            </a:pPr>
            <a:endParaRPr lang="en-US" sz="7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a:p>
            <a:pPr>
              <a:lnSpc>
                <a:spcPts val="1000"/>
              </a:lnSpc>
              <a:buClr>
                <a:srgbClr val="363534"/>
              </a:buClr>
              <a:buSzPts val="800"/>
              <a:defRPr/>
            </a:pPr>
            <a:r>
              <a:rPr kumimoji="0" lang="en-US" sz="900" b="1" i="0" u="none" strike="noStrike" kern="1200" cap="none" spc="0" normalizeH="0" baseline="0" noProof="0" dirty="0">
                <a:ln>
                  <a:noFill/>
                </a:ln>
                <a:solidFill>
                  <a:prstClr val="black"/>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Additional Stackable IBCs/License</a:t>
            </a:r>
          </a:p>
          <a:p>
            <a:pPr marL="114300" lvl="0" indent="-114300">
              <a:lnSpc>
                <a:spcPts val="1000"/>
              </a:lnSpc>
              <a:buClr>
                <a:srgbClr val="363534"/>
              </a:buClr>
              <a:buSzPts val="800"/>
              <a:buFontTx/>
              <a:buChar char="•"/>
              <a:defRPr/>
            </a:pPr>
            <a:r>
              <a:rPr lang="en-US" sz="9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Certified Textile Designer (CTD)</a:t>
            </a:r>
          </a:p>
          <a:p>
            <a:pPr marL="114300" lvl="0" indent="-114300">
              <a:lnSpc>
                <a:spcPts val="1000"/>
              </a:lnSpc>
              <a:buClr>
                <a:srgbClr val="363534"/>
              </a:buClr>
              <a:buSzPts val="800"/>
              <a:buFontTx/>
              <a:buChar char="•"/>
              <a:defRPr/>
            </a:pPr>
            <a:endParaRPr lang="en-US" sz="7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extLst>
                <a:ext uri="http://customooxmlschemas.google.com/">
                  <go:slidesCustomData xmlns:lc="http://schemas.openxmlformats.org/drawingml/2006/lockedCanva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endParaRPr>
          </a:p>
        </p:txBody>
      </p:sp>
      <p:sp>
        <p:nvSpPr>
          <p:cNvPr id="15" name="Rectangle 14">
            <a:extLst>
              <a:ext uri="{FF2B5EF4-FFF2-40B4-BE49-F238E27FC236}">
                <a16:creationId xmlns:a16="http://schemas.microsoft.com/office/drawing/2014/main" id="{015EAF6B-99CE-4B46-8970-C84F35537098}"/>
              </a:ext>
            </a:extLst>
          </p:cNvPr>
          <p:cNvSpPr/>
          <p:nvPr/>
        </p:nvSpPr>
        <p:spPr>
          <a:xfrm>
            <a:off x="5373233" y="6022103"/>
            <a:ext cx="2327067" cy="29238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1" i="0" u="none" strike="noStrike" kern="1200" cap="none" spc="0" normalizeH="0" baseline="0" noProof="0" dirty="0">
                <a:ln>
                  <a:noFill/>
                </a:ln>
                <a:solidFill>
                  <a:schemeClr val="accent1"/>
                </a:solidFill>
                <a:effectLst/>
                <a:uLnTx/>
                <a:uFillTx/>
                <a:latin typeface="Calibri" panose="020F0502020204030204" pitchFamily="34" charset="0"/>
                <a:ea typeface="Open Sans Condensed Condensed" pitchFamily="2" charset="0"/>
                <a:cs typeface="Calibri" panose="020F0502020204030204" pitchFamily="34" charset="0"/>
              </a:rPr>
              <a:t>Example Aligned Occupations   </a:t>
            </a:r>
          </a:p>
        </p:txBody>
      </p:sp>
      <p:sp>
        <p:nvSpPr>
          <p:cNvPr id="46" name="Double Bracket 45">
            <a:extLst>
              <a:ext uri="{FF2B5EF4-FFF2-40B4-BE49-F238E27FC236}">
                <a16:creationId xmlns:a16="http://schemas.microsoft.com/office/drawing/2014/main" id="{29723102-B029-6046-AE5F-B64631A4EF05}"/>
              </a:ext>
              <a:ext uri="{C183D7F6-B498-43B3-948B-1728B52AA6E4}">
                <adec:decorative xmlns:adec="http://schemas.microsoft.com/office/drawing/2017/decorative" val="1"/>
              </a:ext>
            </a:extLst>
          </p:cNvPr>
          <p:cNvSpPr/>
          <p:nvPr/>
        </p:nvSpPr>
        <p:spPr>
          <a:xfrm>
            <a:off x="5315702" y="6427320"/>
            <a:ext cx="1899685" cy="805624"/>
          </a:xfrm>
          <a:prstGeom prst="bracketPair">
            <a:avLst/>
          </a:prstGeom>
          <a:solidFill>
            <a:schemeClr val="bg1">
              <a:alpha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7" name="TextBox 6">
            <a:extLst>
              <a:ext uri="{FF2B5EF4-FFF2-40B4-BE49-F238E27FC236}">
                <a16:creationId xmlns:a16="http://schemas.microsoft.com/office/drawing/2014/main" id="{5ECE42AF-E901-D54D-9617-6AE15DB37D6C}"/>
              </a:ext>
            </a:extLst>
          </p:cNvPr>
          <p:cNvSpPr txBox="1"/>
          <p:nvPr/>
        </p:nvSpPr>
        <p:spPr>
          <a:xfrm>
            <a:off x="5382377" y="6461175"/>
            <a:ext cx="1618498" cy="198601"/>
          </a:xfrm>
          <a:prstGeom prst="rect">
            <a:avLst/>
          </a:prstGeom>
          <a:noFill/>
        </p:spPr>
        <p:txBody>
          <a:bodyPr wrap="square" rtlCol="0">
            <a:noAutofit/>
          </a:bodyPr>
          <a:lstStyle/>
          <a:p>
            <a:pPr lvl="0" defTabSz="1341150">
              <a:lnSpc>
                <a:spcPts val="1200"/>
              </a:lnSpc>
              <a:buClr>
                <a:prstClr val="black"/>
              </a:buClr>
              <a:buSzPts val="800"/>
              <a:defRPr/>
            </a:pPr>
            <a:r>
              <a:rPr lang="en-US" sz="1100" b="1" i="1"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Software Developers</a:t>
            </a:r>
          </a:p>
        </p:txBody>
      </p:sp>
      <p:sp>
        <p:nvSpPr>
          <p:cNvPr id="31" name="TextBox 30">
            <a:extLst>
              <a:ext uri="{FF2B5EF4-FFF2-40B4-BE49-F238E27FC236}">
                <a16:creationId xmlns:a16="http://schemas.microsoft.com/office/drawing/2014/main" id="{6BC50869-F11E-6140-9A7D-20A0EA8F797B}"/>
              </a:ext>
            </a:extLst>
          </p:cNvPr>
          <p:cNvSpPr txBox="1"/>
          <p:nvPr/>
        </p:nvSpPr>
        <p:spPr>
          <a:xfrm>
            <a:off x="5373064" y="6623644"/>
            <a:ext cx="1939172" cy="561946"/>
          </a:xfrm>
          <a:prstGeom prst="rect">
            <a:avLst/>
          </a:prstGeom>
          <a:noFill/>
        </p:spPr>
        <p:txBody>
          <a:bodyPr wrap="square" rtlCol="0">
            <a:noAutofit/>
          </a:bodyPr>
          <a:lstStyle/>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Median Wage: </a:t>
            </a:r>
            <a:r>
              <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111,705</a:t>
            </a:r>
            <a:endPar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rPr>
              <a:t>Annual Openings: 15,324</a:t>
            </a:r>
          </a:p>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10-Year </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Growth: </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36</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p>
        </p:txBody>
      </p:sp>
      <p:sp>
        <p:nvSpPr>
          <p:cNvPr id="32" name="Double Bracket 31">
            <a:extLst>
              <a:ext uri="{FF2B5EF4-FFF2-40B4-BE49-F238E27FC236}">
                <a16:creationId xmlns:a16="http://schemas.microsoft.com/office/drawing/2014/main" id="{C158C378-9848-B245-98F2-BA389079EE25}"/>
              </a:ext>
              <a:ext uri="{C183D7F6-B498-43B3-948B-1728B52AA6E4}">
                <adec:decorative xmlns:adec="http://schemas.microsoft.com/office/drawing/2017/decorative" val="1"/>
              </a:ext>
            </a:extLst>
          </p:cNvPr>
          <p:cNvSpPr/>
          <p:nvPr/>
        </p:nvSpPr>
        <p:spPr>
          <a:xfrm>
            <a:off x="5317590" y="7323818"/>
            <a:ext cx="1901952" cy="804476"/>
          </a:xfrm>
          <a:prstGeom prst="bracketPair">
            <a:avLst/>
          </a:prstGeom>
          <a:solidFill>
            <a:schemeClr val="bg1">
              <a:alpha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35" name="TextBox 34">
            <a:extLst>
              <a:ext uri="{FF2B5EF4-FFF2-40B4-BE49-F238E27FC236}">
                <a16:creationId xmlns:a16="http://schemas.microsoft.com/office/drawing/2014/main" id="{86836B01-57B0-8443-920B-F0A28CAAA2E7}"/>
              </a:ext>
            </a:extLst>
          </p:cNvPr>
          <p:cNvSpPr txBox="1"/>
          <p:nvPr/>
        </p:nvSpPr>
        <p:spPr>
          <a:xfrm>
            <a:off x="5374757" y="7343782"/>
            <a:ext cx="1934240" cy="198601"/>
          </a:xfrm>
          <a:prstGeom prst="rect">
            <a:avLst/>
          </a:prstGeom>
          <a:noFill/>
        </p:spPr>
        <p:txBody>
          <a:bodyPr wrap="square" rtlCol="0">
            <a:noAutofit/>
          </a:bodyPr>
          <a:lstStyle/>
          <a:p>
            <a:pPr lvl="0" defTabSz="1341150">
              <a:buClr>
                <a:prstClr val="black"/>
              </a:buClr>
              <a:buSzPts val="800"/>
              <a:defRPr/>
            </a:pPr>
            <a:r>
              <a:rPr kumimoji="0" lang="en-US" sz="1100" b="1" i="1" u="none" strike="noStrike" kern="1200" cap="none" spc="0" normalizeH="0" baseline="0" noProof="0" dirty="0">
                <a:ln>
                  <a:noFill/>
                </a:ln>
                <a:solidFill>
                  <a:srgbClr val="012169"/>
                </a:solidFill>
                <a:effectLst/>
                <a:uLnTx/>
                <a:uFillTx/>
                <a:latin typeface="Calibri" panose="020F0502020204030204" pitchFamily="34" charset="0"/>
                <a:ea typeface="Open Sans Semibold" panose="020B0606030504020204" pitchFamily="34" charset="0"/>
                <a:cs typeface="Calibri" panose="020F0502020204030204" pitchFamily="34" charset="0"/>
                <a:sym typeface="Calibri"/>
              </a:rPr>
              <a:t>Graphic Designers</a:t>
            </a:r>
            <a:endParaRPr kumimoji="0" lang="en-US" sz="1100" b="1" i="1" u="none" strike="noStrike" kern="1200" cap="none" spc="0" normalizeH="0" baseline="0" noProof="0" dirty="0">
              <a:ln>
                <a:noFill/>
              </a:ln>
              <a:solidFill>
                <a:srgbClr val="012169"/>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sp>
        <p:nvSpPr>
          <p:cNvPr id="38" name="TextBox 37">
            <a:extLst>
              <a:ext uri="{FF2B5EF4-FFF2-40B4-BE49-F238E27FC236}">
                <a16:creationId xmlns:a16="http://schemas.microsoft.com/office/drawing/2014/main" id="{0CF72ED8-415F-D540-AFCF-1D88EE060DD3}"/>
              </a:ext>
            </a:extLst>
          </p:cNvPr>
          <p:cNvSpPr txBox="1"/>
          <p:nvPr/>
        </p:nvSpPr>
        <p:spPr>
          <a:xfrm>
            <a:off x="5373064" y="7519206"/>
            <a:ext cx="1809580" cy="557647"/>
          </a:xfrm>
          <a:prstGeom prst="rect">
            <a:avLst/>
          </a:prstGeom>
          <a:noFill/>
        </p:spPr>
        <p:txBody>
          <a:bodyPr wrap="square" rtlCol="0">
            <a:noAutofit/>
          </a:bodyPr>
          <a:lstStyle/>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Median Wage: </a:t>
            </a:r>
            <a:r>
              <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50,973</a:t>
            </a:r>
            <a:endPar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rPr>
              <a:t>Annual Openings: 1,766</a:t>
            </a:r>
          </a:p>
          <a:p>
            <a:pPr marL="0" marR="0" lvl="0" indent="0" algn="l" defTabSz="1341150" rtl="0" eaLnBrk="1" fontAlgn="auto" latinLnBrk="0" hangingPunct="1">
              <a:lnSpc>
                <a:spcPts val="1250"/>
              </a:lnSpc>
              <a:spcBef>
                <a:spcPts val="0"/>
              </a:spcBef>
              <a:spcAft>
                <a:spcPts val="0"/>
              </a:spcAft>
              <a:buClr>
                <a:prstClr val="black"/>
              </a:buClr>
              <a:buSzPts val="800"/>
              <a:buFontTx/>
              <a:buNone/>
              <a:tabLst/>
              <a:defRPr/>
            </a:pP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10-Year </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Growth: </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p>
        </p:txBody>
      </p:sp>
      <p:sp>
        <p:nvSpPr>
          <p:cNvPr id="12" name="Rectangle 11">
            <a:extLst>
              <a:ext uri="{FF2B5EF4-FFF2-40B4-BE49-F238E27FC236}">
                <a16:creationId xmlns:a16="http://schemas.microsoft.com/office/drawing/2014/main" id="{FD0782F0-3798-2F45-BD54-7A27C3557BA4}"/>
              </a:ext>
              <a:ext uri="{C183D7F6-B498-43B3-948B-1728B52AA6E4}">
                <adec:decorative xmlns:adec="http://schemas.microsoft.com/office/drawing/2017/decorative" val="1"/>
              </a:ext>
            </a:extLst>
          </p:cNvPr>
          <p:cNvSpPr/>
          <p:nvPr/>
        </p:nvSpPr>
        <p:spPr>
          <a:xfrm rot="16200000">
            <a:off x="5936574" y="8223572"/>
            <a:ext cx="3361882" cy="307777"/>
          </a:xfrm>
          <a:prstGeom prst="rect">
            <a:avLst/>
          </a:prstGeom>
          <a:solidFill>
            <a:schemeClr val="accent1"/>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1" u="none" strike="noStrike" kern="1200" cap="none" spc="0" normalizeH="0" baseline="0" noProof="0" dirty="0">
                <a:ln>
                  <a:noFill/>
                </a:ln>
                <a:solidFill>
                  <a:prstClr val="white"/>
                </a:solidFill>
                <a:effectLst/>
                <a:uLnTx/>
                <a:uFillTx/>
                <a:latin typeface="Calibri" panose="020F0502020204030204" pitchFamily="34" charset="0"/>
                <a:ea typeface="Open Sans Semibold" panose="020B0606030504020204" pitchFamily="34" charset="0"/>
                <a:cs typeface="Calibri" panose="020F0502020204030204" pitchFamily="34" charset="0"/>
              </a:rPr>
              <a:t>Graphic Design and Interactive Media</a:t>
            </a:r>
          </a:p>
        </p:txBody>
      </p:sp>
      <p:sp>
        <p:nvSpPr>
          <p:cNvPr id="45" name="Double Bracket 44">
            <a:extLst>
              <a:ext uri="{FF2B5EF4-FFF2-40B4-BE49-F238E27FC236}">
                <a16:creationId xmlns:a16="http://schemas.microsoft.com/office/drawing/2014/main" id="{3BA72D32-C034-BD46-AA07-443AFE5B1384}"/>
              </a:ext>
              <a:ext uri="{C183D7F6-B498-43B3-948B-1728B52AA6E4}">
                <adec:decorative xmlns:adec="http://schemas.microsoft.com/office/drawing/2017/decorative" val="1"/>
              </a:ext>
            </a:extLst>
          </p:cNvPr>
          <p:cNvSpPr/>
          <p:nvPr/>
        </p:nvSpPr>
        <p:spPr>
          <a:xfrm>
            <a:off x="5317606" y="8221325"/>
            <a:ext cx="1899686" cy="806129"/>
          </a:xfrm>
          <a:prstGeom prst="bracketPair">
            <a:avLst/>
          </a:prstGeom>
          <a:solidFill>
            <a:schemeClr val="bg1">
              <a:alpha val="60000"/>
            </a:schemeClr>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endParaRPr>
          </a:p>
        </p:txBody>
      </p:sp>
      <p:sp>
        <p:nvSpPr>
          <p:cNvPr id="33" name="TextBox 32">
            <a:extLst>
              <a:ext uri="{FF2B5EF4-FFF2-40B4-BE49-F238E27FC236}">
                <a16:creationId xmlns:a16="http://schemas.microsoft.com/office/drawing/2014/main" id="{322A8830-FB08-DD4C-9E74-0415193C983F}"/>
              </a:ext>
            </a:extLst>
          </p:cNvPr>
          <p:cNvSpPr txBox="1"/>
          <p:nvPr/>
        </p:nvSpPr>
        <p:spPr>
          <a:xfrm>
            <a:off x="5380472" y="8240660"/>
            <a:ext cx="1821043" cy="238027"/>
          </a:xfrm>
          <a:prstGeom prst="rect">
            <a:avLst/>
          </a:prstGeom>
          <a:noFill/>
        </p:spPr>
        <p:txBody>
          <a:bodyPr wrap="square" rtlCol="0">
            <a:noAutofit/>
          </a:bodyPr>
          <a:lstStyle/>
          <a:p>
            <a:pPr lvl="0" defTabSz="1341150">
              <a:buClr>
                <a:prstClr val="black"/>
              </a:buClr>
              <a:buSzPts val="800"/>
              <a:defRPr/>
            </a:pPr>
            <a:r>
              <a:rPr lang="en-US" sz="1100" b="1" i="1"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Art Directors</a:t>
            </a:r>
            <a:endParaRPr kumimoji="0" lang="en-US" sz="1100" b="1" i="1" u="none" strike="noStrike" kern="1200" cap="none" spc="0" normalizeH="0" baseline="0" noProof="0" dirty="0">
              <a:ln>
                <a:noFill/>
              </a:ln>
              <a:solidFill>
                <a:srgbClr val="012169"/>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sp>
        <p:nvSpPr>
          <p:cNvPr id="34" name="TextBox 33">
            <a:extLst>
              <a:ext uri="{FF2B5EF4-FFF2-40B4-BE49-F238E27FC236}">
                <a16:creationId xmlns:a16="http://schemas.microsoft.com/office/drawing/2014/main" id="{53A39835-03FC-214F-8A58-02640F31131C}"/>
              </a:ext>
            </a:extLst>
          </p:cNvPr>
          <p:cNvSpPr txBox="1"/>
          <p:nvPr/>
        </p:nvSpPr>
        <p:spPr>
          <a:xfrm>
            <a:off x="5374106" y="8417727"/>
            <a:ext cx="1809580" cy="572330"/>
          </a:xfrm>
          <a:prstGeom prst="rect">
            <a:avLst/>
          </a:prstGeom>
          <a:noFill/>
        </p:spPr>
        <p:txBody>
          <a:bodyPr wrap="square" rtlCol="0">
            <a:noAutofit/>
          </a:bodyPr>
          <a:lstStyle/>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Median Wage: </a:t>
            </a:r>
            <a:r>
              <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81,926</a:t>
            </a:r>
            <a:endParaRPr kumimoji="0" lang="en-US" sz="100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lvl="0" defTabSz="1341150">
              <a:lnSpc>
                <a:spcPts val="1250"/>
              </a:lnSpc>
              <a:buClr>
                <a:prstClr val="black"/>
              </a:buClr>
              <a:buSzPts val="800"/>
              <a:defRPr/>
            </a:pP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rPr>
              <a:t>Annual Openings: 619</a:t>
            </a:r>
          </a:p>
          <a:p>
            <a:pPr lvl="0" defTabSz="1341150">
              <a:lnSpc>
                <a:spcPts val="1250"/>
              </a:lnSpc>
              <a:buClr>
                <a:prstClr val="black"/>
              </a:buClr>
              <a:buSzPts val="800"/>
              <a:defRPr/>
            </a:pPr>
            <a:r>
              <a:rPr lang="en-US" sz="10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10-Year </a:t>
            </a:r>
            <a:r>
              <a:rPr kumimoji="0" lang="en-US" sz="10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Growth: 18%</a:t>
            </a:r>
            <a:endParaRPr kumimoji="0" lang="en-US" sz="900" b="1" i="1" u="none" strike="noStrike" kern="1200" cap="none" spc="0" normalizeH="0" baseline="0" noProof="0" dirty="0">
              <a:ln>
                <a:noFill/>
              </a:ln>
              <a:solidFill>
                <a:srgbClr val="3863AF"/>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pic>
        <p:nvPicPr>
          <p:cNvPr id="37" name="Google Shape;171;p1" descr="TEA Logo">
            <a:extLst>
              <a:ext uri="{FF2B5EF4-FFF2-40B4-BE49-F238E27FC236}">
                <a16:creationId xmlns:a16="http://schemas.microsoft.com/office/drawing/2014/main" id="{F1D9B042-B00B-E342-917C-8358BF8F9561}"/>
              </a:ext>
            </a:extLst>
          </p:cNvPr>
          <p:cNvPicPr preferRelativeResize="0"/>
          <p:nvPr/>
        </p:nvPicPr>
        <p:blipFill rotWithShape="1">
          <a:blip r:embed="rId5">
            <a:alphaModFix/>
          </a:blip>
          <a:srcRect/>
          <a:stretch/>
        </p:blipFill>
        <p:spPr>
          <a:xfrm>
            <a:off x="146880" y="9574456"/>
            <a:ext cx="705086" cy="352543"/>
          </a:xfrm>
          <a:prstGeom prst="rect">
            <a:avLst/>
          </a:prstGeom>
          <a:noFill/>
          <a:ln>
            <a:noFill/>
          </a:ln>
        </p:spPr>
      </p:pic>
      <p:sp>
        <p:nvSpPr>
          <p:cNvPr id="3" name="TextBox 2">
            <a:extLst>
              <a:ext uri="{FF2B5EF4-FFF2-40B4-BE49-F238E27FC236}">
                <a16:creationId xmlns:a16="http://schemas.microsoft.com/office/drawing/2014/main" id="{A70F6E95-8003-B142-A9FC-04557A922F61}"/>
              </a:ext>
            </a:extLst>
          </p:cNvPr>
          <p:cNvSpPr txBox="1"/>
          <p:nvPr/>
        </p:nvSpPr>
        <p:spPr>
          <a:xfrm>
            <a:off x="851966" y="9622957"/>
            <a:ext cx="3754879" cy="323165"/>
          </a:xfrm>
          <a:prstGeom prst="rect">
            <a:avLst/>
          </a:prstGeom>
          <a:noFill/>
        </p:spPr>
        <p:txBody>
          <a:bodyPr wrap="square" rtlCol="0">
            <a:spAutoFit/>
          </a:bodyPr>
          <a:lstStyle/>
          <a:p>
            <a:r>
              <a:rPr lang="en-US" sz="750" i="1" dirty="0">
                <a:solidFill>
                  <a:schemeClr val="accent1"/>
                </a:solidFill>
                <a:latin typeface="Calibri" panose="020F0502020204030204" pitchFamily="34" charset="0"/>
                <a:ea typeface="Open Sans ExtraBold" panose="020B0606030504020204" pitchFamily="34" charset="0"/>
                <a:cs typeface="Calibri" panose="020F0502020204030204" pitchFamily="34" charset="0"/>
              </a:rPr>
              <a:t>Successful completion of the Graphic Design and Interactive Media program of study will fulfill requirements of the Business and Industry endorsement.</a:t>
            </a:r>
          </a:p>
        </p:txBody>
      </p:sp>
      <p:sp>
        <p:nvSpPr>
          <p:cNvPr id="13" name="TextBox 12">
            <a:extLst>
              <a:ext uri="{FF2B5EF4-FFF2-40B4-BE49-F238E27FC236}">
                <a16:creationId xmlns:a16="http://schemas.microsoft.com/office/drawing/2014/main" id="{BCB45C6E-AF87-6E07-B465-5DF835780ABC}"/>
              </a:ext>
            </a:extLst>
          </p:cNvPr>
          <p:cNvSpPr txBox="1"/>
          <p:nvPr/>
        </p:nvSpPr>
        <p:spPr>
          <a:xfrm>
            <a:off x="4689190" y="9374412"/>
            <a:ext cx="3754879" cy="184666"/>
          </a:xfrm>
          <a:prstGeom prst="rect">
            <a:avLst/>
          </a:prstGeom>
          <a:noFill/>
        </p:spPr>
        <p:txBody>
          <a:bodyPr wrap="square" rtlCol="0">
            <a:spAutoFit/>
          </a:bodyPr>
          <a:lstStyle/>
          <a:p>
            <a:r>
              <a:rPr lang="en-US" sz="600" b="0" i="0" u="none" strike="noStrike" dirty="0">
                <a:solidFill>
                  <a:srgbClr val="000000"/>
                </a:solidFill>
                <a:effectLst/>
              </a:rPr>
              <a:t>Data Source: TexasWages, Texas Workforce Commission. Retrieved 3/8/2024</a:t>
            </a:r>
          </a:p>
        </p:txBody>
      </p:sp>
      <p:pic>
        <p:nvPicPr>
          <p:cNvPr id="16" name="Picture 15" descr="QR Code">
            <a:extLst>
              <a:ext uri="{FF2B5EF4-FFF2-40B4-BE49-F238E27FC236}">
                <a16:creationId xmlns:a16="http://schemas.microsoft.com/office/drawing/2014/main" id="{8926A809-ABDF-FF40-A435-DC8410B1D0CB}"/>
              </a:ext>
              <a:ext uri="{C183D7F6-B498-43B3-948B-1728B52AA6E4}">
                <adec:decorative xmlns:adec="http://schemas.microsoft.com/office/drawing/2017/decorative" val="0"/>
              </a:ext>
            </a:extLst>
          </p:cNvPr>
          <p:cNvPicPr>
            <a:picLocks noChangeAspect="1"/>
          </p:cNvPicPr>
          <p:nvPr/>
        </p:nvPicPr>
        <p:blipFill rotWithShape="1">
          <a:blip r:embed="rId6"/>
          <a:srcRect l="17732" t="15455" r="19492" b="21306"/>
          <a:stretch/>
        </p:blipFill>
        <p:spPr>
          <a:xfrm>
            <a:off x="4741638" y="9529348"/>
            <a:ext cx="481081" cy="484632"/>
          </a:xfrm>
          <a:prstGeom prst="rect">
            <a:avLst/>
          </a:prstGeom>
        </p:spPr>
      </p:pic>
      <p:sp>
        <p:nvSpPr>
          <p:cNvPr id="43" name="TextBox 42">
            <a:extLst>
              <a:ext uri="{FF2B5EF4-FFF2-40B4-BE49-F238E27FC236}">
                <a16:creationId xmlns:a16="http://schemas.microsoft.com/office/drawing/2014/main" id="{D7CE7F4C-068A-2546-9291-E776EDA7D48E}"/>
              </a:ext>
            </a:extLst>
          </p:cNvPr>
          <p:cNvSpPr txBox="1"/>
          <p:nvPr/>
        </p:nvSpPr>
        <p:spPr>
          <a:xfrm>
            <a:off x="5177859" y="9511945"/>
            <a:ext cx="2300587" cy="519438"/>
          </a:xfrm>
          <a:prstGeom prst="rect">
            <a:avLst/>
          </a:prstGeom>
          <a:noFill/>
        </p:spPr>
        <p:txBody>
          <a:bodyPr wrap="square" rtlCol="0">
            <a:spAutoFit/>
          </a:bodyPr>
          <a:lstStyle/>
          <a:p>
            <a:pPr>
              <a:lnSpc>
                <a:spcPct val="108000"/>
              </a:lnSpc>
            </a:pPr>
            <a:r>
              <a:rPr lang="en-US" sz="800" i="1" dirty="0">
                <a:solidFill>
                  <a:schemeClr val="tx2"/>
                </a:solidFill>
                <a:latin typeface="Calibri" panose="020F0502020204030204" pitchFamily="34" charset="0"/>
                <a:ea typeface="Open Sans ExtraBold" panose="020B0606030504020204" pitchFamily="34" charset="0"/>
                <a:cs typeface="Calibri" panose="020F0502020204030204" pitchFamily="34" charset="0"/>
              </a:rPr>
              <a:t>For more information visit: </a:t>
            </a:r>
            <a:r>
              <a:rPr lang="en-US" sz="600" dirty="0">
                <a:solidFill>
                  <a:schemeClr val="tx2"/>
                </a:solidFill>
                <a:latin typeface="Calibri" panose="020F0502020204030204" pitchFamily="34" charset="0"/>
                <a:ea typeface="Open Sans Light" panose="020B0606030504020204" pitchFamily="34" charset="0"/>
                <a:cs typeface="Calibri" panose="020F0502020204030204" pitchFamily="34" charset="0"/>
                <a:hlinkClick r:id="rId7">
                  <a:extLst>
                    <a:ext uri="{A12FA001-AC4F-418D-AE19-62706E023703}">
                      <ahyp:hlinkClr xmlns:ahyp="http://schemas.microsoft.com/office/drawing/2018/hyperlinkcolor" val="tx"/>
                    </a:ext>
                  </a:extLst>
                </a:hlinkClick>
              </a:rPr>
              <a:t>https://tea.texas.gov/academics/college-career-and-military-prep/career-and-technical-education/programs-of-study-additional-resources</a:t>
            </a:r>
            <a:endParaRPr lang="en-US" sz="600" i="1" dirty="0">
              <a:solidFill>
                <a:schemeClr val="tx2"/>
              </a:solidFill>
              <a:latin typeface="Calibri" panose="020F0502020204030204" pitchFamily="34" charset="0"/>
              <a:ea typeface="Open Sans ExtraBold" panose="020B0606030504020204" pitchFamily="34" charset="0"/>
              <a:cs typeface="Calibri" panose="020F0502020204030204" pitchFamily="34" charset="0"/>
            </a:endParaRPr>
          </a:p>
        </p:txBody>
      </p:sp>
      <p:pic>
        <p:nvPicPr>
          <p:cNvPr id="39" name="Picture 38">
            <a:extLst>
              <a:ext uri="{FF2B5EF4-FFF2-40B4-BE49-F238E27FC236}">
                <a16:creationId xmlns:a16="http://schemas.microsoft.com/office/drawing/2014/main" id="{42F6463D-DDA7-F843-AB15-C2ABD0D5C64F}"/>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6965509" y="3519271"/>
            <a:ext cx="610356" cy="596485"/>
          </a:xfrm>
          <a:prstGeom prst="rect">
            <a:avLst/>
          </a:prstGeom>
        </p:spPr>
      </p:pic>
      <p:pic>
        <p:nvPicPr>
          <p:cNvPr id="49" name="Picture 48">
            <a:extLst>
              <a:ext uri="{FF2B5EF4-FFF2-40B4-BE49-F238E27FC236}">
                <a16:creationId xmlns:a16="http://schemas.microsoft.com/office/drawing/2014/main" id="{9C215D3E-B4C3-D846-AA02-4E77213044A2}"/>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104826" y="2397280"/>
            <a:ext cx="585216" cy="571916"/>
          </a:xfrm>
          <a:prstGeom prst="rect">
            <a:avLst/>
          </a:prstGeom>
        </p:spPr>
      </p:pic>
      <p:pic>
        <p:nvPicPr>
          <p:cNvPr id="41" name="Picture 40">
            <a:extLst>
              <a:ext uri="{FF2B5EF4-FFF2-40B4-BE49-F238E27FC236}">
                <a16:creationId xmlns:a16="http://schemas.microsoft.com/office/drawing/2014/main" id="{E87636A2-C85C-4446-99E9-B5ACC56AFC82}"/>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4779773" y="5916174"/>
            <a:ext cx="605476" cy="591715"/>
          </a:xfrm>
          <a:prstGeom prst="rect">
            <a:avLst/>
          </a:prstGeom>
        </p:spPr>
      </p:pic>
    </p:spTree>
    <p:extLst>
      <p:ext uri="{BB962C8B-B14F-4D97-AF65-F5344CB8AC3E}">
        <p14:creationId xmlns:p14="http://schemas.microsoft.com/office/powerpoint/2010/main" val="4075348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0" name="Round Diagonal Corner Rectangle 26">
            <a:extLst>
              <a:ext uri="{FF2B5EF4-FFF2-40B4-BE49-F238E27FC236}">
                <a16:creationId xmlns:a16="http://schemas.microsoft.com/office/drawing/2014/main" id="{745B58B2-73D7-DFD3-9B7A-E0EA88120089}"/>
              </a:ext>
              <a:ext uri="{C183D7F6-B498-43B3-948B-1728B52AA6E4}">
                <adec:decorative xmlns:adec="http://schemas.microsoft.com/office/drawing/2017/decorative" val="1"/>
              </a:ext>
            </a:extLst>
          </p:cNvPr>
          <p:cNvSpPr/>
          <p:nvPr/>
        </p:nvSpPr>
        <p:spPr>
          <a:xfrm rot="16200000">
            <a:off x="-30501" y="6939311"/>
            <a:ext cx="1126254" cy="41124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8" name="Round Diagonal Corner Rectangle 26">
            <a:extLst>
              <a:ext uri="{FF2B5EF4-FFF2-40B4-BE49-F238E27FC236}">
                <a16:creationId xmlns:a16="http://schemas.microsoft.com/office/drawing/2014/main" id="{E91A91C0-347D-7F6E-2079-DD5DB3352A9F}"/>
              </a:ext>
              <a:ext uri="{C183D7F6-B498-43B3-948B-1728B52AA6E4}">
                <adec:decorative xmlns:adec="http://schemas.microsoft.com/office/drawing/2017/decorative" val="1"/>
              </a:ext>
            </a:extLst>
          </p:cNvPr>
          <p:cNvSpPr/>
          <p:nvPr/>
        </p:nvSpPr>
        <p:spPr>
          <a:xfrm rot="16200000">
            <a:off x="-30501" y="5249101"/>
            <a:ext cx="1126254" cy="411242"/>
          </a:xfrm>
          <a:prstGeom prst="round2DiagRect">
            <a:avLst/>
          </a:prstGeom>
          <a:solidFill>
            <a:srgbClr val="3635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73" name="Title 3">
            <a:extLst>
              <a:ext uri="{FF2B5EF4-FFF2-40B4-BE49-F238E27FC236}">
                <a16:creationId xmlns:a16="http://schemas.microsoft.com/office/drawing/2014/main" id="{526F35B9-4163-464C-AA6F-FB56BC356333}"/>
              </a:ext>
              <a:ext uri="{C183D7F6-B498-43B3-948B-1728B52AA6E4}">
                <adec:decorative xmlns:adec="http://schemas.microsoft.com/office/drawing/2017/decorative" val="1"/>
              </a:ext>
            </a:extLst>
          </p:cNvPr>
          <p:cNvSpPr>
            <a:spLocks noGrp="1"/>
          </p:cNvSpPr>
          <p:nvPr>
            <p:ph type="ctrTitle"/>
          </p:nvPr>
        </p:nvSpPr>
        <p:spPr>
          <a:xfrm>
            <a:off x="971550" y="48066"/>
            <a:ext cx="5829300" cy="141335"/>
          </a:xfrm>
        </p:spPr>
        <p:txBody>
          <a:bodyPr>
            <a:noAutofit/>
          </a:bodyPr>
          <a:lstStyle/>
          <a:p>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Statewide Program of Study: </a:t>
            </a:r>
            <a:r>
              <a:rPr lang="en-US" sz="800" b="1" i="1" kern="1200" baseline="0" dirty="0">
                <a:solidFill>
                  <a:schemeClr val="bg1"/>
                </a:solidFill>
                <a:effectLst/>
                <a:latin typeface="+mj-lt"/>
                <a:ea typeface="+mj-ea"/>
                <a:cs typeface="+mj-cs"/>
              </a:rPr>
              <a:t>Graphic Design and Interactive Media</a:t>
            </a:r>
            <a:r>
              <a:rPr lang="en-US" sz="800" dirty="0">
                <a:solidFill>
                  <a:schemeClr val="bg1"/>
                </a:solidFill>
              </a:rPr>
              <a:t> </a:t>
            </a:r>
            <a:r>
              <a:rPr lang="en-US" sz="800" b="1" i="1" dirty="0">
                <a:solidFill>
                  <a:schemeClr val="bg1"/>
                </a:solidFill>
                <a:latin typeface="Open Sans Semibold" panose="020B0606030504020204" pitchFamily="34" charset="0"/>
                <a:ea typeface="Open Sans Semibold" panose="020B0606030504020204" pitchFamily="34" charset="0"/>
                <a:cs typeface="Open Sans Semibold" panose="020B0606030504020204" pitchFamily="34" charset="0"/>
              </a:rPr>
              <a:t>— Page 2</a:t>
            </a:r>
            <a:endParaRPr lang="en-US" sz="800" dirty="0">
              <a:solidFill>
                <a:schemeClr val="bg1"/>
              </a:solidFill>
            </a:endParaRPr>
          </a:p>
        </p:txBody>
      </p:sp>
      <p:sp>
        <p:nvSpPr>
          <p:cNvPr id="39" name="TextBox 38">
            <a:extLst>
              <a:ext uri="{FF2B5EF4-FFF2-40B4-BE49-F238E27FC236}">
                <a16:creationId xmlns:a16="http://schemas.microsoft.com/office/drawing/2014/main" id="{0D82E2C1-5515-FC4E-B6F2-EB16D6F05320}"/>
              </a:ext>
            </a:extLst>
          </p:cNvPr>
          <p:cNvSpPr txBox="1"/>
          <p:nvPr/>
        </p:nvSpPr>
        <p:spPr>
          <a:xfrm>
            <a:off x="1373820" y="159132"/>
            <a:ext cx="6392254" cy="353943"/>
          </a:xfrm>
          <a:prstGeom prst="rect">
            <a:avLst/>
          </a:prstGeom>
          <a:noFill/>
        </p:spPr>
        <p:txBody>
          <a:bodyPr wrap="square" lIns="91440" tIns="45720" rIns="91440" bIns="45720" rtlCol="0" anchor="t">
            <a:spAutoFit/>
          </a:bodyPr>
          <a:lstStyle/>
          <a:p>
            <a:pPr>
              <a:spcAft>
                <a:spcPts val="300"/>
              </a:spcAft>
              <a:defRPr/>
            </a:pPr>
            <a:r>
              <a:rPr lang="en-US" sz="1700" b="1" dirty="0">
                <a:solidFill>
                  <a:schemeClr val="accent1"/>
                </a:solidFill>
                <a:latin typeface="Calibri"/>
                <a:ea typeface="Open Sans Condensed Condensed" pitchFamily="2" charset="0"/>
                <a:cs typeface="Calibri"/>
              </a:rPr>
              <a:t>Arts, Audio Visual Technology, and Communication Career Cluster</a:t>
            </a:r>
          </a:p>
        </p:txBody>
      </p:sp>
      <p:sp>
        <p:nvSpPr>
          <p:cNvPr id="41" name="TextBox 40">
            <a:extLst>
              <a:ext uri="{FF2B5EF4-FFF2-40B4-BE49-F238E27FC236}">
                <a16:creationId xmlns:a16="http://schemas.microsoft.com/office/drawing/2014/main" id="{016FFF59-FA5E-994D-8DE3-7298E5ADA69E}"/>
              </a:ext>
            </a:extLst>
          </p:cNvPr>
          <p:cNvSpPr txBox="1"/>
          <p:nvPr/>
        </p:nvSpPr>
        <p:spPr>
          <a:xfrm>
            <a:off x="1374320" y="478138"/>
            <a:ext cx="6392254" cy="353943"/>
          </a:xfrm>
          <a:prstGeom prst="rect">
            <a:avLst/>
          </a:prstGeom>
          <a:noFill/>
        </p:spPr>
        <p:txBody>
          <a:bodyPr wrap="square" rtlCol="0">
            <a:spAutoFit/>
          </a:bodyPr>
          <a:lstStyle/>
          <a:p>
            <a:pPr lvl="0">
              <a:spcAft>
                <a:spcPts val="300"/>
              </a:spcAft>
              <a:defRPr/>
            </a:pPr>
            <a:r>
              <a:rPr kumimoji="0" lang="en-US" sz="1700" b="1" i="1" u="none" strike="noStrike" kern="1200" cap="none" spc="0" normalizeH="0" baseline="0" noProof="0" dirty="0">
                <a:ln>
                  <a:noFill/>
                </a:ln>
                <a:solidFill>
                  <a:srgbClr val="363534"/>
                </a:solidFill>
                <a:effectLst/>
                <a:uLnTx/>
                <a:uFillTx/>
                <a:latin typeface="Calibri" panose="020F0502020204030204" pitchFamily="34" charset="0"/>
                <a:ea typeface="Open Sans Semibold" panose="020B0606030504020204" pitchFamily="34" charset="0"/>
                <a:cs typeface="Calibri" panose="020F0502020204030204" pitchFamily="34" charset="0"/>
              </a:rPr>
              <a:t>Statewide Program of Study: </a:t>
            </a:r>
            <a:r>
              <a:rPr lang="en-US" sz="1700" b="1" i="1" dirty="0">
                <a:solidFill>
                  <a:schemeClr val="accent1"/>
                </a:solidFill>
                <a:latin typeface="Calibri" panose="020F0502020204030204" pitchFamily="34" charset="0"/>
                <a:ea typeface="Open Sans Semibold" panose="020B0606030504020204" pitchFamily="34" charset="0"/>
                <a:cs typeface="Calibri" panose="020F0502020204030204" pitchFamily="34" charset="0"/>
              </a:rPr>
              <a:t>Graphic Design and Interactive Media</a:t>
            </a:r>
            <a:endParaRPr kumimoji="0" lang="en-US" sz="1700" b="1" i="1" u="none" strike="noStrike" kern="1200" cap="none" spc="0" normalizeH="0" baseline="0" noProof="0" dirty="0">
              <a:ln>
                <a:noFill/>
              </a:ln>
              <a:solidFill>
                <a:schemeClr val="accent1"/>
              </a:solidFill>
              <a:effectLst/>
              <a:uLnTx/>
              <a:uFillTx/>
              <a:latin typeface="Calibri" panose="020F0502020204030204" pitchFamily="34" charset="0"/>
              <a:ea typeface="Open Sans Semibold" panose="020B060603050402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53CAAE19-98A7-CE4E-903C-01D19008C594}"/>
              </a:ext>
            </a:extLst>
          </p:cNvPr>
          <p:cNvSpPr txBox="1"/>
          <p:nvPr/>
        </p:nvSpPr>
        <p:spPr>
          <a:xfrm>
            <a:off x="-1246" y="926960"/>
            <a:ext cx="7772400"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12169"/>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Course Information</a:t>
            </a:r>
            <a:endParaRPr kumimoji="0" lang="en-US" sz="1600" b="0" i="0" u="none" strike="noStrike" kern="1200" cap="none" spc="0" normalizeH="0" baseline="0" noProof="0" dirty="0">
              <a:ln>
                <a:noFill/>
              </a:ln>
              <a:solidFill>
                <a:srgbClr val="012169"/>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sp>
        <p:nvSpPr>
          <p:cNvPr id="4" name="Round Diagonal Corner Rectangle 3">
            <a:extLst>
              <a:ext uri="{FF2B5EF4-FFF2-40B4-BE49-F238E27FC236}">
                <a16:creationId xmlns:a16="http://schemas.microsoft.com/office/drawing/2014/main" id="{1FC84E31-D3E9-4645-AA27-E5CE8D61FC16}"/>
              </a:ext>
              <a:ext uri="{C183D7F6-B498-43B3-948B-1728B52AA6E4}">
                <adec:decorative xmlns:adec="http://schemas.microsoft.com/office/drawing/2017/decorative" val="1"/>
              </a:ext>
            </a:extLst>
          </p:cNvPr>
          <p:cNvSpPr/>
          <p:nvPr/>
        </p:nvSpPr>
        <p:spPr>
          <a:xfrm rot="16200000">
            <a:off x="-122967" y="1903331"/>
            <a:ext cx="1126254" cy="411242"/>
          </a:xfrm>
          <a:prstGeom prst="round2DiagRect">
            <a:avLst/>
          </a:prstGeom>
          <a:solidFill>
            <a:srgbClr val="0121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35" name="Google Shape;187;p2">
            <a:extLst>
              <a:ext uri="{FF2B5EF4-FFF2-40B4-BE49-F238E27FC236}">
                <a16:creationId xmlns:a16="http://schemas.microsoft.com/office/drawing/2014/main" id="{1C3E5367-D893-F547-8939-44BE478A0AB2}"/>
              </a:ext>
            </a:extLst>
          </p:cNvPr>
          <p:cNvSpPr txBox="1"/>
          <p:nvPr/>
        </p:nvSpPr>
        <p:spPr>
          <a:xfrm rot="16200000">
            <a:off x="-66689" y="1955084"/>
            <a:ext cx="1013698" cy="307736"/>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1</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graphicFrame>
        <p:nvGraphicFramePr>
          <p:cNvPr id="38" name="Google Shape;188;p2">
            <a:extLst>
              <a:ext uri="{FF2B5EF4-FFF2-40B4-BE49-F238E27FC236}">
                <a16:creationId xmlns:a16="http://schemas.microsoft.com/office/drawing/2014/main" id="{E5FD0F7F-C689-CC49-A3D9-1F6883E368BE}"/>
              </a:ext>
              <a:ext uri="{C183D7F6-B498-43B3-948B-1728B52AA6E4}">
                <adec:decorative xmlns:adec="http://schemas.microsoft.com/office/drawing/2017/decorative" val="0"/>
              </a:ext>
            </a:extLst>
          </p:cNvPr>
          <p:cNvGraphicFramePr>
            <a:graphicFrameLocks/>
          </p:cNvGraphicFramePr>
          <p:nvPr>
            <p:extLst>
              <p:ext uri="{D42A27DB-BD31-4B8C-83A1-F6EECF244321}">
                <p14:modId xmlns:p14="http://schemas.microsoft.com/office/powerpoint/2010/main" val="3150165803"/>
              </p:ext>
            </p:extLst>
          </p:nvPr>
        </p:nvGraphicFramePr>
        <p:xfrm>
          <a:off x="813187" y="1598713"/>
          <a:ext cx="6437376" cy="329184"/>
        </p:xfrm>
        <a:graphic>
          <a:graphicData uri="http://schemas.openxmlformats.org/drawingml/2006/table">
            <a:tbl>
              <a:tblPr firstRow="1" bandRow="1">
                <a:noFill/>
              </a:tblPr>
              <a:tblGrid>
                <a:gridCol w="1691640">
                  <a:extLst>
                    <a:ext uri="{9D8B030D-6E8A-4147-A177-3AD203B41FA5}">
                      <a16:colId xmlns:a16="http://schemas.microsoft.com/office/drawing/2014/main" val="20000"/>
                    </a:ext>
                  </a:extLst>
                </a:gridCol>
                <a:gridCol w="73152">
                  <a:extLst>
                    <a:ext uri="{9D8B030D-6E8A-4147-A177-3AD203B41FA5}">
                      <a16:colId xmlns:a16="http://schemas.microsoft.com/office/drawing/2014/main" val="3903870355"/>
                    </a:ext>
                  </a:extLst>
                </a:gridCol>
                <a:gridCol w="2075688">
                  <a:extLst>
                    <a:ext uri="{9D8B030D-6E8A-4147-A177-3AD203B41FA5}">
                      <a16:colId xmlns:a16="http://schemas.microsoft.com/office/drawing/2014/main" val="20002"/>
                    </a:ext>
                  </a:extLst>
                </a:gridCol>
                <a:gridCol w="2596896">
                  <a:extLst>
                    <a:ext uri="{9D8B030D-6E8A-4147-A177-3AD203B41FA5}">
                      <a16:colId xmlns:a16="http://schemas.microsoft.com/office/drawing/2014/main" val="20003"/>
                    </a:ext>
                  </a:extLst>
                </a:gridCol>
              </a:tblGrid>
              <a:tr h="329184">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  </a:t>
                      </a: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012169"/>
                    </a:solidFill>
                  </a:tcPr>
                </a:tc>
                <a:extLst>
                  <a:ext uri="{0D108BD9-81ED-4DB2-BD59-A6C34878D82A}">
                    <a16:rowId xmlns:a16="http://schemas.microsoft.com/office/drawing/2014/main" val="10000"/>
                  </a:ext>
                </a:extLst>
              </a:tr>
            </a:tbl>
          </a:graphicData>
        </a:graphic>
      </p:graphicFrame>
      <p:sp>
        <p:nvSpPr>
          <p:cNvPr id="21" name="Round Diagonal Corner Rectangle 20">
            <a:extLst>
              <a:ext uri="{FF2B5EF4-FFF2-40B4-BE49-F238E27FC236}">
                <a16:creationId xmlns:a16="http://schemas.microsoft.com/office/drawing/2014/main" id="{02FF7C61-5889-014E-A200-83B321531DD7}"/>
              </a:ext>
              <a:ext uri="{C183D7F6-B498-43B3-948B-1728B52AA6E4}">
                <adec:decorative xmlns:adec="http://schemas.microsoft.com/office/drawing/2017/decorative" val="1"/>
              </a:ext>
            </a:extLst>
          </p:cNvPr>
          <p:cNvSpPr/>
          <p:nvPr/>
        </p:nvSpPr>
        <p:spPr>
          <a:xfrm rot="16200000">
            <a:off x="-71215" y="3395930"/>
            <a:ext cx="1126254" cy="411242"/>
          </a:xfrm>
          <a:prstGeom prst="round2Diag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0000"/>
              </a:solidFill>
              <a:effectLst/>
              <a:uLnTx/>
              <a:uFillTx/>
              <a:latin typeface="Calibri" panose="020F0502020204030204" pitchFamily="34" charset="0"/>
              <a:cs typeface="Calibri" panose="020F0502020204030204" pitchFamily="34" charset="0"/>
            </a:endParaRPr>
          </a:p>
        </p:txBody>
      </p:sp>
      <p:sp>
        <p:nvSpPr>
          <p:cNvPr id="23" name="Google Shape;187;p2">
            <a:extLst>
              <a:ext uri="{FF2B5EF4-FFF2-40B4-BE49-F238E27FC236}">
                <a16:creationId xmlns:a16="http://schemas.microsoft.com/office/drawing/2014/main" id="{637971F6-B1B7-A64D-BA50-C97F2DEE90C7}"/>
              </a:ext>
            </a:extLst>
          </p:cNvPr>
          <p:cNvSpPr txBox="1"/>
          <p:nvPr/>
        </p:nvSpPr>
        <p:spPr>
          <a:xfrm rot="16200000">
            <a:off x="2590" y="3465541"/>
            <a:ext cx="1013698" cy="307736"/>
          </a:xfrm>
          <a:prstGeom prst="rect">
            <a:avLst/>
          </a:prstGeom>
          <a:solidFill>
            <a:schemeClr val="accent1"/>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2</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sp>
        <p:nvSpPr>
          <p:cNvPr id="72" name="TextBox 71">
            <a:extLst>
              <a:ext uri="{FF2B5EF4-FFF2-40B4-BE49-F238E27FC236}">
                <a16:creationId xmlns:a16="http://schemas.microsoft.com/office/drawing/2014/main" id="{71D09B68-BDB8-5C46-B0D4-323B0D03553B}"/>
              </a:ext>
            </a:extLst>
          </p:cNvPr>
          <p:cNvSpPr txBox="1"/>
          <p:nvPr/>
        </p:nvSpPr>
        <p:spPr>
          <a:xfrm>
            <a:off x="723094" y="8792391"/>
            <a:ext cx="6699305" cy="220573"/>
          </a:xfrm>
          <a:prstGeom prst="rect">
            <a:avLst/>
          </a:prstGeom>
          <a:noFill/>
        </p:spPr>
        <p:txBody>
          <a:bodyPr wrap="square" rtlCol="0">
            <a:spAutoFit/>
          </a:bodyPr>
          <a:lstStyle/>
          <a:p>
            <a:pPr>
              <a:lnSpc>
                <a:spcPts val="960"/>
              </a:lnSpc>
              <a:defRPr/>
            </a:pPr>
            <a:r>
              <a:rPr lang="en-US" sz="800" i="1"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 Indicates course is included in more than one program of study.                        </a:t>
            </a:r>
            <a:endParaRPr kumimoji="0" lang="en-US" sz="800" b="0" i="1" u="none" strike="noStrike" kern="1200" cap="none" spc="0" normalizeH="0" baseline="0" noProof="0" dirty="0">
              <a:ln>
                <a:noFill/>
              </a:ln>
              <a:solidFill>
                <a:schemeClr val="accent1"/>
              </a:solidFill>
              <a:effectLst/>
              <a:uLnTx/>
              <a:uFillTx/>
              <a:latin typeface="Calibri" panose="020F0502020204030204" pitchFamily="34" charset="0"/>
              <a:ea typeface="Open Sans ExtraBold" panose="020B0606030504020204" pitchFamily="34" charset="0"/>
              <a:cs typeface="Calibri" panose="020F0502020204030204" pitchFamily="34" charset="0"/>
            </a:endParaRPr>
          </a:p>
        </p:txBody>
      </p:sp>
      <p:sp>
        <p:nvSpPr>
          <p:cNvPr id="33" name="Google Shape;195;p2">
            <a:extLst>
              <a:ext uri="{FF2B5EF4-FFF2-40B4-BE49-F238E27FC236}">
                <a16:creationId xmlns:a16="http://schemas.microsoft.com/office/drawing/2014/main" id="{1FBD83F2-1A7F-CF40-A200-125D2971FFB6}"/>
              </a:ext>
            </a:extLst>
          </p:cNvPr>
          <p:cNvSpPr txBox="1"/>
          <p:nvPr/>
        </p:nvSpPr>
        <p:spPr>
          <a:xfrm>
            <a:off x="0" y="9231964"/>
            <a:ext cx="7772400" cy="369291"/>
          </a:xfrm>
          <a:prstGeom prst="rect">
            <a:avLst/>
          </a:prstGeom>
          <a:noFill/>
          <a:ln>
            <a:noFill/>
          </a:ln>
        </p:spPr>
        <p:txBody>
          <a:bodyPr spcFirstLastPara="1" wrap="square" lIns="91425" tIns="45700" rIns="91425" bIns="45700" anchor="t" anchorCtr="0">
            <a:spAutoFit/>
          </a:bodyPr>
          <a:lstStyle/>
          <a:p>
            <a:pPr lvl="0" algn="ctr">
              <a:defRPr/>
            </a:pP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For additional information on the </a:t>
            </a:r>
            <a:r>
              <a:rPr lang="en-US" sz="900" b="1" dirty="0">
                <a:solidFill>
                  <a:schemeClr val="accent1"/>
                </a:solidFill>
                <a:latin typeface="Calibri"/>
                <a:ea typeface="Open Sans ExtraBold"/>
                <a:cs typeface="Calibri"/>
                <a:sym typeface="Calibri"/>
              </a:rPr>
              <a:t>Arts, Audio Visual Technology, and Communication </a:t>
            </a:r>
            <a:r>
              <a:rPr kumimoji="0" lang="en-US" sz="900" i="0" u="none" strike="noStrike" kern="1200" cap="none" spc="0" normalizeH="0" baseline="0" noProof="0" dirty="0">
                <a:ln>
                  <a:noFill/>
                </a:ln>
                <a:solidFill>
                  <a:schemeClr val="accent1"/>
                </a:solidFill>
                <a:effectLst/>
                <a:uLnTx/>
                <a:uFillTx/>
                <a:latin typeface="Calibri"/>
                <a:ea typeface="Open Sans ExtraBold"/>
                <a:cs typeface="Calibri"/>
                <a:sym typeface="Calibri"/>
              </a:rPr>
              <a:t>career cluster</a:t>
            </a:r>
            <a:r>
              <a:rPr kumimoji="0" lang="en-US" sz="900" i="0" u="none" strike="noStrike" kern="1200" cap="none" spc="0" normalizeH="0" baseline="0" noProof="0" dirty="0">
                <a:ln>
                  <a:noFill/>
                </a:ln>
                <a:solidFill>
                  <a:schemeClr val="accent1"/>
                </a:solidFill>
                <a:effectLst/>
                <a:uLnTx/>
                <a:uFillTx/>
                <a:latin typeface="Calibri"/>
                <a:ea typeface="Open Sans Light"/>
                <a:cs typeface="Calibri"/>
                <a:sym typeface="Calibri"/>
              </a:rPr>
              <a:t>, </a:t>
            </a:r>
            <a:br>
              <a:rPr lang="en-US" sz="900" b="0" i="0" u="none" strike="noStrike" kern="1200" cap="none" spc="0" normalizeH="0" baseline="0" noProof="0" dirty="0">
                <a:ln>
                  <a:noFill/>
                </a:ln>
                <a:effectLst/>
                <a:uLnTx/>
                <a:uFillTx/>
                <a:latin typeface="Calibri" panose="020F0502020204030204" pitchFamily="34" charset="0"/>
                <a:ea typeface="Open Sans Light" panose="020B0606030504020204" pitchFamily="34" charset="0"/>
                <a:cs typeface="Calibri" panose="020F0502020204030204" pitchFamily="34" charset="0"/>
              </a:rPr>
            </a:b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contact </a:t>
            </a:r>
            <a:r>
              <a:rPr lang="en-US" sz="900" u="sng" dirty="0">
                <a:solidFill>
                  <a:schemeClr val="accent1"/>
                </a:solidFill>
                <a:latin typeface="Calibri"/>
                <a:ea typeface="Open Sans Light"/>
                <a:cs typeface="Calibri"/>
                <a:sym typeface="Calibri"/>
                <a:hlinkClick r:id="rId4">
                  <a:extLst>
                    <a:ext uri="{A12FA001-AC4F-418D-AE19-62706E023703}">
                      <ahyp:hlinkClr xmlns:ahyp="http://schemas.microsoft.com/office/drawing/2018/hyperlinkcolor" val="tx"/>
                    </a:ext>
                  </a:extLst>
                </a:hlinkClick>
              </a:rPr>
              <a:t>cte@tea.texas.gov</a:t>
            </a: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 or visit </a:t>
            </a:r>
            <a:r>
              <a:rPr kumimoji="0" lang="en-US" sz="900" b="0" i="0" u="sng" strike="noStrike" kern="1200" cap="none" spc="0" normalizeH="0" baseline="0" noProof="0" dirty="0">
                <a:ln>
                  <a:noFill/>
                </a:ln>
                <a:solidFill>
                  <a:schemeClr val="accent1"/>
                </a:solidFill>
                <a:effectLst/>
                <a:uLnTx/>
                <a:uFillTx/>
                <a:latin typeface="Calibri"/>
                <a:ea typeface="Open Sans Light"/>
                <a:cs typeface="Calibri"/>
                <a:sym typeface="Calibri"/>
                <a:hlinkClick r:id="rId5">
                  <a:extLst>
                    <a:ext uri="{A12FA001-AC4F-418D-AE19-62706E023703}">
                      <ahyp:hlinkClr xmlns:ahyp="http://schemas.microsoft.com/office/drawing/2018/hyperlinkcolor" val="tx"/>
                    </a:ext>
                  </a:extLst>
                </a:hlinkClick>
              </a:rPr>
              <a:t>https://tea.texas.gov/cte</a:t>
            </a:r>
            <a:r>
              <a:rPr kumimoji="0" lang="en-US" sz="900" b="0" i="0" u="none" strike="noStrike" kern="1200" cap="none" spc="0" normalizeH="0" baseline="0" noProof="0" dirty="0">
                <a:ln>
                  <a:noFill/>
                </a:ln>
                <a:solidFill>
                  <a:schemeClr val="accent1"/>
                </a:solidFill>
                <a:effectLst/>
                <a:uLnTx/>
                <a:uFillTx/>
                <a:latin typeface="Calibri"/>
                <a:ea typeface="Open Sans Light"/>
                <a:cs typeface="Calibri"/>
                <a:sym typeface="Calibri"/>
              </a:rPr>
              <a:t> </a:t>
            </a:r>
            <a:endParaRPr kumimoji="0" sz="900" b="0" i="0" u="none" strike="noStrike" kern="1200" cap="none" spc="0" normalizeH="0" baseline="0" noProof="0" dirty="0">
              <a:ln>
                <a:noFill/>
              </a:ln>
              <a:solidFill>
                <a:schemeClr val="accent1"/>
              </a:solidFill>
              <a:effectLst/>
              <a:uLnTx/>
              <a:uFillTx/>
              <a:latin typeface="Calibri"/>
              <a:ea typeface="Open Sans Light"/>
              <a:cs typeface="Calibri"/>
              <a:sym typeface="Calibri"/>
            </a:endParaRPr>
          </a:p>
        </p:txBody>
      </p:sp>
      <p:sp>
        <p:nvSpPr>
          <p:cNvPr id="12" name="Rectangle 11">
            <a:extLst>
              <a:ext uri="{FF2B5EF4-FFF2-40B4-BE49-F238E27FC236}">
                <a16:creationId xmlns:a16="http://schemas.microsoft.com/office/drawing/2014/main" id="{FD0782F0-3798-2F45-BD54-7A27C3557BA4}"/>
              </a:ext>
              <a:ext uri="{C183D7F6-B498-43B3-948B-1728B52AA6E4}">
                <adec:decorative xmlns:adec="http://schemas.microsoft.com/office/drawing/2017/decorative" val="1"/>
              </a:ext>
            </a:extLst>
          </p:cNvPr>
          <p:cNvSpPr/>
          <p:nvPr/>
        </p:nvSpPr>
        <p:spPr>
          <a:xfrm rot="16200000">
            <a:off x="5936574" y="8223572"/>
            <a:ext cx="3361882" cy="307777"/>
          </a:xfrm>
          <a:prstGeom prst="rect">
            <a:avLst/>
          </a:prstGeom>
          <a:solidFill>
            <a:schemeClr val="accent1"/>
          </a:solidFill>
        </p:spPr>
        <p:txBody>
          <a:bodyPr wrap="square">
            <a:spAutoFit/>
          </a:bodyPr>
          <a:lstStyle/>
          <a:p>
            <a:pPr lvl="0" algn="ctr">
              <a:defRPr/>
            </a:pPr>
            <a:r>
              <a:rPr lang="en-US" sz="1400" b="1" i="1" dirty="0">
                <a:solidFill>
                  <a:prstClr val="white"/>
                </a:solidFill>
                <a:latin typeface="Calibri" panose="020F0502020204030204" pitchFamily="34" charset="0"/>
                <a:ea typeface="Open Sans Semibold" panose="020B0606030504020204" pitchFamily="34" charset="0"/>
                <a:cs typeface="Calibri" panose="020F0502020204030204" pitchFamily="34" charset="0"/>
              </a:rPr>
              <a:t>Graphic Design and Interactive Media</a:t>
            </a:r>
          </a:p>
        </p:txBody>
      </p:sp>
      <p:pic>
        <p:nvPicPr>
          <p:cNvPr id="37" name="Google Shape;171;p1" descr="TEA Logo">
            <a:extLst>
              <a:ext uri="{FF2B5EF4-FFF2-40B4-BE49-F238E27FC236}">
                <a16:creationId xmlns:a16="http://schemas.microsoft.com/office/drawing/2014/main" id="{F1D9B042-B00B-E342-917C-8358BF8F9561}"/>
              </a:ext>
            </a:extLst>
          </p:cNvPr>
          <p:cNvPicPr preferRelativeResize="0"/>
          <p:nvPr/>
        </p:nvPicPr>
        <p:blipFill rotWithShape="1">
          <a:blip r:embed="rId6">
            <a:alphaModFix/>
          </a:blip>
          <a:srcRect/>
          <a:stretch/>
        </p:blipFill>
        <p:spPr>
          <a:xfrm>
            <a:off x="291415" y="9598309"/>
            <a:ext cx="705086" cy="352543"/>
          </a:xfrm>
          <a:prstGeom prst="rect">
            <a:avLst/>
          </a:prstGeom>
          <a:noFill/>
          <a:ln>
            <a:noFill/>
          </a:ln>
        </p:spPr>
      </p:pic>
      <p:sp>
        <p:nvSpPr>
          <p:cNvPr id="36" name="TextBox 35">
            <a:extLst>
              <a:ext uri="{FF2B5EF4-FFF2-40B4-BE49-F238E27FC236}">
                <a16:creationId xmlns:a16="http://schemas.microsoft.com/office/drawing/2014/main" id="{1370A37E-2852-6941-A136-3B819AE311F0}"/>
              </a:ext>
            </a:extLst>
          </p:cNvPr>
          <p:cNvSpPr txBox="1"/>
          <p:nvPr/>
        </p:nvSpPr>
        <p:spPr>
          <a:xfrm>
            <a:off x="1055493" y="9603368"/>
            <a:ext cx="6318699" cy="516167"/>
          </a:xfrm>
          <a:prstGeom prst="rect">
            <a:avLst/>
          </a:prstGeom>
          <a:noFill/>
        </p:spPr>
        <p:txBody>
          <a:bodyPr wrap="square" rtlCol="0">
            <a:spAutoFit/>
          </a:bodyPr>
          <a:lstStyle/>
          <a:p>
            <a:pPr>
              <a:lnSpc>
                <a:spcPts val="800"/>
              </a:lnSpc>
              <a:defRPr/>
            </a:pPr>
            <a:r>
              <a:rPr lang="en-US" sz="600" dirty="0">
                <a:solidFill>
                  <a:prstClr val="black"/>
                </a:solidFill>
                <a:latin typeface="Calibri" panose="020F0502020204030204" pitchFamily="34" charset="0"/>
                <a:ea typeface="Open Sans Light" panose="020B0606030504020204" pitchFamily="34" charset="0"/>
                <a:cs typeface="Calibri" panose="020F0502020204030204" pitchFamily="34" charset="0"/>
                <a:sym typeface="Calibri"/>
              </a:rPr>
              <a:t>[LEA name] does not discriminate on the basis of race, color, national origin, sex, or disability in its programs or activities and provides equal access to the Boy Scouts and other designated youth groups. The following person has been designated to handle inquiries regarding the nondiscrimination policies: [title], [address], [telephone number], [email]. Further </a:t>
            </a:r>
            <a:r>
              <a:rPr kumimoji="0" lang="en-US" sz="6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nondiscrimination information can be found at </a:t>
            </a:r>
            <a:r>
              <a:rPr kumimoji="0" lang="en-US" sz="600" b="0" i="0" u="sng" strike="noStrike" kern="1200" cap="none" spc="0" normalizeH="0" baseline="0" noProof="0" dirty="0">
                <a:ln>
                  <a:noFill/>
                </a:ln>
                <a:solidFill>
                  <a:schemeClr val="accent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hlinkClick r:id="rId7">
                  <a:extLst>
                    <a:ext uri="{A12FA001-AC4F-418D-AE19-62706E023703}">
                      <ahyp:hlinkClr xmlns:ahyp="http://schemas.microsoft.com/office/drawing/2018/hyperlinkcolor" val="tx"/>
                    </a:ext>
                  </a:extLst>
                </a:hlinkClick>
              </a:rPr>
              <a:t>Notification of Nondiscrimination in Career and Technical Education Programs</a:t>
            </a:r>
            <a:r>
              <a:rPr kumimoji="0" lang="en-US" sz="600" b="0" i="0" u="none" strike="noStrike" kern="1200" cap="none" spc="0" normalizeH="0" baseline="0" noProof="0" dirty="0">
                <a:ln>
                  <a:noFill/>
                </a:ln>
                <a:solidFill>
                  <a:schemeClr val="accent1"/>
                </a:solidFill>
                <a:effectLst/>
                <a:uLnTx/>
                <a:uFillTx/>
                <a:latin typeface="Calibri" panose="020F0502020204030204" pitchFamily="34" charset="0"/>
                <a:ea typeface="Open Sans Light" panose="020B0606030504020204" pitchFamily="34" charset="0"/>
                <a:cs typeface="Calibri" panose="020F0502020204030204" pitchFamily="34" charset="0"/>
                <a:sym typeface="Calibri"/>
              </a:rPr>
              <a:t>.</a:t>
            </a:r>
            <a:endParaRPr kumimoji="0" lang="en-US" sz="600" b="0" i="0" u="none" strike="noStrike" kern="1200" cap="none" spc="0" normalizeH="0" baseline="0" noProof="0" dirty="0">
              <a:ln>
                <a:noFill/>
              </a:ln>
              <a:solidFill>
                <a:schemeClr val="accent1"/>
              </a:solidFill>
              <a:effectLst/>
              <a:uLnTx/>
              <a:uFillTx/>
              <a:latin typeface="Calibri" panose="020F0502020204030204" pitchFamily="34" charset="0"/>
              <a:ea typeface="Open Sans Light" panose="020B0606030504020204" pitchFamily="34" charset="0"/>
              <a:cs typeface="Calibri" panose="020F0502020204030204" pitchFamily="34" charset="0"/>
            </a:endParaRPr>
          </a:p>
          <a:p>
            <a:pPr marL="0" marR="0" lvl="0" indent="0" algn="l" defTabSz="914400" rtl="0" eaLnBrk="1" fontAlgn="auto" latinLnBrk="0" hangingPunct="1">
              <a:lnSpc>
                <a:spcPts val="960"/>
              </a:lnSpc>
              <a:spcBef>
                <a:spcPts val="0"/>
              </a:spcBef>
              <a:spcAft>
                <a:spcPts val="0"/>
              </a:spcAft>
              <a:buClrTx/>
              <a:buSzTx/>
              <a:buFontTx/>
              <a:buNone/>
              <a:tabLst/>
              <a:defRPr/>
            </a:pPr>
            <a:endParaRPr kumimoji="0" lang="en-US" sz="600" b="0" i="0" u="none" strike="noStrike" kern="1200" cap="none" spc="0" normalizeH="0" baseline="0" noProof="0" dirty="0">
              <a:ln>
                <a:noFill/>
              </a:ln>
              <a:solidFill>
                <a:prstClr val="black"/>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pic>
        <p:nvPicPr>
          <p:cNvPr id="27" name="Picture 26">
            <a:extLst>
              <a:ext uri="{FF2B5EF4-FFF2-40B4-BE49-F238E27FC236}">
                <a16:creationId xmlns:a16="http://schemas.microsoft.com/office/drawing/2014/main" id="{BCAC3AC3-C5E8-CF4E-BB44-69AC31C7D96B}"/>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5786035" y="1951526"/>
            <a:ext cx="438912" cy="438912"/>
          </a:xfrm>
          <a:prstGeom prst="rect">
            <a:avLst/>
          </a:prstGeom>
        </p:spPr>
      </p:pic>
      <p:graphicFrame>
        <p:nvGraphicFramePr>
          <p:cNvPr id="3" name="Google Shape;188;p2">
            <a:extLst>
              <a:ext uri="{FF2B5EF4-FFF2-40B4-BE49-F238E27FC236}">
                <a16:creationId xmlns:a16="http://schemas.microsoft.com/office/drawing/2014/main" id="{EDCD2FF5-A9A3-13F4-07FE-2C4E5AA75528}"/>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3316637833"/>
              </p:ext>
            </p:extLst>
          </p:nvPr>
        </p:nvGraphicFramePr>
        <p:xfrm>
          <a:off x="813187" y="3066192"/>
          <a:ext cx="6437376" cy="1106434"/>
        </p:xfrm>
        <a:graphic>
          <a:graphicData uri="http://schemas.openxmlformats.org/drawingml/2006/table">
            <a:tbl>
              <a:tblPr firstRow="1" bandRow="1">
                <a:noFill/>
              </a:tblPr>
              <a:tblGrid>
                <a:gridCol w="1691640">
                  <a:extLst>
                    <a:ext uri="{9D8B030D-6E8A-4147-A177-3AD203B41FA5}">
                      <a16:colId xmlns:a16="http://schemas.microsoft.com/office/drawing/2014/main" val="20000"/>
                    </a:ext>
                  </a:extLst>
                </a:gridCol>
                <a:gridCol w="73152">
                  <a:extLst>
                    <a:ext uri="{9D8B030D-6E8A-4147-A177-3AD203B41FA5}">
                      <a16:colId xmlns:a16="http://schemas.microsoft.com/office/drawing/2014/main" val="1330543124"/>
                    </a:ext>
                  </a:extLst>
                </a:gridCol>
                <a:gridCol w="2075688">
                  <a:extLst>
                    <a:ext uri="{9D8B030D-6E8A-4147-A177-3AD203B41FA5}">
                      <a16:colId xmlns:a16="http://schemas.microsoft.com/office/drawing/2014/main" val="20002"/>
                    </a:ext>
                  </a:extLst>
                </a:gridCol>
                <a:gridCol w="2596896">
                  <a:extLst>
                    <a:ext uri="{9D8B030D-6E8A-4147-A177-3AD203B41FA5}">
                      <a16:colId xmlns:a16="http://schemas.microsoft.com/office/drawing/2014/main" val="20003"/>
                    </a:ext>
                  </a:extLst>
                </a:gridCol>
              </a:tblGrid>
              <a:tr h="329184">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 </a:t>
                      </a: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0"/>
                  </a:ext>
                </a:extLst>
              </a:tr>
              <a:tr h="535122">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Video Game Programming</a:t>
                      </a:r>
                    </a:p>
                    <a:p>
                      <a:pPr marL="0" marR="0" lvl="0" indent="0" algn="l" rtl="0">
                        <a:spcBef>
                          <a:spcPts val="0"/>
                        </a:spcBef>
                        <a:spcAft>
                          <a:spcPts val="0"/>
                        </a:spcAft>
                        <a:buClr>
                          <a:schemeClr val="dk1"/>
                        </a:buClr>
                        <a:buSzPts val="1000"/>
                        <a:buFont typeface="Calibri"/>
                        <a:buNone/>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N1300994  (1 credit)</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lang="en-US"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spcBef>
                          <a:spcPts val="0"/>
                        </a:spcBef>
                        <a:spcAft>
                          <a:spcPts val="0"/>
                        </a:spcAft>
                        <a:buClr>
                          <a:schemeClr val="dk1"/>
                        </a:buClr>
                        <a:buSzPts val="1000"/>
                        <a:buFont typeface="Calibri"/>
                        <a:buNone/>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Video Game Design</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sz="400" u="none" strike="noStrike" cap="none" dirty="0">
                        <a:solidFill>
                          <a:schemeClr val="bg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30147232"/>
                  </a:ext>
                </a:extLst>
              </a:tr>
            </a:tbl>
          </a:graphicData>
        </a:graphic>
      </p:graphicFrame>
      <p:graphicFrame>
        <p:nvGraphicFramePr>
          <p:cNvPr id="5" name="Google Shape;188;p2">
            <a:extLst>
              <a:ext uri="{FF2B5EF4-FFF2-40B4-BE49-F238E27FC236}">
                <a16:creationId xmlns:a16="http://schemas.microsoft.com/office/drawing/2014/main" id="{46CA2075-CA4C-8AF1-65C7-35C8C081AB6D}"/>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1675006052"/>
              </p:ext>
            </p:extLst>
          </p:nvPr>
        </p:nvGraphicFramePr>
        <p:xfrm>
          <a:off x="813187" y="4891595"/>
          <a:ext cx="6437376" cy="969274"/>
        </p:xfrm>
        <a:graphic>
          <a:graphicData uri="http://schemas.openxmlformats.org/drawingml/2006/table">
            <a:tbl>
              <a:tblPr firstRow="1" bandRow="1">
                <a:noFill/>
              </a:tblPr>
              <a:tblGrid>
                <a:gridCol w="1691640">
                  <a:extLst>
                    <a:ext uri="{9D8B030D-6E8A-4147-A177-3AD203B41FA5}">
                      <a16:colId xmlns:a16="http://schemas.microsoft.com/office/drawing/2014/main" val="20000"/>
                    </a:ext>
                  </a:extLst>
                </a:gridCol>
                <a:gridCol w="73152">
                  <a:extLst>
                    <a:ext uri="{9D8B030D-6E8A-4147-A177-3AD203B41FA5}">
                      <a16:colId xmlns:a16="http://schemas.microsoft.com/office/drawing/2014/main" val="4271131778"/>
                    </a:ext>
                  </a:extLst>
                </a:gridCol>
                <a:gridCol w="2075688">
                  <a:extLst>
                    <a:ext uri="{9D8B030D-6E8A-4147-A177-3AD203B41FA5}">
                      <a16:colId xmlns:a16="http://schemas.microsoft.com/office/drawing/2014/main" val="20002"/>
                    </a:ext>
                  </a:extLst>
                </a:gridCol>
                <a:gridCol w="2596896">
                  <a:extLst>
                    <a:ext uri="{9D8B030D-6E8A-4147-A177-3AD203B41FA5}">
                      <a16:colId xmlns:a16="http://schemas.microsoft.com/office/drawing/2014/main" val="20003"/>
                    </a:ext>
                  </a:extLst>
                </a:gridCol>
              </a:tblGrid>
              <a:tr h="329184">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tc>
                  <a:txBody>
                    <a:bodyPr/>
                    <a:lstStyle/>
                    <a:p>
                      <a:pPr marL="0" marR="0" lvl="0" indent="0" algn="l" rtl="0">
                        <a:spcBef>
                          <a:spcPts val="0"/>
                        </a:spcBef>
                        <a:spcAft>
                          <a:spcPts val="0"/>
                        </a:spcAft>
                        <a:buClr>
                          <a:schemeClr val="dk1"/>
                        </a:buClr>
                        <a:buSzPts val="1000"/>
                        <a:buFont typeface="Calibri"/>
                        <a:buNone/>
                      </a:pP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tc>
                  <a:txBody>
                    <a:bodyPr/>
                    <a:lstStyle/>
                    <a:p>
                      <a:pPr marL="0" marR="0" lvl="0" indent="0" algn="l" rtl="0">
                        <a:spcBef>
                          <a:spcPts val="0"/>
                        </a:spcBef>
                        <a:spcAft>
                          <a:spcPts val="0"/>
                        </a:spcAft>
                        <a:buClr>
                          <a:schemeClr val="dk1"/>
                        </a:buClr>
                        <a:buSzPts val="1000"/>
                        <a:buFont typeface="Calibri"/>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rgbClr val="363534"/>
                    </a:solidFill>
                  </a:tcPr>
                </a:tc>
                <a:extLst>
                  <a:ext uri="{0D108BD9-81ED-4DB2-BD59-A6C34878D82A}">
                    <a16:rowId xmlns:a16="http://schemas.microsoft.com/office/drawing/2014/main" val="10000"/>
                  </a:ext>
                </a:extLst>
              </a:tr>
              <a:tr h="459127">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3-D Modeling and Animation</a:t>
                      </a:r>
                    </a:p>
                    <a:p>
                      <a:pPr marL="0" marR="0" lvl="0" indent="0" algn="l" rtl="0">
                        <a:spcBef>
                          <a:spcPts val="0"/>
                        </a:spcBef>
                        <a:spcAft>
                          <a:spcPts val="0"/>
                        </a:spcAft>
                        <a:buClr>
                          <a:schemeClr val="dk1"/>
                        </a:buClr>
                        <a:buSzPts val="1000"/>
                        <a:buFont typeface="Calibri"/>
                        <a:buNone/>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03580510  (1 credit)</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spcBef>
                          <a:spcPts val="0"/>
                        </a:spcBef>
                        <a:spcAft>
                          <a:spcPts val="0"/>
                        </a:spcAft>
                        <a:buClr>
                          <a:schemeClr val="dk1"/>
                        </a:buClr>
                        <a:buSzPts val="1000"/>
                        <a:buFont typeface="Calibri"/>
                        <a:buNone/>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rtl="0">
                        <a:spcBef>
                          <a:spcPts val="0"/>
                        </a:spcBef>
                        <a:spcAft>
                          <a:spcPts val="0"/>
                        </a:spcAft>
                        <a:buClr>
                          <a:schemeClr val="dk1"/>
                        </a:buClr>
                        <a:buSzPts val="1000"/>
                        <a:buFont typeface="Calibri"/>
                        <a:buNone/>
                      </a:pP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Art I</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None/>
                      </a:pPr>
                      <a:endParaRPr sz="400" dirty="0">
                        <a:solidFill>
                          <a:schemeClr val="bg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97727444"/>
                  </a:ext>
                </a:extLst>
              </a:tr>
            </a:tbl>
          </a:graphicData>
        </a:graphic>
      </p:graphicFrame>
      <p:graphicFrame>
        <p:nvGraphicFramePr>
          <p:cNvPr id="6" name="Google Shape;188;p2">
            <a:extLst>
              <a:ext uri="{FF2B5EF4-FFF2-40B4-BE49-F238E27FC236}">
                <a16:creationId xmlns:a16="http://schemas.microsoft.com/office/drawing/2014/main" id="{95484A52-EAB6-0FC1-524A-AF9E82C1CFBA}"/>
              </a:ext>
              <a:ext uri="{C183D7F6-B498-43B3-948B-1728B52AA6E4}">
                <adec:decorative xmlns:adec="http://schemas.microsoft.com/office/drawing/2017/decorative" val="0"/>
              </a:ext>
            </a:extLst>
          </p:cNvPr>
          <p:cNvGraphicFramePr/>
          <p:nvPr>
            <p:extLst>
              <p:ext uri="{D42A27DB-BD31-4B8C-83A1-F6EECF244321}">
                <p14:modId xmlns:p14="http://schemas.microsoft.com/office/powerpoint/2010/main" val="3604059431"/>
              </p:ext>
            </p:extLst>
          </p:nvPr>
        </p:nvGraphicFramePr>
        <p:xfrm>
          <a:off x="813187" y="6581805"/>
          <a:ext cx="6437376" cy="1243594"/>
        </p:xfrm>
        <a:graphic>
          <a:graphicData uri="http://schemas.openxmlformats.org/drawingml/2006/table">
            <a:tbl>
              <a:tblPr firstRow="1" bandRow="1">
                <a:noFill/>
              </a:tblPr>
              <a:tblGrid>
                <a:gridCol w="1691640">
                  <a:extLst>
                    <a:ext uri="{9D8B030D-6E8A-4147-A177-3AD203B41FA5}">
                      <a16:colId xmlns:a16="http://schemas.microsoft.com/office/drawing/2014/main" val="20000"/>
                    </a:ext>
                  </a:extLst>
                </a:gridCol>
                <a:gridCol w="73152">
                  <a:extLst>
                    <a:ext uri="{9D8B030D-6E8A-4147-A177-3AD203B41FA5}">
                      <a16:colId xmlns:a16="http://schemas.microsoft.com/office/drawing/2014/main" val="4271131778"/>
                    </a:ext>
                  </a:extLst>
                </a:gridCol>
                <a:gridCol w="2075688">
                  <a:extLst>
                    <a:ext uri="{9D8B030D-6E8A-4147-A177-3AD203B41FA5}">
                      <a16:colId xmlns:a16="http://schemas.microsoft.com/office/drawing/2014/main" val="20002"/>
                    </a:ext>
                  </a:extLst>
                </a:gridCol>
                <a:gridCol w="2596896">
                  <a:extLst>
                    <a:ext uri="{9D8B030D-6E8A-4147-A177-3AD203B41FA5}">
                      <a16:colId xmlns:a16="http://schemas.microsoft.com/office/drawing/2014/main" val="20003"/>
                    </a:ext>
                  </a:extLst>
                </a:gridCol>
              </a:tblGrid>
              <a:tr h="329184">
                <a:tc>
                  <a:txBody>
                    <a:bodyPr/>
                    <a:lstStyle/>
                    <a:p>
                      <a:pPr marL="0" marR="0" lvl="0" indent="0" algn="l"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Course</a:t>
                      </a:r>
                      <a:endParaRPr sz="1200" b="1" i="0"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lvl="0" indent="0" algn="l" rtl="0">
                        <a:spcBef>
                          <a:spcPts val="0"/>
                        </a:spcBef>
                        <a:spcAft>
                          <a:spcPts val="0"/>
                        </a:spcAft>
                        <a:buClr>
                          <a:schemeClr val="dk1"/>
                        </a:buClr>
                        <a:buSzPts val="1000"/>
                        <a:buFont typeface="Calibri"/>
                        <a:buNone/>
                      </a:pP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lvl="0" indent="0" algn="l" rtl="0">
                        <a:spcBef>
                          <a:spcPts val="0"/>
                        </a:spcBef>
                        <a:spcAft>
                          <a:spcPts val="0"/>
                        </a:spcAft>
                        <a:buClr>
                          <a:schemeClr val="dk1"/>
                        </a:buClr>
                        <a:buSzPts val="1000"/>
                        <a:buFont typeface="Calibri"/>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sym typeface="Calibri"/>
                        </a:rPr>
                        <a:t>Prerequisites | </a:t>
                      </a: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Corequisites </a:t>
                      </a:r>
                      <a:endParaRPr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p>
                      <a:pPr marL="0" marR="0" lvl="0" indent="0" algn="r" rtl="0">
                        <a:spcBef>
                          <a:spcPts val="0"/>
                        </a:spcBef>
                        <a:spcAft>
                          <a:spcPts val="0"/>
                        </a:spcAft>
                        <a:buNone/>
                      </a:pPr>
                      <a:r>
                        <a:rPr lang="en-US" sz="1200" b="1" i="0" u="none" strike="noStrike" cap="none" dirty="0">
                          <a:solidFill>
                            <a:schemeClr val="bg1"/>
                          </a:solidFill>
                          <a:latin typeface="Calibri" panose="020F0502020204030204" pitchFamily="34" charset="0"/>
                          <a:ea typeface="Open Sans ExtraBold" panose="020B0606030504020204" pitchFamily="34" charset="0"/>
                          <a:cs typeface="Calibri" panose="020F0502020204030204" pitchFamily="34" charset="0"/>
                        </a:rPr>
                        <a:t>Career Clusters</a:t>
                      </a:r>
                    </a:p>
                  </a:txBody>
                  <a:tcPr marL="91450" marR="91450" marT="45725" marB="45725" anchor="ctr">
                    <a:lnL w="12700" cmpd="sng">
                      <a:noFill/>
                      <a:prstDash val="solid"/>
                    </a:lnL>
                    <a:lnR w="12700" cmpd="sng">
                      <a:noFill/>
                      <a:prstDash val="solid"/>
                    </a:lnR>
                    <a:lnT w="12700" cmpd="sng">
                      <a:noFill/>
                      <a:prstDash val="soli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10000"/>
                  </a:ext>
                </a:extLst>
              </a:tr>
              <a:tr h="459127">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Advanced Video Game Programming</a:t>
                      </a:r>
                    </a:p>
                    <a:p>
                      <a:pPr marL="0" marR="0" lvl="0" indent="0" algn="l" rtl="0">
                        <a:spcBef>
                          <a:spcPts val="0"/>
                        </a:spcBef>
                        <a:spcAft>
                          <a:spcPts val="0"/>
                        </a:spcAft>
                        <a:buClr>
                          <a:schemeClr val="dk1"/>
                        </a:buClr>
                        <a:buSzPts val="1000"/>
                        <a:buFont typeface="Calibri"/>
                        <a:buNone/>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N1300995  (1 credit)</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spcBef>
                          <a:spcPts val="0"/>
                        </a:spcBef>
                        <a:spcAft>
                          <a:spcPts val="0"/>
                        </a:spcAft>
                        <a:buClr>
                          <a:schemeClr val="dk1"/>
                        </a:buClr>
                        <a:buSzPts val="1000"/>
                        <a:buFont typeface="Calibri"/>
                        <a:buNone/>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 None</a:t>
                      </a:r>
                    </a:p>
                    <a:p>
                      <a:pPr marL="0" marR="0" lvl="0" indent="0" algn="l" rtl="0">
                        <a:spcBef>
                          <a:spcPts val="0"/>
                        </a:spcBef>
                        <a:spcAft>
                          <a:spcPts val="0"/>
                        </a:spcAft>
                        <a:buClr>
                          <a:schemeClr val="dk1"/>
                        </a:buClr>
                        <a:buSzPts val="1000"/>
                        <a:buFont typeface="Calibri"/>
                        <a:buNone/>
                      </a:pP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Video Game Design and Video Game Programming</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None/>
                      </a:pPr>
                      <a:endParaRPr sz="400" dirty="0">
                        <a:solidFill>
                          <a:schemeClr val="bg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09326876"/>
                  </a:ext>
                </a:extLst>
              </a:tr>
            </a:tbl>
          </a:graphicData>
        </a:graphic>
      </p:graphicFrame>
      <p:sp>
        <p:nvSpPr>
          <p:cNvPr id="7" name="Google Shape;187;p2">
            <a:extLst>
              <a:ext uri="{FF2B5EF4-FFF2-40B4-BE49-F238E27FC236}">
                <a16:creationId xmlns:a16="http://schemas.microsoft.com/office/drawing/2014/main" id="{7FFEC8D6-583A-E80A-2742-947DA1047F3E}"/>
              </a:ext>
            </a:extLst>
          </p:cNvPr>
          <p:cNvSpPr txBox="1"/>
          <p:nvPr/>
        </p:nvSpPr>
        <p:spPr>
          <a:xfrm rot="16200000">
            <a:off x="2590" y="5291304"/>
            <a:ext cx="1013698" cy="307736"/>
          </a:xfrm>
          <a:prstGeom prst="rect">
            <a:avLst/>
          </a:prstGeom>
          <a:solidFill>
            <a:srgbClr val="363534"/>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3</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sp>
        <p:nvSpPr>
          <p:cNvPr id="9" name="Google Shape;187;p2">
            <a:extLst>
              <a:ext uri="{FF2B5EF4-FFF2-40B4-BE49-F238E27FC236}">
                <a16:creationId xmlns:a16="http://schemas.microsoft.com/office/drawing/2014/main" id="{44FFB72F-E369-5F8F-44BE-B2769A2D0705}"/>
              </a:ext>
            </a:extLst>
          </p:cNvPr>
          <p:cNvSpPr txBox="1"/>
          <p:nvPr/>
        </p:nvSpPr>
        <p:spPr>
          <a:xfrm rot="16200000">
            <a:off x="25777" y="7049734"/>
            <a:ext cx="1013698" cy="307736"/>
          </a:xfrm>
          <a:prstGeom prst="rect">
            <a:avLst/>
          </a:prstGeom>
          <a:solidFill>
            <a:schemeClr val="accent1">
              <a:lumMod val="75000"/>
            </a:schemeClr>
          </a:solid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Open Sans ExtraBold" panose="020B0606030504020204" pitchFamily="34" charset="0"/>
                <a:cs typeface="Calibri" panose="020F0502020204030204" pitchFamily="34" charset="0"/>
                <a:sym typeface="Calibri"/>
              </a:rPr>
              <a:t>Level 4</a:t>
            </a:r>
            <a:endParaRPr kumimoji="0" sz="1400" b="0" i="0" u="none" strike="noStrike" kern="1200" cap="none" spc="0" normalizeH="0" baseline="0" noProof="0" dirty="0">
              <a:ln>
                <a:noFill/>
              </a:ln>
              <a:solidFill>
                <a:prstClr val="white"/>
              </a:solidFill>
              <a:effectLst/>
              <a:uLnTx/>
              <a:uFillTx/>
              <a:latin typeface="Calibri" panose="020F0502020204030204" pitchFamily="34" charset="0"/>
              <a:ea typeface="Open Sans Light" panose="020B0606030504020204" pitchFamily="34" charset="0"/>
              <a:cs typeface="Calibri" panose="020F0502020204030204" pitchFamily="34" charset="0"/>
            </a:endParaRPr>
          </a:p>
        </p:txBody>
      </p:sp>
      <p:graphicFrame>
        <p:nvGraphicFramePr>
          <p:cNvPr id="11" name="Table 10">
            <a:extLst>
              <a:ext uri="{FF2B5EF4-FFF2-40B4-BE49-F238E27FC236}">
                <a16:creationId xmlns:a16="http://schemas.microsoft.com/office/drawing/2014/main" id="{EC412D2B-9590-E6F9-4C55-EE56A5EDC513}"/>
              </a:ext>
            </a:extLst>
          </p:cNvPr>
          <p:cNvGraphicFramePr>
            <a:graphicFrameLocks noGrp="1"/>
          </p:cNvGraphicFramePr>
          <p:nvPr>
            <p:extLst>
              <p:ext uri="{D42A27DB-BD31-4B8C-83A1-F6EECF244321}">
                <p14:modId xmlns:p14="http://schemas.microsoft.com/office/powerpoint/2010/main" val="3592517310"/>
              </p:ext>
            </p:extLst>
          </p:nvPr>
        </p:nvGraphicFramePr>
        <p:xfrm>
          <a:off x="813187" y="1927897"/>
          <a:ext cx="6437376" cy="777250"/>
        </p:xfrm>
        <a:graphic>
          <a:graphicData uri="http://schemas.openxmlformats.org/drawingml/2006/table">
            <a:tbl>
              <a:tblPr firstRow="1" bandRow="1">
                <a:noFill/>
              </a:tblPr>
              <a:tblGrid>
                <a:gridCol w="1691640">
                  <a:extLst>
                    <a:ext uri="{9D8B030D-6E8A-4147-A177-3AD203B41FA5}">
                      <a16:colId xmlns:a16="http://schemas.microsoft.com/office/drawing/2014/main" val="4251146949"/>
                    </a:ext>
                  </a:extLst>
                </a:gridCol>
                <a:gridCol w="73152">
                  <a:extLst>
                    <a:ext uri="{9D8B030D-6E8A-4147-A177-3AD203B41FA5}">
                      <a16:colId xmlns:a16="http://schemas.microsoft.com/office/drawing/2014/main" val="1983559694"/>
                    </a:ext>
                  </a:extLst>
                </a:gridCol>
                <a:gridCol w="2075688">
                  <a:extLst>
                    <a:ext uri="{9D8B030D-6E8A-4147-A177-3AD203B41FA5}">
                      <a16:colId xmlns:a16="http://schemas.microsoft.com/office/drawing/2014/main" val="1615219477"/>
                    </a:ext>
                  </a:extLst>
                </a:gridCol>
                <a:gridCol w="2596896">
                  <a:extLst>
                    <a:ext uri="{9D8B030D-6E8A-4147-A177-3AD203B41FA5}">
                      <a16:colId xmlns:a16="http://schemas.microsoft.com/office/drawing/2014/main" val="4165498059"/>
                    </a:ext>
                  </a:extLst>
                </a:gridCol>
              </a:tblGrid>
              <a:tr h="420886">
                <a:tc>
                  <a:txBody>
                    <a:bodyPr/>
                    <a:lstStyle/>
                    <a:p>
                      <a:pPr marL="0" marR="0" lvl="0" indent="0" algn="l" rtl="0">
                        <a:spcBef>
                          <a:spcPts val="0"/>
                        </a:spcBef>
                        <a:spcAft>
                          <a:spcPts val="0"/>
                        </a:spcAft>
                        <a:buClr>
                          <a:schemeClr val="dk1"/>
                        </a:buClr>
                        <a:buSzPts val="1000"/>
                        <a:buFont typeface="Calibri"/>
                        <a:buNone/>
                      </a:pPr>
                      <a:r>
                        <a:rPr lang="en-US" sz="1100" b="1" i="0" u="none" strike="noStrike" cap="none" dirty="0">
                          <a:solidFill>
                            <a:srgbClr val="012169"/>
                          </a:solidFill>
                          <a:latin typeface="Calibri" panose="020F0502020204030204" pitchFamily="34" charset="0"/>
                          <a:ea typeface="Open Sans Semibold" panose="020B0606030504020204" pitchFamily="34" charset="0"/>
                          <a:cs typeface="Calibri" panose="020F0502020204030204" pitchFamily="34" charset="0"/>
                          <a:sym typeface="Calibri"/>
                        </a:rPr>
                        <a:t>Video Game Design</a:t>
                      </a:r>
                      <a:endParaRPr lang="en-US" sz="1100" b="1" i="0" u="none" strike="noStrike" cap="none" baseline="30000" dirty="0">
                        <a:solidFill>
                          <a:srgbClr val="012169"/>
                        </a:solidFill>
                        <a:latin typeface="Calibri" panose="020F0502020204030204" pitchFamily="34" charset="0"/>
                        <a:ea typeface="Open Sans Extrabold" panose="020B0606030504020204" pitchFamily="34" charset="0"/>
                        <a:cs typeface="Calibri" panose="020F0502020204030204" pitchFamily="34" charset="0"/>
                        <a:sym typeface="Calibri"/>
                      </a:endParaRPr>
                    </a:p>
                    <a:p>
                      <a:pPr marL="9525" marR="0" lvl="0" indent="0" algn="l" defTabSz="1341150" rtl="0" eaLnBrk="1" fontAlgn="auto" latinLnBrk="0" hangingPunct="1">
                        <a:lnSpc>
                          <a:spcPct val="100000"/>
                        </a:lnSpc>
                        <a:spcBef>
                          <a:spcPts val="0"/>
                        </a:spcBef>
                        <a:spcAft>
                          <a:spcPts val="0"/>
                        </a:spcAft>
                        <a:buClr>
                          <a:schemeClr val="dk1"/>
                        </a:buClr>
                        <a:buSzPts val="1000"/>
                        <a:buFont typeface="Calibri"/>
                        <a:buNone/>
                        <a:tabLst/>
                        <a:defRPr/>
                      </a:pPr>
                      <a:r>
                        <a:rPr lang="en-US" sz="10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13009970  (1 credit)</a:t>
                      </a:r>
                      <a:endParaRPr lang="en-US" sz="10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lang="en-US" sz="900" u="none" strike="noStrike" cap="none" dirty="0">
                        <a:solidFill>
                          <a:srgbClr val="3863AF"/>
                        </a:solidFill>
                        <a:latin typeface="Calibri" panose="020F0502020204030204" pitchFamily="34" charset="0"/>
                        <a:ea typeface="Open Sans Light" panose="020B0606030504020204" pitchFamily="34" charset="0"/>
                        <a:cs typeface="Calibri" panose="020F0502020204030204" pitchFamily="34" charset="0"/>
                      </a:endParaRPr>
                    </a:p>
                  </a:txBody>
                  <a:tcPr marL="0" marR="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a:spcBef>
                          <a:spcPts val="0"/>
                        </a:spcBef>
                        <a:spcAft>
                          <a:spcPts val="0"/>
                        </a:spcAft>
                        <a:buClr>
                          <a:schemeClr val="dk1"/>
                        </a:buClr>
                        <a:buSzPts val="1000"/>
                        <a:buFont typeface="Calibri"/>
                        <a:buNone/>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None</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p>
                    <a:p>
                      <a:pPr marL="0" marR="0" lvl="0" indent="0" algn="l" defTabSz="777240" rtl="0" eaLnBrk="1" fontAlgn="auto" latinLnBrk="0" hangingPunct="1">
                        <a:lnSpc>
                          <a:spcPct val="100000"/>
                        </a:lnSpc>
                        <a:spcBef>
                          <a:spcPts val="0"/>
                        </a:spcBef>
                        <a:spcAft>
                          <a:spcPts val="0"/>
                        </a:spcAft>
                        <a:buClr>
                          <a:schemeClr val="dk1"/>
                        </a:buClr>
                        <a:buSzPts val="1000"/>
                        <a:buFont typeface="Calibri"/>
                        <a:buNone/>
                        <a:tabLst/>
                        <a:defRPr/>
                      </a:pPr>
                      <a:r>
                        <a:rPr lang="en-US" sz="900" b="1" i="0" u="none" strike="noStrike" cap="none" dirty="0">
                          <a:latin typeface="Calibri" panose="020F0502020204030204" pitchFamily="34" charset="0"/>
                          <a:ea typeface="Open Sans ExtraBold" panose="020B0606030504020204" pitchFamily="34" charset="0"/>
                          <a:cs typeface="Calibri" panose="020F0502020204030204" pitchFamily="34" charset="0"/>
                          <a:sym typeface="Calibri"/>
                        </a:rPr>
                        <a:t>Recommended Prerequisites: </a:t>
                      </a:r>
                      <a: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t>Principles of AAVTC</a:t>
                      </a:r>
                      <a:br>
                        <a:rPr lang="en-US" sz="900" b="0" i="0" u="none" strike="noStrike" cap="none" dirty="0">
                          <a:latin typeface="Calibri" panose="020F0502020204030204" pitchFamily="34" charset="0"/>
                          <a:ea typeface="Open Sans Light" panose="020B0606030504020204" pitchFamily="34" charset="0"/>
                          <a:cs typeface="Calibri" panose="020F0502020204030204" pitchFamily="34" charset="0"/>
                          <a:sym typeface="Calibri"/>
                        </a:rPr>
                      </a:br>
                      <a:r>
                        <a:rPr lang="en-US" sz="900" b="1" i="0" u="none" strike="noStrike" cap="none" dirty="0">
                          <a:solidFill>
                            <a:schemeClr val="accent1"/>
                          </a:solidFill>
                          <a:latin typeface="Calibri" panose="020F0502020204030204" pitchFamily="34" charset="0"/>
                          <a:ea typeface="Open Sans ExtraBold" panose="020B0606030504020204" pitchFamily="34" charset="0"/>
                          <a:cs typeface="Calibri" panose="020F0502020204030204" pitchFamily="34" charset="0"/>
                          <a:sym typeface="Calibri"/>
                        </a:rPr>
                        <a:t>Recommended Corequisites: </a:t>
                      </a:r>
                      <a:r>
                        <a:rPr lang="en-US" sz="900" b="0" i="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sym typeface="Calibri"/>
                        </a:rPr>
                        <a:t>None</a:t>
                      </a:r>
                      <a:endParaRPr lang="en-US" sz="900" u="none" strike="noStrike" cap="none" dirty="0">
                        <a:solidFill>
                          <a:schemeClr val="accent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rtl="0">
                        <a:spcBef>
                          <a:spcPts val="0"/>
                        </a:spcBef>
                        <a:spcAft>
                          <a:spcPts val="0"/>
                        </a:spcAft>
                        <a:buClr>
                          <a:schemeClr val="dk1"/>
                        </a:buClr>
                        <a:buSzPts val="1000"/>
                        <a:buFont typeface="Calibri"/>
                        <a:buNone/>
                      </a:pPr>
                      <a:endParaRPr sz="400" u="none" strike="noStrike" cap="none" dirty="0">
                        <a:solidFill>
                          <a:schemeClr val="bg1"/>
                        </a:solidFill>
                        <a:latin typeface="Calibri" panose="020F0502020204030204" pitchFamily="34" charset="0"/>
                        <a:ea typeface="Open Sans Light" panose="020B0606030504020204" pitchFamily="34" charset="0"/>
                        <a:cs typeface="Calibri" panose="020F0502020204030204" pitchFamily="34" charset="0"/>
                      </a:endParaRPr>
                    </a:p>
                  </a:txBody>
                  <a:tcPr marL="91450" marR="91450" marT="45725" marB="45725" anchor="ctr">
                    <a:lnL w="12700" cmpd="sng">
                      <a:noFill/>
                      <a:prstDash val="solid"/>
                    </a:lnL>
                    <a:lnR w="12700" cmpd="sng">
                      <a:noFill/>
                      <a:prstDash val="solid"/>
                    </a:lnR>
                    <a:lnT w="12700" cap="flat" cmpd="sng" algn="ctr">
                      <a:solidFill>
                        <a:srgbClr val="E7E3DB"/>
                      </a:solidFill>
                      <a:prstDash val="solid"/>
                      <a:round/>
                      <a:headEnd type="none" w="med" len="med"/>
                      <a:tailEnd type="none" w="med" len="med"/>
                    </a:lnT>
                    <a:lnB w="12700" cap="flat" cmpd="sng" algn="ctr">
                      <a:solidFill>
                        <a:srgbClr val="E7E3DB"/>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50404336"/>
                  </a:ext>
                </a:extLst>
              </a:tr>
            </a:tbl>
          </a:graphicData>
        </a:graphic>
      </p:graphicFrame>
    </p:spTree>
    <p:extLst>
      <p:ext uri="{BB962C8B-B14F-4D97-AF65-F5344CB8AC3E}">
        <p14:creationId xmlns:p14="http://schemas.microsoft.com/office/powerpoint/2010/main" val="856595491"/>
      </p:ext>
    </p:extLst>
  </p:cSld>
  <p:clrMapOvr>
    <a:masterClrMapping/>
  </p:clrMapOvr>
</p:sld>
</file>

<file path=ppt/theme/theme1.xml><?xml version="1.0" encoding="utf-8"?>
<a:theme xmlns:a="http://schemas.openxmlformats.org/drawingml/2006/main" name="Office Theme">
  <a:themeElements>
    <a:clrScheme name="CTE Arts AV">
      <a:dk1>
        <a:srgbClr val="000000"/>
      </a:dk1>
      <a:lt1>
        <a:srgbClr val="FFFFFF"/>
      </a:lt1>
      <a:dk2>
        <a:srgbClr val="232C65"/>
      </a:dk2>
      <a:lt2>
        <a:srgbClr val="E7E6E6"/>
      </a:lt2>
      <a:accent1>
        <a:srgbClr val="714180"/>
      </a:accent1>
      <a:accent2>
        <a:srgbClr val="ED7D31"/>
      </a:accent2>
      <a:accent3>
        <a:srgbClr val="E7E3DB"/>
      </a:accent3>
      <a:accent4>
        <a:srgbClr val="FFC000"/>
      </a:accent4>
      <a:accent5>
        <a:srgbClr val="363434"/>
      </a:accent5>
      <a:accent6>
        <a:srgbClr val="59616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7" id="{935F66C6-E56F-F945-AB31-EEB286FD9A3E}" vid="{9ACEF254-1C2F-2947-ACEE-D36C675AD92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7be74c8-68b7-49d6-ab11-c29225af66cf">
      <Terms xmlns="http://schemas.microsoft.com/office/infopath/2007/PartnerControls"/>
    </lcf76f155ced4ddcb4097134ff3c332f>
    <TaxCatchAll xmlns="475af76f-eb63-4387-973b-0ca94df6e64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AE2DFD34787B64381739A3DD5B04613" ma:contentTypeVersion="13" ma:contentTypeDescription="Create a new document." ma:contentTypeScope="" ma:versionID="14b7dfd4aa03315c47fdeadc09669efc">
  <xsd:schema xmlns:xsd="http://www.w3.org/2001/XMLSchema" xmlns:xs="http://www.w3.org/2001/XMLSchema" xmlns:p="http://schemas.microsoft.com/office/2006/metadata/properties" xmlns:ns2="d7be74c8-68b7-49d6-ab11-c29225af66cf" xmlns:ns3="475af76f-eb63-4387-973b-0ca94df6e649" targetNamespace="http://schemas.microsoft.com/office/2006/metadata/properties" ma:root="true" ma:fieldsID="a09f2fa1aebdd3a2198ad7377f6554d4" ns2:_="" ns3:_="">
    <xsd:import namespace="d7be74c8-68b7-49d6-ab11-c29225af66cf"/>
    <xsd:import namespace="475af76f-eb63-4387-973b-0ca94df6e649"/>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be74c8-68b7-49d6-ab11-c29225af66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3b7a77b5-e59d-49f3-97a2-3dde868dbe2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75af76f-eb63-4387-973b-0ca94df6e649"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db8adb06-38bb-4d30-9a75-7f2bb0f97b76}" ma:internalName="TaxCatchAll" ma:showField="CatchAllData" ma:web="475af76f-eb63-4387-973b-0ca94df6e64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F0AA79F-7B00-455A-B02E-5F3793A0D8A0}">
  <ds:schemaRefs>
    <ds:schemaRef ds:uri="http://schemas.microsoft.com/sharepoint/v3/contenttype/forms"/>
  </ds:schemaRefs>
</ds:datastoreItem>
</file>

<file path=customXml/itemProps2.xml><?xml version="1.0" encoding="utf-8"?>
<ds:datastoreItem xmlns:ds="http://schemas.openxmlformats.org/officeDocument/2006/customXml" ds:itemID="{2AA893D3-5140-43FB-B0C6-01AB0750EC68}">
  <ds:schemaRefs>
    <ds:schemaRef ds:uri="http://purl.org/dc/dcmitype/"/>
    <ds:schemaRef ds:uri="http://www.w3.org/XML/1998/namespace"/>
    <ds:schemaRef ds:uri="http://schemas.microsoft.com/office/2006/metadata/properties"/>
    <ds:schemaRef ds:uri="http://purl.org/dc/terms/"/>
    <ds:schemaRef ds:uri="http://schemas.microsoft.com/office/2006/documentManagement/types"/>
    <ds:schemaRef ds:uri="475af76f-eb63-4387-973b-0ca94df6e649"/>
    <ds:schemaRef ds:uri="http://schemas.openxmlformats.org/package/2006/metadata/core-properties"/>
    <ds:schemaRef ds:uri="http://schemas.microsoft.com/office/infopath/2007/PartnerControls"/>
    <ds:schemaRef ds:uri="d7be74c8-68b7-49d6-ab11-c29225af66cf"/>
    <ds:schemaRef ds:uri="http://purl.org/dc/elements/1.1/"/>
  </ds:schemaRefs>
</ds:datastoreItem>
</file>

<file path=customXml/itemProps3.xml><?xml version="1.0" encoding="utf-8"?>
<ds:datastoreItem xmlns:ds="http://schemas.openxmlformats.org/officeDocument/2006/customXml" ds:itemID="{8F844021-5B56-41B0-9112-85B2A93C50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be74c8-68b7-49d6-ab11-c29225af66cf"/>
    <ds:schemaRef ds:uri="475af76f-eb63-4387-973b-0ca94df6e6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Template-Arts AV</Template>
  <TotalTime>10500</TotalTime>
  <Words>887</Words>
  <Application>Microsoft Office PowerPoint</Application>
  <PresentationFormat>Custom</PresentationFormat>
  <Paragraphs>110</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Calibri</vt:lpstr>
      <vt:lpstr>Arial</vt:lpstr>
      <vt:lpstr>Open Sans Semibold</vt:lpstr>
      <vt:lpstr>Calibri Light</vt:lpstr>
      <vt:lpstr>Office Theme</vt:lpstr>
      <vt:lpstr>Statewide Program of Study: Graphic Design and Interactive Media — Page 1 </vt:lpstr>
      <vt:lpstr>Statewide Program of Study: Graphic Design and Interactive Media — Page 2</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Statewide Program of Study: Graphic Design and Interactive Media</dc:title>
  <dc:subject/>
  <dc:creator>Texas Education Agency</dc:creator>
  <cp:keywords/>
  <dc:description/>
  <cp:lastModifiedBy>Jeter, Jennifer</cp:lastModifiedBy>
  <cp:revision>233</cp:revision>
  <cp:lastPrinted>2023-10-03T21:31:19Z</cp:lastPrinted>
  <dcterms:created xsi:type="dcterms:W3CDTF">2023-10-25T16:48:53Z</dcterms:created>
  <dcterms:modified xsi:type="dcterms:W3CDTF">2025-01-13T21:20:38Z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0x0101004AE2DFD34787B64381739A3DD5B04613</vt:lpwstr>
  </property>
  <property fmtid="{D5CDD505-2E9C-101B-9397-08002B2CF9AE}" pid="3" name="MediaServiceImageTags">
    <vt:lpwstr/>
  </property>
</Properties>
</file>