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5143500" type="screen16x9"/>
  <p:notesSz cx="6858000" cy="9144000"/>
  <p:embeddedFontLst>
    <p:embeddedFont>
      <p:font typeface="Roboto" panose="02000000000000000000" pitchFamily="2" charset="0"/>
      <p:regular r:id="rId27"/>
      <p:bold r:id="rId28"/>
      <p:italic r:id="rId29"/>
      <p:boldItalic r:id="rId3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2"/>
  </p:normalViewPr>
  <p:slideViewPr>
    <p:cSldViewPr snapToGrid="0">
      <p:cViewPr varScale="1">
        <p:scale>
          <a:sx n="150" d="100"/>
          <a:sy n="150" d="100"/>
        </p:scale>
        <p:origin x="520" y="16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2.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1.fntdata"/><Relationship Id="rId30" Type="http://schemas.openxmlformats.org/officeDocument/2006/relationships/font" Target="fonts/font4.fntdata"/><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a2be24df8f_1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a2be24df8f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a2be24df8f_0_1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a2be24df8f_0_1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1</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ga2be24df8f_0_11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1" name="Google Shape;151;ga2be24df8f_0_1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a2be24df8f_0_12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 name="Google Shape;157;ga2be24df8f_0_1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1182cd5d384_0_1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 name="Google Shape;163;g1182cd5d384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a2be24df8f_1_4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 name="Google Shape;169;ga2be24df8f_1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a2be24df8f_1_5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 name="Google Shape;176;ga2be24df8f_1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ga2be24df8f_1_2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3" name="Google Shape;183;ga2be24df8f_1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ga2be24df8f_0_12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0" name="Google Shape;190;ga2be24df8f_0_1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ga2be24df8f_0_13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6" name="Google Shape;196;ga2be24df8f_0_1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a2be24df8f_0_8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a2be24df8f_0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a2be24df8f_0_14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a2be24df8f_0_1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ga2be24df8f_0_14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8" name="Google Shape;208;ga2be24df8f_0_1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ga2be24df8f_0_15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4" name="Google Shape;214;ga2be24df8f_0_1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a2be24df8f_1_5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0" name="Google Shape;220;ga2be24df8f_1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a2be24df8f_0_62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7" name="Google Shape;227;ga2be24df8f_0_6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a2be24df8f_0_8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a2be24df8f_0_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a2be24df8f_0_9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a2be24df8f_0_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a2be24df8f_0_10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 name="Google Shape;107;ga2be24df8f_0_1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a2be24df8f_0_9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a2be24df8f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a2be24df8f_0_10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a2be24df8f_0_1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a2be24df8f_1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a2be24df8f_1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1182cd5d384_0_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1182cd5d384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grpSp>
        <p:nvGrpSpPr>
          <p:cNvPr id="10" name="Google Shape;10;p2"/>
          <p:cNvGrpSpPr/>
          <p:nvPr/>
        </p:nvGrpSpPr>
        <p:grpSpPr>
          <a:xfrm>
            <a:off x="6098378" y="5"/>
            <a:ext cx="3045625" cy="2030570"/>
            <a:chOff x="6098378" y="5"/>
            <a:chExt cx="3045625" cy="2030570"/>
          </a:xfrm>
        </p:grpSpPr>
        <p:sp>
          <p:nvSpPr>
            <p:cNvPr id="11" name="Google Shape;11;p2"/>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 name="Google Shape;16;p2"/>
          <p:cNvSpPr txBox="1">
            <a:spLocks noGrp="1"/>
          </p:cNvSpPr>
          <p:nvPr>
            <p:ph type="ctrTitle"/>
          </p:nvPr>
        </p:nvSpPr>
        <p:spPr>
          <a:xfrm>
            <a:off x="598100" y="1775222"/>
            <a:ext cx="8222100" cy="8388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a:endParaRPr/>
          </a:p>
        </p:txBody>
      </p:sp>
      <p:sp>
        <p:nvSpPr>
          <p:cNvPr id="17" name="Google Shape;17;p2"/>
          <p:cNvSpPr txBox="1">
            <a:spLocks noGrp="1"/>
          </p:cNvSpPr>
          <p:nvPr>
            <p:ph type="subTitle" idx="1"/>
          </p:nvPr>
        </p:nvSpPr>
        <p:spPr>
          <a:xfrm>
            <a:off x="598088" y="2715913"/>
            <a:ext cx="8222100" cy="4329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2100"/>
              <a:buNone/>
              <a:defRPr sz="2100">
                <a:solidFill>
                  <a:schemeClr val="lt1"/>
                </a:solidFill>
              </a:defRPr>
            </a:lvl1pPr>
            <a:lvl2pPr lvl="1">
              <a:lnSpc>
                <a:spcPct val="100000"/>
              </a:lnSpc>
              <a:spcBef>
                <a:spcPts val="0"/>
              </a:spcBef>
              <a:spcAft>
                <a:spcPts val="0"/>
              </a:spcAft>
              <a:buClr>
                <a:schemeClr val="lt1"/>
              </a:buClr>
              <a:buSzPts val="2100"/>
              <a:buNone/>
              <a:defRPr sz="2100">
                <a:solidFill>
                  <a:schemeClr val="lt1"/>
                </a:solidFill>
              </a:defRPr>
            </a:lvl2pPr>
            <a:lvl3pPr lvl="2">
              <a:lnSpc>
                <a:spcPct val="100000"/>
              </a:lnSpc>
              <a:spcBef>
                <a:spcPts val="0"/>
              </a:spcBef>
              <a:spcAft>
                <a:spcPts val="0"/>
              </a:spcAft>
              <a:buClr>
                <a:schemeClr val="lt1"/>
              </a:buClr>
              <a:buSzPts val="2100"/>
              <a:buNone/>
              <a:defRPr sz="2100">
                <a:solidFill>
                  <a:schemeClr val="lt1"/>
                </a:solidFill>
              </a:defRPr>
            </a:lvl3pPr>
            <a:lvl4pPr lvl="3">
              <a:lnSpc>
                <a:spcPct val="100000"/>
              </a:lnSpc>
              <a:spcBef>
                <a:spcPts val="0"/>
              </a:spcBef>
              <a:spcAft>
                <a:spcPts val="0"/>
              </a:spcAft>
              <a:buClr>
                <a:schemeClr val="lt1"/>
              </a:buClr>
              <a:buSzPts val="2100"/>
              <a:buNone/>
              <a:defRPr sz="2100">
                <a:solidFill>
                  <a:schemeClr val="lt1"/>
                </a:solidFill>
              </a:defRPr>
            </a:lvl4pPr>
            <a:lvl5pPr lvl="4">
              <a:lnSpc>
                <a:spcPct val="100000"/>
              </a:lnSpc>
              <a:spcBef>
                <a:spcPts val="0"/>
              </a:spcBef>
              <a:spcAft>
                <a:spcPts val="0"/>
              </a:spcAft>
              <a:buClr>
                <a:schemeClr val="lt1"/>
              </a:buClr>
              <a:buSzPts val="2100"/>
              <a:buNone/>
              <a:defRPr sz="2100">
                <a:solidFill>
                  <a:schemeClr val="lt1"/>
                </a:solidFill>
              </a:defRPr>
            </a:lvl5pPr>
            <a:lvl6pPr lvl="5">
              <a:lnSpc>
                <a:spcPct val="100000"/>
              </a:lnSpc>
              <a:spcBef>
                <a:spcPts val="0"/>
              </a:spcBef>
              <a:spcAft>
                <a:spcPts val="0"/>
              </a:spcAft>
              <a:buClr>
                <a:schemeClr val="lt1"/>
              </a:buClr>
              <a:buSzPts val="2100"/>
              <a:buNone/>
              <a:defRPr sz="2100">
                <a:solidFill>
                  <a:schemeClr val="lt1"/>
                </a:solidFill>
              </a:defRPr>
            </a:lvl6pPr>
            <a:lvl7pPr lvl="6">
              <a:lnSpc>
                <a:spcPct val="100000"/>
              </a:lnSpc>
              <a:spcBef>
                <a:spcPts val="0"/>
              </a:spcBef>
              <a:spcAft>
                <a:spcPts val="0"/>
              </a:spcAft>
              <a:buClr>
                <a:schemeClr val="lt1"/>
              </a:buClr>
              <a:buSzPts val="2100"/>
              <a:buNone/>
              <a:defRPr sz="2100">
                <a:solidFill>
                  <a:schemeClr val="lt1"/>
                </a:solidFill>
              </a:defRPr>
            </a:lvl7pPr>
            <a:lvl8pPr lvl="7">
              <a:lnSpc>
                <a:spcPct val="100000"/>
              </a:lnSpc>
              <a:spcBef>
                <a:spcPts val="0"/>
              </a:spcBef>
              <a:spcAft>
                <a:spcPts val="0"/>
              </a:spcAft>
              <a:buClr>
                <a:schemeClr val="lt1"/>
              </a:buClr>
              <a:buSzPts val="2100"/>
              <a:buNone/>
              <a:defRPr sz="2100">
                <a:solidFill>
                  <a:schemeClr val="lt1"/>
                </a:solidFill>
              </a:defRPr>
            </a:lvl8pPr>
            <a:lvl9pPr lvl="8">
              <a:lnSpc>
                <a:spcPct val="100000"/>
              </a:lnSpc>
              <a:spcBef>
                <a:spcPts val="0"/>
              </a:spcBef>
              <a:spcAft>
                <a:spcPts val="0"/>
              </a:spcAft>
              <a:buClr>
                <a:schemeClr val="lt1"/>
              </a:buClr>
              <a:buSzPts val="2100"/>
              <a:buNone/>
              <a:defRPr sz="2100">
                <a:solidFill>
                  <a:schemeClr val="lt1"/>
                </a:solidFill>
              </a:defRPr>
            </a:lvl9pPr>
          </a:lstStyle>
          <a:p>
            <a:endParaRPr/>
          </a:p>
        </p:txBody>
      </p:sp>
      <p:sp>
        <p:nvSpPr>
          <p:cNvPr id="18" name="Google Shape;18;p2"/>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69"/>
        <p:cNvGrpSpPr/>
        <p:nvPr/>
      </p:nvGrpSpPr>
      <p:grpSpPr>
        <a:xfrm>
          <a:off x="0" y="0"/>
          <a:ext cx="0" cy="0"/>
          <a:chOff x="0" y="0"/>
          <a:chExt cx="0" cy="0"/>
        </a:xfrm>
      </p:grpSpPr>
      <p:grpSp>
        <p:nvGrpSpPr>
          <p:cNvPr id="70" name="Google Shape;70;p11"/>
          <p:cNvGrpSpPr/>
          <p:nvPr/>
        </p:nvGrpSpPr>
        <p:grpSpPr>
          <a:xfrm>
            <a:off x="6098378" y="5"/>
            <a:ext cx="3045625" cy="2030570"/>
            <a:chOff x="6098378" y="5"/>
            <a:chExt cx="3045625" cy="2030570"/>
          </a:xfrm>
        </p:grpSpPr>
        <p:sp>
          <p:nvSpPr>
            <p:cNvPr id="71" name="Google Shape;71;p11"/>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11"/>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11"/>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11"/>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11"/>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6" name="Google Shape;76;p11"/>
          <p:cNvSpPr txBox="1">
            <a:spLocks noGrp="1"/>
          </p:cNvSpPr>
          <p:nvPr>
            <p:ph type="title" hasCustomPrompt="1"/>
          </p:nvPr>
        </p:nvSpPr>
        <p:spPr>
          <a:xfrm>
            <a:off x="311700" y="1256050"/>
            <a:ext cx="8520600" cy="2030700"/>
          </a:xfrm>
          <a:prstGeom prst="rect">
            <a:avLst/>
          </a:prstGeom>
        </p:spPr>
        <p:txBody>
          <a:bodyPr spcFirstLastPara="1" wrap="square" lIns="91425" tIns="91425" rIns="91425" bIns="91425" anchor="b" anchorCtr="0">
            <a:normAutofit/>
          </a:bodyPr>
          <a:lstStyle>
            <a:lvl1pPr lvl="0" algn="ctr">
              <a:spcBef>
                <a:spcPts val="0"/>
              </a:spcBef>
              <a:spcAft>
                <a:spcPts val="0"/>
              </a:spcAft>
              <a:buClr>
                <a:schemeClr val="lt1"/>
              </a:buClr>
              <a:buSzPts val="12000"/>
              <a:buNone/>
              <a:defRPr sz="12000">
                <a:solidFill>
                  <a:schemeClr val="lt1"/>
                </a:solidFill>
              </a:defRPr>
            </a:lvl1pPr>
            <a:lvl2pPr lvl="1" algn="ctr">
              <a:spcBef>
                <a:spcPts val="0"/>
              </a:spcBef>
              <a:spcAft>
                <a:spcPts val="0"/>
              </a:spcAft>
              <a:buClr>
                <a:schemeClr val="lt1"/>
              </a:buClr>
              <a:buSzPts val="12000"/>
              <a:buNone/>
              <a:defRPr sz="12000">
                <a:solidFill>
                  <a:schemeClr val="lt1"/>
                </a:solidFill>
              </a:defRPr>
            </a:lvl2pPr>
            <a:lvl3pPr lvl="2" algn="ctr">
              <a:spcBef>
                <a:spcPts val="0"/>
              </a:spcBef>
              <a:spcAft>
                <a:spcPts val="0"/>
              </a:spcAft>
              <a:buClr>
                <a:schemeClr val="lt1"/>
              </a:buClr>
              <a:buSzPts val="12000"/>
              <a:buNone/>
              <a:defRPr sz="12000">
                <a:solidFill>
                  <a:schemeClr val="lt1"/>
                </a:solidFill>
              </a:defRPr>
            </a:lvl3pPr>
            <a:lvl4pPr lvl="3" algn="ctr">
              <a:spcBef>
                <a:spcPts val="0"/>
              </a:spcBef>
              <a:spcAft>
                <a:spcPts val="0"/>
              </a:spcAft>
              <a:buClr>
                <a:schemeClr val="lt1"/>
              </a:buClr>
              <a:buSzPts val="12000"/>
              <a:buNone/>
              <a:defRPr sz="12000">
                <a:solidFill>
                  <a:schemeClr val="lt1"/>
                </a:solidFill>
              </a:defRPr>
            </a:lvl4pPr>
            <a:lvl5pPr lvl="4" algn="ctr">
              <a:spcBef>
                <a:spcPts val="0"/>
              </a:spcBef>
              <a:spcAft>
                <a:spcPts val="0"/>
              </a:spcAft>
              <a:buClr>
                <a:schemeClr val="lt1"/>
              </a:buClr>
              <a:buSzPts val="12000"/>
              <a:buNone/>
              <a:defRPr sz="12000">
                <a:solidFill>
                  <a:schemeClr val="lt1"/>
                </a:solidFill>
              </a:defRPr>
            </a:lvl5pPr>
            <a:lvl6pPr lvl="5" algn="ctr">
              <a:spcBef>
                <a:spcPts val="0"/>
              </a:spcBef>
              <a:spcAft>
                <a:spcPts val="0"/>
              </a:spcAft>
              <a:buClr>
                <a:schemeClr val="lt1"/>
              </a:buClr>
              <a:buSzPts val="12000"/>
              <a:buNone/>
              <a:defRPr sz="12000">
                <a:solidFill>
                  <a:schemeClr val="lt1"/>
                </a:solidFill>
              </a:defRPr>
            </a:lvl6pPr>
            <a:lvl7pPr lvl="6" algn="ctr">
              <a:spcBef>
                <a:spcPts val="0"/>
              </a:spcBef>
              <a:spcAft>
                <a:spcPts val="0"/>
              </a:spcAft>
              <a:buClr>
                <a:schemeClr val="lt1"/>
              </a:buClr>
              <a:buSzPts val="12000"/>
              <a:buNone/>
              <a:defRPr sz="12000">
                <a:solidFill>
                  <a:schemeClr val="lt1"/>
                </a:solidFill>
              </a:defRPr>
            </a:lvl7pPr>
            <a:lvl8pPr lvl="7" algn="ctr">
              <a:spcBef>
                <a:spcPts val="0"/>
              </a:spcBef>
              <a:spcAft>
                <a:spcPts val="0"/>
              </a:spcAft>
              <a:buClr>
                <a:schemeClr val="lt1"/>
              </a:buClr>
              <a:buSzPts val="12000"/>
              <a:buNone/>
              <a:defRPr sz="12000">
                <a:solidFill>
                  <a:schemeClr val="lt1"/>
                </a:solidFill>
              </a:defRPr>
            </a:lvl8pPr>
            <a:lvl9pPr lvl="8" algn="ctr">
              <a:spcBef>
                <a:spcPts val="0"/>
              </a:spcBef>
              <a:spcAft>
                <a:spcPts val="0"/>
              </a:spcAft>
              <a:buClr>
                <a:schemeClr val="lt1"/>
              </a:buClr>
              <a:buSzPts val="12000"/>
              <a:buNone/>
              <a:defRPr sz="12000">
                <a:solidFill>
                  <a:schemeClr val="lt1"/>
                </a:solidFill>
              </a:defRPr>
            </a:lvl9pPr>
          </a:lstStyle>
          <a:p>
            <a:r>
              <a:t>xx%</a:t>
            </a:r>
          </a:p>
        </p:txBody>
      </p:sp>
      <p:sp>
        <p:nvSpPr>
          <p:cNvPr id="77" name="Google Shape;77;p11"/>
          <p:cNvSpPr txBox="1">
            <a:spLocks noGrp="1"/>
          </p:cNvSpPr>
          <p:nvPr>
            <p:ph type="body" idx="1"/>
          </p:nvPr>
        </p:nvSpPr>
        <p:spPr>
          <a:xfrm>
            <a:off x="311700" y="3369225"/>
            <a:ext cx="8520600" cy="12819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Clr>
                <a:schemeClr val="lt1"/>
              </a:buClr>
              <a:buSzPts val="1800"/>
              <a:buChar char="●"/>
              <a:defRPr>
                <a:solidFill>
                  <a:schemeClr val="lt1"/>
                </a:solidFill>
              </a:defRPr>
            </a:lvl1pPr>
            <a:lvl2pPr marL="914400" lvl="1" indent="-317500" algn="ctr">
              <a:spcBef>
                <a:spcPts val="0"/>
              </a:spcBef>
              <a:spcAft>
                <a:spcPts val="0"/>
              </a:spcAft>
              <a:buClr>
                <a:schemeClr val="lt1"/>
              </a:buClr>
              <a:buSzPts val="1400"/>
              <a:buChar char="○"/>
              <a:defRPr>
                <a:solidFill>
                  <a:schemeClr val="lt1"/>
                </a:solidFill>
              </a:defRPr>
            </a:lvl2pPr>
            <a:lvl3pPr marL="1371600" lvl="2" indent="-317500" algn="ctr">
              <a:spcBef>
                <a:spcPts val="0"/>
              </a:spcBef>
              <a:spcAft>
                <a:spcPts val="0"/>
              </a:spcAft>
              <a:buClr>
                <a:schemeClr val="lt1"/>
              </a:buClr>
              <a:buSzPts val="1400"/>
              <a:buChar char="■"/>
              <a:defRPr>
                <a:solidFill>
                  <a:schemeClr val="lt1"/>
                </a:solidFill>
              </a:defRPr>
            </a:lvl3pPr>
            <a:lvl4pPr marL="1828800" lvl="3" indent="-317500" algn="ctr">
              <a:spcBef>
                <a:spcPts val="0"/>
              </a:spcBef>
              <a:spcAft>
                <a:spcPts val="0"/>
              </a:spcAft>
              <a:buClr>
                <a:schemeClr val="lt1"/>
              </a:buClr>
              <a:buSzPts val="1400"/>
              <a:buChar char="●"/>
              <a:defRPr>
                <a:solidFill>
                  <a:schemeClr val="lt1"/>
                </a:solidFill>
              </a:defRPr>
            </a:lvl4pPr>
            <a:lvl5pPr marL="2286000" lvl="4" indent="-317500" algn="ctr">
              <a:spcBef>
                <a:spcPts val="0"/>
              </a:spcBef>
              <a:spcAft>
                <a:spcPts val="0"/>
              </a:spcAft>
              <a:buClr>
                <a:schemeClr val="lt1"/>
              </a:buClr>
              <a:buSzPts val="1400"/>
              <a:buChar char="○"/>
              <a:defRPr>
                <a:solidFill>
                  <a:schemeClr val="lt1"/>
                </a:solidFill>
              </a:defRPr>
            </a:lvl5pPr>
            <a:lvl6pPr marL="2743200" lvl="5" indent="-317500" algn="ctr">
              <a:spcBef>
                <a:spcPts val="0"/>
              </a:spcBef>
              <a:spcAft>
                <a:spcPts val="0"/>
              </a:spcAft>
              <a:buClr>
                <a:schemeClr val="lt1"/>
              </a:buClr>
              <a:buSzPts val="1400"/>
              <a:buChar char="■"/>
              <a:defRPr>
                <a:solidFill>
                  <a:schemeClr val="lt1"/>
                </a:solidFill>
              </a:defRPr>
            </a:lvl6pPr>
            <a:lvl7pPr marL="3200400" lvl="6" indent="-317500" algn="ctr">
              <a:spcBef>
                <a:spcPts val="0"/>
              </a:spcBef>
              <a:spcAft>
                <a:spcPts val="0"/>
              </a:spcAft>
              <a:buClr>
                <a:schemeClr val="lt1"/>
              </a:buClr>
              <a:buSzPts val="1400"/>
              <a:buChar char="●"/>
              <a:defRPr>
                <a:solidFill>
                  <a:schemeClr val="lt1"/>
                </a:solidFill>
              </a:defRPr>
            </a:lvl7pPr>
            <a:lvl8pPr marL="3657600" lvl="7" indent="-317500" algn="ctr">
              <a:spcBef>
                <a:spcPts val="0"/>
              </a:spcBef>
              <a:spcAft>
                <a:spcPts val="0"/>
              </a:spcAft>
              <a:buClr>
                <a:schemeClr val="lt1"/>
              </a:buClr>
              <a:buSzPts val="1400"/>
              <a:buChar char="○"/>
              <a:defRPr>
                <a:solidFill>
                  <a:schemeClr val="lt1"/>
                </a:solidFill>
              </a:defRPr>
            </a:lvl8pPr>
            <a:lvl9pPr marL="4114800" lvl="8" indent="-317500" algn="ctr">
              <a:spcBef>
                <a:spcPts val="0"/>
              </a:spcBef>
              <a:spcAft>
                <a:spcPts val="0"/>
              </a:spcAft>
              <a:buClr>
                <a:schemeClr val="lt1"/>
              </a:buClr>
              <a:buSzPts val="1400"/>
              <a:buChar char="■"/>
              <a:defRPr>
                <a:solidFill>
                  <a:schemeClr val="lt1"/>
                </a:solidFill>
              </a:defRPr>
            </a:lvl9pPr>
          </a:lstStyle>
          <a:p>
            <a:endParaRPr/>
          </a:p>
        </p:txBody>
      </p:sp>
      <p:sp>
        <p:nvSpPr>
          <p:cNvPr id="78" name="Google Shape;78;p11"/>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9"/>
        <p:cNvGrpSpPr/>
        <p:nvPr/>
      </p:nvGrpSpPr>
      <p:grpSpPr>
        <a:xfrm>
          <a:off x="0" y="0"/>
          <a:ext cx="0" cy="0"/>
          <a:chOff x="0" y="0"/>
          <a:chExt cx="0" cy="0"/>
        </a:xfrm>
      </p:grpSpPr>
      <p:sp>
        <p:nvSpPr>
          <p:cNvPr id="80" name="Google Shape;80;p12"/>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9"/>
        <p:cNvGrpSpPr/>
        <p:nvPr/>
      </p:nvGrpSpPr>
      <p:grpSpPr>
        <a:xfrm>
          <a:off x="0" y="0"/>
          <a:ext cx="0" cy="0"/>
          <a:chOff x="0" y="0"/>
          <a:chExt cx="0" cy="0"/>
        </a:xfrm>
      </p:grpSpPr>
      <p:grpSp>
        <p:nvGrpSpPr>
          <p:cNvPr id="20" name="Google Shape;20;p3"/>
          <p:cNvGrpSpPr/>
          <p:nvPr/>
        </p:nvGrpSpPr>
        <p:grpSpPr>
          <a:xfrm>
            <a:off x="6098378" y="5"/>
            <a:ext cx="3045625" cy="2030570"/>
            <a:chOff x="6098378" y="5"/>
            <a:chExt cx="3045625" cy="2030570"/>
          </a:xfrm>
        </p:grpSpPr>
        <p:sp>
          <p:nvSpPr>
            <p:cNvPr id="21" name="Google Shape;21;p3"/>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3"/>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3"/>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3"/>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 name="Google Shape;26;p3"/>
          <p:cNvSpPr txBox="1">
            <a:spLocks noGrp="1"/>
          </p:cNvSpPr>
          <p:nvPr>
            <p:ph type="title"/>
          </p:nvPr>
        </p:nvSpPr>
        <p:spPr>
          <a:xfrm>
            <a:off x="598100" y="2152347"/>
            <a:ext cx="8222100" cy="8388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a:endParaRPr/>
          </a:p>
        </p:txBody>
      </p:sp>
      <p:sp>
        <p:nvSpPr>
          <p:cNvPr id="27" name="Google Shape;27;p3"/>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8"/>
        <p:cNvGrpSpPr/>
        <p:nvPr/>
      </p:nvGrpSpPr>
      <p:grpSpPr>
        <a:xfrm>
          <a:off x="0" y="0"/>
          <a:ext cx="0" cy="0"/>
          <a:chOff x="0" y="0"/>
          <a:chExt cx="0" cy="0"/>
        </a:xfrm>
      </p:grpSpPr>
      <p:grpSp>
        <p:nvGrpSpPr>
          <p:cNvPr id="29" name="Google Shape;29;p4"/>
          <p:cNvGrpSpPr/>
          <p:nvPr/>
        </p:nvGrpSpPr>
        <p:grpSpPr>
          <a:xfrm>
            <a:off x="0" y="3903669"/>
            <a:ext cx="9144000" cy="1239925"/>
            <a:chOff x="0" y="3903669"/>
            <a:chExt cx="9144000" cy="1239925"/>
          </a:xfrm>
        </p:grpSpPr>
        <p:sp>
          <p:nvSpPr>
            <p:cNvPr id="30" name="Google Shape;30;p4"/>
            <p:cNvSpPr/>
            <p:nvPr/>
          </p:nvSpPr>
          <p:spPr>
            <a:xfrm>
              <a:off x="8154895" y="3903669"/>
              <a:ext cx="989100" cy="9879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4"/>
            <p:cNvSpPr/>
            <p:nvPr/>
          </p:nvSpPr>
          <p:spPr>
            <a:xfrm flipH="1">
              <a:off x="6181163" y="3903669"/>
              <a:ext cx="989100" cy="9879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4"/>
            <p:cNvSpPr/>
            <p:nvPr/>
          </p:nvSpPr>
          <p:spPr>
            <a:xfrm>
              <a:off x="7170274" y="3903669"/>
              <a:ext cx="989100" cy="9879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4"/>
            <p:cNvSpPr/>
            <p:nvPr/>
          </p:nvSpPr>
          <p:spPr>
            <a:xfrm rot="10800000">
              <a:off x="8154757" y="3903682"/>
              <a:ext cx="989100" cy="9879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4"/>
            <p:cNvSpPr/>
            <p:nvPr/>
          </p:nvSpPr>
          <p:spPr>
            <a:xfrm>
              <a:off x="0" y="4891594"/>
              <a:ext cx="9144000" cy="2520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5" name="Google Shape;35;p4"/>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6" name="Google Shape;36;p4"/>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37" name="Google Shape;37;p4"/>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40" name="Google Shape;40;p5"/>
          <p:cNvSpPr txBox="1">
            <a:spLocks noGrp="1"/>
          </p:cNvSpPr>
          <p:nvPr>
            <p:ph type="body" idx="1"/>
          </p:nvPr>
        </p:nvSpPr>
        <p:spPr>
          <a:xfrm>
            <a:off x="311700" y="1229975"/>
            <a:ext cx="3999900" cy="3339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41" name="Google Shape;41;p5"/>
          <p:cNvSpPr txBox="1">
            <a:spLocks noGrp="1"/>
          </p:cNvSpPr>
          <p:nvPr>
            <p:ph type="body" idx="2"/>
          </p:nvPr>
        </p:nvSpPr>
        <p:spPr>
          <a:xfrm>
            <a:off x="4832400" y="1229975"/>
            <a:ext cx="3999900" cy="3339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42" name="Google Shape;42;p5"/>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3"/>
        <p:cNvGrpSpPr/>
        <p:nvPr/>
      </p:nvGrpSpPr>
      <p:grpSpPr>
        <a:xfrm>
          <a:off x="0" y="0"/>
          <a:ext cx="0" cy="0"/>
          <a:chOff x="0" y="0"/>
          <a:chExt cx="0" cy="0"/>
        </a:xfrm>
      </p:grpSpPr>
      <p:sp>
        <p:nvSpPr>
          <p:cNvPr id="44" name="Google Shape;44;p6"/>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45" name="Google Shape;45;p6"/>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6"/>
        <p:cNvGrpSpPr/>
        <p:nvPr/>
      </p:nvGrpSpPr>
      <p:grpSpPr>
        <a:xfrm>
          <a:off x="0" y="0"/>
          <a:ext cx="0" cy="0"/>
          <a:chOff x="0" y="0"/>
          <a:chExt cx="0" cy="0"/>
        </a:xfrm>
      </p:grpSpPr>
      <p:sp>
        <p:nvSpPr>
          <p:cNvPr id="47" name="Google Shape;47;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8" name="Google Shape;48;p7"/>
          <p:cNvSpPr txBox="1">
            <a:spLocks noGrp="1"/>
          </p:cNvSpPr>
          <p:nvPr>
            <p:ph type="body" idx="1"/>
          </p:nvPr>
        </p:nvSpPr>
        <p:spPr>
          <a:xfrm>
            <a:off x="311700" y="1465804"/>
            <a:ext cx="2808000" cy="31032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49" name="Google Shape;49;p7"/>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4"/>
        </a:solidFill>
        <a:effectLst/>
      </p:bgPr>
    </p:bg>
    <p:spTree>
      <p:nvGrpSpPr>
        <p:cNvPr id="1" name="Shape 50"/>
        <p:cNvGrpSpPr/>
        <p:nvPr/>
      </p:nvGrpSpPr>
      <p:grpSpPr>
        <a:xfrm>
          <a:off x="0" y="0"/>
          <a:ext cx="0" cy="0"/>
          <a:chOff x="0" y="0"/>
          <a:chExt cx="0" cy="0"/>
        </a:xfrm>
      </p:grpSpPr>
      <p:grpSp>
        <p:nvGrpSpPr>
          <p:cNvPr id="51" name="Google Shape;51;p8"/>
          <p:cNvGrpSpPr/>
          <p:nvPr/>
        </p:nvGrpSpPr>
        <p:grpSpPr>
          <a:xfrm>
            <a:off x="6098378" y="5"/>
            <a:ext cx="3045625" cy="2030570"/>
            <a:chOff x="6098378" y="5"/>
            <a:chExt cx="3045625" cy="2030570"/>
          </a:xfrm>
        </p:grpSpPr>
        <p:sp>
          <p:nvSpPr>
            <p:cNvPr id="52" name="Google Shape;52;p8"/>
            <p:cNvSpPr/>
            <p:nvPr/>
          </p:nvSpPr>
          <p:spPr>
            <a:xfrm>
              <a:off x="8128803" y="16"/>
              <a:ext cx="1015200" cy="1015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8"/>
            <p:cNvSpPr/>
            <p:nvPr/>
          </p:nvSpPr>
          <p:spPr>
            <a:xfrm flipH="1">
              <a:off x="7113463" y="5"/>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8"/>
            <p:cNvSpPr/>
            <p:nvPr/>
          </p:nvSpPr>
          <p:spPr>
            <a:xfrm rot="10800000" flipH="1">
              <a:off x="7113588" y="107"/>
              <a:ext cx="1015200" cy="10152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8"/>
            <p:cNvSpPr/>
            <p:nvPr/>
          </p:nvSpPr>
          <p:spPr>
            <a:xfrm rot="10800000">
              <a:off x="6098378" y="97"/>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8"/>
            <p:cNvSpPr/>
            <p:nvPr/>
          </p:nvSpPr>
          <p:spPr>
            <a:xfrm rot="10800000">
              <a:off x="8128789" y="1015375"/>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7" name="Google Shape;57;p8"/>
          <p:cNvSpPr txBox="1">
            <a:spLocks noGrp="1"/>
          </p:cNvSpPr>
          <p:nvPr>
            <p:ph type="title"/>
          </p:nvPr>
        </p:nvSpPr>
        <p:spPr>
          <a:xfrm>
            <a:off x="490250" y="526350"/>
            <a:ext cx="5618700" cy="40908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58" name="Google Shape;58;p8"/>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9"/>
        <p:cNvGrpSpPr/>
        <p:nvPr/>
      </p:nvGrpSpPr>
      <p:grpSpPr>
        <a:xfrm>
          <a:off x="0" y="0"/>
          <a:ext cx="0" cy="0"/>
          <a:chOff x="0" y="0"/>
          <a:chExt cx="0" cy="0"/>
        </a:xfrm>
      </p:grpSpPr>
      <p:sp>
        <p:nvSpPr>
          <p:cNvPr id="60" name="Google Shape;60;p9"/>
          <p:cNvSpPr/>
          <p:nvPr/>
        </p:nvSpPr>
        <p:spPr>
          <a:xfrm>
            <a:off x="4572000" y="-17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61" name="Google Shape;61;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62" name="Google Shape;62;p9"/>
          <p:cNvSpPr txBox="1">
            <a:spLocks noGrp="1"/>
          </p:cNvSpPr>
          <p:nvPr>
            <p:ph type="title"/>
          </p:nvPr>
        </p:nvSpPr>
        <p:spPr>
          <a:xfrm>
            <a:off x="265500" y="1151100"/>
            <a:ext cx="4045200" cy="15645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63" name="Google Shape;63;p9"/>
          <p:cNvSpPr txBox="1">
            <a:spLocks noGrp="1"/>
          </p:cNvSpPr>
          <p:nvPr>
            <p:ph type="subTitle" idx="1"/>
          </p:nvPr>
        </p:nvSpPr>
        <p:spPr>
          <a:xfrm>
            <a:off x="265500" y="2769001"/>
            <a:ext cx="4045200" cy="12693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64" name="Google Shape;64;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0"/>
              </a:spcBef>
              <a:spcAft>
                <a:spcPts val="0"/>
              </a:spcAft>
              <a:buClr>
                <a:schemeClr val="lt1"/>
              </a:buClr>
              <a:buSzPts val="1400"/>
              <a:buChar char="○"/>
              <a:defRPr>
                <a:solidFill>
                  <a:schemeClr val="lt1"/>
                </a:solidFill>
              </a:defRPr>
            </a:lvl2pPr>
            <a:lvl3pPr marL="1371600" lvl="2" indent="-317500">
              <a:spcBef>
                <a:spcPts val="0"/>
              </a:spcBef>
              <a:spcAft>
                <a:spcPts val="0"/>
              </a:spcAft>
              <a:buClr>
                <a:schemeClr val="lt1"/>
              </a:buClr>
              <a:buSzPts val="1400"/>
              <a:buChar char="■"/>
              <a:defRPr>
                <a:solidFill>
                  <a:schemeClr val="lt1"/>
                </a:solidFill>
              </a:defRPr>
            </a:lvl3pPr>
            <a:lvl4pPr marL="1828800" lvl="3" indent="-317500">
              <a:spcBef>
                <a:spcPts val="0"/>
              </a:spcBef>
              <a:spcAft>
                <a:spcPts val="0"/>
              </a:spcAft>
              <a:buClr>
                <a:schemeClr val="lt1"/>
              </a:buClr>
              <a:buSzPts val="1400"/>
              <a:buChar char="●"/>
              <a:defRPr>
                <a:solidFill>
                  <a:schemeClr val="lt1"/>
                </a:solidFill>
              </a:defRPr>
            </a:lvl4pPr>
            <a:lvl5pPr marL="2286000" lvl="4" indent="-317500">
              <a:spcBef>
                <a:spcPts val="0"/>
              </a:spcBef>
              <a:spcAft>
                <a:spcPts val="0"/>
              </a:spcAft>
              <a:buClr>
                <a:schemeClr val="lt1"/>
              </a:buClr>
              <a:buSzPts val="1400"/>
              <a:buChar char="○"/>
              <a:defRPr>
                <a:solidFill>
                  <a:schemeClr val="lt1"/>
                </a:solidFill>
              </a:defRPr>
            </a:lvl5pPr>
            <a:lvl6pPr marL="2743200" lvl="5" indent="-317500">
              <a:spcBef>
                <a:spcPts val="0"/>
              </a:spcBef>
              <a:spcAft>
                <a:spcPts val="0"/>
              </a:spcAft>
              <a:buClr>
                <a:schemeClr val="lt1"/>
              </a:buClr>
              <a:buSzPts val="1400"/>
              <a:buChar char="■"/>
              <a:defRPr>
                <a:solidFill>
                  <a:schemeClr val="lt1"/>
                </a:solidFill>
              </a:defRPr>
            </a:lvl6pPr>
            <a:lvl7pPr marL="3200400" lvl="6" indent="-317500">
              <a:spcBef>
                <a:spcPts val="0"/>
              </a:spcBef>
              <a:spcAft>
                <a:spcPts val="0"/>
              </a:spcAft>
              <a:buClr>
                <a:schemeClr val="lt1"/>
              </a:buClr>
              <a:buSzPts val="1400"/>
              <a:buChar char="●"/>
              <a:defRPr>
                <a:solidFill>
                  <a:schemeClr val="lt1"/>
                </a:solidFill>
              </a:defRPr>
            </a:lvl7pPr>
            <a:lvl8pPr marL="3657600" lvl="7" indent="-317500">
              <a:spcBef>
                <a:spcPts val="0"/>
              </a:spcBef>
              <a:spcAft>
                <a:spcPts val="0"/>
              </a:spcAft>
              <a:buClr>
                <a:schemeClr val="lt1"/>
              </a:buClr>
              <a:buSzPts val="1400"/>
              <a:buChar char="○"/>
              <a:defRPr>
                <a:solidFill>
                  <a:schemeClr val="lt1"/>
                </a:solidFill>
              </a:defRPr>
            </a:lvl8pPr>
            <a:lvl9pPr marL="4114800" lvl="8" indent="-317500">
              <a:spcBef>
                <a:spcPts val="0"/>
              </a:spcBef>
              <a:spcAft>
                <a:spcPts val="0"/>
              </a:spcAft>
              <a:buClr>
                <a:schemeClr val="lt1"/>
              </a:buClr>
              <a:buSzPts val="1400"/>
              <a:buChar char="■"/>
              <a:defRPr>
                <a:solidFill>
                  <a:schemeClr val="lt1"/>
                </a:solidFill>
              </a:defRPr>
            </a:lvl9pPr>
          </a:lstStyle>
          <a:p>
            <a:endParaRPr/>
          </a:p>
        </p:txBody>
      </p:sp>
      <p:sp>
        <p:nvSpPr>
          <p:cNvPr id="65" name="Google Shape;65;p9"/>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66"/>
        <p:cNvGrpSpPr/>
        <p:nvPr/>
      </p:nvGrpSpPr>
      <p:grpSpPr>
        <a:xfrm>
          <a:off x="0" y="0"/>
          <a:ext cx="0" cy="0"/>
          <a:chOff x="0" y="0"/>
          <a:chExt cx="0" cy="0"/>
        </a:xfrm>
      </p:grpSpPr>
      <p:sp>
        <p:nvSpPr>
          <p:cNvPr id="67" name="Google Shape;67;p10"/>
          <p:cNvSpPr txBox="1">
            <a:spLocks noGrp="1"/>
          </p:cNvSpPr>
          <p:nvPr>
            <p:ph type="body" idx="1"/>
          </p:nvPr>
        </p:nvSpPr>
        <p:spPr>
          <a:xfrm>
            <a:off x="319500" y="4230575"/>
            <a:ext cx="5998800" cy="5988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68" name="Google Shape;68;p10"/>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geometric">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10000"/>
            <a:ext cx="8520600" cy="6078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1pPr>
            <a:lvl2pPr lvl="1">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2pPr>
            <a:lvl3pPr lvl="2">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3pPr>
            <a:lvl4pPr lvl="3">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4pPr>
            <a:lvl5pPr lvl="4">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5pPr>
            <a:lvl6pPr lvl="5">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6pPr>
            <a:lvl7pPr lvl="6">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7pPr>
            <a:lvl8pPr lvl="7">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8pPr>
            <a:lvl9pPr lvl="8">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9pPr>
          </a:lstStyle>
          <a:p>
            <a:endParaRPr/>
          </a:p>
        </p:txBody>
      </p:sp>
      <p:sp>
        <p:nvSpPr>
          <p:cNvPr id="7" name="Google Shape;7;p1"/>
          <p:cNvSpPr txBox="1">
            <a:spLocks noGrp="1"/>
          </p:cNvSpPr>
          <p:nvPr>
            <p:ph type="body" idx="1"/>
          </p:nvPr>
        </p:nvSpPr>
        <p:spPr>
          <a:xfrm>
            <a:off x="311700" y="1229875"/>
            <a:ext cx="8520600" cy="33390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marL="914400" lvl="1"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2pPr>
            <a:lvl3pPr marL="1371600" lvl="2"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3pPr>
            <a:lvl4pPr marL="1828800" lvl="3"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4pPr>
            <a:lvl5pPr marL="2286000" lvl="4"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5pPr>
            <a:lvl6pPr marL="2743200" lvl="5"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6pPr>
            <a:lvl7pPr marL="3200400" lvl="6"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7pPr>
            <a:lvl8pPr marL="3657600" lvl="7"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8pPr>
            <a:lvl9pPr marL="4114800" lvl="8"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460431" y="4651190"/>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1"/>
                </a:solidFill>
                <a:latin typeface="Roboto"/>
                <a:ea typeface="Roboto"/>
                <a:cs typeface="Roboto"/>
                <a:sym typeface="Roboto"/>
              </a:defRPr>
            </a:lvl1pPr>
            <a:lvl2pPr lvl="1" algn="r">
              <a:buNone/>
              <a:defRPr sz="1000">
                <a:solidFill>
                  <a:schemeClr val="lt1"/>
                </a:solidFill>
                <a:latin typeface="Roboto"/>
                <a:ea typeface="Roboto"/>
                <a:cs typeface="Roboto"/>
                <a:sym typeface="Roboto"/>
              </a:defRPr>
            </a:lvl2pPr>
            <a:lvl3pPr lvl="2" algn="r">
              <a:buNone/>
              <a:defRPr sz="1000">
                <a:solidFill>
                  <a:schemeClr val="lt1"/>
                </a:solidFill>
                <a:latin typeface="Roboto"/>
                <a:ea typeface="Roboto"/>
                <a:cs typeface="Roboto"/>
                <a:sym typeface="Roboto"/>
              </a:defRPr>
            </a:lvl3pPr>
            <a:lvl4pPr lvl="3" algn="r">
              <a:buNone/>
              <a:defRPr sz="1000">
                <a:solidFill>
                  <a:schemeClr val="lt1"/>
                </a:solidFill>
                <a:latin typeface="Roboto"/>
                <a:ea typeface="Roboto"/>
                <a:cs typeface="Roboto"/>
                <a:sym typeface="Roboto"/>
              </a:defRPr>
            </a:lvl4pPr>
            <a:lvl5pPr lvl="4" algn="r">
              <a:buNone/>
              <a:defRPr sz="1000">
                <a:solidFill>
                  <a:schemeClr val="lt1"/>
                </a:solidFill>
                <a:latin typeface="Roboto"/>
                <a:ea typeface="Roboto"/>
                <a:cs typeface="Roboto"/>
                <a:sym typeface="Roboto"/>
              </a:defRPr>
            </a:lvl5pPr>
            <a:lvl6pPr lvl="5" algn="r">
              <a:buNone/>
              <a:defRPr sz="1000">
                <a:solidFill>
                  <a:schemeClr val="lt1"/>
                </a:solidFill>
                <a:latin typeface="Roboto"/>
                <a:ea typeface="Roboto"/>
                <a:cs typeface="Roboto"/>
                <a:sym typeface="Roboto"/>
              </a:defRPr>
            </a:lvl6pPr>
            <a:lvl7pPr lvl="6" algn="r">
              <a:buNone/>
              <a:defRPr sz="1000">
                <a:solidFill>
                  <a:schemeClr val="lt1"/>
                </a:solidFill>
                <a:latin typeface="Roboto"/>
                <a:ea typeface="Roboto"/>
                <a:cs typeface="Roboto"/>
                <a:sym typeface="Roboto"/>
              </a:defRPr>
            </a:lvl7pPr>
            <a:lvl8pPr lvl="7" algn="r">
              <a:buNone/>
              <a:defRPr sz="1000">
                <a:solidFill>
                  <a:schemeClr val="lt1"/>
                </a:solidFill>
                <a:latin typeface="Roboto"/>
                <a:ea typeface="Roboto"/>
                <a:cs typeface="Roboto"/>
                <a:sym typeface="Roboto"/>
              </a:defRPr>
            </a:lvl8pPr>
            <a:lvl9pPr lvl="8" algn="r">
              <a:buNone/>
              <a:defRPr sz="1000">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www.fairtest.org" TargetMode="External"/><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student.naviance.com/dpchs" TargetMode="External"/><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hyperlink" Target="https://www.commonapp.org/" TargetMode="External"/><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hyperlink" Target="https://static.naviance.com/family-connection/edocs/letters-of-recommendation/#/" TargetMode="External"/><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hyperlink" Target="https://www.fastweb.com/" TargetMode="External"/><Relationship Id="rId2" Type="http://schemas.openxmlformats.org/officeDocument/2006/relationships/notesSlide" Target="../notesSlides/notesSlide19.xml"/><Relationship Id="rId1" Type="http://schemas.openxmlformats.org/officeDocument/2006/relationships/slideLayout" Target="../slideLayouts/slideLayout3.xml"/><Relationship Id="rId6" Type="http://schemas.openxmlformats.org/officeDocument/2006/relationships/hyperlink" Target="https://www.scholarships.com/" TargetMode="External"/><Relationship Id="rId5" Type="http://schemas.openxmlformats.org/officeDocument/2006/relationships/hyperlink" Target="https://student.naviance.com/colleges/scholarships/new/search" TargetMode="External"/><Relationship Id="rId4" Type="http://schemas.openxmlformats.org/officeDocument/2006/relationships/hyperlink" Target="https://finaid.org/"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mailto:galkaj@dpchs.org" TargetMode="External"/><Relationship Id="rId7" Type="http://schemas.openxmlformats.org/officeDocument/2006/relationships/hyperlink" Target="mailto:brophyc@dpchs.org"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hyperlink" Target="mailto:covelloc@dpchs.org" TargetMode="External"/><Relationship Id="rId5" Type="http://schemas.openxmlformats.org/officeDocument/2006/relationships/hyperlink" Target="mailto:campanilen@dpchs.org" TargetMode="External"/><Relationship Id="rId4" Type="http://schemas.openxmlformats.org/officeDocument/2006/relationships/hyperlink" Target="mailto:hallk@dpchs.org"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hyperlink" Target="https://satsuite.collegeboard.org/sat/registration/dates-deadlines" TargetMode="External"/><Relationship Id="rId2" Type="http://schemas.openxmlformats.org/officeDocument/2006/relationships/notesSlide" Target="../notesSlides/notesSlide22.xml"/><Relationship Id="rId1" Type="http://schemas.openxmlformats.org/officeDocument/2006/relationships/slideLayout" Target="../slideLayouts/slideLayout3.xml"/><Relationship Id="rId4" Type="http://schemas.openxmlformats.org/officeDocument/2006/relationships/hyperlink" Target="https://www.act.org/content/act/en/products-and-services/the-act/registration.html"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3"/>
          <p:cNvSpPr txBox="1">
            <a:spLocks noGrp="1"/>
          </p:cNvSpPr>
          <p:nvPr>
            <p:ph type="ctrTitle"/>
          </p:nvPr>
        </p:nvSpPr>
        <p:spPr>
          <a:xfrm>
            <a:off x="553700" y="2152347"/>
            <a:ext cx="8222100" cy="838800"/>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r>
              <a:rPr lang="en"/>
              <a:t>DePaul Catholic High School</a:t>
            </a:r>
            <a:endParaRPr/>
          </a:p>
          <a:p>
            <a:pPr marL="0" lvl="0" indent="0" algn="ctr" rtl="0">
              <a:spcBef>
                <a:spcPts val="0"/>
              </a:spcBef>
              <a:spcAft>
                <a:spcPts val="0"/>
              </a:spcAft>
              <a:buNone/>
            </a:pPr>
            <a:r>
              <a:rPr lang="en"/>
              <a:t>College Guidance Presentation for Juniors</a:t>
            </a:r>
            <a:endParaRPr/>
          </a:p>
        </p:txBody>
      </p:sp>
      <p:sp>
        <p:nvSpPr>
          <p:cNvPr id="86" name="Google Shape;86;p13"/>
          <p:cNvSpPr txBox="1">
            <a:spLocks noGrp="1"/>
          </p:cNvSpPr>
          <p:nvPr>
            <p:ph type="subTitle" idx="1"/>
          </p:nvPr>
        </p:nvSpPr>
        <p:spPr>
          <a:xfrm>
            <a:off x="553688" y="3507788"/>
            <a:ext cx="8222100" cy="432900"/>
          </a:xfrm>
          <a:prstGeom prst="rect">
            <a:avLst/>
          </a:prstGeom>
        </p:spPr>
        <p:txBody>
          <a:bodyPr spcFirstLastPara="1" wrap="square" lIns="91425" tIns="91425" rIns="91425" bIns="91425" anchor="t" anchorCtr="0">
            <a:normAutofit fontScale="92500" lnSpcReduction="20000"/>
          </a:bodyPr>
          <a:lstStyle/>
          <a:p>
            <a:pPr marL="0" lvl="0" indent="0" algn="ctr" rtl="0">
              <a:spcBef>
                <a:spcPts val="0"/>
              </a:spcBef>
              <a:spcAft>
                <a:spcPts val="0"/>
              </a:spcAft>
              <a:buNone/>
            </a:pPr>
            <a:r>
              <a:rPr lang="en"/>
              <a:t>February 25, 2025  7:00pm</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22"/>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b="1"/>
              <a:t>DPCHS College Programs</a:t>
            </a:r>
            <a:endParaRPr b="1"/>
          </a:p>
        </p:txBody>
      </p:sp>
      <p:sp>
        <p:nvSpPr>
          <p:cNvPr id="141" name="Google Shape;141;p22"/>
          <p:cNvSpPr txBox="1">
            <a:spLocks noGrp="1"/>
          </p:cNvSpPr>
          <p:nvPr>
            <p:ph type="body" idx="1"/>
          </p:nvPr>
        </p:nvSpPr>
        <p:spPr>
          <a:xfrm>
            <a:off x="311700" y="1261875"/>
            <a:ext cx="3999900" cy="33390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b="1" u="sng"/>
              <a:t>Junior Year </a:t>
            </a:r>
            <a:endParaRPr b="1" u="sng"/>
          </a:p>
          <a:p>
            <a:pPr marL="457200" lvl="0" indent="-317500" algn="l" rtl="0">
              <a:spcBef>
                <a:spcPts val="1200"/>
              </a:spcBef>
              <a:spcAft>
                <a:spcPts val="0"/>
              </a:spcAft>
              <a:buSzPts val="1400"/>
              <a:buChar char="●"/>
            </a:pPr>
            <a:r>
              <a:rPr lang="en"/>
              <a:t>Initial Individual College Meeting with each student (March- May) on College Process and Naviance.</a:t>
            </a:r>
            <a:endParaRPr/>
          </a:p>
          <a:p>
            <a:pPr marL="457200" lvl="0" indent="-317500" algn="l" rtl="0">
              <a:spcBef>
                <a:spcPts val="0"/>
              </a:spcBef>
              <a:spcAft>
                <a:spcPts val="0"/>
              </a:spcAft>
              <a:buSzPts val="1400"/>
              <a:buChar char="●"/>
            </a:pPr>
            <a:r>
              <a:rPr lang="en"/>
              <a:t>Topics covered</a:t>
            </a:r>
            <a:endParaRPr/>
          </a:p>
          <a:p>
            <a:pPr marL="914400" lvl="1" indent="-304800" algn="l" rtl="0">
              <a:spcBef>
                <a:spcPts val="0"/>
              </a:spcBef>
              <a:spcAft>
                <a:spcPts val="0"/>
              </a:spcAft>
              <a:buSzPts val="1200"/>
              <a:buChar char="○"/>
            </a:pPr>
            <a:r>
              <a:rPr lang="en"/>
              <a:t>College Search and Naviance </a:t>
            </a:r>
            <a:endParaRPr/>
          </a:p>
          <a:p>
            <a:pPr marL="914400" lvl="1" indent="-304800" algn="l" rtl="0">
              <a:spcBef>
                <a:spcPts val="0"/>
              </a:spcBef>
              <a:spcAft>
                <a:spcPts val="0"/>
              </a:spcAft>
              <a:buSzPts val="1200"/>
              <a:buChar char="○"/>
            </a:pPr>
            <a:r>
              <a:rPr lang="en"/>
              <a:t>College Essay and Letters of Recommendation</a:t>
            </a:r>
            <a:endParaRPr/>
          </a:p>
          <a:p>
            <a:pPr marL="914400" lvl="1" indent="-304800" algn="l" rtl="0">
              <a:spcBef>
                <a:spcPts val="0"/>
              </a:spcBef>
              <a:spcAft>
                <a:spcPts val="0"/>
              </a:spcAft>
              <a:buSzPts val="1200"/>
              <a:buChar char="○"/>
            </a:pPr>
            <a:r>
              <a:rPr lang="en"/>
              <a:t>College “fits”</a:t>
            </a:r>
            <a:endParaRPr/>
          </a:p>
        </p:txBody>
      </p:sp>
      <p:sp>
        <p:nvSpPr>
          <p:cNvPr id="142" name="Google Shape;142;p22"/>
          <p:cNvSpPr txBox="1">
            <a:spLocks noGrp="1"/>
          </p:cNvSpPr>
          <p:nvPr>
            <p:ph type="body" idx="2"/>
          </p:nvPr>
        </p:nvSpPr>
        <p:spPr>
          <a:xfrm>
            <a:off x="4832400" y="1229975"/>
            <a:ext cx="3999900" cy="33390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b="1" u="sng"/>
              <a:t>Senior Year</a:t>
            </a:r>
            <a:endParaRPr b="1" u="sng"/>
          </a:p>
          <a:p>
            <a:pPr marL="457200" lvl="0" indent="-317500" algn="l" rtl="0">
              <a:spcBef>
                <a:spcPts val="1200"/>
              </a:spcBef>
              <a:spcAft>
                <a:spcPts val="0"/>
              </a:spcAft>
              <a:buSzPts val="1400"/>
              <a:buChar char="●"/>
            </a:pPr>
            <a:r>
              <a:rPr lang="en"/>
              <a:t>Individual College Meeting with each senior student in September/October </a:t>
            </a:r>
            <a:endParaRPr/>
          </a:p>
          <a:p>
            <a:pPr marL="457200" lvl="0" indent="-317500" algn="l" rtl="0">
              <a:spcBef>
                <a:spcPts val="0"/>
              </a:spcBef>
              <a:spcAft>
                <a:spcPts val="0"/>
              </a:spcAft>
              <a:buSzPts val="1400"/>
              <a:buChar char="●"/>
            </a:pPr>
            <a:r>
              <a:rPr lang="en"/>
              <a:t>Financial Aid Night (Sept/Oct. 2024)</a:t>
            </a:r>
            <a:endParaRPr/>
          </a:p>
          <a:p>
            <a:pPr marL="457200" lvl="0" indent="-317500" algn="l" rtl="0">
              <a:spcBef>
                <a:spcPts val="0"/>
              </a:spcBef>
              <a:spcAft>
                <a:spcPts val="0"/>
              </a:spcAft>
              <a:buSzPts val="1400"/>
              <a:buChar char="●"/>
            </a:pPr>
            <a:r>
              <a:rPr lang="en"/>
              <a:t>College Representative Visits to DP (October-January)</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23"/>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b="1"/>
              <a:t>College Counseling Time Frame </a:t>
            </a:r>
            <a:endParaRPr b="1"/>
          </a:p>
        </p:txBody>
      </p:sp>
      <p:sp>
        <p:nvSpPr>
          <p:cNvPr id="148" name="Google Shape;148;p23"/>
          <p:cNvSpPr txBox="1">
            <a:spLocks noGrp="1"/>
          </p:cNvSpPr>
          <p:nvPr>
            <p:ph type="body" idx="1"/>
          </p:nvPr>
        </p:nvSpPr>
        <p:spPr>
          <a:xfrm>
            <a:off x="311700" y="1017800"/>
            <a:ext cx="8520600" cy="3551100"/>
          </a:xfrm>
          <a:prstGeom prst="rect">
            <a:avLst/>
          </a:prstGeom>
        </p:spPr>
        <p:txBody>
          <a:bodyPr spcFirstLastPara="1" wrap="square" lIns="91425" tIns="91425" rIns="91425" bIns="91425" anchor="t" anchorCtr="0">
            <a:normAutofit/>
          </a:bodyPr>
          <a:lstStyle/>
          <a:p>
            <a:pPr marL="2286000" lvl="0" indent="0" algn="l" rtl="0">
              <a:spcBef>
                <a:spcPts val="0"/>
              </a:spcBef>
              <a:spcAft>
                <a:spcPts val="0"/>
              </a:spcAft>
              <a:buNone/>
            </a:pPr>
            <a:r>
              <a:rPr lang="en" sz="2500" b="1"/>
              <a:t>   </a:t>
            </a:r>
            <a:r>
              <a:rPr lang="en" sz="2100" b="1"/>
              <a:t> </a:t>
            </a:r>
            <a:r>
              <a:rPr lang="en" sz="2100" b="1" u="sng"/>
              <a:t>March / April / May</a:t>
            </a:r>
            <a:endParaRPr sz="2100" b="1" u="sng"/>
          </a:p>
          <a:p>
            <a:pPr marL="457200" lvl="0" indent="-342900" algn="l" rtl="0">
              <a:spcBef>
                <a:spcPts val="1200"/>
              </a:spcBef>
              <a:spcAft>
                <a:spcPts val="0"/>
              </a:spcAft>
              <a:buSzPts val="1800"/>
              <a:buChar char="●"/>
            </a:pPr>
            <a:r>
              <a:rPr lang="en"/>
              <a:t>Schedule your individual planning meeting with counselor and develop a preliminary college list for exploration. Discuss senior year course selection and schedule.															</a:t>
            </a:r>
            <a:endParaRPr/>
          </a:p>
          <a:p>
            <a:pPr marL="457200" lvl="0" indent="-342900" algn="l" rtl="0">
              <a:spcBef>
                <a:spcPts val="0"/>
              </a:spcBef>
              <a:spcAft>
                <a:spcPts val="0"/>
              </a:spcAft>
              <a:buSzPts val="1800"/>
              <a:buChar char="●"/>
            </a:pPr>
            <a:r>
              <a:rPr lang="en"/>
              <a:t>Research and visit colleges on your preliminary list							</a:t>
            </a:r>
            <a:endParaRPr/>
          </a:p>
          <a:p>
            <a:pPr marL="457200" lvl="0" indent="-342900" algn="l" rtl="0">
              <a:spcBef>
                <a:spcPts val="0"/>
              </a:spcBef>
              <a:spcAft>
                <a:spcPts val="0"/>
              </a:spcAft>
              <a:buSzPts val="1800"/>
              <a:buChar char="●"/>
            </a:pPr>
            <a:r>
              <a:rPr lang="en"/>
              <a:t>Prepare for the March, May, and June SAT and/or the April or June ACT</a:t>
            </a:r>
            <a:endParaRPr/>
          </a:p>
          <a:p>
            <a:pPr marL="457200" lvl="0" indent="0" algn="l" rtl="0">
              <a:spcBef>
                <a:spcPts val="1200"/>
              </a:spcBef>
              <a:spcAft>
                <a:spcPts val="1200"/>
              </a:spcAft>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24"/>
          <p:cNvSpPr txBox="1">
            <a:spLocks noGrp="1"/>
          </p:cNvSpPr>
          <p:nvPr>
            <p:ph type="title"/>
          </p:nvPr>
        </p:nvSpPr>
        <p:spPr>
          <a:xfrm>
            <a:off x="311700" y="233500"/>
            <a:ext cx="8520600" cy="6078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b="1"/>
              <a:t>College Counseling Time-Frame cont...</a:t>
            </a:r>
            <a:endParaRPr b="1"/>
          </a:p>
        </p:txBody>
      </p:sp>
      <p:sp>
        <p:nvSpPr>
          <p:cNvPr id="154" name="Google Shape;154;p24"/>
          <p:cNvSpPr txBox="1">
            <a:spLocks noGrp="1"/>
          </p:cNvSpPr>
          <p:nvPr>
            <p:ph type="body" idx="1"/>
          </p:nvPr>
        </p:nvSpPr>
        <p:spPr>
          <a:xfrm>
            <a:off x="311700" y="902250"/>
            <a:ext cx="8520600" cy="33390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sz="2100" b="1" u="sng"/>
              <a:t>March / April / May</a:t>
            </a:r>
            <a:endParaRPr sz="1400"/>
          </a:p>
          <a:p>
            <a:pPr marL="457200" lvl="0" indent="-342900" algn="l" rtl="0">
              <a:spcBef>
                <a:spcPts val="1200"/>
              </a:spcBef>
              <a:spcAft>
                <a:spcPts val="0"/>
              </a:spcAft>
              <a:buSzPts val="1800"/>
              <a:buChar char="●"/>
            </a:pPr>
            <a:r>
              <a:rPr lang="en"/>
              <a:t>Write first draft of college essay (English class)</a:t>
            </a:r>
            <a:endParaRPr/>
          </a:p>
          <a:p>
            <a:pPr marL="457200" lvl="0" indent="0" algn="l" rtl="0">
              <a:spcBef>
                <a:spcPts val="1200"/>
              </a:spcBef>
              <a:spcAft>
                <a:spcPts val="0"/>
              </a:spcAft>
              <a:buNone/>
            </a:pPr>
            <a:r>
              <a:rPr lang="en"/>
              <a:t>								</a:t>
            </a:r>
            <a:endParaRPr/>
          </a:p>
          <a:p>
            <a:pPr marL="457200" lvl="0" indent="-342900" algn="l" rtl="0">
              <a:spcBef>
                <a:spcPts val="1200"/>
              </a:spcBef>
              <a:spcAft>
                <a:spcPts val="0"/>
              </a:spcAft>
              <a:buSzPts val="1800"/>
              <a:buChar char="●"/>
            </a:pPr>
            <a:r>
              <a:rPr lang="en"/>
              <a:t>Take necessary standardized testing.</a:t>
            </a:r>
            <a:endParaRPr/>
          </a:p>
          <a:p>
            <a:pPr marL="457200" lvl="0" indent="0" algn="l" rtl="0">
              <a:spcBef>
                <a:spcPts val="1200"/>
              </a:spcBef>
              <a:spcAft>
                <a:spcPts val="0"/>
              </a:spcAft>
              <a:buNone/>
            </a:pPr>
            <a:endParaRPr/>
          </a:p>
          <a:p>
            <a:pPr marL="457200" lvl="0" indent="-342900" algn="l" rtl="0">
              <a:spcBef>
                <a:spcPts val="1200"/>
              </a:spcBef>
              <a:spcAft>
                <a:spcPts val="0"/>
              </a:spcAft>
              <a:buSzPts val="1800"/>
              <a:buChar char="●"/>
            </a:pPr>
            <a:r>
              <a:rPr lang="en"/>
              <a:t>Visit additional colleges (spring and summer)</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25"/>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b="1"/>
              <a:t>Standardized Testing</a:t>
            </a:r>
            <a:endParaRPr b="1"/>
          </a:p>
          <a:p>
            <a:pPr marL="0" lvl="0" indent="0" algn="ctr" rtl="0">
              <a:spcBef>
                <a:spcPts val="0"/>
              </a:spcBef>
              <a:spcAft>
                <a:spcPts val="0"/>
              </a:spcAft>
              <a:buNone/>
            </a:pPr>
            <a:endParaRPr b="1"/>
          </a:p>
          <a:p>
            <a:pPr marL="0" lvl="0" indent="0" algn="ctr" rtl="0">
              <a:spcBef>
                <a:spcPts val="0"/>
              </a:spcBef>
              <a:spcAft>
                <a:spcPts val="0"/>
              </a:spcAft>
              <a:buNone/>
            </a:pPr>
            <a:r>
              <a:rPr lang="en" b="1"/>
              <a:t> </a:t>
            </a:r>
            <a:endParaRPr b="1"/>
          </a:p>
        </p:txBody>
      </p:sp>
      <p:sp>
        <p:nvSpPr>
          <p:cNvPr id="160" name="Google Shape;160;p25"/>
          <p:cNvSpPr txBox="1">
            <a:spLocks noGrp="1"/>
          </p:cNvSpPr>
          <p:nvPr>
            <p:ph type="body" idx="1"/>
          </p:nvPr>
        </p:nvSpPr>
        <p:spPr>
          <a:xfrm>
            <a:off x="2487500" y="1346925"/>
            <a:ext cx="3999900" cy="32220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sz="1800" b="1"/>
              <a:t>Have you taken a test yet?</a:t>
            </a:r>
            <a:endParaRPr sz="1800" b="1"/>
          </a:p>
          <a:p>
            <a:pPr marL="457200" lvl="0" indent="-317500" algn="l" rtl="0">
              <a:spcBef>
                <a:spcPts val="1200"/>
              </a:spcBef>
              <a:spcAft>
                <a:spcPts val="0"/>
              </a:spcAft>
              <a:buSzPts val="1400"/>
              <a:buChar char="●"/>
            </a:pPr>
            <a:r>
              <a:rPr lang="en"/>
              <a:t>The SAT and ACT?</a:t>
            </a:r>
            <a:endParaRPr/>
          </a:p>
          <a:p>
            <a:pPr marL="914400" lvl="1" indent="-304800" algn="l" rtl="0">
              <a:spcBef>
                <a:spcPts val="0"/>
              </a:spcBef>
              <a:spcAft>
                <a:spcPts val="0"/>
              </a:spcAft>
              <a:buSzPts val="1200"/>
              <a:buChar char="○"/>
            </a:pPr>
            <a:r>
              <a:rPr lang="en"/>
              <a:t>SAT - December, March, May, June, August </a:t>
            </a:r>
            <a:endParaRPr/>
          </a:p>
          <a:p>
            <a:pPr marL="914400" lvl="1" indent="-304800" algn="l" rtl="0">
              <a:spcBef>
                <a:spcPts val="0"/>
              </a:spcBef>
              <a:spcAft>
                <a:spcPts val="0"/>
              </a:spcAft>
              <a:buSzPts val="1200"/>
              <a:buChar char="○"/>
            </a:pPr>
            <a:r>
              <a:rPr lang="en"/>
              <a:t>ACT - December, February, April, June, July</a:t>
            </a:r>
            <a:endParaRPr/>
          </a:p>
          <a:p>
            <a:pPr marL="914400" lvl="1" indent="-304800" algn="l" rtl="0">
              <a:spcBef>
                <a:spcPts val="0"/>
              </a:spcBef>
              <a:spcAft>
                <a:spcPts val="0"/>
              </a:spcAft>
              <a:buSzPts val="1200"/>
              <a:buChar char="○"/>
            </a:pPr>
            <a:r>
              <a:rPr lang="en"/>
              <a:t>Extended-time testing </a:t>
            </a:r>
            <a:endParaRPr/>
          </a:p>
          <a:p>
            <a:pPr marL="457200" lvl="0" indent="-317500" algn="l" rtl="0">
              <a:spcBef>
                <a:spcPts val="0"/>
              </a:spcBef>
              <a:spcAft>
                <a:spcPts val="0"/>
              </a:spcAft>
              <a:buSzPts val="1400"/>
              <a:buChar char="●"/>
            </a:pPr>
            <a:r>
              <a:rPr lang="en"/>
              <a:t>Test Optional Schools</a:t>
            </a:r>
            <a:endParaRPr/>
          </a:p>
          <a:p>
            <a:pPr marL="914400" lvl="1" indent="-304800" algn="l" rtl="0">
              <a:spcBef>
                <a:spcPts val="0"/>
              </a:spcBef>
              <a:spcAft>
                <a:spcPts val="0"/>
              </a:spcAft>
              <a:buSzPts val="1200"/>
              <a:buChar char="○"/>
            </a:pPr>
            <a:r>
              <a:rPr lang="en" u="sng">
                <a:solidFill>
                  <a:schemeClr val="hlink"/>
                </a:solidFill>
                <a:hlinkClick r:id="rId3"/>
              </a:rPr>
              <a:t>www.fairtest.org</a:t>
            </a:r>
            <a:endParaRPr/>
          </a:p>
          <a:p>
            <a:pPr marL="457200" lvl="0" indent="-317500" algn="l" rtl="0">
              <a:spcBef>
                <a:spcPts val="0"/>
              </a:spcBef>
              <a:spcAft>
                <a:spcPts val="0"/>
              </a:spcAft>
              <a:buSzPts val="1400"/>
              <a:buChar char="●"/>
            </a:pPr>
            <a:r>
              <a:rPr lang="en"/>
              <a:t>Test Prep?</a:t>
            </a:r>
            <a:endParaRPr/>
          </a:p>
          <a:p>
            <a:pPr marL="914400" lvl="0" indent="0" algn="l" rtl="0">
              <a:spcBef>
                <a:spcPts val="1200"/>
              </a:spcBef>
              <a:spcAft>
                <a:spcPts val="1200"/>
              </a:spcAft>
              <a:buNone/>
            </a:pP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26"/>
          <p:cNvSpPr txBox="1">
            <a:spLocks noGrp="1"/>
          </p:cNvSpPr>
          <p:nvPr>
            <p:ph type="title"/>
          </p:nvPr>
        </p:nvSpPr>
        <p:spPr>
          <a:xfrm>
            <a:off x="311700" y="486200"/>
            <a:ext cx="8520600" cy="6078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b="1"/>
              <a:t>TEST OPTIONAL</a:t>
            </a:r>
            <a:endParaRPr b="1"/>
          </a:p>
        </p:txBody>
      </p:sp>
      <p:sp>
        <p:nvSpPr>
          <p:cNvPr id="166" name="Google Shape;166;p26"/>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This means that standardized test scores are not required for the college to make an admission decision.  </a:t>
            </a:r>
            <a:r>
              <a:rPr lang="en" b="1"/>
              <a:t>BUT…</a:t>
            </a:r>
            <a:endParaRPr b="1"/>
          </a:p>
          <a:p>
            <a:pPr marL="457200" lvl="0" indent="-342900" algn="l" rtl="0">
              <a:spcBef>
                <a:spcPts val="1200"/>
              </a:spcBef>
              <a:spcAft>
                <a:spcPts val="0"/>
              </a:spcAft>
              <a:buSzPts val="1800"/>
              <a:buChar char="●"/>
            </a:pPr>
            <a:r>
              <a:rPr lang="en"/>
              <a:t>Does your major require testing?</a:t>
            </a:r>
            <a:endParaRPr/>
          </a:p>
          <a:p>
            <a:pPr marL="457200" lvl="0" indent="-342900" algn="l" rtl="0">
              <a:spcBef>
                <a:spcPts val="0"/>
              </a:spcBef>
              <a:spcAft>
                <a:spcPts val="0"/>
              </a:spcAft>
              <a:buSzPts val="1800"/>
              <a:buChar char="●"/>
            </a:pPr>
            <a:r>
              <a:rPr lang="en"/>
              <a:t>Will you be required to take placement tests?</a:t>
            </a:r>
            <a:endParaRPr/>
          </a:p>
          <a:p>
            <a:pPr marL="457200" lvl="0" indent="-342900" algn="l" rtl="0">
              <a:spcBef>
                <a:spcPts val="0"/>
              </a:spcBef>
              <a:spcAft>
                <a:spcPts val="0"/>
              </a:spcAft>
              <a:buSzPts val="1800"/>
              <a:buChar char="●"/>
            </a:pPr>
            <a:r>
              <a:rPr lang="en"/>
              <a:t>Do certain scholarships require test scores?</a:t>
            </a:r>
            <a:endParaRPr/>
          </a:p>
          <a:p>
            <a:pPr marL="0" lvl="0" indent="0" algn="l" rtl="0">
              <a:spcBef>
                <a:spcPts val="1200"/>
              </a:spcBef>
              <a:spcAft>
                <a:spcPts val="1200"/>
              </a:spcAft>
              <a:buNone/>
            </a:pPr>
            <a:r>
              <a:rPr lang="en"/>
              <a:t>We recommend taking the SAT and ACT at least once.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27"/>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457200" lvl="0" indent="0" algn="ctr" rtl="0">
              <a:spcBef>
                <a:spcPts val="0"/>
              </a:spcBef>
              <a:spcAft>
                <a:spcPts val="0"/>
              </a:spcAft>
              <a:buNone/>
            </a:pPr>
            <a:r>
              <a:rPr lang="en" b="1"/>
              <a:t>Naviance</a:t>
            </a:r>
            <a:endParaRPr b="1"/>
          </a:p>
        </p:txBody>
      </p:sp>
      <p:sp>
        <p:nvSpPr>
          <p:cNvPr id="172" name="Google Shape;172;p27"/>
          <p:cNvSpPr txBox="1">
            <a:spLocks noGrp="1"/>
          </p:cNvSpPr>
          <p:nvPr>
            <p:ph type="body" idx="1"/>
          </p:nvPr>
        </p:nvSpPr>
        <p:spPr>
          <a:xfrm>
            <a:off x="311700" y="1229975"/>
            <a:ext cx="3999900" cy="33390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b="1"/>
              <a:t>What is </a:t>
            </a:r>
            <a:r>
              <a:rPr lang="en" b="1" u="sng">
                <a:solidFill>
                  <a:schemeClr val="hlink"/>
                </a:solidFill>
                <a:hlinkClick r:id="rId3"/>
              </a:rPr>
              <a:t>Naviance</a:t>
            </a:r>
            <a:r>
              <a:rPr lang="en" b="1"/>
              <a:t>?</a:t>
            </a:r>
            <a:endParaRPr b="1"/>
          </a:p>
          <a:p>
            <a:pPr marL="457200" lvl="0" indent="-317500" algn="l" rtl="0">
              <a:spcBef>
                <a:spcPts val="1200"/>
              </a:spcBef>
              <a:spcAft>
                <a:spcPts val="0"/>
              </a:spcAft>
              <a:buSzPts val="1400"/>
              <a:buChar char="●"/>
            </a:pPr>
            <a:r>
              <a:rPr lang="en"/>
              <a:t>College Search application; student and parent have a login</a:t>
            </a:r>
            <a:endParaRPr/>
          </a:p>
          <a:p>
            <a:pPr marL="457200" lvl="0" indent="-317500" algn="l" rtl="0">
              <a:spcBef>
                <a:spcPts val="0"/>
              </a:spcBef>
              <a:spcAft>
                <a:spcPts val="0"/>
              </a:spcAft>
              <a:buSzPts val="1400"/>
              <a:buChar char="●"/>
            </a:pPr>
            <a:r>
              <a:rPr lang="en"/>
              <a:t>Way to research schools and see student fit based upon prior DP student acceptance data (Scattergrams)</a:t>
            </a:r>
            <a:endParaRPr/>
          </a:p>
          <a:p>
            <a:pPr marL="457200" lvl="0" indent="-317500" algn="l" rtl="0">
              <a:spcBef>
                <a:spcPts val="0"/>
              </a:spcBef>
              <a:spcAft>
                <a:spcPts val="0"/>
              </a:spcAft>
              <a:buSzPts val="1400"/>
              <a:buChar char="●"/>
            </a:pPr>
            <a:r>
              <a:rPr lang="en"/>
              <a:t>Tool used to manage college applications and letters</a:t>
            </a:r>
            <a:endParaRPr/>
          </a:p>
          <a:p>
            <a:pPr marL="457200" lvl="0" indent="0" algn="l" rtl="0">
              <a:spcBef>
                <a:spcPts val="1200"/>
              </a:spcBef>
              <a:spcAft>
                <a:spcPts val="1200"/>
              </a:spcAft>
              <a:buNone/>
            </a:pPr>
            <a:endParaRPr/>
          </a:p>
        </p:txBody>
      </p:sp>
      <p:sp>
        <p:nvSpPr>
          <p:cNvPr id="173" name="Google Shape;173;p27"/>
          <p:cNvSpPr txBox="1">
            <a:spLocks noGrp="1"/>
          </p:cNvSpPr>
          <p:nvPr>
            <p:ph type="body" idx="2"/>
          </p:nvPr>
        </p:nvSpPr>
        <p:spPr>
          <a:xfrm>
            <a:off x="4832400" y="1229975"/>
            <a:ext cx="3999900" cy="3339000"/>
          </a:xfrm>
          <a:prstGeom prst="rect">
            <a:avLst/>
          </a:prstGeom>
        </p:spPr>
        <p:txBody>
          <a:bodyPr spcFirstLastPara="1" wrap="square" lIns="91425" tIns="91425" rIns="91425" bIns="91425" anchor="t" anchorCtr="0">
            <a:normAutofit/>
          </a:bodyPr>
          <a:lstStyle/>
          <a:p>
            <a:pPr marL="457200" lvl="0" indent="0" algn="l" rtl="0">
              <a:spcBef>
                <a:spcPts val="0"/>
              </a:spcBef>
              <a:spcAft>
                <a:spcPts val="0"/>
              </a:spcAft>
              <a:buNone/>
            </a:pPr>
            <a:endParaRPr/>
          </a:p>
          <a:p>
            <a:pPr marL="457200" lvl="0" indent="-317500" algn="l" rtl="0">
              <a:spcBef>
                <a:spcPts val="1200"/>
              </a:spcBef>
              <a:spcAft>
                <a:spcPts val="0"/>
              </a:spcAft>
              <a:buSzPts val="1400"/>
              <a:buChar char="●"/>
            </a:pPr>
            <a:r>
              <a:rPr lang="en"/>
              <a:t>Students list ALL college applications in Naviance when applying; student updates list when an application is submitted</a:t>
            </a:r>
            <a:endParaRPr/>
          </a:p>
          <a:p>
            <a:pPr marL="457200" lvl="0" indent="-317500" algn="l" rtl="0">
              <a:spcBef>
                <a:spcPts val="0"/>
              </a:spcBef>
              <a:spcAft>
                <a:spcPts val="0"/>
              </a:spcAft>
              <a:buSzPts val="1400"/>
              <a:buChar char="●"/>
            </a:pPr>
            <a:r>
              <a:rPr lang="en"/>
              <a:t>This is </a:t>
            </a:r>
            <a:r>
              <a:rPr lang="en" b="1"/>
              <a:t>required</a:t>
            </a:r>
            <a:r>
              <a:rPr lang="en"/>
              <a:t> to communicate application submissions to College Counselor</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28"/>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b="1"/>
              <a:t>Application Basics</a:t>
            </a:r>
            <a:endParaRPr b="1"/>
          </a:p>
        </p:txBody>
      </p:sp>
      <p:sp>
        <p:nvSpPr>
          <p:cNvPr id="179" name="Google Shape;179;p28"/>
          <p:cNvSpPr txBox="1">
            <a:spLocks noGrp="1"/>
          </p:cNvSpPr>
          <p:nvPr>
            <p:ph type="body" idx="1"/>
          </p:nvPr>
        </p:nvSpPr>
        <p:spPr>
          <a:xfrm>
            <a:off x="311700" y="1229975"/>
            <a:ext cx="3999900" cy="33390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b="1"/>
              <a:t>College Applications</a:t>
            </a:r>
            <a:endParaRPr/>
          </a:p>
          <a:p>
            <a:pPr marL="457200" lvl="0" indent="-317500" algn="l" rtl="0">
              <a:spcBef>
                <a:spcPts val="1200"/>
              </a:spcBef>
              <a:spcAft>
                <a:spcPts val="0"/>
              </a:spcAft>
              <a:buSzPts val="1400"/>
              <a:buChar char="●"/>
            </a:pPr>
            <a:r>
              <a:rPr lang="en" u="sng">
                <a:solidFill>
                  <a:schemeClr val="hlink"/>
                </a:solidFill>
                <a:hlinkClick r:id="rId3"/>
              </a:rPr>
              <a:t>Common Application</a:t>
            </a:r>
            <a:r>
              <a:rPr lang="en" u="sng"/>
              <a:t>: </a:t>
            </a:r>
            <a:r>
              <a:rPr lang="en"/>
              <a:t> This is the most commonly used application.  “One stop shopping”.  </a:t>
            </a:r>
            <a:endParaRPr/>
          </a:p>
          <a:p>
            <a:pPr marL="457200" lvl="0" indent="0" algn="l" rtl="0">
              <a:spcBef>
                <a:spcPts val="1200"/>
              </a:spcBef>
              <a:spcAft>
                <a:spcPts val="0"/>
              </a:spcAft>
              <a:buNone/>
            </a:pPr>
            <a:endParaRPr/>
          </a:p>
          <a:p>
            <a:pPr marL="457200" lvl="0" indent="-317500" algn="l" rtl="0">
              <a:spcBef>
                <a:spcPts val="1200"/>
              </a:spcBef>
              <a:spcAft>
                <a:spcPts val="0"/>
              </a:spcAft>
              <a:buSzPts val="1400"/>
              <a:buChar char="●"/>
            </a:pPr>
            <a:r>
              <a:rPr lang="en" u="sng"/>
              <a:t>Direct to the Institution: </a:t>
            </a:r>
            <a:r>
              <a:rPr lang="en"/>
              <a:t> Done directly through the colleges website.</a:t>
            </a:r>
            <a:endParaRPr/>
          </a:p>
        </p:txBody>
      </p:sp>
      <p:sp>
        <p:nvSpPr>
          <p:cNvPr id="180" name="Google Shape;180;p28"/>
          <p:cNvSpPr txBox="1">
            <a:spLocks noGrp="1"/>
          </p:cNvSpPr>
          <p:nvPr>
            <p:ph type="body" idx="2"/>
          </p:nvPr>
        </p:nvSpPr>
        <p:spPr>
          <a:xfrm>
            <a:off x="4832400" y="1229975"/>
            <a:ext cx="3999900" cy="33390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b="1"/>
              <a:t>Majors</a:t>
            </a:r>
            <a:endParaRPr b="1"/>
          </a:p>
          <a:p>
            <a:pPr marL="457200" lvl="0" indent="-317500" algn="l" rtl="0">
              <a:spcBef>
                <a:spcPts val="1200"/>
              </a:spcBef>
              <a:spcAft>
                <a:spcPts val="0"/>
              </a:spcAft>
              <a:buSzPts val="1400"/>
              <a:buChar char="●"/>
            </a:pPr>
            <a:r>
              <a:rPr lang="en"/>
              <a:t>Different majors may have different entrance requirements: required courses, GPA minimums,even application deadlines</a:t>
            </a:r>
            <a:endParaRPr/>
          </a:p>
          <a:p>
            <a:pPr marL="457200" lvl="0" indent="-317500" algn="l" rtl="0">
              <a:spcBef>
                <a:spcPts val="0"/>
              </a:spcBef>
              <a:spcAft>
                <a:spcPts val="0"/>
              </a:spcAft>
              <a:buSzPts val="1400"/>
              <a:buChar char="●"/>
            </a:pPr>
            <a:r>
              <a:rPr lang="en"/>
              <a:t>Students that already have an intended major should choose senior courses accordingly</a:t>
            </a:r>
            <a:endParaRPr/>
          </a:p>
          <a:p>
            <a:pPr marL="457200" lvl="0" indent="-317500" algn="l" rtl="0">
              <a:spcBef>
                <a:spcPts val="0"/>
              </a:spcBef>
              <a:spcAft>
                <a:spcPts val="0"/>
              </a:spcAft>
              <a:buSzPts val="1400"/>
              <a:buChar char="●"/>
            </a:pPr>
            <a:r>
              <a:rPr lang="en"/>
              <a:t>Some majors are more difficult to get accepted into at certain schools such as Pre Med/Law, engineering, nursing, business or PT/OT programs.</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29"/>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b="1"/>
              <a:t>Recommendation Letters</a:t>
            </a:r>
            <a:endParaRPr b="1"/>
          </a:p>
        </p:txBody>
      </p:sp>
      <p:sp>
        <p:nvSpPr>
          <p:cNvPr id="186" name="Google Shape;186;p29"/>
          <p:cNvSpPr txBox="1">
            <a:spLocks noGrp="1"/>
          </p:cNvSpPr>
          <p:nvPr>
            <p:ph type="body" idx="1"/>
          </p:nvPr>
        </p:nvSpPr>
        <p:spPr>
          <a:xfrm>
            <a:off x="311700" y="1229975"/>
            <a:ext cx="3999900" cy="3339000"/>
          </a:xfrm>
          <a:prstGeom prst="rect">
            <a:avLst/>
          </a:prstGeom>
        </p:spPr>
        <p:txBody>
          <a:bodyPr spcFirstLastPara="1" wrap="square" lIns="91425" tIns="91425" rIns="91425" bIns="91425" anchor="t" anchorCtr="0">
            <a:normAutofit/>
          </a:bodyPr>
          <a:lstStyle/>
          <a:p>
            <a:pPr marL="457200" lvl="0" indent="0" algn="l" rtl="0">
              <a:spcBef>
                <a:spcPts val="0"/>
              </a:spcBef>
              <a:spcAft>
                <a:spcPts val="0"/>
              </a:spcAft>
              <a:buNone/>
            </a:pPr>
            <a:endParaRPr/>
          </a:p>
          <a:p>
            <a:pPr marL="457200" lvl="0" indent="-317500" algn="l" rtl="0">
              <a:spcBef>
                <a:spcPts val="1200"/>
              </a:spcBef>
              <a:spcAft>
                <a:spcPts val="0"/>
              </a:spcAft>
              <a:buSzPts val="1400"/>
              <a:buChar char="●"/>
            </a:pPr>
            <a:r>
              <a:rPr lang="en"/>
              <a:t>Letters of Recommendation can support student’s application to college</a:t>
            </a:r>
            <a:endParaRPr/>
          </a:p>
          <a:p>
            <a:pPr marL="457200" lvl="0" indent="-317500" algn="l" rtl="0">
              <a:spcBef>
                <a:spcPts val="0"/>
              </a:spcBef>
              <a:spcAft>
                <a:spcPts val="0"/>
              </a:spcAft>
              <a:buSzPts val="1400"/>
              <a:buChar char="●"/>
            </a:pPr>
            <a:r>
              <a:rPr lang="en"/>
              <a:t>They can be beneficial and are usually required as part of the college application</a:t>
            </a:r>
            <a:endParaRPr/>
          </a:p>
          <a:p>
            <a:pPr marL="457200" lvl="0" indent="-317500" algn="l" rtl="0">
              <a:spcBef>
                <a:spcPts val="0"/>
              </a:spcBef>
              <a:spcAft>
                <a:spcPts val="0"/>
              </a:spcAft>
              <a:buSzPts val="1400"/>
              <a:buChar char="●"/>
            </a:pPr>
            <a:r>
              <a:rPr lang="en"/>
              <a:t>Letters can carry significant importance by colleges in the review process.</a:t>
            </a:r>
            <a:endParaRPr/>
          </a:p>
        </p:txBody>
      </p:sp>
      <p:sp>
        <p:nvSpPr>
          <p:cNvPr id="187" name="Google Shape;187;p29"/>
          <p:cNvSpPr txBox="1">
            <a:spLocks noGrp="1"/>
          </p:cNvSpPr>
          <p:nvPr>
            <p:ph type="body" idx="2"/>
          </p:nvPr>
        </p:nvSpPr>
        <p:spPr>
          <a:xfrm>
            <a:off x="4832400" y="1229975"/>
            <a:ext cx="3999900" cy="3635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1500" b="1" u="sng"/>
              <a:t>Types of Recommendation Letters</a:t>
            </a:r>
            <a:endParaRPr sz="1500" b="1" u="sng"/>
          </a:p>
          <a:p>
            <a:pPr marL="457200" lvl="0" indent="-317500" algn="l" rtl="0">
              <a:spcBef>
                <a:spcPts val="1200"/>
              </a:spcBef>
              <a:spcAft>
                <a:spcPts val="0"/>
              </a:spcAft>
              <a:buSzPts val="1400"/>
              <a:buAutoNum type="arabicPeriod"/>
            </a:pPr>
            <a:r>
              <a:rPr lang="en" u="sng"/>
              <a:t>Teacher Letters</a:t>
            </a:r>
            <a:r>
              <a:rPr lang="en"/>
              <a:t>: We recommend requesting letters from 2 core teachers. Request in person and then in </a:t>
            </a:r>
            <a:r>
              <a:rPr lang="en" u="sng">
                <a:solidFill>
                  <a:schemeClr val="hlink"/>
                </a:solidFill>
                <a:hlinkClick r:id="rId3"/>
              </a:rPr>
              <a:t>Naviance</a:t>
            </a:r>
            <a:r>
              <a:rPr lang="en"/>
              <a:t>  If student adds a new college they must make a request on Naviance again. </a:t>
            </a:r>
            <a:endParaRPr/>
          </a:p>
          <a:p>
            <a:pPr marL="457200" lvl="0" indent="-317500" algn="l" rtl="0">
              <a:spcBef>
                <a:spcPts val="0"/>
              </a:spcBef>
              <a:spcAft>
                <a:spcPts val="0"/>
              </a:spcAft>
              <a:buSzPts val="1400"/>
              <a:buAutoNum type="arabicPeriod"/>
            </a:pPr>
            <a:r>
              <a:rPr lang="en" u="sng"/>
              <a:t>Counselor Letter</a:t>
            </a:r>
            <a:r>
              <a:rPr lang="en"/>
              <a:t>: your counselor will automatically write this letter</a:t>
            </a:r>
            <a:endParaRPr/>
          </a:p>
          <a:p>
            <a:pPr marL="457200" lvl="0" indent="-317500" algn="l" rtl="0">
              <a:spcBef>
                <a:spcPts val="0"/>
              </a:spcBef>
              <a:spcAft>
                <a:spcPts val="0"/>
              </a:spcAft>
              <a:buSzPts val="1400"/>
              <a:buAutoNum type="arabicPeriod"/>
            </a:pPr>
            <a:r>
              <a:rPr lang="en" u="sng"/>
              <a:t>Outside Recommendation</a:t>
            </a:r>
            <a:r>
              <a:rPr lang="en"/>
              <a:t>: </a:t>
            </a:r>
            <a:r>
              <a:rPr lang="en" i="1"/>
              <a:t>Optional </a:t>
            </a:r>
            <a:r>
              <a:rPr lang="en"/>
              <a:t>Advisor, coach, employer etc.</a:t>
            </a:r>
            <a:endParaRPr/>
          </a:p>
          <a:p>
            <a:pPr marL="914400" lvl="1" indent="-304800" algn="l" rtl="0">
              <a:spcBef>
                <a:spcPts val="0"/>
              </a:spcBef>
              <a:spcAft>
                <a:spcPts val="0"/>
              </a:spcAft>
              <a:buSzPts val="1200"/>
              <a:buAutoNum type="alphaLcPeriod"/>
            </a:pPr>
            <a:r>
              <a:rPr lang="en"/>
              <a:t>Common App has a link</a:t>
            </a:r>
            <a:endParaRPr/>
          </a:p>
          <a:p>
            <a:pPr marL="914400" lvl="1" indent="-304800" algn="l" rtl="0">
              <a:spcBef>
                <a:spcPts val="0"/>
              </a:spcBef>
              <a:spcAft>
                <a:spcPts val="0"/>
              </a:spcAft>
              <a:buSzPts val="1200"/>
              <a:buAutoNum type="alphaLcPeriod"/>
            </a:pPr>
            <a:r>
              <a:rPr lang="en"/>
              <a:t>Mail hard copy or provide recommender email address to each college admissions office</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30"/>
          <p:cNvSpPr txBox="1">
            <a:spLocks noGrp="1"/>
          </p:cNvSpPr>
          <p:nvPr>
            <p:ph type="title"/>
          </p:nvPr>
        </p:nvSpPr>
        <p:spPr>
          <a:xfrm>
            <a:off x="311700" y="239775"/>
            <a:ext cx="8520600" cy="6078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b="1"/>
              <a:t>Other Admissions Factors to Consider in Admissions </a:t>
            </a:r>
            <a:endParaRPr b="1"/>
          </a:p>
        </p:txBody>
      </p:sp>
      <p:sp>
        <p:nvSpPr>
          <p:cNvPr id="193" name="Google Shape;193;p30"/>
          <p:cNvSpPr txBox="1">
            <a:spLocks noGrp="1"/>
          </p:cNvSpPr>
          <p:nvPr>
            <p:ph type="body" idx="1"/>
          </p:nvPr>
        </p:nvSpPr>
        <p:spPr>
          <a:xfrm>
            <a:off x="311700" y="1491975"/>
            <a:ext cx="8520600" cy="2796000"/>
          </a:xfrm>
          <a:prstGeom prst="rect">
            <a:avLst/>
          </a:prstGeom>
        </p:spPr>
        <p:txBody>
          <a:bodyPr spcFirstLastPara="1" wrap="square" lIns="91425" tIns="91425" rIns="91425" bIns="91425" anchor="t" anchorCtr="0">
            <a:normAutofit lnSpcReduction="10000"/>
          </a:bodyPr>
          <a:lstStyle/>
          <a:p>
            <a:pPr marL="457200" lvl="0" indent="-342900" algn="l" rtl="0">
              <a:spcBef>
                <a:spcPts val="0"/>
              </a:spcBef>
              <a:spcAft>
                <a:spcPts val="0"/>
              </a:spcAft>
              <a:buSzPts val="1800"/>
              <a:buChar char="●"/>
            </a:pPr>
            <a:r>
              <a:rPr lang="en"/>
              <a:t>Athletic recruiting </a:t>
            </a:r>
            <a:endParaRPr/>
          </a:p>
          <a:p>
            <a:pPr marL="457200" lvl="0" indent="-342900" algn="l" rtl="0">
              <a:spcBef>
                <a:spcPts val="0"/>
              </a:spcBef>
              <a:spcAft>
                <a:spcPts val="0"/>
              </a:spcAft>
              <a:buSzPts val="1800"/>
              <a:buChar char="●"/>
            </a:pPr>
            <a:r>
              <a:rPr lang="en"/>
              <a:t>Legacies </a:t>
            </a:r>
            <a:endParaRPr/>
          </a:p>
          <a:p>
            <a:pPr marL="457200" lvl="0" indent="-342900" algn="l" rtl="0">
              <a:spcBef>
                <a:spcPts val="0"/>
              </a:spcBef>
              <a:spcAft>
                <a:spcPts val="0"/>
              </a:spcAft>
              <a:buSzPts val="1800"/>
              <a:buChar char="●"/>
            </a:pPr>
            <a:r>
              <a:rPr lang="en"/>
              <a:t>Special talents </a:t>
            </a:r>
            <a:endParaRPr/>
          </a:p>
          <a:p>
            <a:pPr marL="457200" lvl="0" indent="-342900" algn="l" rtl="0">
              <a:spcBef>
                <a:spcPts val="0"/>
              </a:spcBef>
              <a:spcAft>
                <a:spcPts val="0"/>
              </a:spcAft>
              <a:buSzPts val="1800"/>
              <a:buChar char="●"/>
            </a:pPr>
            <a:r>
              <a:rPr lang="en"/>
              <a:t>Development /VIP cases </a:t>
            </a:r>
            <a:endParaRPr/>
          </a:p>
          <a:p>
            <a:pPr marL="457200" lvl="0" indent="-342900" algn="l" rtl="0">
              <a:spcBef>
                <a:spcPts val="0"/>
              </a:spcBef>
              <a:spcAft>
                <a:spcPts val="0"/>
              </a:spcAft>
              <a:buSzPts val="1800"/>
              <a:buChar char="●"/>
            </a:pPr>
            <a:r>
              <a:rPr lang="en"/>
              <a:t>Faculty and trustee recommendations</a:t>
            </a:r>
            <a:endParaRPr/>
          </a:p>
          <a:p>
            <a:pPr marL="457200" lvl="0" indent="-342900" algn="l" rtl="0">
              <a:spcBef>
                <a:spcPts val="0"/>
              </a:spcBef>
              <a:spcAft>
                <a:spcPts val="0"/>
              </a:spcAft>
              <a:buSzPts val="1800"/>
              <a:buChar char="●"/>
            </a:pPr>
            <a:r>
              <a:rPr lang="en"/>
              <a:t>Diversity</a:t>
            </a:r>
            <a:endParaRPr/>
          </a:p>
          <a:p>
            <a:pPr marL="457200" lvl="0" indent="-342900" algn="l" rtl="0">
              <a:spcBef>
                <a:spcPts val="0"/>
              </a:spcBef>
              <a:spcAft>
                <a:spcPts val="0"/>
              </a:spcAft>
              <a:buSzPts val="1800"/>
              <a:buChar char="●"/>
            </a:pPr>
            <a:r>
              <a:rPr lang="en"/>
              <a:t>Gender</a:t>
            </a:r>
            <a:endParaRPr/>
          </a:p>
          <a:p>
            <a:pPr marL="457200" lvl="0" indent="0" algn="l" rtl="0">
              <a:spcBef>
                <a:spcPts val="1200"/>
              </a:spcBef>
              <a:spcAft>
                <a:spcPts val="1200"/>
              </a:spcAft>
              <a:buNone/>
            </a:pP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31"/>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sz="3300" b="1"/>
              <a:t>Financial Aid </a:t>
            </a:r>
            <a:endParaRPr sz="3300" b="1"/>
          </a:p>
        </p:txBody>
      </p:sp>
      <p:sp>
        <p:nvSpPr>
          <p:cNvPr id="199" name="Google Shape;199;p31"/>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Attend DPCHS fall workshop!!! </a:t>
            </a:r>
            <a:endParaRPr/>
          </a:p>
          <a:p>
            <a:pPr marL="457200" lvl="0" indent="-342900" algn="l" rtl="0">
              <a:spcBef>
                <a:spcPts val="0"/>
              </a:spcBef>
              <a:spcAft>
                <a:spcPts val="0"/>
              </a:spcAft>
              <a:buSzPts val="1800"/>
              <a:buChar char="●"/>
            </a:pPr>
            <a:r>
              <a:rPr lang="en"/>
              <a:t>FAFSA (free application for Federal Student Aid)</a:t>
            </a:r>
            <a:endParaRPr/>
          </a:p>
          <a:p>
            <a:pPr marL="457200" lvl="0" indent="-342900" algn="l" rtl="0">
              <a:spcBef>
                <a:spcPts val="0"/>
              </a:spcBef>
              <a:spcAft>
                <a:spcPts val="0"/>
              </a:spcAft>
              <a:buSzPts val="1800"/>
              <a:buChar char="●"/>
            </a:pPr>
            <a:r>
              <a:rPr lang="en"/>
              <a:t>CSS/Financial Aid Profile </a:t>
            </a:r>
            <a:endParaRPr/>
          </a:p>
          <a:p>
            <a:pPr marL="457200" lvl="0" indent="-342900" algn="l" rtl="0">
              <a:spcBef>
                <a:spcPts val="0"/>
              </a:spcBef>
              <a:spcAft>
                <a:spcPts val="0"/>
              </a:spcAft>
              <a:buSzPts val="1800"/>
              <a:buChar char="●"/>
            </a:pPr>
            <a:r>
              <a:rPr lang="en"/>
              <a:t>Scholarships </a:t>
            </a:r>
            <a:endParaRPr/>
          </a:p>
          <a:p>
            <a:pPr marL="457200" lvl="0" indent="-342900" algn="l" rtl="0">
              <a:spcBef>
                <a:spcPts val="0"/>
              </a:spcBef>
              <a:spcAft>
                <a:spcPts val="0"/>
              </a:spcAft>
              <a:buSzPts val="1800"/>
              <a:buChar char="●"/>
            </a:pPr>
            <a:r>
              <a:rPr lang="en"/>
              <a:t>Don’t always let finances discourage your from applying/attending…</a:t>
            </a:r>
            <a:endParaRPr/>
          </a:p>
          <a:p>
            <a:pPr marL="914400" lvl="1" indent="-317500" algn="l" rtl="0">
              <a:spcBef>
                <a:spcPts val="0"/>
              </a:spcBef>
              <a:spcAft>
                <a:spcPts val="0"/>
              </a:spcAft>
              <a:buSzPts val="1400"/>
              <a:buChar char="○"/>
            </a:pPr>
            <a:r>
              <a:rPr lang="en" u="sng">
                <a:solidFill>
                  <a:schemeClr val="hlink"/>
                </a:solidFill>
                <a:hlinkClick r:id="rId3"/>
              </a:rPr>
              <a:t>Fastweb.com</a:t>
            </a:r>
            <a:endParaRPr/>
          </a:p>
          <a:p>
            <a:pPr marL="914400" lvl="1" indent="-317500" algn="l" rtl="0">
              <a:spcBef>
                <a:spcPts val="0"/>
              </a:spcBef>
              <a:spcAft>
                <a:spcPts val="0"/>
              </a:spcAft>
              <a:buSzPts val="1400"/>
              <a:buChar char="○"/>
            </a:pPr>
            <a:r>
              <a:rPr lang="en" u="sng">
                <a:solidFill>
                  <a:schemeClr val="hlink"/>
                </a:solidFill>
                <a:hlinkClick r:id="rId4"/>
              </a:rPr>
              <a:t>Finaid.org</a:t>
            </a:r>
            <a:endParaRPr/>
          </a:p>
          <a:p>
            <a:pPr marL="914400" lvl="1" indent="-317500" algn="l" rtl="0">
              <a:spcBef>
                <a:spcPts val="0"/>
              </a:spcBef>
              <a:spcAft>
                <a:spcPts val="0"/>
              </a:spcAft>
              <a:buSzPts val="1400"/>
              <a:buChar char="○"/>
            </a:pPr>
            <a:r>
              <a:rPr lang="en" u="sng">
                <a:solidFill>
                  <a:schemeClr val="hlink"/>
                </a:solidFill>
                <a:hlinkClick r:id="rId5"/>
              </a:rPr>
              <a:t>Naviance</a:t>
            </a:r>
            <a:r>
              <a:rPr lang="en"/>
              <a:t> </a:t>
            </a:r>
            <a:endParaRPr/>
          </a:p>
          <a:p>
            <a:pPr marL="914400" lvl="1" indent="-317500" algn="l" rtl="0">
              <a:spcBef>
                <a:spcPts val="0"/>
              </a:spcBef>
              <a:spcAft>
                <a:spcPts val="0"/>
              </a:spcAft>
              <a:buSzPts val="1400"/>
              <a:buChar char="○"/>
            </a:pPr>
            <a:r>
              <a:rPr lang="en" u="sng">
                <a:solidFill>
                  <a:schemeClr val="hlink"/>
                </a:solidFill>
                <a:hlinkClick r:id="rId6"/>
              </a:rPr>
              <a:t>Scholarships.com</a:t>
            </a:r>
            <a:endParaRPr/>
          </a:p>
          <a:p>
            <a:pPr marL="914400" lvl="1" indent="-317500" algn="l" rtl="0">
              <a:spcBef>
                <a:spcPts val="0"/>
              </a:spcBef>
              <a:spcAft>
                <a:spcPts val="0"/>
              </a:spcAft>
              <a:buSzPts val="1400"/>
              <a:buChar char="○"/>
            </a:pPr>
            <a:r>
              <a:rPr lang="en"/>
              <a:t>Community Resources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4"/>
          <p:cNvSpPr txBox="1">
            <a:spLocks noGrp="1"/>
          </p:cNvSpPr>
          <p:nvPr>
            <p:ph type="title"/>
          </p:nvPr>
        </p:nvSpPr>
        <p:spPr>
          <a:xfrm>
            <a:off x="311700" y="435925"/>
            <a:ext cx="8520600" cy="6078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sz="3500" b="1"/>
              <a:t>Our Staff</a:t>
            </a:r>
            <a:r>
              <a:rPr lang="en" sz="3300" b="1"/>
              <a:t> </a:t>
            </a:r>
            <a:endParaRPr sz="3300" b="1"/>
          </a:p>
        </p:txBody>
      </p:sp>
      <p:sp>
        <p:nvSpPr>
          <p:cNvPr id="92" name="Google Shape;92;p14"/>
          <p:cNvSpPr txBox="1">
            <a:spLocks noGrp="1"/>
          </p:cNvSpPr>
          <p:nvPr>
            <p:ph type="body" idx="1"/>
          </p:nvPr>
        </p:nvSpPr>
        <p:spPr>
          <a:xfrm>
            <a:off x="285775" y="1017800"/>
            <a:ext cx="8520600" cy="38508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b="1"/>
              <a:t>Mr.  John Galka:                       		Director of School Counseling</a:t>
            </a:r>
            <a:endParaRPr b="1"/>
          </a:p>
          <a:p>
            <a:pPr marL="914400" lvl="1" indent="-317500" algn="l" rtl="0">
              <a:spcBef>
                <a:spcPts val="0"/>
              </a:spcBef>
              <a:spcAft>
                <a:spcPts val="0"/>
              </a:spcAft>
              <a:buSzPts val="1400"/>
              <a:buChar char="○"/>
            </a:pPr>
            <a:r>
              <a:rPr lang="en" u="sng">
                <a:solidFill>
                  <a:schemeClr val="hlink"/>
                </a:solidFill>
                <a:hlinkClick r:id="rId3"/>
              </a:rPr>
              <a:t>galkaj@dpchs.org</a:t>
            </a:r>
            <a:r>
              <a:rPr lang="en"/>
              <a:t>                   		   		</a:t>
            </a:r>
            <a:r>
              <a:rPr lang="en" i="1"/>
              <a:t>10/11/12 students</a:t>
            </a:r>
            <a:r>
              <a:rPr lang="en"/>
              <a:t>	</a:t>
            </a:r>
            <a:r>
              <a:rPr lang="en" b="1"/>
              <a:t>(</a:t>
            </a:r>
            <a:r>
              <a:rPr lang="en" sz="1500" b="1"/>
              <a:t>O-Z)</a:t>
            </a:r>
            <a:endParaRPr sz="1500" b="1"/>
          </a:p>
          <a:p>
            <a:pPr marL="457200" lvl="0" indent="-342900" algn="l" rtl="0">
              <a:spcBef>
                <a:spcPts val="0"/>
              </a:spcBef>
              <a:spcAft>
                <a:spcPts val="0"/>
              </a:spcAft>
              <a:buSzPts val="1800"/>
              <a:buChar char="●"/>
            </a:pPr>
            <a:r>
              <a:rPr lang="en" b="1"/>
              <a:t>Mrs. Kelsey Campanile:              	School Counselor</a:t>
            </a:r>
            <a:r>
              <a:rPr lang="en"/>
              <a:t> </a:t>
            </a:r>
            <a:endParaRPr/>
          </a:p>
          <a:p>
            <a:pPr marL="914400" lvl="1" indent="-317500" algn="l" rtl="0">
              <a:spcBef>
                <a:spcPts val="0"/>
              </a:spcBef>
              <a:spcAft>
                <a:spcPts val="0"/>
              </a:spcAft>
              <a:buSzPts val="1400"/>
              <a:buChar char="○"/>
            </a:pPr>
            <a:r>
              <a:rPr lang="en">
                <a:solidFill>
                  <a:schemeClr val="accent5"/>
                </a:solidFill>
              </a:rPr>
              <a:t>campanilek</a:t>
            </a:r>
            <a:r>
              <a:rPr lang="en" u="sng">
                <a:solidFill>
                  <a:schemeClr val="hlink"/>
                </a:solidFill>
                <a:hlinkClick r:id="rId4"/>
              </a:rPr>
              <a:t>@dpchs.org</a:t>
            </a:r>
            <a:r>
              <a:rPr lang="en"/>
              <a:t>                                 	</a:t>
            </a:r>
            <a:r>
              <a:rPr lang="en" i="1"/>
              <a:t>10/11/12 students</a:t>
            </a:r>
            <a:r>
              <a:rPr lang="en"/>
              <a:t>	</a:t>
            </a:r>
            <a:r>
              <a:rPr lang="en" sz="1500" b="1"/>
              <a:t>(</a:t>
            </a:r>
            <a:r>
              <a:rPr lang="en" sz="1700" b="1"/>
              <a:t>G–N)</a:t>
            </a:r>
            <a:endParaRPr sz="1700" b="1"/>
          </a:p>
          <a:p>
            <a:pPr marL="457200" lvl="0" indent="-342900" algn="l" rtl="0">
              <a:spcBef>
                <a:spcPts val="0"/>
              </a:spcBef>
              <a:spcAft>
                <a:spcPts val="0"/>
              </a:spcAft>
              <a:buSzPts val="1800"/>
              <a:buChar char="●"/>
            </a:pPr>
            <a:r>
              <a:rPr lang="en" b="1"/>
              <a:t>Mr. Nick Campanile:     			Advisor</a:t>
            </a:r>
            <a:endParaRPr b="1"/>
          </a:p>
          <a:p>
            <a:pPr marL="914400" lvl="1" indent="-317500" algn="l" rtl="0">
              <a:spcBef>
                <a:spcPts val="0"/>
              </a:spcBef>
              <a:spcAft>
                <a:spcPts val="0"/>
              </a:spcAft>
              <a:buSzPts val="1400"/>
              <a:buChar char="○"/>
            </a:pPr>
            <a:r>
              <a:rPr lang="en" u="sng">
                <a:solidFill>
                  <a:schemeClr val="hlink"/>
                </a:solidFill>
                <a:hlinkClick r:id="rId5"/>
              </a:rPr>
              <a:t>campanilen@d</a:t>
            </a:r>
            <a:r>
              <a:rPr lang="en">
                <a:solidFill>
                  <a:schemeClr val="accent5"/>
                </a:solidFill>
              </a:rPr>
              <a:t>epaulcatholic.org </a:t>
            </a:r>
            <a:r>
              <a:rPr lang="en"/>
              <a:t>         	    	 </a:t>
            </a:r>
            <a:r>
              <a:rPr lang="en" i="1"/>
              <a:t>8/9th grade advisor</a:t>
            </a:r>
            <a:r>
              <a:rPr lang="en"/>
              <a:t> </a:t>
            </a:r>
            <a:endParaRPr/>
          </a:p>
          <a:p>
            <a:pPr marL="457200" lvl="0" indent="-342900" algn="l" rtl="0">
              <a:spcBef>
                <a:spcPts val="0"/>
              </a:spcBef>
              <a:spcAft>
                <a:spcPts val="0"/>
              </a:spcAft>
              <a:buSzPts val="1800"/>
              <a:buChar char="●"/>
            </a:pPr>
            <a:r>
              <a:rPr lang="en" b="1"/>
              <a:t>Ms. Serena Mancini:     			School Counselor</a:t>
            </a:r>
            <a:r>
              <a:rPr lang="en"/>
              <a:t> </a:t>
            </a:r>
            <a:endParaRPr/>
          </a:p>
          <a:p>
            <a:pPr marL="914400" lvl="1" indent="-317500" algn="l" rtl="0">
              <a:spcBef>
                <a:spcPts val="0"/>
              </a:spcBef>
              <a:spcAft>
                <a:spcPts val="0"/>
              </a:spcAft>
              <a:buSzPts val="1400"/>
              <a:buChar char="○"/>
            </a:pPr>
            <a:r>
              <a:rPr lang="en" u="sng">
                <a:solidFill>
                  <a:schemeClr val="hlink"/>
                </a:solidFill>
                <a:hlinkClick r:id="rId6"/>
              </a:rPr>
              <a:t>mancinis</a:t>
            </a:r>
            <a:r>
              <a:rPr lang="en" u="sng">
                <a:solidFill>
                  <a:schemeClr val="hlink"/>
                </a:solidFill>
                <a:hlinkClick r:id="rId6"/>
              </a:rPr>
              <a:t>@dpchs.org</a:t>
            </a:r>
            <a:r>
              <a:rPr lang="en"/>
              <a:t>              	  	      	</a:t>
            </a:r>
            <a:r>
              <a:rPr lang="en" i="1"/>
              <a:t>10/11/12 students</a:t>
            </a:r>
            <a:r>
              <a:rPr lang="en"/>
              <a:t> 	</a:t>
            </a:r>
            <a:r>
              <a:rPr lang="en" sz="1500"/>
              <a:t>(</a:t>
            </a:r>
            <a:r>
              <a:rPr lang="en" sz="1600" b="1"/>
              <a:t>A-F)</a:t>
            </a:r>
            <a:endParaRPr sz="1600" b="1"/>
          </a:p>
          <a:p>
            <a:pPr marL="457200" lvl="0" indent="-342900" algn="l" rtl="0">
              <a:spcBef>
                <a:spcPts val="0"/>
              </a:spcBef>
              <a:spcAft>
                <a:spcPts val="0"/>
              </a:spcAft>
              <a:buSzPts val="1800"/>
              <a:buChar char="●"/>
            </a:pPr>
            <a:r>
              <a:rPr lang="en" b="1"/>
              <a:t>Mrs. Colleen Brophy:    			Administrative Assistant</a:t>
            </a:r>
            <a:r>
              <a:rPr lang="en"/>
              <a:t> </a:t>
            </a:r>
            <a:endParaRPr/>
          </a:p>
          <a:p>
            <a:pPr marL="914400" lvl="1" indent="-317500" algn="l" rtl="0">
              <a:spcBef>
                <a:spcPts val="0"/>
              </a:spcBef>
              <a:spcAft>
                <a:spcPts val="0"/>
              </a:spcAft>
              <a:buSzPts val="1400"/>
              <a:buChar char="○"/>
            </a:pPr>
            <a:r>
              <a:rPr lang="en" u="sng">
                <a:solidFill>
                  <a:schemeClr val="hlink"/>
                </a:solidFill>
                <a:hlinkClick r:id="rId7"/>
              </a:rPr>
              <a:t>brophyc@dpchs.org</a:t>
            </a:r>
            <a:r>
              <a:rPr lang="en"/>
              <a:t>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32"/>
          <p:cNvSpPr txBox="1">
            <a:spLocks noGrp="1"/>
          </p:cNvSpPr>
          <p:nvPr>
            <p:ph type="title"/>
          </p:nvPr>
        </p:nvSpPr>
        <p:spPr>
          <a:xfrm>
            <a:off x="311700" y="210175"/>
            <a:ext cx="8520600" cy="6078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b="1"/>
              <a:t>Types of College Applications</a:t>
            </a:r>
            <a:endParaRPr b="1"/>
          </a:p>
        </p:txBody>
      </p:sp>
      <p:sp>
        <p:nvSpPr>
          <p:cNvPr id="205" name="Google Shape;205;p32"/>
          <p:cNvSpPr txBox="1">
            <a:spLocks noGrp="1"/>
          </p:cNvSpPr>
          <p:nvPr>
            <p:ph type="body" idx="1"/>
          </p:nvPr>
        </p:nvSpPr>
        <p:spPr>
          <a:xfrm>
            <a:off x="311700" y="956050"/>
            <a:ext cx="8520600" cy="3339000"/>
          </a:xfrm>
          <a:prstGeom prst="rect">
            <a:avLst/>
          </a:prstGeom>
        </p:spPr>
        <p:txBody>
          <a:bodyPr spcFirstLastPara="1" wrap="square" lIns="91425" tIns="91425" rIns="91425" bIns="91425" anchor="t" anchorCtr="0">
            <a:normAutofit lnSpcReduction="10000"/>
          </a:bodyPr>
          <a:lstStyle/>
          <a:p>
            <a:pPr marL="457200" lvl="0" indent="-330200" algn="l" rtl="0">
              <a:spcBef>
                <a:spcPts val="0"/>
              </a:spcBef>
              <a:spcAft>
                <a:spcPts val="0"/>
              </a:spcAft>
              <a:buSzPts val="1600"/>
              <a:buChar char="●"/>
            </a:pPr>
            <a:r>
              <a:rPr lang="en" sz="1600" b="1" u="sng"/>
              <a:t>EARLY DECISION: </a:t>
            </a:r>
            <a:r>
              <a:rPr lang="en" sz="1600"/>
              <a:t>This is BINDING! If accepted, students must attend. Only apply if student is 100% positive they want to attend. Student can only apply to one school early decision and it can help improve chances of a student getting admitted into the school. Contract must be signed by student, parent and counselor.</a:t>
            </a:r>
            <a:endParaRPr sz="1600"/>
          </a:p>
          <a:p>
            <a:pPr marL="0" lvl="0" indent="0" algn="l" rtl="0">
              <a:spcBef>
                <a:spcPts val="1200"/>
              </a:spcBef>
              <a:spcAft>
                <a:spcPts val="0"/>
              </a:spcAft>
              <a:buNone/>
            </a:pPr>
            <a:endParaRPr sz="1600"/>
          </a:p>
          <a:p>
            <a:pPr marL="457200" lvl="0" indent="-330200" algn="l" rtl="0">
              <a:spcBef>
                <a:spcPts val="1200"/>
              </a:spcBef>
              <a:spcAft>
                <a:spcPts val="0"/>
              </a:spcAft>
              <a:buSzPts val="1600"/>
              <a:buChar char="●"/>
            </a:pPr>
            <a:r>
              <a:rPr lang="en" sz="1600"/>
              <a:t> </a:t>
            </a:r>
            <a:r>
              <a:rPr lang="en" sz="1600" b="1" u="sng"/>
              <a:t>EARLY DECISION II: </a:t>
            </a:r>
            <a:r>
              <a:rPr lang="en" sz="1600"/>
              <a:t> If offered, the application Deadline </a:t>
            </a:r>
            <a:r>
              <a:rPr lang="en" sz="1600">
                <a:solidFill>
                  <a:srgbClr val="202124"/>
                </a:solidFill>
                <a:highlight>
                  <a:srgbClr val="FFFFFF"/>
                </a:highlight>
              </a:rPr>
              <a:t>is usually </a:t>
            </a:r>
            <a:r>
              <a:rPr lang="en" sz="1600" b="1">
                <a:solidFill>
                  <a:srgbClr val="202124"/>
                </a:solidFill>
                <a:highlight>
                  <a:srgbClr val="FFFFFF"/>
                </a:highlight>
              </a:rPr>
              <a:t>January 1 or January 15</a:t>
            </a:r>
            <a:r>
              <a:rPr lang="en" sz="1600">
                <a:solidFill>
                  <a:srgbClr val="202124"/>
                </a:solidFill>
                <a:highlight>
                  <a:srgbClr val="FFFFFF"/>
                </a:highlight>
              </a:rPr>
              <a:t>. This means you must apply Regular Decision to the rest of the schools on your list. If you're admitted Early Decision 2, usually around </a:t>
            </a:r>
            <a:r>
              <a:rPr lang="en" sz="1600" b="1">
                <a:solidFill>
                  <a:srgbClr val="202124"/>
                </a:solidFill>
                <a:highlight>
                  <a:srgbClr val="FFFFFF"/>
                </a:highlight>
              </a:rPr>
              <a:t>February 15</a:t>
            </a:r>
            <a:r>
              <a:rPr lang="en" sz="1600">
                <a:solidFill>
                  <a:srgbClr val="202124"/>
                </a:solidFill>
                <a:highlight>
                  <a:srgbClr val="FFFFFF"/>
                </a:highlight>
              </a:rPr>
              <a:t>, you will withdraw your remaining applications.</a:t>
            </a:r>
            <a:endParaRPr sz="1600"/>
          </a:p>
          <a:p>
            <a:pPr marL="457200" lvl="0" indent="0" algn="l" rtl="0">
              <a:spcBef>
                <a:spcPts val="1200"/>
              </a:spcBef>
              <a:spcAft>
                <a:spcPts val="1200"/>
              </a:spcAft>
              <a:buNone/>
            </a:pPr>
            <a:endParaRPr sz="16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p33"/>
          <p:cNvSpPr txBox="1">
            <a:spLocks noGrp="1"/>
          </p:cNvSpPr>
          <p:nvPr>
            <p:ph type="title"/>
          </p:nvPr>
        </p:nvSpPr>
        <p:spPr>
          <a:xfrm>
            <a:off x="311700" y="67450"/>
            <a:ext cx="8520600" cy="6078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b="1"/>
              <a:t>Type of College Applications </a:t>
            </a:r>
            <a:endParaRPr b="1"/>
          </a:p>
        </p:txBody>
      </p:sp>
      <p:sp>
        <p:nvSpPr>
          <p:cNvPr id="211" name="Google Shape;211;p33"/>
          <p:cNvSpPr txBox="1">
            <a:spLocks noGrp="1"/>
          </p:cNvSpPr>
          <p:nvPr>
            <p:ph type="body" idx="1"/>
          </p:nvPr>
        </p:nvSpPr>
        <p:spPr>
          <a:xfrm>
            <a:off x="311700" y="675250"/>
            <a:ext cx="8520600" cy="3339000"/>
          </a:xfrm>
          <a:prstGeom prst="rect">
            <a:avLst/>
          </a:prstGeom>
        </p:spPr>
        <p:txBody>
          <a:bodyPr spcFirstLastPara="1" wrap="square" lIns="91425" tIns="91425" rIns="91425" bIns="91425" anchor="t" anchorCtr="0">
            <a:normAutofit lnSpcReduction="10000"/>
          </a:bodyPr>
          <a:lstStyle/>
          <a:p>
            <a:pPr marL="457200" lvl="0" indent="-323850" algn="l" rtl="0">
              <a:spcBef>
                <a:spcPts val="0"/>
              </a:spcBef>
              <a:spcAft>
                <a:spcPts val="0"/>
              </a:spcAft>
              <a:buSzPts val="1500"/>
              <a:buChar char="●"/>
            </a:pPr>
            <a:r>
              <a:rPr lang="en" sz="1500" b="1" u="sng"/>
              <a:t>EARLY ACTION: </a:t>
            </a:r>
            <a:r>
              <a:rPr lang="en" sz="1500"/>
              <a:t>Not binding, but student applies early and get an admission decision earlier than regular decision. Can apply to multiple schools early action. Application is typically due November 1st, November 15th, or December 1st.</a:t>
            </a:r>
            <a:endParaRPr sz="1500"/>
          </a:p>
          <a:p>
            <a:pPr marL="457200" lvl="0" indent="0" algn="l" rtl="0">
              <a:spcBef>
                <a:spcPts val="1200"/>
              </a:spcBef>
              <a:spcAft>
                <a:spcPts val="0"/>
              </a:spcAft>
              <a:buNone/>
            </a:pPr>
            <a:endParaRPr sz="1500"/>
          </a:p>
          <a:p>
            <a:pPr marL="457200" lvl="0" indent="-323850" algn="l" rtl="0">
              <a:spcBef>
                <a:spcPts val="1200"/>
              </a:spcBef>
              <a:spcAft>
                <a:spcPts val="0"/>
              </a:spcAft>
              <a:buSzPts val="1500"/>
              <a:buChar char="●"/>
            </a:pPr>
            <a:r>
              <a:rPr lang="en" sz="1500" b="1" u="sng"/>
              <a:t>REGULAR DECISION:</a:t>
            </a:r>
            <a:r>
              <a:rPr lang="en" sz="1500"/>
              <a:t> Most common. Student applies by the deadline, typically January 1st and receives a decision by mid March or April.</a:t>
            </a:r>
            <a:endParaRPr sz="1500"/>
          </a:p>
          <a:p>
            <a:pPr marL="457200" lvl="0" indent="0" algn="l" rtl="0">
              <a:spcBef>
                <a:spcPts val="1200"/>
              </a:spcBef>
              <a:spcAft>
                <a:spcPts val="0"/>
              </a:spcAft>
              <a:buNone/>
            </a:pPr>
            <a:endParaRPr sz="1500"/>
          </a:p>
          <a:p>
            <a:pPr marL="457200" lvl="0" indent="-323850" algn="l" rtl="0">
              <a:spcBef>
                <a:spcPts val="1200"/>
              </a:spcBef>
              <a:spcAft>
                <a:spcPts val="0"/>
              </a:spcAft>
              <a:buSzPts val="1500"/>
              <a:buChar char="●"/>
            </a:pPr>
            <a:r>
              <a:rPr lang="en" sz="1500" b="1" u="sng"/>
              <a:t>ROLLING DECISION:</a:t>
            </a:r>
            <a:r>
              <a:rPr lang="en" sz="1500"/>
              <a:t> No true deadline, however, they are reviewing applications and making the decisions ongoing. Some schools that use rolling decision fill up early so do not wait last minute. </a:t>
            </a:r>
            <a:endParaRPr sz="15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34"/>
          <p:cNvSpPr txBox="1">
            <a:spLocks noGrp="1"/>
          </p:cNvSpPr>
          <p:nvPr>
            <p:ph type="title"/>
          </p:nvPr>
        </p:nvSpPr>
        <p:spPr>
          <a:xfrm>
            <a:off x="224775" y="87875"/>
            <a:ext cx="8520600" cy="6078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b="1"/>
              <a:t>Dates to Remember </a:t>
            </a:r>
            <a:endParaRPr b="1"/>
          </a:p>
        </p:txBody>
      </p:sp>
      <p:sp>
        <p:nvSpPr>
          <p:cNvPr id="217" name="Google Shape;217;p34"/>
          <p:cNvSpPr txBox="1">
            <a:spLocks noGrp="1"/>
          </p:cNvSpPr>
          <p:nvPr>
            <p:ph type="body" idx="1"/>
          </p:nvPr>
        </p:nvSpPr>
        <p:spPr>
          <a:xfrm>
            <a:off x="265700" y="601150"/>
            <a:ext cx="8520600" cy="35919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endParaRPr/>
          </a:p>
          <a:p>
            <a:pPr marL="457200" lvl="0" indent="-342900" algn="l" rtl="0">
              <a:spcBef>
                <a:spcPts val="1200"/>
              </a:spcBef>
              <a:spcAft>
                <a:spcPts val="0"/>
              </a:spcAft>
              <a:buSzPts val="1800"/>
              <a:buChar char="●"/>
            </a:pPr>
            <a:r>
              <a:rPr lang="en"/>
              <a:t>SAT Test Dates </a:t>
            </a:r>
            <a:r>
              <a:rPr lang="en" u="sng">
                <a:solidFill>
                  <a:schemeClr val="hlink"/>
                </a:solidFill>
                <a:hlinkClick r:id="rId3"/>
              </a:rPr>
              <a:t>https://satsuite.collegeboard.org/sat/registration/dates-deadlines</a:t>
            </a:r>
            <a:endParaRPr/>
          </a:p>
          <a:p>
            <a:pPr marL="457200" lvl="0" indent="-342900" algn="l" rtl="0">
              <a:spcBef>
                <a:spcPts val="0"/>
              </a:spcBef>
              <a:spcAft>
                <a:spcPts val="0"/>
              </a:spcAft>
              <a:buSzPts val="1800"/>
              <a:buChar char="●"/>
            </a:pPr>
            <a:r>
              <a:rPr lang="en"/>
              <a:t>ACT Test Dates </a:t>
            </a:r>
            <a:r>
              <a:rPr lang="en" u="sng">
                <a:solidFill>
                  <a:schemeClr val="hlink"/>
                </a:solidFill>
                <a:hlinkClick r:id="rId4"/>
              </a:rPr>
              <a:t>https://www.act.org/content/act/en/products-and-services/the-act/registration.html</a:t>
            </a:r>
            <a:endParaRPr/>
          </a:p>
          <a:p>
            <a:pPr marL="457200" lvl="0" indent="-342900" algn="l" rtl="0">
              <a:spcBef>
                <a:spcPts val="0"/>
              </a:spcBef>
              <a:spcAft>
                <a:spcPts val="0"/>
              </a:spcAft>
              <a:buSzPts val="1800"/>
              <a:buChar char="●"/>
            </a:pPr>
            <a:r>
              <a:rPr lang="en"/>
              <a:t>Common Application opens August 1, 2025</a:t>
            </a:r>
            <a:endParaRPr/>
          </a:p>
          <a:p>
            <a:pPr marL="457200" lvl="0" indent="-342900" algn="l" rtl="0">
              <a:spcBef>
                <a:spcPts val="0"/>
              </a:spcBef>
              <a:spcAft>
                <a:spcPts val="0"/>
              </a:spcAft>
              <a:buSzPts val="1800"/>
              <a:buChar char="●"/>
            </a:pPr>
            <a:r>
              <a:rPr lang="en"/>
              <a:t>FAFSA application December 2025???</a:t>
            </a:r>
            <a:endParaRPr/>
          </a:p>
          <a:p>
            <a:pPr marL="457200" lvl="0" indent="0" algn="l" rtl="0">
              <a:spcBef>
                <a:spcPts val="1200"/>
              </a:spcBef>
              <a:spcAft>
                <a:spcPts val="1200"/>
              </a:spcAft>
              <a:buNone/>
            </a:pP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35"/>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b="1"/>
              <a:t>What Now?</a:t>
            </a:r>
            <a:endParaRPr b="1"/>
          </a:p>
        </p:txBody>
      </p:sp>
      <p:sp>
        <p:nvSpPr>
          <p:cNvPr id="223" name="Google Shape;223;p35"/>
          <p:cNvSpPr txBox="1">
            <a:spLocks noGrp="1"/>
          </p:cNvSpPr>
          <p:nvPr>
            <p:ph type="body" idx="1"/>
          </p:nvPr>
        </p:nvSpPr>
        <p:spPr>
          <a:xfrm>
            <a:off x="311700" y="1229975"/>
            <a:ext cx="3999900" cy="33390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b="1" u="sng"/>
              <a:t> End of Junior Year</a:t>
            </a:r>
            <a:endParaRPr b="1" u="sng"/>
          </a:p>
          <a:p>
            <a:pPr marL="457200" lvl="0" indent="-317500" algn="l" rtl="0">
              <a:spcBef>
                <a:spcPts val="1200"/>
              </a:spcBef>
              <a:spcAft>
                <a:spcPts val="0"/>
              </a:spcAft>
              <a:buSzPts val="1400"/>
              <a:buChar char="●"/>
            </a:pPr>
            <a:r>
              <a:rPr lang="en"/>
              <a:t>Keep up Grades!</a:t>
            </a:r>
            <a:endParaRPr/>
          </a:p>
          <a:p>
            <a:pPr marL="457200" lvl="0" indent="-317500" algn="l" rtl="0">
              <a:spcBef>
                <a:spcPts val="0"/>
              </a:spcBef>
              <a:spcAft>
                <a:spcPts val="0"/>
              </a:spcAft>
              <a:buSzPts val="1400"/>
              <a:buChar char="●"/>
            </a:pPr>
            <a:r>
              <a:rPr lang="en"/>
              <a:t>Request Teacher Recommendations</a:t>
            </a:r>
            <a:endParaRPr/>
          </a:p>
          <a:p>
            <a:pPr marL="457200" lvl="0" indent="-317500" algn="l" rtl="0">
              <a:spcBef>
                <a:spcPts val="0"/>
              </a:spcBef>
              <a:spcAft>
                <a:spcPts val="0"/>
              </a:spcAft>
              <a:buSzPts val="1400"/>
              <a:buChar char="●"/>
            </a:pPr>
            <a:r>
              <a:rPr lang="en"/>
              <a:t>Take/retake SAT and or ACT to improve score; </a:t>
            </a:r>
            <a:endParaRPr/>
          </a:p>
          <a:p>
            <a:pPr marL="457200" lvl="0" indent="-317500" algn="l" rtl="0">
              <a:spcBef>
                <a:spcPts val="0"/>
              </a:spcBef>
              <a:spcAft>
                <a:spcPts val="0"/>
              </a:spcAft>
              <a:buSzPts val="1400"/>
              <a:buChar char="●"/>
            </a:pPr>
            <a:r>
              <a:rPr lang="en"/>
              <a:t>Sign up for challenging courses that student qualifies to take senior year</a:t>
            </a:r>
            <a:endParaRPr/>
          </a:p>
          <a:p>
            <a:pPr marL="457200" lvl="0" indent="-317500" algn="l" rtl="0">
              <a:spcBef>
                <a:spcPts val="0"/>
              </a:spcBef>
              <a:spcAft>
                <a:spcPts val="0"/>
              </a:spcAft>
              <a:buSzPts val="1400"/>
              <a:buChar char="●"/>
            </a:pPr>
            <a:r>
              <a:rPr lang="en"/>
              <a:t>Start developing list of colleges to visit and apply to attend</a:t>
            </a:r>
            <a:endParaRPr/>
          </a:p>
          <a:p>
            <a:pPr marL="457200" lvl="0" indent="-317500" algn="l" rtl="0">
              <a:spcBef>
                <a:spcPts val="0"/>
              </a:spcBef>
              <a:spcAft>
                <a:spcPts val="0"/>
              </a:spcAft>
              <a:buSzPts val="1400"/>
              <a:buChar char="●"/>
            </a:pPr>
            <a:r>
              <a:rPr lang="en"/>
              <a:t>College Essay -4th quarter in English class</a:t>
            </a:r>
            <a:endParaRPr/>
          </a:p>
        </p:txBody>
      </p:sp>
      <p:sp>
        <p:nvSpPr>
          <p:cNvPr id="224" name="Google Shape;224;p35"/>
          <p:cNvSpPr txBox="1">
            <a:spLocks noGrp="1"/>
          </p:cNvSpPr>
          <p:nvPr>
            <p:ph type="body" idx="2"/>
          </p:nvPr>
        </p:nvSpPr>
        <p:spPr>
          <a:xfrm>
            <a:off x="4832400" y="1229975"/>
            <a:ext cx="3999900" cy="33390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b="1" u="sng"/>
              <a:t>Ideas for the Summer</a:t>
            </a:r>
            <a:endParaRPr b="1" u="sng"/>
          </a:p>
          <a:p>
            <a:pPr marL="457200" lvl="0" indent="-317500" algn="l" rtl="0">
              <a:spcBef>
                <a:spcPts val="1200"/>
              </a:spcBef>
              <a:spcAft>
                <a:spcPts val="0"/>
              </a:spcAft>
              <a:buSzPts val="1400"/>
              <a:buChar char="●"/>
            </a:pPr>
            <a:r>
              <a:rPr lang="en"/>
              <a:t>Get a job or volunteer</a:t>
            </a:r>
            <a:endParaRPr/>
          </a:p>
          <a:p>
            <a:pPr marL="457200" lvl="0" indent="-317500" algn="l" rtl="0">
              <a:spcBef>
                <a:spcPts val="0"/>
              </a:spcBef>
              <a:spcAft>
                <a:spcPts val="0"/>
              </a:spcAft>
              <a:buSzPts val="1400"/>
              <a:buChar char="●"/>
            </a:pPr>
            <a:r>
              <a:rPr lang="en"/>
              <a:t>Participate in a summer program</a:t>
            </a:r>
            <a:endParaRPr/>
          </a:p>
          <a:p>
            <a:pPr marL="457200" lvl="0" indent="-317500" algn="l" rtl="0">
              <a:spcBef>
                <a:spcPts val="0"/>
              </a:spcBef>
              <a:spcAft>
                <a:spcPts val="0"/>
              </a:spcAft>
              <a:buSzPts val="1400"/>
              <a:buChar char="●"/>
            </a:pPr>
            <a:r>
              <a:rPr lang="en"/>
              <a:t>Look for opportunities to get leadership experience, internship, or fill a gap on your resume</a:t>
            </a:r>
            <a:endParaRPr/>
          </a:p>
          <a:p>
            <a:pPr marL="457200" lvl="0" indent="-317500" algn="l" rtl="0">
              <a:spcBef>
                <a:spcPts val="0"/>
              </a:spcBef>
              <a:spcAft>
                <a:spcPts val="0"/>
              </a:spcAft>
              <a:buSzPts val="1400"/>
              <a:buChar char="●"/>
            </a:pPr>
            <a:r>
              <a:rPr lang="en"/>
              <a:t>After August 1st start the common application</a:t>
            </a:r>
            <a:endParaRPr/>
          </a:p>
          <a:p>
            <a:pPr marL="457200" lvl="0" indent="-317500" algn="l" rtl="0">
              <a:spcBef>
                <a:spcPts val="0"/>
              </a:spcBef>
              <a:spcAft>
                <a:spcPts val="0"/>
              </a:spcAft>
              <a:buSzPts val="1400"/>
              <a:buChar char="●"/>
            </a:pPr>
            <a:r>
              <a:rPr lang="en"/>
              <a:t>Write college essay</a:t>
            </a:r>
            <a:endParaRPr/>
          </a:p>
          <a:p>
            <a:pPr marL="457200" lvl="0" indent="0" algn="l" rtl="0">
              <a:spcBef>
                <a:spcPts val="1200"/>
              </a:spcBef>
              <a:spcAft>
                <a:spcPts val="1200"/>
              </a:spcAft>
              <a:buNone/>
            </a:pP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36"/>
          <p:cNvSpPr txBox="1">
            <a:spLocks noGrp="1"/>
          </p:cNvSpPr>
          <p:nvPr>
            <p:ph type="title"/>
          </p:nvPr>
        </p:nvSpPr>
        <p:spPr>
          <a:xfrm>
            <a:off x="311700" y="158375"/>
            <a:ext cx="8520600" cy="6078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endParaRPr sz="4000" b="1"/>
          </a:p>
          <a:p>
            <a:pPr marL="0" lvl="0" indent="0" algn="ctr" rtl="0">
              <a:spcBef>
                <a:spcPts val="0"/>
              </a:spcBef>
              <a:spcAft>
                <a:spcPts val="0"/>
              </a:spcAft>
              <a:buNone/>
            </a:pPr>
            <a:endParaRPr sz="4000" b="1"/>
          </a:p>
          <a:p>
            <a:pPr marL="0" lvl="0" indent="0" algn="ctr" rtl="0">
              <a:spcBef>
                <a:spcPts val="0"/>
              </a:spcBef>
              <a:spcAft>
                <a:spcPts val="0"/>
              </a:spcAft>
              <a:buNone/>
            </a:pPr>
            <a:r>
              <a:rPr lang="en" sz="6000" b="1"/>
              <a:t>THANK YOU!!!</a:t>
            </a:r>
            <a:endParaRPr sz="6000" b="1"/>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5"/>
          <p:cNvSpPr txBox="1">
            <a:spLocks noGrp="1"/>
          </p:cNvSpPr>
          <p:nvPr>
            <p:ph type="title"/>
          </p:nvPr>
        </p:nvSpPr>
        <p:spPr>
          <a:xfrm>
            <a:off x="311700" y="284175"/>
            <a:ext cx="8520600" cy="6078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sz="2800" b="1"/>
              <a:t>DePaul Catholic Guidance Department Philosophy </a:t>
            </a:r>
            <a:endParaRPr sz="2800" b="1"/>
          </a:p>
        </p:txBody>
      </p:sp>
      <p:sp>
        <p:nvSpPr>
          <p:cNvPr id="98" name="Google Shape;98;p15"/>
          <p:cNvSpPr txBox="1">
            <a:spLocks noGrp="1"/>
          </p:cNvSpPr>
          <p:nvPr>
            <p:ph type="body" idx="1"/>
          </p:nvPr>
        </p:nvSpPr>
        <p:spPr>
          <a:xfrm>
            <a:off x="341425" y="833925"/>
            <a:ext cx="8520600" cy="3339000"/>
          </a:xfrm>
          <a:prstGeom prst="rect">
            <a:avLst/>
          </a:prstGeom>
        </p:spPr>
        <p:txBody>
          <a:bodyPr spcFirstLastPara="1" wrap="square" lIns="91425" tIns="91425" rIns="91425" bIns="91425" anchor="t" anchorCtr="0">
            <a:normAutofit/>
          </a:bodyPr>
          <a:lstStyle/>
          <a:p>
            <a:pPr marL="457200" lvl="0" indent="-323850" algn="l" rtl="0">
              <a:spcBef>
                <a:spcPts val="0"/>
              </a:spcBef>
              <a:spcAft>
                <a:spcPts val="0"/>
              </a:spcAft>
              <a:buSzPts val="1500"/>
              <a:buChar char="●"/>
            </a:pPr>
            <a:r>
              <a:rPr lang="en" sz="1500"/>
              <a:t>Our ultimate goal is to help our students find the college that is right for them (Academically, Socially, Athletically, ect.)</a:t>
            </a:r>
            <a:endParaRPr sz="1500"/>
          </a:p>
          <a:p>
            <a:pPr marL="457200" lvl="0" indent="0" algn="l" rtl="0">
              <a:spcBef>
                <a:spcPts val="1200"/>
              </a:spcBef>
              <a:spcAft>
                <a:spcPts val="0"/>
              </a:spcAft>
              <a:buNone/>
            </a:pPr>
            <a:r>
              <a:rPr lang="en" sz="1500"/>
              <a:t> </a:t>
            </a:r>
            <a:endParaRPr sz="1500"/>
          </a:p>
          <a:p>
            <a:pPr marL="457200" lvl="0" indent="-323850" algn="l" rtl="0">
              <a:spcBef>
                <a:spcPts val="1200"/>
              </a:spcBef>
              <a:spcAft>
                <a:spcPts val="0"/>
              </a:spcAft>
              <a:buSzPts val="1500"/>
              <a:buChar char="●"/>
            </a:pPr>
            <a:r>
              <a:rPr lang="en" sz="1500"/>
              <a:t>We provide structure and focus in order to ensure that all aspects of the college search, application, and selection process are completed in a timely fashion.</a:t>
            </a:r>
            <a:endParaRPr sz="1500"/>
          </a:p>
          <a:p>
            <a:pPr marL="457200" lvl="0" indent="0" algn="l" rtl="0">
              <a:spcBef>
                <a:spcPts val="1200"/>
              </a:spcBef>
              <a:spcAft>
                <a:spcPts val="0"/>
              </a:spcAft>
              <a:buNone/>
            </a:pPr>
            <a:endParaRPr sz="1500"/>
          </a:p>
          <a:p>
            <a:pPr marL="457200" lvl="0" indent="-323850" algn="l" rtl="0">
              <a:spcBef>
                <a:spcPts val="1200"/>
              </a:spcBef>
              <a:spcAft>
                <a:spcPts val="0"/>
              </a:spcAft>
              <a:buSzPts val="1500"/>
              <a:buChar char="●"/>
            </a:pPr>
            <a:r>
              <a:rPr lang="en" sz="1500"/>
              <a:t>We assure that all components of the college search and application procedure (including standardized tests, course selections, recommendations, and essays) are explained. </a:t>
            </a:r>
            <a:endParaRPr sz="15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6"/>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b="1"/>
              <a:t>Important Questions to Ask...</a:t>
            </a:r>
            <a:endParaRPr b="1"/>
          </a:p>
        </p:txBody>
      </p:sp>
      <p:sp>
        <p:nvSpPr>
          <p:cNvPr id="104" name="Google Shape;104;p16"/>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p>
            <a:pPr marL="1828800" lvl="0" indent="457200" algn="l" rtl="0">
              <a:spcBef>
                <a:spcPts val="0"/>
              </a:spcBef>
              <a:spcAft>
                <a:spcPts val="0"/>
              </a:spcAft>
              <a:buNone/>
            </a:pPr>
            <a:r>
              <a:rPr lang="en" b="1" u="sng"/>
              <a:t>Students Must Know Who They Are</a:t>
            </a:r>
            <a:endParaRPr b="1" u="sng"/>
          </a:p>
          <a:p>
            <a:pPr marL="457200" lvl="0" indent="-342900" algn="l" rtl="0">
              <a:spcBef>
                <a:spcPts val="1200"/>
              </a:spcBef>
              <a:spcAft>
                <a:spcPts val="0"/>
              </a:spcAft>
              <a:buSzPts val="1800"/>
              <a:buChar char="●"/>
            </a:pPr>
            <a:r>
              <a:rPr lang="en"/>
              <a:t>What are my strengths and weaknesses?</a:t>
            </a:r>
            <a:endParaRPr/>
          </a:p>
          <a:p>
            <a:pPr marL="457200" lvl="0" indent="-342900" algn="l" rtl="0">
              <a:spcBef>
                <a:spcPts val="0"/>
              </a:spcBef>
              <a:spcAft>
                <a:spcPts val="0"/>
              </a:spcAft>
              <a:buSzPts val="1800"/>
              <a:buChar char="●"/>
            </a:pPr>
            <a:r>
              <a:rPr lang="en"/>
              <a:t>What type of school do I see myself attending?</a:t>
            </a:r>
            <a:endParaRPr/>
          </a:p>
          <a:p>
            <a:pPr marL="457200" lvl="0" indent="-342900" algn="l" rtl="0">
              <a:spcBef>
                <a:spcPts val="0"/>
              </a:spcBef>
              <a:spcAft>
                <a:spcPts val="0"/>
              </a:spcAft>
              <a:buSzPts val="1800"/>
              <a:buChar char="●"/>
            </a:pPr>
            <a:r>
              <a:rPr lang="en"/>
              <a:t>What have I done? Activities, sports, volunteer, work?</a:t>
            </a:r>
            <a:endParaRPr/>
          </a:p>
          <a:p>
            <a:pPr marL="457200" lvl="0" indent="-342900" algn="l" rtl="0">
              <a:spcBef>
                <a:spcPts val="0"/>
              </a:spcBef>
              <a:spcAft>
                <a:spcPts val="0"/>
              </a:spcAft>
              <a:buSzPts val="1800"/>
              <a:buChar char="●"/>
            </a:pPr>
            <a:r>
              <a:rPr lang="en"/>
              <a:t>How do I measure up to the admissions criteria that the school I want to apply to has established?</a:t>
            </a:r>
            <a:endParaRPr/>
          </a:p>
          <a:p>
            <a:pPr marL="457200" lvl="0" indent="-342900" algn="l" rtl="0">
              <a:spcBef>
                <a:spcPts val="0"/>
              </a:spcBef>
              <a:spcAft>
                <a:spcPts val="0"/>
              </a:spcAft>
              <a:buSzPts val="1800"/>
              <a:buChar char="●"/>
            </a:pPr>
            <a:r>
              <a:rPr lang="en"/>
              <a:t>Am I being realistic?</a:t>
            </a:r>
            <a:endParaRPr/>
          </a:p>
          <a:p>
            <a:pPr marL="0" lvl="0" indent="0" algn="ctr" rtl="0">
              <a:spcBef>
                <a:spcPts val="1200"/>
              </a:spcBef>
              <a:spcAft>
                <a:spcPts val="1200"/>
              </a:spcAft>
              <a:buNone/>
            </a:pPr>
            <a:endParaRPr b="1"/>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17"/>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b="1"/>
              <a:t>Role Of The Counselor </a:t>
            </a:r>
            <a:endParaRPr b="1"/>
          </a:p>
        </p:txBody>
      </p:sp>
      <p:sp>
        <p:nvSpPr>
          <p:cNvPr id="110" name="Google Shape;110;p17"/>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Counselor = Your #1 Resource </a:t>
            </a:r>
            <a:endParaRPr/>
          </a:p>
          <a:p>
            <a:pPr marL="457200" lvl="0" indent="-342900" algn="l" rtl="0">
              <a:spcBef>
                <a:spcPts val="0"/>
              </a:spcBef>
              <a:spcAft>
                <a:spcPts val="0"/>
              </a:spcAft>
              <a:buSzPts val="1800"/>
              <a:buChar char="●"/>
            </a:pPr>
            <a:r>
              <a:rPr lang="en"/>
              <a:t>We are your main advocate! Trust us!</a:t>
            </a:r>
            <a:endParaRPr/>
          </a:p>
          <a:p>
            <a:pPr marL="457200" lvl="0" indent="-342900" algn="l" rtl="0">
              <a:spcBef>
                <a:spcPts val="0"/>
              </a:spcBef>
              <a:spcAft>
                <a:spcPts val="0"/>
              </a:spcAft>
              <a:buSzPts val="1800"/>
              <a:buChar char="●"/>
            </a:pPr>
            <a:r>
              <a:rPr lang="en"/>
              <a:t>Help students make tough decisions </a:t>
            </a:r>
            <a:endParaRPr/>
          </a:p>
          <a:p>
            <a:pPr marL="457200" lvl="0" indent="-342900" algn="l" rtl="0">
              <a:spcBef>
                <a:spcPts val="0"/>
              </a:spcBef>
              <a:spcAft>
                <a:spcPts val="0"/>
              </a:spcAft>
              <a:buSzPts val="1800"/>
              <a:buChar char="●"/>
            </a:pPr>
            <a:r>
              <a:rPr lang="en"/>
              <a:t>We work with the student, but do not do the work for them!</a:t>
            </a:r>
            <a:endParaRPr/>
          </a:p>
          <a:p>
            <a:pPr marL="457200" lvl="0" indent="-342900" algn="l" rtl="0">
              <a:spcBef>
                <a:spcPts val="0"/>
              </a:spcBef>
              <a:spcAft>
                <a:spcPts val="0"/>
              </a:spcAft>
              <a:buSzPts val="1800"/>
              <a:buChar char="●"/>
            </a:pPr>
            <a:r>
              <a:rPr lang="en"/>
              <a:t>Run workshops (Essays, Naviance, Common Application)</a:t>
            </a:r>
            <a:endParaRPr/>
          </a:p>
          <a:p>
            <a:pPr marL="457200" lvl="0" indent="-342900" algn="l" rtl="0">
              <a:spcBef>
                <a:spcPts val="0"/>
              </a:spcBef>
              <a:spcAft>
                <a:spcPts val="0"/>
              </a:spcAft>
              <a:buSzPts val="1800"/>
              <a:buChar char="●"/>
            </a:pPr>
            <a:r>
              <a:rPr lang="en"/>
              <a:t>“Other advice”....(college coaches, tutors)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18"/>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b="1"/>
              <a:t>Role Of The Student </a:t>
            </a:r>
            <a:endParaRPr b="1"/>
          </a:p>
        </p:txBody>
      </p:sp>
      <p:sp>
        <p:nvSpPr>
          <p:cNvPr id="116" name="Google Shape;116;p18"/>
          <p:cNvSpPr txBox="1">
            <a:spLocks noGrp="1"/>
          </p:cNvSpPr>
          <p:nvPr>
            <p:ph type="body" idx="1"/>
          </p:nvPr>
        </p:nvSpPr>
        <p:spPr>
          <a:xfrm>
            <a:off x="311700" y="976900"/>
            <a:ext cx="8520600" cy="3863100"/>
          </a:xfrm>
          <a:prstGeom prst="rect">
            <a:avLst/>
          </a:prstGeom>
        </p:spPr>
        <p:txBody>
          <a:bodyPr spcFirstLastPara="1" wrap="square" lIns="91425" tIns="91425" rIns="91425" bIns="91425" anchor="t" anchorCtr="0">
            <a:normAutofit/>
          </a:bodyPr>
          <a:lstStyle/>
          <a:p>
            <a:pPr marL="457200" lvl="0" indent="-330200" algn="l" rtl="0">
              <a:spcBef>
                <a:spcPts val="0"/>
              </a:spcBef>
              <a:spcAft>
                <a:spcPts val="0"/>
              </a:spcAft>
              <a:buSzPts val="1600"/>
              <a:buChar char="●"/>
            </a:pPr>
            <a:r>
              <a:rPr lang="en" sz="1600" b="1" u="sng"/>
              <a:t>The most important piece! </a:t>
            </a:r>
            <a:r>
              <a:rPr lang="en" sz="1600"/>
              <a:t>The students need to be proactive and responsible. Take ownership of the process.</a:t>
            </a:r>
            <a:endParaRPr sz="1600"/>
          </a:p>
          <a:p>
            <a:pPr marL="0" lvl="0" indent="0" algn="l" rtl="0">
              <a:spcBef>
                <a:spcPts val="1200"/>
              </a:spcBef>
              <a:spcAft>
                <a:spcPts val="0"/>
              </a:spcAft>
              <a:buNone/>
            </a:pPr>
            <a:endParaRPr sz="1600"/>
          </a:p>
          <a:p>
            <a:pPr marL="457200" lvl="0" indent="-330200" algn="l" rtl="0">
              <a:spcBef>
                <a:spcPts val="1200"/>
              </a:spcBef>
              <a:spcAft>
                <a:spcPts val="0"/>
              </a:spcAft>
              <a:buSzPts val="1600"/>
              <a:buChar char="●"/>
            </a:pPr>
            <a:r>
              <a:rPr lang="en" sz="1600"/>
              <a:t>Must understand the college &amp; DPCHS timelines...Time Management!</a:t>
            </a:r>
            <a:endParaRPr sz="1600"/>
          </a:p>
          <a:p>
            <a:pPr marL="457200" lvl="0" indent="0" algn="l" rtl="0">
              <a:spcBef>
                <a:spcPts val="1200"/>
              </a:spcBef>
              <a:spcAft>
                <a:spcPts val="0"/>
              </a:spcAft>
              <a:buNone/>
            </a:pPr>
            <a:endParaRPr sz="1600"/>
          </a:p>
          <a:p>
            <a:pPr marL="457200" lvl="0" indent="-330200" algn="l" rtl="0">
              <a:spcBef>
                <a:spcPts val="1200"/>
              </a:spcBef>
              <a:spcAft>
                <a:spcPts val="0"/>
              </a:spcAft>
              <a:buSzPts val="1600"/>
              <a:buChar char="●"/>
            </a:pPr>
            <a:r>
              <a:rPr lang="en" sz="1600"/>
              <a:t>Must understand himself/herself and make informed decisions.</a:t>
            </a:r>
            <a:endParaRPr sz="1600"/>
          </a:p>
          <a:p>
            <a:pPr marL="457200" lvl="0" indent="0" algn="l" rtl="0">
              <a:spcBef>
                <a:spcPts val="1200"/>
              </a:spcBef>
              <a:spcAft>
                <a:spcPts val="0"/>
              </a:spcAft>
              <a:buNone/>
            </a:pPr>
            <a:endParaRPr sz="1600"/>
          </a:p>
          <a:p>
            <a:pPr marL="457200" lvl="0" indent="-330200" algn="l" rtl="0">
              <a:spcBef>
                <a:spcPts val="1200"/>
              </a:spcBef>
              <a:spcAft>
                <a:spcPts val="0"/>
              </a:spcAft>
              <a:buSzPts val="1600"/>
              <a:buChar char="●"/>
            </a:pPr>
            <a:r>
              <a:rPr lang="en" sz="1600"/>
              <a:t>Needs to be prepared for all possible decisions from a college.</a:t>
            </a:r>
            <a:endParaRPr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19"/>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b="1"/>
              <a:t>Role Of The Parent</a:t>
            </a:r>
            <a:endParaRPr b="1"/>
          </a:p>
        </p:txBody>
      </p:sp>
      <p:sp>
        <p:nvSpPr>
          <p:cNvPr id="122" name="Google Shape;122;p19"/>
          <p:cNvSpPr txBox="1">
            <a:spLocks noGrp="1"/>
          </p:cNvSpPr>
          <p:nvPr>
            <p:ph type="body" idx="1"/>
          </p:nvPr>
        </p:nvSpPr>
        <p:spPr>
          <a:xfrm>
            <a:off x="311700" y="1266825"/>
            <a:ext cx="8520600" cy="33390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Offer support and advice													</a:t>
            </a:r>
            <a:endParaRPr/>
          </a:p>
          <a:p>
            <a:pPr marL="457200" lvl="0" indent="-342900" algn="l" rtl="0">
              <a:spcBef>
                <a:spcPts val="0"/>
              </a:spcBef>
              <a:spcAft>
                <a:spcPts val="0"/>
              </a:spcAft>
              <a:buSzPts val="1800"/>
              <a:buChar char="●"/>
            </a:pPr>
            <a:r>
              <a:rPr lang="en"/>
              <a:t>Encourage them to work for themselves										</a:t>
            </a:r>
            <a:endParaRPr/>
          </a:p>
          <a:p>
            <a:pPr marL="457200" lvl="0" indent="-342900" algn="l" rtl="0">
              <a:spcBef>
                <a:spcPts val="0"/>
              </a:spcBef>
              <a:spcAft>
                <a:spcPts val="0"/>
              </a:spcAft>
              <a:buSzPts val="1800"/>
              <a:buChar char="●"/>
            </a:pPr>
            <a:r>
              <a:rPr lang="en"/>
              <a:t>Be patient and supportive. Listen.											</a:t>
            </a:r>
            <a:endParaRPr/>
          </a:p>
          <a:p>
            <a:pPr marL="457200" lvl="0" indent="-342900" algn="l" rtl="0">
              <a:spcBef>
                <a:spcPts val="0"/>
              </a:spcBef>
              <a:spcAft>
                <a:spcPts val="0"/>
              </a:spcAft>
              <a:buSzPts val="1800"/>
              <a:buChar char="●"/>
            </a:pPr>
            <a:r>
              <a:rPr lang="en"/>
              <a:t>TRUST YOUR COUNSELOR!</a:t>
            </a:r>
            <a:endParaRPr/>
          </a:p>
          <a:p>
            <a:pPr marL="0" lvl="0" indent="0" algn="l" rtl="0">
              <a:spcBef>
                <a:spcPts val="1200"/>
              </a:spcBef>
              <a:spcAft>
                <a:spcPts val="1200"/>
              </a:spcAft>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0"/>
          <p:cNvSpPr txBox="1">
            <a:spLocks noGrp="1"/>
          </p:cNvSpPr>
          <p:nvPr>
            <p:ph type="title"/>
          </p:nvPr>
        </p:nvSpPr>
        <p:spPr>
          <a:xfrm>
            <a:off x="179825" y="118100"/>
            <a:ext cx="8520600" cy="6078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b="1"/>
              <a:t>Transcript</a:t>
            </a:r>
            <a:endParaRPr b="1"/>
          </a:p>
        </p:txBody>
      </p:sp>
      <p:sp>
        <p:nvSpPr>
          <p:cNvPr id="128" name="Google Shape;128;p20"/>
          <p:cNvSpPr txBox="1">
            <a:spLocks noGrp="1"/>
          </p:cNvSpPr>
          <p:nvPr>
            <p:ph type="body" idx="1"/>
          </p:nvPr>
        </p:nvSpPr>
        <p:spPr>
          <a:xfrm>
            <a:off x="84675" y="1029375"/>
            <a:ext cx="3999900" cy="3339000"/>
          </a:xfrm>
          <a:prstGeom prst="rect">
            <a:avLst/>
          </a:prstGeom>
        </p:spPr>
        <p:txBody>
          <a:bodyPr spcFirstLastPara="1" wrap="square" lIns="91425" tIns="91425" rIns="91425" bIns="91425" anchor="t" anchorCtr="0">
            <a:normAutofit/>
          </a:bodyPr>
          <a:lstStyle/>
          <a:p>
            <a:pPr marL="457200" lvl="0" indent="-317500" algn="l" rtl="0">
              <a:spcBef>
                <a:spcPts val="0"/>
              </a:spcBef>
              <a:spcAft>
                <a:spcPts val="0"/>
              </a:spcAft>
              <a:buSzPts val="1400"/>
              <a:buChar char="●"/>
            </a:pPr>
            <a:r>
              <a:rPr lang="en" b="1" u="sng"/>
              <a:t>Initial Transcript:</a:t>
            </a:r>
            <a:r>
              <a:rPr lang="en"/>
              <a:t> sent with college application contains:</a:t>
            </a:r>
            <a:endParaRPr/>
          </a:p>
          <a:p>
            <a:pPr marL="914400" lvl="0" indent="-317500" algn="l" rtl="0">
              <a:spcBef>
                <a:spcPts val="0"/>
              </a:spcBef>
              <a:spcAft>
                <a:spcPts val="0"/>
              </a:spcAft>
              <a:buSzPts val="1400"/>
              <a:buAutoNum type="arabicPeriod"/>
            </a:pPr>
            <a:r>
              <a:rPr lang="en"/>
              <a:t>All courses with final grade</a:t>
            </a:r>
            <a:endParaRPr/>
          </a:p>
          <a:p>
            <a:pPr marL="914400" lvl="0" indent="-317500" algn="l" rtl="0">
              <a:spcBef>
                <a:spcPts val="0"/>
              </a:spcBef>
              <a:spcAft>
                <a:spcPts val="0"/>
              </a:spcAft>
              <a:buSzPts val="1400"/>
              <a:buAutoNum type="arabicPeriod"/>
            </a:pPr>
            <a:r>
              <a:rPr lang="en"/>
              <a:t>GPA through Junior year</a:t>
            </a:r>
            <a:endParaRPr/>
          </a:p>
          <a:p>
            <a:pPr marL="914400" lvl="0" indent="-317500" algn="l" rtl="0">
              <a:spcBef>
                <a:spcPts val="0"/>
              </a:spcBef>
              <a:spcAft>
                <a:spcPts val="0"/>
              </a:spcAft>
              <a:buSzPts val="1400"/>
              <a:buAutoNum type="arabicPeriod"/>
            </a:pPr>
            <a:r>
              <a:rPr lang="en"/>
              <a:t>List of Senior Year courses</a:t>
            </a:r>
            <a:endParaRPr/>
          </a:p>
          <a:p>
            <a:pPr marL="457200" lvl="0" indent="-317500" algn="l" rtl="0">
              <a:spcBef>
                <a:spcPts val="0"/>
              </a:spcBef>
              <a:spcAft>
                <a:spcPts val="0"/>
              </a:spcAft>
              <a:buSzPts val="1400"/>
              <a:buChar char="●"/>
            </a:pPr>
            <a:r>
              <a:rPr lang="en"/>
              <a:t>Consider </a:t>
            </a:r>
            <a:r>
              <a:rPr lang="en" b="1" i="1"/>
              <a:t>rigor of courses</a:t>
            </a:r>
            <a:r>
              <a:rPr lang="en"/>
              <a:t> for senior year (Honors, AP, additional core subjects)</a:t>
            </a:r>
            <a:endParaRPr/>
          </a:p>
          <a:p>
            <a:pPr marL="457200" lvl="0" indent="-317500" algn="l" rtl="0">
              <a:spcBef>
                <a:spcPts val="0"/>
              </a:spcBef>
              <a:spcAft>
                <a:spcPts val="0"/>
              </a:spcAft>
              <a:buSzPts val="1400"/>
              <a:buChar char="●"/>
            </a:pPr>
            <a:r>
              <a:rPr lang="en"/>
              <a:t>Quarter 1 grades are often requested by a college or can be voluntarily sent to show progress</a:t>
            </a:r>
            <a:endParaRPr/>
          </a:p>
          <a:p>
            <a:pPr marL="0" lvl="0" indent="0" algn="l" rtl="0">
              <a:spcBef>
                <a:spcPts val="1200"/>
              </a:spcBef>
              <a:spcAft>
                <a:spcPts val="1200"/>
              </a:spcAft>
              <a:buNone/>
            </a:pPr>
            <a:endParaRPr/>
          </a:p>
        </p:txBody>
      </p:sp>
      <p:sp>
        <p:nvSpPr>
          <p:cNvPr id="129" name="Google Shape;129;p20"/>
          <p:cNvSpPr txBox="1">
            <a:spLocks noGrp="1"/>
          </p:cNvSpPr>
          <p:nvPr>
            <p:ph type="body" idx="2"/>
          </p:nvPr>
        </p:nvSpPr>
        <p:spPr>
          <a:xfrm>
            <a:off x="4672325" y="1002975"/>
            <a:ext cx="4028100" cy="3339000"/>
          </a:xfrm>
          <a:prstGeom prst="rect">
            <a:avLst/>
          </a:prstGeom>
        </p:spPr>
        <p:txBody>
          <a:bodyPr spcFirstLastPara="1" wrap="square" lIns="91425" tIns="91425" rIns="91425" bIns="91425" anchor="t" anchorCtr="0">
            <a:normAutofit/>
          </a:bodyPr>
          <a:lstStyle/>
          <a:p>
            <a:pPr marL="457200" lvl="0" indent="-317500" algn="l" rtl="0">
              <a:spcBef>
                <a:spcPts val="0"/>
              </a:spcBef>
              <a:spcAft>
                <a:spcPts val="0"/>
              </a:spcAft>
              <a:buSzPts val="1400"/>
              <a:buChar char="●"/>
            </a:pPr>
            <a:r>
              <a:rPr lang="en" b="1" u="sng"/>
              <a:t>Mid Year Transcript</a:t>
            </a:r>
            <a:r>
              <a:rPr lang="en" b="1"/>
              <a:t>:</a:t>
            </a:r>
            <a:r>
              <a:rPr lang="en"/>
              <a:t> Semester 1 grades are available in early February.  Transcript shows recalculated cumulative GPA</a:t>
            </a:r>
            <a:endParaRPr/>
          </a:p>
          <a:p>
            <a:pPr marL="457200" lvl="0" indent="-317500" algn="l" rtl="0">
              <a:spcBef>
                <a:spcPts val="0"/>
              </a:spcBef>
              <a:spcAft>
                <a:spcPts val="0"/>
              </a:spcAft>
              <a:buSzPts val="1400"/>
              <a:buChar char="●"/>
            </a:pPr>
            <a:r>
              <a:rPr lang="en" b="1" u="sng"/>
              <a:t>Final Transcript:</a:t>
            </a:r>
            <a:r>
              <a:rPr lang="en"/>
              <a:t> Electronically sent through Naviance or mailed, if necessary to the college that the student will be attending.</a:t>
            </a:r>
            <a:endParaRPr/>
          </a:p>
          <a:p>
            <a:pPr marL="457200" lvl="0" indent="-317500" algn="l" rtl="0">
              <a:spcBef>
                <a:spcPts val="0"/>
              </a:spcBef>
              <a:spcAft>
                <a:spcPts val="0"/>
              </a:spcAft>
              <a:buSzPts val="1400"/>
              <a:buChar char="●"/>
            </a:pPr>
            <a:r>
              <a:rPr lang="en" b="1" u="sng"/>
              <a:t>School Profile:</a:t>
            </a:r>
            <a:r>
              <a:rPr lang="en"/>
              <a:t> school specific information sheet that is sent with the transcript; describes school characteristics like school size, grading scale and courses offered</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21"/>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b="1"/>
              <a:t>COLLEGE VISITS</a:t>
            </a:r>
            <a:endParaRPr b="1"/>
          </a:p>
        </p:txBody>
      </p:sp>
      <p:sp>
        <p:nvSpPr>
          <p:cNvPr id="135" name="Google Shape;135;p21"/>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Visiting a school is a key component of the overall process</a:t>
            </a:r>
            <a:endParaRPr/>
          </a:p>
          <a:p>
            <a:pPr marL="457200" lvl="0" indent="-342900" algn="l" rtl="0">
              <a:spcBef>
                <a:spcPts val="1200"/>
              </a:spcBef>
              <a:spcAft>
                <a:spcPts val="0"/>
              </a:spcAft>
              <a:buSzPts val="1800"/>
              <a:buChar char="●"/>
            </a:pPr>
            <a:r>
              <a:rPr lang="en"/>
              <a:t>In-person visits: many are open for group tours and have self- guided tours through an app</a:t>
            </a:r>
            <a:endParaRPr/>
          </a:p>
          <a:p>
            <a:pPr marL="457200" lvl="0" indent="-342900" algn="l" rtl="0">
              <a:spcBef>
                <a:spcPts val="0"/>
              </a:spcBef>
              <a:spcAft>
                <a:spcPts val="0"/>
              </a:spcAft>
              <a:buSzPts val="1800"/>
              <a:buChar char="●"/>
            </a:pPr>
            <a:r>
              <a:rPr lang="en"/>
              <a:t>Get your feet on campus!</a:t>
            </a:r>
            <a:endParaRPr/>
          </a:p>
          <a:p>
            <a:pPr marL="457200" lvl="0" indent="-342900" algn="l" rtl="0">
              <a:spcBef>
                <a:spcPts val="0"/>
              </a:spcBef>
              <a:spcAft>
                <a:spcPts val="0"/>
              </a:spcAft>
              <a:buSzPts val="1800"/>
              <a:buChar char="●"/>
            </a:pPr>
            <a:r>
              <a:rPr lang="en"/>
              <a:t>Virtual Events</a:t>
            </a:r>
            <a:endParaRPr/>
          </a:p>
          <a:p>
            <a:pPr marL="457200" lvl="0" indent="-342900" algn="l" rtl="0">
              <a:spcBef>
                <a:spcPts val="0"/>
              </a:spcBef>
              <a:spcAft>
                <a:spcPts val="0"/>
              </a:spcAft>
              <a:buSzPts val="1800"/>
              <a:buChar char="●"/>
            </a:pPr>
            <a:r>
              <a:rPr lang="en"/>
              <a:t>DePaul admission representative visits.  Student must sign up in Naviance.</a:t>
            </a:r>
            <a:endParaRPr/>
          </a:p>
          <a:p>
            <a:pPr marL="0" lvl="0" indent="0" algn="l" rtl="0">
              <a:spcBef>
                <a:spcPts val="1200"/>
              </a:spcBef>
              <a:spcAft>
                <a:spcPts val="0"/>
              </a:spcAft>
              <a:buNone/>
            </a:pPr>
            <a:endParaRPr/>
          </a:p>
          <a:p>
            <a:pPr marL="0" lvl="0" indent="0" algn="l" rtl="0">
              <a:spcBef>
                <a:spcPts val="1200"/>
              </a:spcBef>
              <a:spcAft>
                <a:spcPts val="1200"/>
              </a:spcAft>
              <a:buNone/>
            </a:pPr>
            <a:endParaRPr/>
          </a:p>
        </p:txBody>
      </p:sp>
    </p:spTree>
  </p:cSld>
  <p:clrMapOvr>
    <a:masterClrMapping/>
  </p:clrMapOvr>
</p:sld>
</file>

<file path=ppt/theme/theme1.xml><?xml version="1.0" encoding="utf-8"?>
<a:theme xmlns:a="http://schemas.openxmlformats.org/drawingml/2006/main"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1651</Words>
  <Application>Microsoft Macintosh PowerPoint</Application>
  <PresentationFormat>On-screen Show (16:9)</PresentationFormat>
  <Paragraphs>184</Paragraphs>
  <Slides>24</Slides>
  <Notes>24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Arial</vt:lpstr>
      <vt:lpstr>Roboto</vt:lpstr>
      <vt:lpstr>Geometric</vt:lpstr>
      <vt:lpstr>DePaul Catholic High School College Guidance Presentation for Juniors</vt:lpstr>
      <vt:lpstr>Our Staff </vt:lpstr>
      <vt:lpstr>DePaul Catholic Guidance Department Philosophy </vt:lpstr>
      <vt:lpstr>Important Questions to Ask...</vt:lpstr>
      <vt:lpstr>Role Of The Counselor </vt:lpstr>
      <vt:lpstr>Role Of The Student </vt:lpstr>
      <vt:lpstr>Role Of The Parent</vt:lpstr>
      <vt:lpstr>Transcript</vt:lpstr>
      <vt:lpstr>COLLEGE VISITS</vt:lpstr>
      <vt:lpstr>DPCHS College Programs</vt:lpstr>
      <vt:lpstr>College Counseling Time Frame </vt:lpstr>
      <vt:lpstr>College Counseling Time-Frame cont...</vt:lpstr>
      <vt:lpstr>Standardized Testing   </vt:lpstr>
      <vt:lpstr>TEST OPTIONAL</vt:lpstr>
      <vt:lpstr>Naviance</vt:lpstr>
      <vt:lpstr>Application Basics</vt:lpstr>
      <vt:lpstr>Recommendation Letters</vt:lpstr>
      <vt:lpstr>Other Admissions Factors to Consider in Admissions </vt:lpstr>
      <vt:lpstr>Financial Aid </vt:lpstr>
      <vt:lpstr>Types of College Applications</vt:lpstr>
      <vt:lpstr>Type of College Applications </vt:lpstr>
      <vt:lpstr>Dates to Remember </vt:lpstr>
      <vt:lpstr>What Now?</vt:lpstr>
      <vt:lpstr>  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DePaul Catholic High School College Guidance Presentation for Juniors</dc:title>
  <cp:lastModifiedBy>Kelly Abner</cp:lastModifiedBy>
  <cp:revision>1</cp:revision>
  <dcterms:modified xsi:type="dcterms:W3CDTF">2025-04-08T14:57:00Z</dcterms:modified>
</cp:coreProperties>
</file>