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6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2" r:id="rId3"/>
    <p:sldId id="276" r:id="rId4"/>
    <p:sldId id="259" r:id="rId5"/>
    <p:sldId id="265" r:id="rId6"/>
    <p:sldId id="282" r:id="rId7"/>
    <p:sldId id="271" r:id="rId8"/>
    <p:sldId id="332" r:id="rId9"/>
    <p:sldId id="303" r:id="rId10"/>
    <p:sldId id="348" r:id="rId11"/>
    <p:sldId id="300" r:id="rId12"/>
    <p:sldId id="286" r:id="rId13"/>
    <p:sldId id="308" r:id="rId14"/>
    <p:sldId id="311" r:id="rId15"/>
    <p:sldId id="312" r:id="rId16"/>
    <p:sldId id="313" r:id="rId17"/>
    <p:sldId id="329" r:id="rId18"/>
    <p:sldId id="339" r:id="rId19"/>
    <p:sldId id="340" r:id="rId20"/>
    <p:sldId id="342" r:id="rId21"/>
    <p:sldId id="341" r:id="rId22"/>
    <p:sldId id="297" r:id="rId23"/>
    <p:sldId id="343" r:id="rId24"/>
    <p:sldId id="349" r:id="rId25"/>
    <p:sldId id="344" r:id="rId26"/>
    <p:sldId id="345" r:id="rId27"/>
    <p:sldId id="347" r:id="rId28"/>
    <p:sldId id="351" r:id="rId29"/>
    <p:sldId id="350" r:id="rId30"/>
    <p:sldId id="290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ol Serafin" initials="MS" lastIdx="0" clrIdx="0">
    <p:extLst>
      <p:ext uri="{19B8F6BF-5375-455C-9EA6-DF929625EA0E}">
        <p15:presenceInfo xmlns:p15="http://schemas.microsoft.com/office/powerpoint/2012/main" userId="S-1-5-21-983160196-1872918940-3583687727-156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2135" autoAdjust="0"/>
  </p:normalViewPr>
  <p:slideViewPr>
    <p:cSldViewPr>
      <p:cViewPr varScale="1">
        <p:scale>
          <a:sx n="99" d="100"/>
          <a:sy n="99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7407" cy="4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94" y="4"/>
            <a:ext cx="3037407" cy="4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942"/>
            <a:ext cx="3037407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94" y="8830942"/>
            <a:ext cx="3037407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CB1973-E7D5-4E61-9E9B-21853D7A7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7407" cy="465461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72" y="4"/>
            <a:ext cx="3037407" cy="465461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fld id="{58CA5105-4DDB-44CA-AAD0-60185CE60484}" type="datetimeFigureOut">
              <a:rPr lang="en-US"/>
              <a:pPr>
                <a:defRPr/>
              </a:pPr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93" y="4416270"/>
            <a:ext cx="5607021" cy="4182740"/>
          </a:xfrm>
          <a:prstGeom prst="rect">
            <a:avLst/>
          </a:prstGeom>
        </p:spPr>
        <p:txBody>
          <a:bodyPr vert="horz" lIns="92007" tIns="46003" rIns="92007" bIns="4600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343"/>
            <a:ext cx="3037407" cy="465461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72" y="8829343"/>
            <a:ext cx="3037407" cy="465461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CC772BF2-2B34-4423-85FD-FFF0F93A1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2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9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5729A-BDD0-4272-A8CE-24711170998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00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5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4CD7D5-3B20-4B82-B6B7-8E8D0B9FD1E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65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07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91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9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40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5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02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2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7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3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6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8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484DF-6496-43D7-8DA8-FCD63EE1058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72BF2-2B34-4423-85FD-FFF0F93A17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6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6AE53-BD0D-449C-952F-6EB9709760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59472"/>
      </p:ext>
    </p:extLst>
  </p:cSld>
  <p:clrMapOvr>
    <a:masterClrMapping/>
  </p:clrMapOvr>
  <p:transition spd="med"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9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12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8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4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2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0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70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BC81-FCFB-43DE-93C8-B9C35C0D0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68574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29F5C-307B-4C0E-9684-B831C100E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80221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66890-1E8D-4419-B51A-DAECDC57D3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37538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8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121D1-5DAA-4E12-BA18-2F001D95E0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9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66463-5720-440A-8CF3-512B34D9D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01426"/>
      </p:ext>
    </p:extLst>
  </p:cSld>
  <p:clrMapOvr>
    <a:masterClrMapping/>
  </p:clrMapOvr>
  <p:transition spd="med"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82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1B31B40-17FA-4CE7-84AC-A8635AF295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6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  <p:sldLayoutId id="2147484749" r:id="rId13"/>
    <p:sldLayoutId id="2147484750" r:id="rId14"/>
    <p:sldLayoutId id="2147484751" r:id="rId15"/>
    <p:sldLayoutId id="2147484752" r:id="rId16"/>
    <p:sldLayoutId id="2147484753" r:id="rId17"/>
    <p:sldLayoutId id="2147484754" r:id="rId18"/>
    <p:sldLayoutId id="2147484755" r:id="rId19"/>
  </p:sldLayoutIdLst>
  <p:transition spd="med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491" y="533401"/>
            <a:ext cx="6251304" cy="160019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/>
              <a:t>Rogers</a:t>
            </a:r>
            <a:br>
              <a:rPr lang="en-US" dirty="0"/>
            </a:br>
            <a:r>
              <a:rPr lang="en-US" dirty="0"/>
              <a:t>Public Schools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09801"/>
            <a:ext cx="3276600" cy="533399"/>
          </a:xfrm>
        </p:spPr>
        <p:txBody>
          <a:bodyPr>
            <a:normAutofit fontScale="85000" lnSpcReduction="10000"/>
          </a:bodyPr>
          <a:lstStyle/>
          <a:p>
            <a:pPr algn="l" eaLnBrk="1" hangingPunct="1"/>
            <a:r>
              <a:rPr lang="en-US" dirty="0"/>
              <a:t>Finance Department Orientation</a:t>
            </a:r>
          </a:p>
          <a:p>
            <a:pPr eaLnBrk="1" hangingPunct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00400"/>
            <a:ext cx="5645658" cy="23622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09800"/>
            <a:ext cx="6251303" cy="1049235"/>
          </a:xfrm>
        </p:spPr>
        <p:txBody>
          <a:bodyPr/>
          <a:lstStyle/>
          <a:p>
            <a:r>
              <a:rPr lang="en-US" dirty="0"/>
              <a:t>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3331718097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43491" y="152401"/>
            <a:ext cx="6251303" cy="1219200"/>
          </a:xfrm>
        </p:spPr>
        <p:txBody>
          <a:bodyPr/>
          <a:lstStyle/>
          <a:p>
            <a:r>
              <a:rPr lang="en-US" dirty="0"/>
              <a:t>Colonial Life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42" y="1217596"/>
            <a:ext cx="7775258" cy="52594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Offered through the state to all contracted employees working 30 or more hours per week and contracted bus drivers.</a:t>
            </a:r>
          </a:p>
          <a:p>
            <a:pPr>
              <a:defRPr/>
            </a:pPr>
            <a:r>
              <a:rPr lang="en-US" dirty="0"/>
              <a:t>You will automatically be enrolled in a $10,000 policy for $2.30  per month, if you are eligible. (30 hours or more)</a:t>
            </a:r>
          </a:p>
          <a:p>
            <a:pPr>
              <a:defRPr/>
            </a:pPr>
            <a:r>
              <a:rPr lang="en-US" dirty="0"/>
              <a:t>You have the option to decline</a:t>
            </a:r>
          </a:p>
          <a:p>
            <a:pPr>
              <a:defRPr/>
            </a:pPr>
            <a:r>
              <a:rPr lang="en-US" dirty="0"/>
              <a:t>Extra coverage is available</a:t>
            </a:r>
          </a:p>
          <a:p>
            <a:pPr>
              <a:defRPr/>
            </a:pPr>
            <a:r>
              <a:rPr lang="en-US" dirty="0"/>
              <a:t>You will receive an enrollment email from Marisol Serafin when you have access to enroll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Enrollment is through Colonial Life portal.</a:t>
            </a:r>
          </a:p>
          <a:p>
            <a:pPr>
              <a:defRPr/>
            </a:pPr>
            <a:r>
              <a:rPr lang="en-US" dirty="0"/>
              <a:t>If coming from another Arkansas public school, your current coverage will transfer.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As a transfer,  you have the option to decline or enroll in additional coverage.</a:t>
            </a:r>
          </a:p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43491" y="228601"/>
            <a:ext cx="6251303" cy="761999"/>
          </a:xfrm>
        </p:spPr>
        <p:txBody>
          <a:bodyPr/>
          <a:lstStyle/>
          <a:p>
            <a:r>
              <a:rPr lang="en-US" dirty="0"/>
              <a:t>Health Insurance </a:t>
            </a:r>
            <a:r>
              <a:rPr lang="en-US" sz="900" dirty="0"/>
              <a:t>                                          </a:t>
            </a:r>
            <a:endParaRPr lang="en-US" dirty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624998" y="1066800"/>
            <a:ext cx="7888288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Offered to contracted employees working 30 or more hours per week and contracted bus drivers.</a:t>
            </a:r>
          </a:p>
          <a:p>
            <a:r>
              <a:rPr lang="en-US" dirty="0"/>
              <a:t>District pays </a:t>
            </a:r>
            <a:r>
              <a:rPr lang="en-US" dirty="0">
                <a:solidFill>
                  <a:srgbClr val="00B0F0"/>
                </a:solidFill>
              </a:rPr>
              <a:t>$234.50 </a:t>
            </a:r>
            <a:r>
              <a:rPr lang="en-US" dirty="0"/>
              <a:t>per month for employee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Current Plans Available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Premium – Health Advantage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Classic – Health Advantage (HSA available-Data Path)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Basic – Health Advantage (HSA available-Data Path)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If spouse is offered health care coverage from their employer, they </a:t>
            </a:r>
            <a:r>
              <a:rPr lang="en-US" u="sng" dirty="0"/>
              <a:t>may not enroll on your plan.</a:t>
            </a:r>
          </a:p>
          <a:p>
            <a:pPr>
              <a:lnSpc>
                <a:spcPct val="90000"/>
              </a:lnSpc>
            </a:pPr>
            <a:r>
              <a:rPr lang="en-US" dirty="0"/>
              <a:t>You will receive an enrollment email from Marisol Serafin when you have access to enroll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Enrollment is through the </a:t>
            </a:r>
            <a:r>
              <a:rPr lang="en-US" dirty="0" err="1"/>
              <a:t>ARBenefits</a:t>
            </a:r>
            <a:r>
              <a:rPr lang="en-US" dirty="0"/>
              <a:t> portal.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Documentation needed to enroll: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Dependents: Birth Certificate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Spouse: Marriage License and Spousal Affidavit Form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Health Insurance Monthly Premiums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28650" y="990600"/>
            <a:ext cx="7886700" cy="5638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Premium 						</a:t>
            </a:r>
          </a:p>
          <a:p>
            <a:pPr lvl="1"/>
            <a:r>
              <a:rPr lang="en-US" sz="2900" dirty="0"/>
              <a:t>Employee only $201.96</a:t>
            </a:r>
          </a:p>
          <a:p>
            <a:pPr lvl="1"/>
            <a:r>
              <a:rPr lang="en-US" sz="2900" dirty="0"/>
              <a:t>Employee &amp; Spouse $706.92</a:t>
            </a:r>
          </a:p>
          <a:p>
            <a:pPr lvl="1"/>
            <a:r>
              <a:rPr lang="en-US" sz="2900" dirty="0"/>
              <a:t>Employee &amp; Child(ren) $457.28</a:t>
            </a:r>
          </a:p>
          <a:p>
            <a:pPr lvl="1"/>
            <a:r>
              <a:rPr lang="en-US" sz="2900" dirty="0"/>
              <a:t>Employee &amp; Family $779.68</a:t>
            </a:r>
          </a:p>
          <a:p>
            <a:pPr marL="0" indent="0">
              <a:buNone/>
            </a:pPr>
            <a:r>
              <a:rPr lang="en-US" sz="2900" dirty="0"/>
              <a:t>Classic </a:t>
            </a:r>
          </a:p>
          <a:p>
            <a:pPr lvl="1"/>
            <a:r>
              <a:rPr lang="en-US" sz="2900" dirty="0"/>
              <a:t>Employee only $88.38</a:t>
            </a:r>
          </a:p>
          <a:p>
            <a:pPr lvl="1"/>
            <a:r>
              <a:rPr lang="en-US" sz="2900" dirty="0"/>
              <a:t>Employee &amp; Spouse $347.76</a:t>
            </a:r>
          </a:p>
          <a:p>
            <a:pPr lvl="1"/>
            <a:r>
              <a:rPr lang="en-US" sz="2900" dirty="0"/>
              <a:t>Employee &amp; Child(ren) $209.30</a:t>
            </a:r>
          </a:p>
          <a:p>
            <a:pPr lvl="1"/>
            <a:r>
              <a:rPr lang="en-US" sz="2900" dirty="0"/>
              <a:t>Employee &amp; Family $391.88</a:t>
            </a:r>
          </a:p>
          <a:p>
            <a:pPr marL="0" indent="0">
              <a:buNone/>
            </a:pPr>
            <a:r>
              <a:rPr lang="en-US" sz="2900" dirty="0"/>
              <a:t>Basic </a:t>
            </a:r>
            <a:endParaRPr lang="en-US" sz="2900" b="1" i="1" dirty="0">
              <a:latin typeface="Arial Narrow" pitchFamily="34" charset="0"/>
            </a:endParaRPr>
          </a:p>
          <a:p>
            <a:pPr lvl="1"/>
            <a:r>
              <a:rPr lang="en-US" sz="2900" dirty="0"/>
              <a:t>Employee only $43.24</a:t>
            </a:r>
          </a:p>
          <a:p>
            <a:pPr lvl="1"/>
            <a:r>
              <a:rPr lang="en-US" sz="2900" dirty="0"/>
              <a:t>Employee &amp; Spouse $241.58</a:t>
            </a:r>
          </a:p>
          <a:p>
            <a:pPr lvl="1"/>
            <a:r>
              <a:rPr lang="en-US" sz="2900" dirty="0"/>
              <a:t>Employee &amp; Child(ren) $140.02</a:t>
            </a:r>
          </a:p>
          <a:p>
            <a:pPr lvl="1"/>
            <a:r>
              <a:rPr lang="en-US" sz="2900" dirty="0"/>
              <a:t>Employee &amp; Family $262.12</a:t>
            </a:r>
          </a:p>
          <a:p>
            <a:pPr lvl="1"/>
            <a:endParaRPr lang="en-US" sz="2900" dirty="0"/>
          </a:p>
          <a:p>
            <a:pPr marL="450000" lvl="1" indent="0" algn="ctr">
              <a:buNone/>
            </a:pPr>
            <a:r>
              <a:rPr lang="en-US" sz="3300" dirty="0">
                <a:solidFill>
                  <a:srgbClr val="FFFF00"/>
                </a:solidFill>
              </a:rPr>
              <a:t>Rates effective 2025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BA638-760F-4C48-A431-433D271A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24200"/>
            <a:ext cx="2557040" cy="80791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0874"/>
            <a:ext cx="6251303" cy="1059305"/>
          </a:xfrm>
        </p:spPr>
        <p:txBody>
          <a:bodyPr/>
          <a:lstStyle/>
          <a:p>
            <a:r>
              <a:rPr lang="en-US" dirty="0"/>
              <a:t>Premium Plan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051" y="1676400"/>
            <a:ext cx="3810000" cy="37734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Deductible </a:t>
            </a:r>
          </a:p>
          <a:p>
            <a:pPr lvl="1"/>
            <a:r>
              <a:rPr lang="en-US" sz="1800" dirty="0"/>
              <a:t>$750 individual</a:t>
            </a:r>
          </a:p>
          <a:p>
            <a:pPr lvl="1"/>
            <a:r>
              <a:rPr lang="en-US" sz="1800" dirty="0"/>
              <a:t>$1,500 family</a:t>
            </a:r>
          </a:p>
          <a:p>
            <a:pPr lvl="1">
              <a:buNone/>
            </a:pPr>
            <a:endParaRPr lang="en-US" sz="1800" dirty="0"/>
          </a:p>
          <a:p>
            <a:r>
              <a:rPr lang="en-US" sz="2400" dirty="0"/>
              <a:t>RX card</a:t>
            </a:r>
          </a:p>
          <a:p>
            <a:pPr lvl="1"/>
            <a:r>
              <a:rPr lang="en-US" sz="1800" dirty="0"/>
              <a:t>$15 generic</a:t>
            </a:r>
          </a:p>
          <a:p>
            <a:pPr lvl="1"/>
            <a:r>
              <a:rPr lang="en-US" sz="1800" dirty="0"/>
              <a:t>$40 preferred</a:t>
            </a:r>
          </a:p>
          <a:p>
            <a:pPr lvl="1"/>
            <a:r>
              <a:rPr lang="en-US" sz="1800" dirty="0"/>
              <a:t>$80 non-preferred</a:t>
            </a:r>
          </a:p>
          <a:p>
            <a:pPr lvl="1"/>
            <a:r>
              <a:rPr lang="en-US" sz="1800" dirty="0"/>
              <a:t>$100 (Tier 4)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44073"/>
            <a:ext cx="4800600" cy="46116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 pays (in-network)</a:t>
            </a:r>
          </a:p>
          <a:p>
            <a:pPr lvl="1"/>
            <a:r>
              <a:rPr lang="en-US" sz="1800" dirty="0"/>
              <a:t>$25 primary doctor</a:t>
            </a:r>
          </a:p>
          <a:p>
            <a:pPr lvl="1"/>
            <a:r>
              <a:rPr lang="en-US" sz="1800" dirty="0"/>
              <a:t>$50 specialist</a:t>
            </a:r>
          </a:p>
          <a:p>
            <a:pPr lvl="1"/>
            <a:r>
              <a:rPr lang="en-US" sz="1800" dirty="0"/>
              <a:t>$250 emergency</a:t>
            </a:r>
          </a:p>
          <a:p>
            <a:pPr lvl="1"/>
            <a:r>
              <a:rPr lang="en-US" sz="1800" dirty="0"/>
              <a:t>$100 urgent care</a:t>
            </a:r>
          </a:p>
          <a:p>
            <a:r>
              <a:rPr lang="en-US" sz="2400" dirty="0"/>
              <a:t>Coinsurance (in-network)</a:t>
            </a:r>
          </a:p>
          <a:p>
            <a:pPr lvl="1"/>
            <a:r>
              <a:rPr lang="en-US" sz="1800" dirty="0"/>
              <a:t>20%  - Up to $2500 individual</a:t>
            </a:r>
          </a:p>
          <a:p>
            <a:pPr lvl="2">
              <a:buNone/>
            </a:pPr>
            <a:r>
              <a:rPr lang="en-US" sz="1800" dirty="0"/>
              <a:t>        $5000 family</a:t>
            </a:r>
            <a:endParaRPr lang="en-US" sz="1600" dirty="0"/>
          </a:p>
          <a:p>
            <a:r>
              <a:rPr lang="en-US" sz="2400" dirty="0"/>
              <a:t>Max out of pocket (in-network)</a:t>
            </a:r>
          </a:p>
          <a:p>
            <a:pPr lvl="1"/>
            <a:r>
              <a:rPr lang="en-US" sz="1800" dirty="0"/>
              <a:t>$3250 medical + $3100 RX individual</a:t>
            </a:r>
          </a:p>
          <a:p>
            <a:pPr lvl="1"/>
            <a:r>
              <a:rPr lang="en-US" sz="1800" dirty="0"/>
              <a:t>$6500 medical + $6200 RX family</a:t>
            </a:r>
          </a:p>
          <a:p>
            <a:pPr lvl="1"/>
            <a:endParaRPr lang="en-US" sz="1800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89284" y="380999"/>
            <a:ext cx="7550943" cy="1143000"/>
          </a:xfrm>
        </p:spPr>
        <p:txBody>
          <a:bodyPr/>
          <a:lstStyle/>
          <a:p>
            <a:r>
              <a:rPr lang="en-US" dirty="0"/>
              <a:t>Classic Plan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0484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59288" cy="5105400"/>
          </a:xfrm>
        </p:spPr>
        <p:txBody>
          <a:bodyPr/>
          <a:lstStyle/>
          <a:p>
            <a:r>
              <a:rPr lang="en-US" dirty="0"/>
              <a:t>Deductible</a:t>
            </a:r>
          </a:p>
          <a:p>
            <a:pPr lvl="1"/>
            <a:r>
              <a:rPr lang="en-US" sz="2000" dirty="0"/>
              <a:t>$1750 individual </a:t>
            </a:r>
          </a:p>
          <a:p>
            <a:pPr lvl="1"/>
            <a:r>
              <a:rPr lang="en-US" sz="2000" dirty="0"/>
              <a:t>$3500 family	</a:t>
            </a:r>
          </a:p>
          <a:p>
            <a:r>
              <a:rPr lang="en-US" dirty="0"/>
              <a:t>No RX card</a:t>
            </a:r>
          </a:p>
          <a:p>
            <a:pPr lvl="1"/>
            <a:r>
              <a:rPr lang="en-US" sz="2000" dirty="0"/>
              <a:t>You pay what insurance company would pay</a:t>
            </a:r>
          </a:p>
          <a:p>
            <a:pPr lvl="1"/>
            <a:r>
              <a:rPr lang="en-US" sz="2000" dirty="0"/>
              <a:t>Counts towards deductible</a:t>
            </a:r>
          </a:p>
          <a:p>
            <a:pPr lvl="1"/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 algn="ctr">
              <a:buNone/>
            </a:pPr>
            <a:endParaRPr lang="en-US" sz="2000" b="1" dirty="0"/>
          </a:p>
          <a:p>
            <a:pPr lvl="1" algn="ctr">
              <a:buNone/>
            </a:pPr>
            <a:endParaRPr lang="en-US" sz="2000" b="1" dirty="0"/>
          </a:p>
          <a:p>
            <a:pPr lvl="1"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0483" name="Content Placeholder 11"/>
          <p:cNvSpPr>
            <a:spLocks noGrp="1"/>
          </p:cNvSpPr>
          <p:nvPr>
            <p:ph sz="half" idx="2"/>
          </p:nvPr>
        </p:nvSpPr>
        <p:spPr>
          <a:xfrm>
            <a:off x="4516438" y="1600201"/>
            <a:ext cx="3962400" cy="3733800"/>
          </a:xfrm>
        </p:spPr>
        <p:txBody>
          <a:bodyPr/>
          <a:lstStyle/>
          <a:p>
            <a:r>
              <a:rPr lang="en-US" dirty="0"/>
              <a:t>Coinsurance</a:t>
            </a:r>
          </a:p>
          <a:p>
            <a:pPr lvl="1"/>
            <a:r>
              <a:rPr lang="en-US" sz="2000" dirty="0"/>
              <a:t>20% after deductible</a:t>
            </a:r>
          </a:p>
          <a:p>
            <a:pPr lvl="2">
              <a:buFont typeface="Wingdings" pitchFamily="2" charset="2"/>
              <a:buNone/>
            </a:pPr>
            <a:r>
              <a:rPr lang="en-US" sz="2000" dirty="0"/>
              <a:t>up to $4700 individual</a:t>
            </a:r>
          </a:p>
          <a:p>
            <a:pPr lvl="2">
              <a:buFont typeface="Wingdings" pitchFamily="2" charset="2"/>
              <a:buNone/>
            </a:pPr>
            <a:r>
              <a:rPr lang="en-US" sz="2000" dirty="0"/>
              <a:t>$6475 family</a:t>
            </a:r>
          </a:p>
          <a:p>
            <a:r>
              <a:rPr lang="en-US" dirty="0"/>
              <a:t>Max out of pocket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(in-network)</a:t>
            </a:r>
          </a:p>
          <a:p>
            <a:pPr lvl="1"/>
            <a:r>
              <a:rPr lang="en-US" sz="2000" dirty="0"/>
              <a:t>$6450 individual</a:t>
            </a:r>
          </a:p>
          <a:p>
            <a:pPr lvl="1"/>
            <a:r>
              <a:rPr lang="en-US" sz="2000" dirty="0"/>
              <a:t>$9675 family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518160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HSA available - Data Path</a:t>
            </a: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33400"/>
            <a:ext cx="7765322" cy="104665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Basic Plan </a:t>
            </a:r>
            <a:br>
              <a:rPr lang="en-US" sz="3200" i="1" dirty="0">
                <a:solidFill>
                  <a:srgbClr val="FF0000"/>
                </a:solidFill>
              </a:rPr>
            </a:b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32313"/>
          </a:xfrm>
        </p:spPr>
        <p:txBody>
          <a:bodyPr>
            <a:normAutofit/>
          </a:bodyPr>
          <a:lstStyle/>
          <a:p>
            <a:r>
              <a:rPr lang="en-US" dirty="0"/>
              <a:t>Deductible</a:t>
            </a:r>
          </a:p>
          <a:p>
            <a:pPr lvl="1"/>
            <a:r>
              <a:rPr lang="en-US" sz="2000" dirty="0"/>
              <a:t>$4000 individual </a:t>
            </a:r>
          </a:p>
          <a:p>
            <a:pPr lvl="1"/>
            <a:r>
              <a:rPr lang="en-US" sz="2000" dirty="0"/>
              <a:t>$8000 family	</a:t>
            </a:r>
          </a:p>
          <a:p>
            <a:r>
              <a:rPr lang="en-US" dirty="0"/>
              <a:t>No RX card</a:t>
            </a:r>
          </a:p>
          <a:p>
            <a:pPr lvl="1"/>
            <a:r>
              <a:rPr lang="en-US" sz="2000" dirty="0"/>
              <a:t>You pay what insurance company would pay</a:t>
            </a:r>
          </a:p>
          <a:p>
            <a:pPr lvl="1"/>
            <a:r>
              <a:rPr lang="en-US" sz="2000" dirty="0"/>
              <a:t>Counts towards deductible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/>
              <a:t>Coinsurance</a:t>
            </a:r>
          </a:p>
          <a:p>
            <a:pPr lvl="1"/>
            <a:r>
              <a:rPr lang="en-US" sz="2000" dirty="0"/>
              <a:t>20% after deductible</a:t>
            </a:r>
          </a:p>
          <a:p>
            <a:pPr lvl="1">
              <a:buNone/>
            </a:pPr>
            <a:r>
              <a:rPr lang="en-US" sz="2000" dirty="0"/>
              <a:t>	up to $2450 individual</a:t>
            </a:r>
          </a:p>
          <a:p>
            <a:pPr lvl="1">
              <a:buNone/>
            </a:pPr>
            <a:r>
              <a:rPr lang="en-US" sz="2000" dirty="0"/>
              <a:t>	$4900 family</a:t>
            </a:r>
          </a:p>
          <a:p>
            <a:r>
              <a:rPr lang="en-US" dirty="0"/>
              <a:t>Max out of pocket</a:t>
            </a:r>
          </a:p>
          <a:p>
            <a:pPr lvl="1"/>
            <a:r>
              <a:rPr lang="en-US" sz="2000" dirty="0"/>
              <a:t>$6450 individual</a:t>
            </a:r>
          </a:p>
          <a:p>
            <a:pPr lvl="1"/>
            <a:r>
              <a:rPr lang="en-US" sz="2000" dirty="0"/>
              <a:t>$12900 family</a:t>
            </a:r>
          </a:p>
          <a:p>
            <a:r>
              <a:rPr lang="en-US" b="1" dirty="0"/>
              <a:t>NO out-of-network coverage</a:t>
            </a:r>
          </a:p>
          <a:p>
            <a:r>
              <a:rPr lang="en-US" dirty="0"/>
              <a:t>HSA available – Data Path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SzPct val="750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Perks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305800" cy="3694113"/>
          </a:xfrm>
        </p:spPr>
        <p:txBody>
          <a:bodyPr/>
          <a:lstStyle/>
          <a:p>
            <a:r>
              <a:rPr lang="en-US" sz="3200" dirty="0"/>
              <a:t>Activity Pass</a:t>
            </a:r>
          </a:p>
          <a:p>
            <a:r>
              <a:rPr lang="en-US" sz="3200" dirty="0"/>
              <a:t>Discounts For Staff</a:t>
            </a:r>
          </a:p>
          <a:p>
            <a:pPr lvl="1"/>
            <a:r>
              <a:rPr lang="en-US" sz="1800" dirty="0"/>
              <a:t>Go to:  Rogers Public Schools Website » Departments » Human Resources » Discounts for Staff</a:t>
            </a:r>
          </a:p>
        </p:txBody>
      </p:sp>
    </p:spTree>
    <p:extLst>
      <p:ext uri="{BB962C8B-B14F-4D97-AF65-F5344CB8AC3E}">
        <p14:creationId xmlns:p14="http://schemas.microsoft.com/office/powerpoint/2010/main" val="1780609521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251303" cy="1059305"/>
          </a:xfrm>
        </p:spPr>
        <p:txBody>
          <a:bodyPr>
            <a:normAutofit/>
          </a:bodyPr>
          <a:lstStyle/>
          <a:p>
            <a:r>
              <a:rPr lang="en-US" dirty="0"/>
              <a:t>Section 125 Cafeteria Plan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676399"/>
            <a:ext cx="8305800" cy="4876801"/>
          </a:xfrm>
        </p:spPr>
        <p:txBody>
          <a:bodyPr>
            <a:normAutofit/>
          </a:bodyPr>
          <a:lstStyle/>
          <a:p>
            <a:r>
              <a:rPr lang="en-US" sz="2400" dirty="0"/>
              <a:t>Offered to contracted employees working 20 or more hours per  week.</a:t>
            </a:r>
          </a:p>
          <a:p>
            <a:r>
              <a:rPr lang="en-US" sz="2400" dirty="0"/>
              <a:t>Plans offered: Dental, Vision, Short Term Disability, etc.</a:t>
            </a:r>
          </a:p>
          <a:p>
            <a:r>
              <a:rPr lang="en-US" sz="2400" dirty="0"/>
              <a:t>You will receive an enrollment email from Marisol Serafin when you have access to enroll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Enrollment is through </a:t>
            </a:r>
            <a:r>
              <a:rPr lang="en-US" sz="2200" dirty="0" err="1"/>
              <a:t>USAble</a:t>
            </a:r>
            <a:r>
              <a:rPr lang="en-US" sz="2200" dirty="0"/>
              <a:t> portal.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58032-6BE2-42DB-988F-AC320F53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989069"/>
            <a:ext cx="2362200" cy="103822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34498197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43491" y="152401"/>
            <a:ext cx="6251303" cy="838199"/>
          </a:xfrm>
        </p:spPr>
        <p:txBody>
          <a:bodyPr/>
          <a:lstStyle/>
          <a:p>
            <a:r>
              <a:rPr lang="en-US" dirty="0"/>
              <a:t>Dental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6242" y="1010653"/>
            <a:ext cx="83058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2"/>
              </a:buClr>
              <a:buSzPct val="110000"/>
              <a:buNone/>
            </a:pPr>
            <a:r>
              <a:rPr lang="en-US" sz="2400" dirty="0"/>
              <a:t>Delta Dental 			</a:t>
            </a:r>
            <a:endParaRPr lang="en-US" sz="2200" dirty="0"/>
          </a:p>
          <a:p>
            <a:pPr lvl="1">
              <a:buClrTx/>
            </a:pPr>
            <a:r>
              <a:rPr lang="en-US" dirty="0"/>
              <a:t>Deductible – $50 per person 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Annual Benefit – $1,500 per person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Right Start 4 Kids – In network providers at 100% coinsurance up to age 13</a:t>
            </a:r>
          </a:p>
          <a:p>
            <a:pPr lvl="1">
              <a:buClr>
                <a:schemeClr val="tx2"/>
              </a:buClr>
              <a:buSzPct val="110000"/>
            </a:pPr>
            <a:r>
              <a:rPr lang="en-US" sz="2000" dirty="0"/>
              <a:t>Preventative Services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In-Network 100% coverage</a:t>
            </a:r>
          </a:p>
          <a:p>
            <a:pPr lvl="1">
              <a:buClr>
                <a:schemeClr val="tx2"/>
              </a:buClr>
            </a:pPr>
            <a:r>
              <a:rPr lang="en-US" sz="1800" dirty="0"/>
              <a:t>Basic Services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In-Network 80% coverage after deductible</a:t>
            </a:r>
          </a:p>
          <a:p>
            <a:pPr lvl="1">
              <a:buClr>
                <a:schemeClr val="tx2"/>
              </a:buClr>
            </a:pPr>
            <a:r>
              <a:rPr lang="en-US" sz="1800" dirty="0"/>
              <a:t>Major Services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en-US" dirty="0"/>
              <a:t>In-Network 50% coverage after deductible</a:t>
            </a:r>
          </a:p>
          <a:p>
            <a:pPr lvl="1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sz="1800" dirty="0">
                <a:solidFill>
                  <a:srgbClr val="C00000"/>
                </a:solidFill>
              </a:rPr>
              <a:t>                    </a:t>
            </a:r>
            <a:r>
              <a:rPr lang="en-US" sz="1800" dirty="0">
                <a:solidFill>
                  <a:srgbClr val="00B0F0"/>
                </a:solidFill>
              </a:rPr>
              <a:t>You will receive a dental card in the mail.</a:t>
            </a:r>
          </a:p>
          <a:p>
            <a:pPr lvl="1">
              <a:buNone/>
            </a:pPr>
            <a:endParaRPr lang="en-US" sz="1600" dirty="0"/>
          </a:p>
          <a:p>
            <a:pPr lvl="1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8CC5D-59DC-4D6F-9AD7-41814207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143000"/>
            <a:ext cx="1984058" cy="405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103FA-926D-42F8-8C4F-162F38A3A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516600"/>
            <a:ext cx="3810000" cy="13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2534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16218" y="384746"/>
            <a:ext cx="6251303" cy="1059305"/>
          </a:xfrm>
        </p:spPr>
        <p:txBody>
          <a:bodyPr/>
          <a:lstStyle/>
          <a:p>
            <a:r>
              <a:rPr lang="en-US" dirty="0"/>
              <a:t>Finance Department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61320"/>
            <a:ext cx="8305800" cy="44958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Aly Caldwell Thomason – Accounts Payable</a:t>
            </a:r>
          </a:p>
          <a:p>
            <a:r>
              <a:rPr lang="en-US" sz="2400" dirty="0"/>
              <a:t>Ashley Phillips – Payroll/Benefits</a:t>
            </a:r>
          </a:p>
          <a:p>
            <a:r>
              <a:rPr lang="en-US" sz="2400" dirty="0"/>
              <a:t>Blanca Guerra – Teacher Retirement</a:t>
            </a:r>
          </a:p>
          <a:p>
            <a:r>
              <a:rPr lang="en-US" sz="2400" dirty="0"/>
              <a:t>Jake </a:t>
            </a:r>
            <a:r>
              <a:rPr lang="en-US" sz="2400" dirty="0" err="1"/>
              <a:t>Haak</a:t>
            </a:r>
            <a:r>
              <a:rPr lang="en-US" sz="2400" dirty="0"/>
              <a:t> – CFO</a:t>
            </a:r>
          </a:p>
          <a:p>
            <a:r>
              <a:rPr lang="en-US" sz="2400" dirty="0"/>
              <a:t>Marisol Serafin – Benefits Coordinator</a:t>
            </a:r>
          </a:p>
          <a:p>
            <a:r>
              <a:rPr lang="en-US" sz="2400" dirty="0" err="1"/>
              <a:t>Miriah</a:t>
            </a:r>
            <a:r>
              <a:rPr lang="en-US" sz="2400" dirty="0"/>
              <a:t> </a:t>
            </a:r>
            <a:r>
              <a:rPr lang="en-US" sz="2400" dirty="0" err="1"/>
              <a:t>Grosshart</a:t>
            </a:r>
            <a:r>
              <a:rPr lang="en-US" sz="2400" dirty="0"/>
              <a:t> – Receipts/Coding</a:t>
            </a:r>
          </a:p>
          <a:p>
            <a:r>
              <a:rPr lang="en-US" sz="2400" dirty="0"/>
              <a:t>Nancy Price – Payroll/Contracts</a:t>
            </a:r>
          </a:p>
          <a:p>
            <a:r>
              <a:rPr lang="en-US" sz="2400" dirty="0"/>
              <a:t>Tanya Schein - Credit Cards/Attendance</a:t>
            </a:r>
          </a:p>
          <a:p>
            <a:r>
              <a:rPr lang="en-US" sz="2400" dirty="0"/>
              <a:t>Finance Intern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2200"/>
            <a:ext cx="2133600" cy="2667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43491" y="228601"/>
            <a:ext cx="6251303" cy="990600"/>
          </a:xfrm>
        </p:spPr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1123348"/>
            <a:ext cx="8305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Delta </a:t>
            </a:r>
            <a:r>
              <a:rPr lang="en-US" dirty="0"/>
              <a:t>Vision Eye Med</a:t>
            </a:r>
            <a:r>
              <a:rPr lang="en-US" sz="2000" dirty="0"/>
              <a:t>                       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b="1" dirty="0"/>
          </a:p>
          <a:p>
            <a:pPr lvl="1"/>
            <a:r>
              <a:rPr lang="en-US" sz="1800" dirty="0"/>
              <a:t>Exam Co-Pay is $10.00</a:t>
            </a:r>
          </a:p>
          <a:p>
            <a:pPr lvl="1"/>
            <a:r>
              <a:rPr lang="en-US" sz="1800" dirty="0"/>
              <a:t>Materials Co-Pay is $10.00</a:t>
            </a:r>
          </a:p>
          <a:p>
            <a:pPr lvl="1"/>
            <a:r>
              <a:rPr lang="en-US" sz="1800" dirty="0"/>
              <a:t>Allowance of $200.00 (glasses/contacts) + 15% off remainder on frames (at participating providers)</a:t>
            </a:r>
          </a:p>
          <a:p>
            <a:r>
              <a:rPr lang="en-US" sz="2000" dirty="0"/>
              <a:t>Benefit Period is once every 12 months since your last date of service.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			      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</a:rPr>
              <a:t>                     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00B0F0"/>
                </a:solidFill>
              </a:rPr>
              <a:t>You will receive a vision card in the mail.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81243-CB07-4A9E-AB48-002AE92E2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505200"/>
            <a:ext cx="3600450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E9A341-DD6D-46EC-92E3-05028E58935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3600" y="1295400"/>
            <a:ext cx="2552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14447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490" y="446109"/>
            <a:ext cx="6251303" cy="1049235"/>
          </a:xfrm>
        </p:spPr>
        <p:txBody>
          <a:bodyPr/>
          <a:lstStyle/>
          <a:p>
            <a:pPr eaLnBrk="1" hangingPunct="1"/>
            <a:r>
              <a:rPr lang="en-US" dirty="0"/>
              <a:t>Long Term Disability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72598" y="1676400"/>
            <a:ext cx="8193088" cy="3846513"/>
          </a:xfrm>
        </p:spPr>
        <p:txBody>
          <a:bodyPr/>
          <a:lstStyle/>
          <a:p>
            <a:pPr eaLnBrk="1" hangingPunct="1"/>
            <a:r>
              <a:rPr lang="en-US" dirty="0"/>
              <a:t>District pays for Long-term disability</a:t>
            </a:r>
          </a:p>
          <a:p>
            <a:pPr eaLnBrk="1" hangingPunct="1"/>
            <a:r>
              <a:rPr lang="en-US" dirty="0"/>
              <a:t>LTD pays up to 60% of salary after 90 days</a:t>
            </a:r>
          </a:p>
          <a:p>
            <a:pPr eaLnBrk="1" hangingPunct="1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CC3BF-8B5F-47E3-9F69-61F90B30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128613"/>
            <a:ext cx="1828800" cy="5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5804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43490" y="457200"/>
            <a:ext cx="6251303" cy="1049235"/>
          </a:xfrm>
        </p:spPr>
        <p:txBody>
          <a:bodyPr/>
          <a:lstStyle/>
          <a:p>
            <a:r>
              <a:rPr lang="en-US" dirty="0"/>
              <a:t>Short Term Disability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96636" y="1506435"/>
            <a:ext cx="7772400" cy="4495800"/>
          </a:xfrm>
        </p:spPr>
        <p:txBody>
          <a:bodyPr/>
          <a:lstStyle/>
          <a:p>
            <a:r>
              <a:rPr lang="en-US" sz="2400" dirty="0"/>
              <a:t>Pre-existing condition applies and is a 3/12 exclusion.</a:t>
            </a:r>
          </a:p>
          <a:p>
            <a:pPr lvl="1"/>
            <a:r>
              <a:rPr lang="en-US" sz="1800" dirty="0"/>
              <a:t>Example: ANY condition 3 months prior to effective date will NOT be covered for the first 12 months.</a:t>
            </a:r>
          </a:p>
          <a:p>
            <a:pPr lvl="1"/>
            <a:r>
              <a:rPr lang="en-US" sz="1800" dirty="0"/>
              <a:t>Up to $1,250 per 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2B3CA-625C-4F19-AC53-6C267956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077" y="5181600"/>
            <a:ext cx="1828959" cy="536494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348" y="291216"/>
            <a:ext cx="6251303" cy="1049235"/>
          </a:xfrm>
        </p:spPr>
        <p:txBody>
          <a:bodyPr/>
          <a:lstStyle/>
          <a:p>
            <a:r>
              <a:rPr lang="en-US" dirty="0"/>
              <a:t>Supplemental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41" y="1338045"/>
            <a:ext cx="8229918" cy="4834155"/>
          </a:xfrm>
        </p:spPr>
        <p:txBody>
          <a:bodyPr>
            <a:normAutofit/>
          </a:bodyPr>
          <a:lstStyle/>
          <a:p>
            <a:pPr marL="80100" indent="0">
              <a:buNone/>
            </a:pPr>
            <a:r>
              <a:rPr lang="en-US" dirty="0"/>
              <a:t>Hospital Indemnity - US Able Life</a:t>
            </a:r>
          </a:p>
          <a:p>
            <a:pPr lvl="2"/>
            <a:r>
              <a:rPr lang="en-US" sz="1800" dirty="0"/>
              <a:t>Age based at issue age </a:t>
            </a:r>
          </a:p>
          <a:p>
            <a:pPr lvl="2"/>
            <a:r>
              <a:rPr lang="en-US" sz="1800" dirty="0"/>
              <a:t>12/12 pre-existing condition, any condition 12 months prior to effective date will not be covered for first 12 months</a:t>
            </a:r>
          </a:p>
          <a:p>
            <a:pPr lvl="2"/>
            <a:r>
              <a:rPr lang="en-US" sz="1800" dirty="0"/>
              <a:t>Wellness benefit $30 per person per calendar year</a:t>
            </a:r>
          </a:p>
          <a:p>
            <a:pPr marL="914400" lvl="2" indent="0">
              <a:buNone/>
            </a:pPr>
            <a:endParaRPr lang="en-US" sz="1800" dirty="0"/>
          </a:p>
          <a:p>
            <a:pPr marL="80100" indent="0">
              <a:buNone/>
            </a:pPr>
            <a:r>
              <a:rPr lang="en-US" dirty="0"/>
              <a:t>Cancer – </a:t>
            </a:r>
            <a:r>
              <a:rPr lang="en-US" dirty="0" err="1"/>
              <a:t>TransAmerica</a:t>
            </a:r>
            <a:endParaRPr lang="en-US" dirty="0"/>
          </a:p>
          <a:p>
            <a:pPr lvl="2"/>
            <a:r>
              <a:rPr lang="en-US" sz="1800" dirty="0"/>
              <a:t>Annual wellness benefit $100 per person per calendar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56AB1-4954-47B3-93C2-C91AE71C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40022"/>
            <a:ext cx="1828959" cy="483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22688-9B62-4FB1-A5A1-DE597BD0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076259"/>
            <a:ext cx="1828959" cy="536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A2DE5D-A8CB-4D1B-B940-5A70D2622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72000"/>
            <a:ext cx="4551336" cy="12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5189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991F-C6CD-405D-8F81-433473BA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653" y="391070"/>
            <a:ext cx="625130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Supplemental Plans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5BD46-667E-4F7D-9506-AE980BF45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0305"/>
            <a:ext cx="8080387" cy="45032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Critical Illness – Aflac </a:t>
            </a:r>
          </a:p>
          <a:p>
            <a:pPr lvl="1"/>
            <a:r>
              <a:rPr lang="en-US" dirty="0"/>
              <a:t>Age based at issue age</a:t>
            </a:r>
          </a:p>
          <a:p>
            <a:pPr lvl="1"/>
            <a:r>
              <a:rPr lang="en-US" dirty="0"/>
              <a:t>No pre-existing or waiting period</a:t>
            </a:r>
          </a:p>
          <a:p>
            <a:pPr lvl="1"/>
            <a:r>
              <a:rPr lang="en-US" dirty="0"/>
              <a:t>Annual wellness benefit $100 employee and spouse only</a:t>
            </a:r>
          </a:p>
          <a:p>
            <a:pPr marL="0" indent="0">
              <a:buNone/>
            </a:pPr>
            <a:r>
              <a:rPr lang="en-US" dirty="0"/>
              <a:t>Accident – Aflac</a:t>
            </a:r>
            <a:endParaRPr lang="en-US" sz="1900" dirty="0"/>
          </a:p>
          <a:p>
            <a:pPr lvl="1"/>
            <a:r>
              <a:rPr lang="en-US" dirty="0"/>
              <a:t>Wellness benefit $100 per person per calendar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AD27D-BB23-4D3D-AC5A-20C09DDE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105400"/>
            <a:ext cx="1603387" cy="5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FAC34-3689-4FAB-8F2B-2AEDE4CE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53" y="3962400"/>
            <a:ext cx="4791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2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348" y="381000"/>
            <a:ext cx="6251303" cy="1049235"/>
          </a:xfrm>
        </p:spPr>
        <p:txBody>
          <a:bodyPr/>
          <a:lstStyle/>
          <a:p>
            <a:r>
              <a:rPr lang="en-US" dirty="0"/>
              <a:t>Life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4193"/>
            <a:ext cx="7772400" cy="445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Voluntary Term Life Insurance – </a:t>
            </a:r>
            <a:r>
              <a:rPr lang="en-US" dirty="0" err="1"/>
              <a:t>USAble</a:t>
            </a:r>
            <a:r>
              <a:rPr lang="en-US" dirty="0"/>
              <a:t> Life</a:t>
            </a:r>
          </a:p>
          <a:p>
            <a:pPr lvl="1"/>
            <a:r>
              <a:rPr lang="en-US" sz="1800" dirty="0"/>
              <a:t>Age Based </a:t>
            </a:r>
          </a:p>
          <a:p>
            <a:pPr lvl="1"/>
            <a:r>
              <a:rPr lang="en-US" sz="1800" dirty="0"/>
              <a:t>Guarantee issue up to $200,000</a:t>
            </a:r>
          </a:p>
          <a:p>
            <a:pPr lvl="1"/>
            <a:r>
              <a:rPr lang="en-US" sz="1800" dirty="0"/>
              <a:t>Dependent Life </a:t>
            </a:r>
          </a:p>
          <a:p>
            <a:pPr lvl="2"/>
            <a:r>
              <a:rPr lang="en-US" sz="1800" dirty="0"/>
              <a:t>Spouse $5,000 up to $150,000</a:t>
            </a:r>
          </a:p>
          <a:p>
            <a:pPr lvl="2"/>
            <a:r>
              <a:rPr lang="en-US" sz="1800" dirty="0"/>
              <a:t>Child(ren) 6 months an up $5,000 or $10,000</a:t>
            </a:r>
          </a:p>
          <a:p>
            <a:pPr lvl="2"/>
            <a:r>
              <a:rPr lang="en-US" sz="1800" dirty="0"/>
              <a:t>Live births to – 6 months $1,000</a:t>
            </a:r>
          </a:p>
          <a:p>
            <a:pPr marL="457200" lvl="1" indent="0">
              <a:buNone/>
            </a:pPr>
            <a:r>
              <a:rPr lang="en-US" sz="1800" i="1" dirty="0"/>
              <a:t>Dependent coverage is available only when purchasing a policy on yourself.</a:t>
            </a:r>
          </a:p>
          <a:p>
            <a:pPr lvl="2">
              <a:buNone/>
            </a:pPr>
            <a:r>
              <a:rPr lang="en-US" dirty="0"/>
              <a:t>   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03B6D-0D88-4C87-A542-003F2E397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263807"/>
            <a:ext cx="182895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2167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D57A-F17A-423D-99F2-172B2434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345" y="381000"/>
            <a:ext cx="6251303" cy="1049235"/>
          </a:xfrm>
        </p:spPr>
        <p:txBody>
          <a:bodyPr/>
          <a:lstStyle/>
          <a:p>
            <a:r>
              <a:rPr lang="en-US" dirty="0"/>
              <a:t>MetLaw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590C6-E9D9-44D4-9F1B-07AB2A28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610"/>
            <a:ext cx="7315199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MetLife</a:t>
            </a:r>
          </a:p>
          <a:p>
            <a:pPr lvl="1"/>
            <a:r>
              <a:rPr lang="en-US" sz="1800" dirty="0"/>
              <a:t>$21 per month </a:t>
            </a:r>
          </a:p>
          <a:p>
            <a:pPr lvl="1"/>
            <a:r>
              <a:rPr lang="en-US" sz="1800" dirty="0"/>
              <a:t>A voluntary benefit with access to counsel for your personal legal needs.</a:t>
            </a:r>
          </a:p>
          <a:p>
            <a:pPr lvl="2"/>
            <a:r>
              <a:rPr lang="en-US" sz="1800" dirty="0"/>
              <a:t>Will/Trust preparation along with other legal services.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32FE5-A462-464A-B5A4-CE5392FC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729739"/>
            <a:ext cx="1981200" cy="13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7902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0" y="362472"/>
            <a:ext cx="6251303" cy="1049235"/>
          </a:xfrm>
        </p:spPr>
        <p:txBody>
          <a:bodyPr/>
          <a:lstStyle/>
          <a:p>
            <a:r>
              <a:rPr lang="en-US" dirty="0"/>
              <a:t>Universal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8126"/>
            <a:ext cx="7696200" cy="44492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Transamerica– permanent life insurance protection with a premium that never increases due to age</a:t>
            </a:r>
          </a:p>
          <a:p>
            <a:pPr lvl="1"/>
            <a:r>
              <a:rPr lang="en-US" dirty="0"/>
              <a:t>Fully portable</a:t>
            </a:r>
          </a:p>
          <a:p>
            <a:pPr lvl="1"/>
            <a:r>
              <a:rPr lang="en-US" dirty="0"/>
              <a:t>Coverage continues to age 100 as long as premiums are paid</a:t>
            </a:r>
          </a:p>
          <a:p>
            <a:pPr lvl="1"/>
            <a:r>
              <a:rPr lang="en-US" dirty="0"/>
              <a:t>Accelerated Death Benefit for terminal illness</a:t>
            </a:r>
          </a:p>
          <a:p>
            <a:pPr lvl="1"/>
            <a:r>
              <a:rPr lang="en-US" dirty="0"/>
              <a:t>Builds cash value and accrues interest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B4EA8-9004-CA76-40A2-CD6C7A181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76800"/>
            <a:ext cx="2870823" cy="8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3147-4C9B-65E3-FB14-B1FF39F7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RPEF Donation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8FD5-D9A3-2E14-5E84-642606AC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you like to donate?</a:t>
            </a:r>
          </a:p>
          <a:p>
            <a:r>
              <a:rPr lang="en-US" dirty="0"/>
              <a:t>Scan the QR code to sign up.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BBE8C-F42D-74B9-DFDF-1B123124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00400"/>
            <a:ext cx="2286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7F6CD-2837-F01E-6903-9AE7E6895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56612"/>
            <a:ext cx="1905000" cy="14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0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174F-6FB1-0E7C-ECFD-2FE963A1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Powerschool</a:t>
            </a:r>
            <a:r>
              <a:rPr lang="en-US" dirty="0"/>
              <a:t> </a:t>
            </a:r>
            <a:r>
              <a:rPr lang="en-US" dirty="0" err="1"/>
              <a:t>TalentEd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273D-60FE-B25A-3104-760332543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completed all onboarding tasks?</a:t>
            </a:r>
          </a:p>
          <a:p>
            <a:r>
              <a:rPr lang="en-US" dirty="0"/>
              <a:t>All tasks must be complete to be set up in payroll and to have access to enroll in benefits.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2A6D7-66A6-4E8A-AFFC-4881DCFE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124200"/>
            <a:ext cx="3305573" cy="29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5109" y="152400"/>
            <a:ext cx="7696200" cy="914400"/>
          </a:xfrm>
        </p:spPr>
        <p:txBody>
          <a:bodyPr/>
          <a:lstStyle/>
          <a:p>
            <a:pPr eaLnBrk="1" hangingPunct="1"/>
            <a:r>
              <a:rPr lang="en-US" dirty="0"/>
              <a:t>Equalized Salary Payments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6821" y="1066800"/>
            <a:ext cx="7964488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Most employees get 1</a:t>
            </a:r>
            <a:r>
              <a:rPr lang="en-US" sz="2800" baseline="30000" dirty="0"/>
              <a:t>st</a:t>
            </a:r>
            <a:r>
              <a:rPr lang="en-US" sz="2800" dirty="0"/>
              <a:t> check in September and 3 checks in June</a:t>
            </a:r>
          </a:p>
          <a:p>
            <a:pPr eaLnBrk="1" hangingPunct="1"/>
            <a:r>
              <a:rPr lang="en-US" sz="2800" dirty="0"/>
              <a:t>All contracted employees have equalized payments</a:t>
            </a:r>
          </a:p>
          <a:p>
            <a:pPr eaLnBrk="1" hangingPunct="1"/>
            <a:r>
              <a:rPr lang="en-US" sz="2800" dirty="0"/>
              <a:t>Pay day on the 20</a:t>
            </a:r>
            <a:r>
              <a:rPr lang="en-US" sz="2800" baseline="30000" dirty="0"/>
              <a:t>th</a:t>
            </a:r>
            <a:r>
              <a:rPr lang="en-US" sz="2800" dirty="0"/>
              <a:t> of each month</a:t>
            </a:r>
          </a:p>
          <a:p>
            <a:pPr lvl="1"/>
            <a:r>
              <a:rPr lang="en-US" sz="1900" dirty="0"/>
              <a:t>Direct deposit – may have up to 2 bank accounts</a:t>
            </a:r>
          </a:p>
          <a:p>
            <a:pPr lvl="1"/>
            <a:r>
              <a:rPr lang="en-US" sz="1900" dirty="0"/>
              <a:t>Let us know if you change your bank account</a:t>
            </a:r>
          </a:p>
          <a:p>
            <a:pPr lvl="1"/>
            <a:r>
              <a:rPr lang="en-US" sz="19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Check will be mailed to address on file if not signed up for direct deposit. Send an email to </a:t>
            </a:r>
            <a:r>
              <a:rPr lang="en-US" sz="1900" b="1" dirty="0">
                <a:solidFill>
                  <a:srgbClr val="00B0F0"/>
                </a:solidFill>
              </a:rPr>
              <a:t>address@rpsar.net </a:t>
            </a:r>
            <a:r>
              <a:rPr lang="en-US" sz="19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to update your address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/>
              <a:t>School year/ Contract year:</a:t>
            </a:r>
          </a:p>
          <a:p>
            <a:pPr lvl="1" eaLnBrk="1" hangingPunct="1"/>
            <a:r>
              <a:rPr lang="en-US" sz="2400" dirty="0"/>
              <a:t>July 1st – June 30</a:t>
            </a:r>
            <a:r>
              <a:rPr lang="en-US" sz="2400" baseline="30000" dirty="0"/>
              <a:t>th</a:t>
            </a:r>
          </a:p>
          <a:p>
            <a:pPr marL="457200" lvl="1" indent="0" eaLnBrk="1" hangingPunct="1">
              <a:buNone/>
            </a:pPr>
            <a:endParaRPr lang="en-US" sz="2400" dirty="0"/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46348" y="533400"/>
            <a:ext cx="6251303" cy="105930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28123" cy="3437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Benefits Coordinator </a:t>
            </a:r>
          </a:p>
          <a:p>
            <a:pPr lvl="0">
              <a:buClr>
                <a:srgbClr val="DADADA"/>
              </a:buClr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Marisol Serafin</a:t>
            </a:r>
          </a:p>
          <a:p>
            <a:pPr lvl="0">
              <a:buClr>
                <a:srgbClr val="DADADA"/>
              </a:buClr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marisol.serafin@rpsar.net</a:t>
            </a:r>
          </a:p>
          <a:p>
            <a:pPr lvl="0">
              <a:buClr>
                <a:srgbClr val="DADADA"/>
              </a:buClr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(479) 636-3910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u="sng" dirty="0"/>
              <a:t>Finance Department</a:t>
            </a:r>
          </a:p>
          <a:p>
            <a:pPr>
              <a:buNone/>
            </a:pPr>
            <a:r>
              <a:rPr lang="en-US" dirty="0"/>
              <a:t>(479) 636-3910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8642" y="2057400"/>
            <a:ext cx="4201477" cy="343755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Assistant Superintendent for Human Resources</a:t>
            </a:r>
            <a:endParaRPr lang="en-US" dirty="0"/>
          </a:p>
          <a:p>
            <a:r>
              <a:rPr lang="en-US" dirty="0"/>
              <a:t>Dr. Roger Hill</a:t>
            </a:r>
          </a:p>
          <a:p>
            <a:r>
              <a:rPr lang="en-US" dirty="0"/>
              <a:t>roger.hill@rpsar.net</a:t>
            </a:r>
          </a:p>
          <a:p>
            <a:r>
              <a:rPr lang="en-US" dirty="0"/>
              <a:t>(479) 636-3910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348" y="457200"/>
            <a:ext cx="6251303" cy="1049235"/>
          </a:xfrm>
        </p:spPr>
        <p:txBody>
          <a:bodyPr/>
          <a:lstStyle/>
          <a:p>
            <a:pPr eaLnBrk="1" hangingPunct="1"/>
            <a:r>
              <a:rPr lang="en-US" dirty="0"/>
              <a:t>Sick Leave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75455" y="1371600"/>
            <a:ext cx="8193088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1 paid sick day per month worked</a:t>
            </a:r>
          </a:p>
          <a:p>
            <a:pPr lvl="1" eaLnBrk="1" hangingPunct="1"/>
            <a:r>
              <a:rPr lang="en-US" sz="2800" dirty="0"/>
              <a:t>Unlimited accumulation of sick leave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/>
              <a:t>	(</a:t>
            </a:r>
            <a:r>
              <a:rPr lang="en-US" sz="2800" i="1" dirty="0"/>
              <a:t>most districts limit this to 90 days</a:t>
            </a:r>
            <a:r>
              <a:rPr lang="en-US" sz="2800" dirty="0"/>
              <a:t>)</a:t>
            </a:r>
          </a:p>
          <a:p>
            <a:pPr lvl="0">
              <a:buClr>
                <a:srgbClr val="DADADA"/>
              </a:buClr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If you previously worked in another Arkansas Public School, you are eligible to transfer up to 90 days into our district. </a:t>
            </a:r>
          </a:p>
          <a:p>
            <a:pPr>
              <a:buNone/>
            </a:pPr>
            <a:endParaRPr lang="en-US" sz="3000" dirty="0"/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" y="304800"/>
            <a:ext cx="8486775" cy="1143000"/>
          </a:xfrm>
        </p:spPr>
        <p:txBody>
          <a:bodyPr/>
          <a:lstStyle/>
          <a:p>
            <a:pPr eaLnBrk="1" hangingPunct="1"/>
            <a:r>
              <a:rPr lang="en-US" dirty="0"/>
              <a:t>Catastrophic Sick Leave Bank </a:t>
            </a:r>
            <a:r>
              <a:rPr lang="en-US" sz="2400" dirty="0"/>
              <a:t>(optional)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04943" cy="3846513"/>
          </a:xfrm>
        </p:spPr>
        <p:txBody>
          <a:bodyPr/>
          <a:lstStyle/>
          <a:p>
            <a:pPr eaLnBrk="1" hangingPunct="1"/>
            <a:r>
              <a:rPr lang="en-US" sz="3200" dirty="0"/>
              <a:t>Donate 1 sick day</a:t>
            </a:r>
          </a:p>
          <a:p>
            <a:pPr eaLnBrk="1" hangingPunct="1"/>
            <a:r>
              <a:rPr lang="en-US" sz="3200" dirty="0"/>
              <a:t>May be granted up to 30 days per school year for a catastrophic illness</a:t>
            </a:r>
          </a:p>
          <a:p>
            <a:pPr eaLnBrk="1" hangingPunct="1"/>
            <a:endParaRPr lang="en-US" sz="2800" dirty="0"/>
          </a:p>
          <a:p>
            <a:pPr lvl="1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457200"/>
            <a:ext cx="7765322" cy="970450"/>
          </a:xfrm>
        </p:spPr>
        <p:txBody>
          <a:bodyPr/>
          <a:lstStyle/>
          <a:p>
            <a:r>
              <a:rPr lang="en-US" dirty="0"/>
              <a:t>Workers Compensation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580050"/>
            <a:ext cx="7765322" cy="3276599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Report it to your supervisor</a:t>
            </a:r>
          </a:p>
          <a:p>
            <a:r>
              <a:rPr lang="en-US" sz="11200" dirty="0"/>
              <a:t>You are covered</a:t>
            </a:r>
          </a:p>
          <a:p>
            <a:r>
              <a:rPr lang="en-US" sz="11200" dirty="0"/>
              <a:t>Conservative Care Occupational Health</a:t>
            </a:r>
          </a:p>
          <a:p>
            <a:pPr marL="36900" indent="0">
              <a:buNone/>
            </a:pPr>
            <a:r>
              <a:rPr lang="en-US" sz="11200" dirty="0"/>
              <a:t>	1615 W. Persimmon St., Ste B. Rogers, 	AR 	72756</a:t>
            </a:r>
          </a:p>
          <a:p>
            <a:endParaRPr lang="en-US" sz="3200" dirty="0"/>
          </a:p>
          <a:p>
            <a:endParaRPr lang="en-US" sz="3200" dirty="0"/>
          </a:p>
          <a:p>
            <a:pPr marL="36900" indent="0">
              <a:buNone/>
            </a:pPr>
            <a:endParaRPr lang="en-US" sz="4000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657"/>
            <a:ext cx="8486775" cy="762000"/>
          </a:xfrm>
        </p:spPr>
        <p:txBody>
          <a:bodyPr/>
          <a:lstStyle/>
          <a:p>
            <a:pPr eaLnBrk="1" hangingPunct="1"/>
            <a:r>
              <a:rPr lang="en-US" dirty="0"/>
              <a:t>Teacher Retirement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As an employee of Rogers Public Schools, you are </a:t>
            </a:r>
            <a:r>
              <a:rPr lang="en-US" sz="2600" u="sng" dirty="0"/>
              <a:t>automatically a member of ARTRS (Arkansas Teacher Retirement)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Rogers School District matches 15% of salary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Contracted employees w/185 days or more contribute 7%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Contracted employees w/184 days or less have the option to be contributory (</a:t>
            </a:r>
            <a:r>
              <a:rPr lang="en-US" sz="2600" i="1" dirty="0"/>
              <a:t>extra form required</a:t>
            </a:r>
            <a:r>
              <a:rPr lang="en-US" sz="26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Full retirement at 28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Vested in 5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Retirement based on highest 5 years salary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Also eligible for Social Security benefits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Accumulated sick leave is paid at retirement @ ½ your daily rate not to exceed the Sub II rate of pay.</a:t>
            </a:r>
            <a:endParaRPr lang="en-US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/>
              <a:t>	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Webb &amp; Associates</a:t>
            </a:r>
          </a:p>
          <a:p>
            <a:pPr lvl="1"/>
            <a:r>
              <a:rPr lang="en-US" sz="2800" dirty="0"/>
              <a:t>Annuities 403B and 457 are available</a:t>
            </a:r>
          </a:p>
          <a:p>
            <a:pPr lvl="1"/>
            <a:r>
              <a:rPr lang="en-US" sz="2800" dirty="0"/>
              <a:t>Contact Jeremy Webb at 1-800-366-9322</a:t>
            </a: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Requirements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80050"/>
            <a:ext cx="7123112" cy="4114800"/>
          </a:xfrm>
        </p:spPr>
        <p:txBody>
          <a:bodyPr/>
          <a:lstStyle/>
          <a:p>
            <a:r>
              <a:rPr lang="en-US" dirty="0"/>
              <a:t>Asbestos</a:t>
            </a:r>
          </a:p>
          <a:p>
            <a:pPr marL="457200" lvl="1" indent="0">
              <a:buNone/>
            </a:pPr>
            <a:r>
              <a:rPr lang="en-US" dirty="0"/>
              <a:t>Some of our buildings contain asbestos that is encapsulated either in concrete or under the floor, such as the glue that holds a floor tile in place.  For further information email </a:t>
            </a:r>
          </a:p>
          <a:p>
            <a:pPr marL="457200" lvl="1" indent="0">
              <a:buNone/>
            </a:pPr>
            <a:r>
              <a:rPr lang="en-US" dirty="0"/>
              <a:t>Dan Caley </a:t>
            </a:r>
            <a:r>
              <a:rPr lang="en-US" dirty="0">
                <a:solidFill>
                  <a:srgbClr val="00B0F0"/>
                </a:solidFill>
              </a:rPr>
              <a:t>dan.caley@rpsar.net 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marL="450000" lvl="1" indent="0">
              <a:buNone/>
            </a:pPr>
            <a:r>
              <a:rPr lang="en-US" dirty="0"/>
              <a:t>School principal</a:t>
            </a:r>
          </a:p>
        </p:txBody>
      </p:sp>
    </p:spTree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9541</TotalTime>
  <Words>1525</Words>
  <Application>Microsoft Office PowerPoint</Application>
  <PresentationFormat>On-screen Show (4:3)</PresentationFormat>
  <Paragraphs>296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Calisto MT</vt:lpstr>
      <vt:lpstr>Courier New</vt:lpstr>
      <vt:lpstr>Wingdings</vt:lpstr>
      <vt:lpstr>Wingdings 2</vt:lpstr>
      <vt:lpstr>Slate</vt:lpstr>
      <vt:lpstr>Rogers Public Schools </vt:lpstr>
      <vt:lpstr>Finance Department</vt:lpstr>
      <vt:lpstr>Equalized Salary Payments</vt:lpstr>
      <vt:lpstr>Sick Leave</vt:lpstr>
      <vt:lpstr>Catastrophic Sick Leave Bank (optional)</vt:lpstr>
      <vt:lpstr>Workers Compensation</vt:lpstr>
      <vt:lpstr>Teacher Retirement</vt:lpstr>
      <vt:lpstr>Additional Retirement</vt:lpstr>
      <vt:lpstr>Legislative Requirements</vt:lpstr>
      <vt:lpstr>Health Insurance</vt:lpstr>
      <vt:lpstr>Colonial Life Insurance</vt:lpstr>
      <vt:lpstr>Health Insurance                                           </vt:lpstr>
      <vt:lpstr>Health Insurance Monthly Premiums</vt:lpstr>
      <vt:lpstr>Premium Plan</vt:lpstr>
      <vt:lpstr>Classic Plan</vt:lpstr>
      <vt:lpstr>Basic Plan  </vt:lpstr>
      <vt:lpstr>Other Perks</vt:lpstr>
      <vt:lpstr>Section 125 Cafeteria Plan</vt:lpstr>
      <vt:lpstr>Dental</vt:lpstr>
      <vt:lpstr>Vision</vt:lpstr>
      <vt:lpstr>Long Term Disability </vt:lpstr>
      <vt:lpstr>Short Term Disability</vt:lpstr>
      <vt:lpstr>Supplemental Plans</vt:lpstr>
      <vt:lpstr>Supplemental Plans Continued</vt:lpstr>
      <vt:lpstr>Life Insurance</vt:lpstr>
      <vt:lpstr>MetLaw </vt:lpstr>
      <vt:lpstr>Universal Life</vt:lpstr>
      <vt:lpstr>RPEF Donation</vt:lpstr>
      <vt:lpstr>Powerschool TalentEd</vt:lpstr>
      <vt:lpstr>Questions?</vt:lpstr>
    </vt:vector>
  </TitlesOfParts>
  <Company>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Rogers Public Schools</dc:title>
  <dc:creator>RPS</dc:creator>
  <cp:lastModifiedBy>Marisol Serafin</cp:lastModifiedBy>
  <cp:revision>525</cp:revision>
  <cp:lastPrinted>2024-08-22T17:19:58Z</cp:lastPrinted>
  <dcterms:created xsi:type="dcterms:W3CDTF">2004-11-04T15:43:34Z</dcterms:created>
  <dcterms:modified xsi:type="dcterms:W3CDTF">2025-03-04T19:55:59Z</dcterms:modified>
</cp:coreProperties>
</file>