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3909" r:id="rId5"/>
    <p:sldId id="3842" r:id="rId6"/>
    <p:sldId id="3981" r:id="rId7"/>
    <p:sldId id="3973" r:id="rId8"/>
    <p:sldId id="3856" r:id="rId9"/>
    <p:sldId id="3956" r:id="rId10"/>
    <p:sldId id="3980" r:id="rId11"/>
    <p:sldId id="3902" r:id="rId12"/>
    <p:sldId id="3936" r:id="rId13"/>
    <p:sldId id="3979" r:id="rId14"/>
    <p:sldId id="3950" r:id="rId15"/>
    <p:sldId id="3952" r:id="rId16"/>
    <p:sldId id="3962" r:id="rId17"/>
    <p:sldId id="3926" r:id="rId18"/>
    <p:sldId id="3976" r:id="rId19"/>
    <p:sldId id="3983" r:id="rId20"/>
    <p:sldId id="3906" r:id="rId21"/>
    <p:sldId id="3964" r:id="rId22"/>
    <p:sldId id="3977" r:id="rId23"/>
    <p:sldId id="3944" r:id="rId24"/>
    <p:sldId id="3911" r:id="rId25"/>
    <p:sldId id="3908" r:id="rId26"/>
    <p:sldId id="3929" r:id="rId27"/>
    <p:sldId id="3933" r:id="rId28"/>
    <p:sldId id="3932" r:id="rId29"/>
    <p:sldId id="3978" r:id="rId30"/>
    <p:sldId id="3969" r:id="rId31"/>
    <p:sldId id="3935" r:id="rId32"/>
    <p:sldId id="3895" r:id="rId33"/>
    <p:sldId id="3982" r:id="rId34"/>
    <p:sldId id="3984" r:id="rId35"/>
    <p:sldId id="3985" r:id="rId36"/>
    <p:sldId id="3986" r:id="rId37"/>
    <p:sldId id="3943" r:id="rId38"/>
    <p:sldId id="3946" r:id="rId39"/>
    <p:sldId id="3947" r:id="rId40"/>
    <p:sldId id="3959" r:id="rId41"/>
    <p:sldId id="3971" r:id="rId42"/>
    <p:sldId id="3970" r:id="rId43"/>
    <p:sldId id="397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4785B-59B5-42DA-B7DF-0B463DEAC8C9}">
          <p14:sldIdLst>
            <p14:sldId id="3909"/>
            <p14:sldId id="3842"/>
            <p14:sldId id="3981"/>
            <p14:sldId id="3973"/>
            <p14:sldId id="3856"/>
            <p14:sldId id="3956"/>
            <p14:sldId id="3980"/>
            <p14:sldId id="3902"/>
            <p14:sldId id="3936"/>
            <p14:sldId id="3979"/>
            <p14:sldId id="3950"/>
            <p14:sldId id="3952"/>
            <p14:sldId id="3962"/>
            <p14:sldId id="3926"/>
            <p14:sldId id="3976"/>
            <p14:sldId id="3983"/>
            <p14:sldId id="3906"/>
            <p14:sldId id="3964"/>
            <p14:sldId id="3977"/>
            <p14:sldId id="3944"/>
            <p14:sldId id="3911"/>
            <p14:sldId id="3908"/>
            <p14:sldId id="3929"/>
            <p14:sldId id="3933"/>
            <p14:sldId id="3932"/>
            <p14:sldId id="3978"/>
            <p14:sldId id="3969"/>
            <p14:sldId id="3935"/>
            <p14:sldId id="3895"/>
            <p14:sldId id="3982"/>
            <p14:sldId id="3984"/>
            <p14:sldId id="3985"/>
            <p14:sldId id="3986"/>
            <p14:sldId id="3943"/>
            <p14:sldId id="3946"/>
            <p14:sldId id="3947"/>
            <p14:sldId id="3959"/>
            <p14:sldId id="3971"/>
            <p14:sldId id="3970"/>
            <p14:sldId id="39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Esposito" initials="EE [2]" lastIdx="1" clrIdx="0">
    <p:extLst>
      <p:ext uri="{19B8F6BF-5375-455C-9EA6-DF929625EA0E}">
        <p15:presenceInfo xmlns:p15="http://schemas.microsoft.com/office/powerpoint/2012/main" userId="S::eesposito@mminc.com::865ff3af-0a5d-4d79-a1a3-ec725a06936f" providerId="AD"/>
      </p:ext>
    </p:extLst>
  </p:cmAuthor>
  <p:cmAuthor id="2" name="Mike Zuba" initials="MZ" lastIdx="1" clrIdx="1">
    <p:extLst>
      <p:ext uri="{19B8F6BF-5375-455C-9EA6-DF929625EA0E}">
        <p15:presenceInfo xmlns:p15="http://schemas.microsoft.com/office/powerpoint/2012/main" userId="S::MZuba@slamcoll.com::e28bf608-76bc-4c9e-b4f5-b2bb88221c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5D4"/>
    <a:srgbClr val="B4E5A2"/>
    <a:srgbClr val="FFCCCC"/>
    <a:srgbClr val="F0FCD6"/>
    <a:srgbClr val="E9F1E3"/>
    <a:srgbClr val="E1EBED"/>
    <a:srgbClr val="FFFF99"/>
    <a:srgbClr val="CCFF99"/>
    <a:srgbClr val="B5E6A2"/>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11809-9AA5-4DAD-89E0-69ACEF5277B5}" v="4" dt="2025-03-31T13:18:37.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Zuba" userId="a3ad8ac5-a747-4e5b-8806-371b2a453c12" providerId="ADAL" clId="{7B711809-9AA5-4DAD-89E0-69ACEF5277B5}"/>
    <pc:docChg chg="custSel addSld modSld">
      <pc:chgData name="Mike Zuba" userId="a3ad8ac5-a747-4e5b-8806-371b2a453c12" providerId="ADAL" clId="{7B711809-9AA5-4DAD-89E0-69ACEF5277B5}" dt="2025-03-31T13:49:07.090" v="224" actId="113"/>
      <pc:docMkLst>
        <pc:docMk/>
      </pc:docMkLst>
      <pc:sldChg chg="addSp delSp modSp add mod">
        <pc:chgData name="Mike Zuba" userId="a3ad8ac5-a747-4e5b-8806-371b2a453c12" providerId="ADAL" clId="{7B711809-9AA5-4DAD-89E0-69ACEF5277B5}" dt="2025-03-31T13:49:07.090" v="224" actId="113"/>
        <pc:sldMkLst>
          <pc:docMk/>
          <pc:sldMk cId="2182362087" sldId="3856"/>
        </pc:sldMkLst>
        <pc:spChg chg="add mod">
          <ac:chgData name="Mike Zuba" userId="a3ad8ac5-a747-4e5b-8806-371b2a453c12" providerId="ADAL" clId="{7B711809-9AA5-4DAD-89E0-69ACEF5277B5}" dt="2025-03-31T13:49:07.090" v="224" actId="113"/>
          <ac:spMkLst>
            <pc:docMk/>
            <pc:sldMk cId="2182362087" sldId="3856"/>
            <ac:spMk id="5" creationId="{45E09DC7-B938-7506-D271-3627B82F650F}"/>
          </ac:spMkLst>
        </pc:spChg>
        <pc:picChg chg="del">
          <ac:chgData name="Mike Zuba" userId="a3ad8ac5-a747-4e5b-8806-371b2a453c12" providerId="ADAL" clId="{7B711809-9AA5-4DAD-89E0-69ACEF5277B5}" dt="2025-03-31T13:18:07.392" v="4" actId="478"/>
          <ac:picMkLst>
            <pc:docMk/>
            <pc:sldMk cId="2182362087" sldId="3856"/>
            <ac:picMk id="2" creationId="{862A8708-22E1-0F81-4B59-CDD5511352CC}"/>
          </ac:picMkLst>
        </pc:picChg>
        <pc:picChg chg="add del mod">
          <ac:chgData name="Mike Zuba" userId="a3ad8ac5-a747-4e5b-8806-371b2a453c12" providerId="ADAL" clId="{7B711809-9AA5-4DAD-89E0-69ACEF5277B5}" dt="2025-03-31T13:18:20.200" v="7" actId="478"/>
          <ac:picMkLst>
            <pc:docMk/>
            <pc:sldMk cId="2182362087" sldId="3856"/>
            <ac:picMk id="3" creationId="{3ABFB950-36D1-AE06-4249-C00BEB8D0B1E}"/>
          </ac:picMkLst>
        </pc:picChg>
        <pc:picChg chg="add mod">
          <ac:chgData name="Mike Zuba" userId="a3ad8ac5-a747-4e5b-8806-371b2a453c12" providerId="ADAL" clId="{7B711809-9AA5-4DAD-89E0-69ACEF5277B5}" dt="2025-03-31T13:33:17.814" v="189" actId="1076"/>
          <ac:picMkLst>
            <pc:docMk/>
            <pc:sldMk cId="2182362087" sldId="3856"/>
            <ac:picMk id="4" creationId="{FAF2F464-95E1-4F62-C015-D11DF8A91B7C}"/>
          </ac:picMkLst>
        </pc:picChg>
      </pc:sldChg>
      <pc:sldChg chg="modSp mod">
        <pc:chgData name="Mike Zuba" userId="a3ad8ac5-a747-4e5b-8806-371b2a453c12" providerId="ADAL" clId="{7B711809-9AA5-4DAD-89E0-69ACEF5277B5}" dt="2025-03-31T13:10:52.617" v="2" actId="20577"/>
        <pc:sldMkLst>
          <pc:docMk/>
          <pc:sldMk cId="1303646625" sldId="3909"/>
        </pc:sldMkLst>
        <pc:spChg chg="mod">
          <ac:chgData name="Mike Zuba" userId="a3ad8ac5-a747-4e5b-8806-371b2a453c12" providerId="ADAL" clId="{7B711809-9AA5-4DAD-89E0-69ACEF5277B5}" dt="2025-03-31T13:10:52.617" v="2" actId="20577"/>
          <ac:spMkLst>
            <pc:docMk/>
            <pc:sldMk cId="1303646625" sldId="3909"/>
            <ac:spMk id="57" creationId="{A22B62CC-A9F9-D3F7-324B-98E94D427870}"/>
          </ac:spMkLst>
        </pc:spChg>
      </pc:sldChg>
    </pc:docChg>
  </pc:docChgLst>
  <pc:docChgLst>
    <pc:chgData name="Mike Zuba" userId="a3ad8ac5-a747-4e5b-8806-371b2a453c12" providerId="ADAL" clId="{50C0542F-5797-41D4-B463-B7A31F68166C}"/>
    <pc:docChg chg="undo redo custSel addSld delSld modSld sldOrd modSection">
      <pc:chgData name="Mike Zuba" userId="a3ad8ac5-a747-4e5b-8806-371b2a453c12" providerId="ADAL" clId="{50C0542F-5797-41D4-B463-B7A31F68166C}" dt="2025-03-26T16:19:45.380" v="230" actId="1076"/>
      <pc:docMkLst>
        <pc:docMk/>
      </pc:docMkLst>
      <pc:sldChg chg="modSp mod">
        <pc:chgData name="Mike Zuba" userId="a3ad8ac5-a747-4e5b-8806-371b2a453c12" providerId="ADAL" clId="{50C0542F-5797-41D4-B463-B7A31F68166C}" dt="2025-03-26T16:19:45.380" v="230" actId="1076"/>
        <pc:sldMkLst>
          <pc:docMk/>
          <pc:sldMk cId="1303646625" sldId="3909"/>
        </pc:sldMkLst>
        <pc:spChg chg="mod">
          <ac:chgData name="Mike Zuba" userId="a3ad8ac5-a747-4e5b-8806-371b2a453c12" providerId="ADAL" clId="{50C0542F-5797-41D4-B463-B7A31F68166C}" dt="2025-03-26T16:19:45.380" v="230" actId="1076"/>
          <ac:spMkLst>
            <pc:docMk/>
            <pc:sldMk cId="1303646625" sldId="3909"/>
            <ac:spMk id="57" creationId="{A22B62CC-A9F9-D3F7-324B-98E94D427870}"/>
          </ac:spMkLst>
        </pc:spChg>
      </pc:sldChg>
      <pc:sldChg chg="add del">
        <pc:chgData name="Mike Zuba" userId="a3ad8ac5-a747-4e5b-8806-371b2a453c12" providerId="ADAL" clId="{50C0542F-5797-41D4-B463-B7A31F68166C}" dt="2025-03-26T15:05:10.883" v="131" actId="47"/>
        <pc:sldMkLst>
          <pc:docMk/>
          <pc:sldMk cId="2145025613" sldId="3912"/>
        </pc:sldMkLst>
      </pc:sldChg>
      <pc:sldChg chg="addSp delSp modSp mod">
        <pc:chgData name="Mike Zuba" userId="a3ad8ac5-a747-4e5b-8806-371b2a453c12" providerId="ADAL" clId="{50C0542F-5797-41D4-B463-B7A31F68166C}" dt="2025-03-26T16:12:13.520" v="168" actId="20577"/>
        <pc:sldMkLst>
          <pc:docMk/>
          <pc:sldMk cId="2881639519" sldId="3933"/>
        </pc:sldMkLst>
        <pc:spChg chg="mod">
          <ac:chgData name="Mike Zuba" userId="a3ad8ac5-a747-4e5b-8806-371b2a453c12" providerId="ADAL" clId="{50C0542F-5797-41D4-B463-B7A31F68166C}" dt="2025-03-26T16:12:13.520" v="168" actId="20577"/>
          <ac:spMkLst>
            <pc:docMk/>
            <pc:sldMk cId="2881639519" sldId="3933"/>
            <ac:spMk id="3" creationId="{70486BFC-7AFD-4D0D-A08E-74910EE4BA2F}"/>
          </ac:spMkLst>
        </pc:spChg>
      </pc:sldChg>
      <pc:sldChg chg="del">
        <pc:chgData name="Mike Zuba" userId="a3ad8ac5-a747-4e5b-8806-371b2a453c12" providerId="ADAL" clId="{50C0542F-5797-41D4-B463-B7A31F68166C}" dt="2025-03-26T16:19:07.082" v="229" actId="2696"/>
        <pc:sldMkLst>
          <pc:docMk/>
          <pc:sldMk cId="854853863" sldId="3939"/>
        </pc:sldMkLst>
      </pc:sldChg>
      <pc:sldChg chg="add del">
        <pc:chgData name="Mike Zuba" userId="a3ad8ac5-a747-4e5b-8806-371b2a453c12" providerId="ADAL" clId="{50C0542F-5797-41D4-B463-B7A31F68166C}" dt="2025-03-26T15:04:09.422" v="125"/>
        <pc:sldMkLst>
          <pc:docMk/>
          <pc:sldMk cId="2466756705" sldId="3943"/>
        </pc:sldMkLst>
      </pc:sldChg>
      <pc:sldChg chg="add del">
        <pc:chgData name="Mike Zuba" userId="a3ad8ac5-a747-4e5b-8806-371b2a453c12" providerId="ADAL" clId="{50C0542F-5797-41D4-B463-B7A31F68166C}" dt="2025-03-26T15:04:09.422" v="125"/>
        <pc:sldMkLst>
          <pc:docMk/>
          <pc:sldMk cId="2585194265" sldId="3946"/>
        </pc:sldMkLst>
      </pc:sldChg>
      <pc:sldChg chg="add del">
        <pc:chgData name="Mike Zuba" userId="a3ad8ac5-a747-4e5b-8806-371b2a453c12" providerId="ADAL" clId="{50C0542F-5797-41D4-B463-B7A31F68166C}" dt="2025-03-26T15:04:09.422" v="125"/>
        <pc:sldMkLst>
          <pc:docMk/>
          <pc:sldMk cId="2626121825" sldId="3947"/>
        </pc:sldMkLst>
      </pc:sldChg>
      <pc:sldChg chg="add del">
        <pc:chgData name="Mike Zuba" userId="a3ad8ac5-a747-4e5b-8806-371b2a453c12" providerId="ADAL" clId="{50C0542F-5797-41D4-B463-B7A31F68166C}" dt="2025-03-26T15:04:09.422" v="125"/>
        <pc:sldMkLst>
          <pc:docMk/>
          <pc:sldMk cId="2249469771" sldId="3959"/>
        </pc:sldMkLst>
      </pc:sldChg>
      <pc:sldChg chg="add del">
        <pc:chgData name="Mike Zuba" userId="a3ad8ac5-a747-4e5b-8806-371b2a453c12" providerId="ADAL" clId="{50C0542F-5797-41D4-B463-B7A31F68166C}" dt="2025-03-26T15:05:11.370" v="132" actId="47"/>
        <pc:sldMkLst>
          <pc:docMk/>
          <pc:sldMk cId="795891330" sldId="3963"/>
        </pc:sldMkLst>
      </pc:sldChg>
      <pc:sldChg chg="ord">
        <pc:chgData name="Mike Zuba" userId="a3ad8ac5-a747-4e5b-8806-371b2a453c12" providerId="ADAL" clId="{50C0542F-5797-41D4-B463-B7A31F68166C}" dt="2025-03-26T13:49:43.528" v="1"/>
        <pc:sldMkLst>
          <pc:docMk/>
          <pc:sldMk cId="2493374932" sldId="3964"/>
        </pc:sldMkLst>
      </pc:sldChg>
      <pc:sldChg chg="del">
        <pc:chgData name="Mike Zuba" userId="a3ad8ac5-a747-4e5b-8806-371b2a453c12" providerId="ADAL" clId="{50C0542F-5797-41D4-B463-B7A31F68166C}" dt="2025-03-26T13:53:04.061" v="8" actId="2696"/>
        <pc:sldMkLst>
          <pc:docMk/>
          <pc:sldMk cId="423129494" sldId="3968"/>
        </pc:sldMkLst>
      </pc:sldChg>
      <pc:sldChg chg="add del">
        <pc:chgData name="Mike Zuba" userId="a3ad8ac5-a747-4e5b-8806-371b2a453c12" providerId="ADAL" clId="{50C0542F-5797-41D4-B463-B7A31F68166C}" dt="2025-03-26T15:04:27.552" v="126"/>
        <pc:sldMkLst>
          <pc:docMk/>
          <pc:sldMk cId="1130400002" sldId="3970"/>
        </pc:sldMkLst>
      </pc:sldChg>
      <pc:sldChg chg="add del">
        <pc:chgData name="Mike Zuba" userId="a3ad8ac5-a747-4e5b-8806-371b2a453c12" providerId="ADAL" clId="{50C0542F-5797-41D4-B463-B7A31F68166C}" dt="2025-03-26T15:04:09.422" v="125"/>
        <pc:sldMkLst>
          <pc:docMk/>
          <pc:sldMk cId="691724733" sldId="3971"/>
        </pc:sldMkLst>
      </pc:sldChg>
      <pc:sldChg chg="ord">
        <pc:chgData name="Mike Zuba" userId="a3ad8ac5-a747-4e5b-8806-371b2a453c12" providerId="ADAL" clId="{50C0542F-5797-41D4-B463-B7A31F68166C}" dt="2025-03-26T15:06:06.046" v="134"/>
        <pc:sldMkLst>
          <pc:docMk/>
          <pc:sldMk cId="224475560" sldId="3972"/>
        </pc:sldMkLst>
      </pc:sldChg>
      <pc:sldChg chg="add del ord">
        <pc:chgData name="Mike Zuba" userId="a3ad8ac5-a747-4e5b-8806-371b2a453c12" providerId="ADAL" clId="{50C0542F-5797-41D4-B463-B7A31F68166C}" dt="2025-03-26T15:07:45.976" v="137" actId="47"/>
        <pc:sldMkLst>
          <pc:docMk/>
          <pc:sldMk cId="1545035190" sldId="3975"/>
        </pc:sldMkLst>
      </pc:sldChg>
      <pc:sldChg chg="ord">
        <pc:chgData name="Mike Zuba" userId="a3ad8ac5-a747-4e5b-8806-371b2a453c12" providerId="ADAL" clId="{50C0542F-5797-41D4-B463-B7A31F68166C}" dt="2025-03-26T13:50:18.229" v="4"/>
        <pc:sldMkLst>
          <pc:docMk/>
          <pc:sldMk cId="3532874523" sldId="3977"/>
        </pc:sldMkLst>
      </pc:sldChg>
      <pc:sldChg chg="modSp mod">
        <pc:chgData name="Mike Zuba" userId="a3ad8ac5-a747-4e5b-8806-371b2a453c12" providerId="ADAL" clId="{50C0542F-5797-41D4-B463-B7A31F68166C}" dt="2025-03-26T16:16:00.850" v="228" actId="20577"/>
        <pc:sldMkLst>
          <pc:docMk/>
          <pc:sldMk cId="3880952760" sldId="3984"/>
        </pc:sldMkLst>
        <pc:spChg chg="mod">
          <ac:chgData name="Mike Zuba" userId="a3ad8ac5-a747-4e5b-8806-371b2a453c12" providerId="ADAL" clId="{50C0542F-5797-41D4-B463-B7A31F68166C}" dt="2025-03-26T16:16:00.850" v="228" actId="20577"/>
          <ac:spMkLst>
            <pc:docMk/>
            <pc:sldMk cId="3880952760" sldId="3984"/>
            <ac:spMk id="3" creationId="{787AD860-38BE-4061-D566-A684EDAA9B24}"/>
          </ac:spMkLst>
        </pc:spChg>
      </pc:sldChg>
      <pc:sldChg chg="addSp delSp modSp add mod">
        <pc:chgData name="Mike Zuba" userId="a3ad8ac5-a747-4e5b-8806-371b2a453c12" providerId="ADAL" clId="{50C0542F-5797-41D4-B463-B7A31F68166C}" dt="2025-03-26T16:11:47.562" v="163" actId="20577"/>
        <pc:sldMkLst>
          <pc:docMk/>
          <pc:sldMk cId="3082257736" sldId="3985"/>
        </pc:sldMkLst>
        <pc:spChg chg="mod">
          <ac:chgData name="Mike Zuba" userId="a3ad8ac5-a747-4e5b-8806-371b2a453c12" providerId="ADAL" clId="{50C0542F-5797-41D4-B463-B7A31F68166C}" dt="2025-03-26T16:11:47.562" v="163" actId="20577"/>
          <ac:spMkLst>
            <pc:docMk/>
            <pc:sldMk cId="3082257736" sldId="3985"/>
            <ac:spMk id="5" creationId="{982FC427-30A5-31DF-55F0-8173DFE87179}"/>
          </ac:spMkLst>
        </pc:spChg>
      </pc:sldChg>
      <pc:sldChg chg="add">
        <pc:chgData name="Mike Zuba" userId="a3ad8ac5-a747-4e5b-8806-371b2a453c12" providerId="ADAL" clId="{50C0542F-5797-41D4-B463-B7A31F68166C}" dt="2025-03-26T15:04:09.422" v="125"/>
        <pc:sldMkLst>
          <pc:docMk/>
          <pc:sldMk cId="1589150506" sldId="39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198C4-5430-4972-9859-95DFDB4A194A}"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ED8AA-6892-4F0A-9140-38CBC572A7A0}" type="slidenum">
              <a:rPr lang="en-US" smtClean="0"/>
              <a:t>‹#›</a:t>
            </a:fld>
            <a:endParaRPr lang="en-US"/>
          </a:p>
        </p:txBody>
      </p:sp>
    </p:spTree>
    <p:extLst>
      <p:ext uri="{BB962C8B-B14F-4D97-AF65-F5344CB8AC3E}">
        <p14:creationId xmlns:p14="http://schemas.microsoft.com/office/powerpoint/2010/main" val="204189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10F75-8B30-8DD2-0CE5-7A84A0FAEF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40E1B-5BE6-D9CC-B7F1-F741FDCF5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0F1EF-EA99-F743-F240-8D6361B8DC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7C274E-3D43-46D7-FD31-DA6DE6DC6068}"/>
              </a:ext>
            </a:extLst>
          </p:cNvPr>
          <p:cNvSpPr>
            <a:spLocks noGrp="1"/>
          </p:cNvSpPr>
          <p:nvPr>
            <p:ph type="sldNum" sz="quarter" idx="5"/>
          </p:nvPr>
        </p:nvSpPr>
        <p:spPr/>
        <p:txBody>
          <a:bodyPr/>
          <a:lstStyle/>
          <a:p>
            <a:fld id="{C4FED8AA-6892-4F0A-9140-38CBC572A7A0}" type="slidenum">
              <a:rPr lang="en-US" smtClean="0"/>
              <a:t>1</a:t>
            </a:fld>
            <a:endParaRPr lang="en-US"/>
          </a:p>
        </p:txBody>
      </p:sp>
    </p:spTree>
    <p:extLst>
      <p:ext uri="{BB962C8B-B14F-4D97-AF65-F5344CB8AC3E}">
        <p14:creationId xmlns:p14="http://schemas.microsoft.com/office/powerpoint/2010/main" val="263495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CAFB-0AD4-166F-98F6-CCDF054E5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D4B81-1E1D-0FDC-1F49-336C9E3FF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ABFA9-1D48-7645-ED69-BEC4506DA2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B68BE-03EA-35E6-6F01-146EE76E3C61}"/>
              </a:ext>
            </a:extLst>
          </p:cNvPr>
          <p:cNvSpPr>
            <a:spLocks noGrp="1"/>
          </p:cNvSpPr>
          <p:nvPr>
            <p:ph type="sldNum" sz="quarter" idx="5"/>
          </p:nvPr>
        </p:nvSpPr>
        <p:spPr/>
        <p:txBody>
          <a:bodyPr/>
          <a:lstStyle/>
          <a:p>
            <a:fld id="{C4FED8AA-6892-4F0A-9140-38CBC572A7A0}" type="slidenum">
              <a:rPr lang="en-US" smtClean="0"/>
              <a:t>15</a:t>
            </a:fld>
            <a:endParaRPr lang="en-US"/>
          </a:p>
        </p:txBody>
      </p:sp>
    </p:spTree>
    <p:extLst>
      <p:ext uri="{BB962C8B-B14F-4D97-AF65-F5344CB8AC3E}">
        <p14:creationId xmlns:p14="http://schemas.microsoft.com/office/powerpoint/2010/main" val="362219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B5C40-91F6-5378-E18B-81B7BD23D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46B4E-6478-E027-9131-BE7564E48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C00E1-04F3-8136-967B-6601E6178A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E3E964-0F31-FC00-8222-C19D26FA60A3}"/>
              </a:ext>
            </a:extLst>
          </p:cNvPr>
          <p:cNvSpPr>
            <a:spLocks noGrp="1"/>
          </p:cNvSpPr>
          <p:nvPr>
            <p:ph type="sldNum" sz="quarter" idx="5"/>
          </p:nvPr>
        </p:nvSpPr>
        <p:spPr/>
        <p:txBody>
          <a:bodyPr/>
          <a:lstStyle/>
          <a:p>
            <a:fld id="{C4FED8AA-6892-4F0A-9140-38CBC572A7A0}" type="slidenum">
              <a:rPr lang="en-US" smtClean="0"/>
              <a:t>16</a:t>
            </a:fld>
            <a:endParaRPr lang="en-US"/>
          </a:p>
        </p:txBody>
      </p:sp>
    </p:spTree>
    <p:extLst>
      <p:ext uri="{BB962C8B-B14F-4D97-AF65-F5344CB8AC3E}">
        <p14:creationId xmlns:p14="http://schemas.microsoft.com/office/powerpoint/2010/main" val="140497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D27B-9CA8-1B2B-EFCB-DB538E978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D4C080-3246-26C3-760E-8D94F6CAC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5EC34-1A40-B8C6-BF69-7621694274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24F0AC-8C4E-9D8D-98CD-2BFD09926A62}"/>
              </a:ext>
            </a:extLst>
          </p:cNvPr>
          <p:cNvSpPr>
            <a:spLocks noGrp="1"/>
          </p:cNvSpPr>
          <p:nvPr>
            <p:ph type="sldNum" sz="quarter" idx="5"/>
          </p:nvPr>
        </p:nvSpPr>
        <p:spPr/>
        <p:txBody>
          <a:bodyPr/>
          <a:lstStyle/>
          <a:p>
            <a:fld id="{C4FED8AA-6892-4F0A-9140-38CBC572A7A0}" type="slidenum">
              <a:rPr lang="en-US" smtClean="0"/>
              <a:t>17</a:t>
            </a:fld>
            <a:endParaRPr lang="en-US"/>
          </a:p>
        </p:txBody>
      </p:sp>
    </p:spTree>
    <p:extLst>
      <p:ext uri="{BB962C8B-B14F-4D97-AF65-F5344CB8AC3E}">
        <p14:creationId xmlns:p14="http://schemas.microsoft.com/office/powerpoint/2010/main" val="102615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68E35-A917-6D1B-2B6D-058E33872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89A59-23AB-A0B6-1CD1-78A4ADEAA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A7B70-7EB1-8A0D-CE33-90838A8B7D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70BF1F-D654-6B29-53FF-36E3F61804F7}"/>
              </a:ext>
            </a:extLst>
          </p:cNvPr>
          <p:cNvSpPr>
            <a:spLocks noGrp="1"/>
          </p:cNvSpPr>
          <p:nvPr>
            <p:ph type="sldNum" sz="quarter" idx="5"/>
          </p:nvPr>
        </p:nvSpPr>
        <p:spPr/>
        <p:txBody>
          <a:bodyPr/>
          <a:lstStyle/>
          <a:p>
            <a:fld id="{C4FED8AA-6892-4F0A-9140-38CBC572A7A0}" type="slidenum">
              <a:rPr lang="en-US" smtClean="0"/>
              <a:t>18</a:t>
            </a:fld>
            <a:endParaRPr lang="en-US"/>
          </a:p>
        </p:txBody>
      </p:sp>
    </p:spTree>
    <p:extLst>
      <p:ext uri="{BB962C8B-B14F-4D97-AF65-F5344CB8AC3E}">
        <p14:creationId xmlns:p14="http://schemas.microsoft.com/office/powerpoint/2010/main" val="298747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D8986-A1E4-0D55-4F31-FE9D4DDB27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1CFEA-0BB7-C57E-51E8-A4374E5D5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87FDE-46CA-7B9D-0E7A-65C13D9B3B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1602BD-E5E3-EB61-0A68-423C3550CA32}"/>
              </a:ext>
            </a:extLst>
          </p:cNvPr>
          <p:cNvSpPr>
            <a:spLocks noGrp="1"/>
          </p:cNvSpPr>
          <p:nvPr>
            <p:ph type="sldNum" sz="quarter" idx="5"/>
          </p:nvPr>
        </p:nvSpPr>
        <p:spPr/>
        <p:txBody>
          <a:bodyPr/>
          <a:lstStyle/>
          <a:p>
            <a:fld id="{C4FED8AA-6892-4F0A-9140-38CBC572A7A0}" type="slidenum">
              <a:rPr lang="en-US" smtClean="0"/>
              <a:t>19</a:t>
            </a:fld>
            <a:endParaRPr lang="en-US"/>
          </a:p>
        </p:txBody>
      </p:sp>
    </p:spTree>
    <p:extLst>
      <p:ext uri="{BB962C8B-B14F-4D97-AF65-F5344CB8AC3E}">
        <p14:creationId xmlns:p14="http://schemas.microsoft.com/office/powerpoint/2010/main" val="158717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F9FEA-E6AF-DA7C-F04A-B3A8B9A0A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2B862-C844-245F-3E16-83165A420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74B5B-C5EE-F999-F40C-70D51FFFFA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9B007C-D4A1-0539-92B1-B79D977FC4A7}"/>
              </a:ext>
            </a:extLst>
          </p:cNvPr>
          <p:cNvSpPr>
            <a:spLocks noGrp="1"/>
          </p:cNvSpPr>
          <p:nvPr>
            <p:ph type="sldNum" sz="quarter" idx="5"/>
          </p:nvPr>
        </p:nvSpPr>
        <p:spPr/>
        <p:txBody>
          <a:bodyPr/>
          <a:lstStyle/>
          <a:p>
            <a:fld id="{C4FED8AA-6892-4F0A-9140-38CBC572A7A0}" type="slidenum">
              <a:rPr lang="en-US" smtClean="0"/>
              <a:t>20</a:t>
            </a:fld>
            <a:endParaRPr lang="en-US"/>
          </a:p>
        </p:txBody>
      </p:sp>
    </p:spTree>
    <p:extLst>
      <p:ext uri="{BB962C8B-B14F-4D97-AF65-F5344CB8AC3E}">
        <p14:creationId xmlns:p14="http://schemas.microsoft.com/office/powerpoint/2010/main" val="221187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60D-C648-9C12-5A13-5C733B5C5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F8E2D-6100-B748-0144-ABD6ACE2E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954CF-4249-F644-6028-F2FD6C3743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F42B3B-FFA4-E785-EC16-4AC1B94EC9D0}"/>
              </a:ext>
            </a:extLst>
          </p:cNvPr>
          <p:cNvSpPr>
            <a:spLocks noGrp="1"/>
          </p:cNvSpPr>
          <p:nvPr>
            <p:ph type="sldNum" sz="quarter" idx="5"/>
          </p:nvPr>
        </p:nvSpPr>
        <p:spPr/>
        <p:txBody>
          <a:bodyPr/>
          <a:lstStyle/>
          <a:p>
            <a:fld id="{C4FED8AA-6892-4F0A-9140-38CBC572A7A0}" type="slidenum">
              <a:rPr lang="en-US" smtClean="0"/>
              <a:t>21</a:t>
            </a:fld>
            <a:endParaRPr lang="en-US"/>
          </a:p>
        </p:txBody>
      </p:sp>
    </p:spTree>
    <p:extLst>
      <p:ext uri="{BB962C8B-B14F-4D97-AF65-F5344CB8AC3E}">
        <p14:creationId xmlns:p14="http://schemas.microsoft.com/office/powerpoint/2010/main" val="358959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A267F-8CC5-792F-5C71-E8A7972C1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0F815-8929-2FCE-4EEA-7E43A4ED6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4AACF-254C-44E9-8C07-648139197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E12B0B-5DA7-D7FD-D31F-9CDAB56DF7AF}"/>
              </a:ext>
            </a:extLst>
          </p:cNvPr>
          <p:cNvSpPr>
            <a:spLocks noGrp="1"/>
          </p:cNvSpPr>
          <p:nvPr>
            <p:ph type="sldNum" sz="quarter" idx="5"/>
          </p:nvPr>
        </p:nvSpPr>
        <p:spPr/>
        <p:txBody>
          <a:bodyPr/>
          <a:lstStyle/>
          <a:p>
            <a:fld id="{C4FED8AA-6892-4F0A-9140-38CBC572A7A0}" type="slidenum">
              <a:rPr lang="en-US" smtClean="0"/>
              <a:t>22</a:t>
            </a:fld>
            <a:endParaRPr lang="en-US"/>
          </a:p>
        </p:txBody>
      </p:sp>
    </p:spTree>
    <p:extLst>
      <p:ext uri="{BB962C8B-B14F-4D97-AF65-F5344CB8AC3E}">
        <p14:creationId xmlns:p14="http://schemas.microsoft.com/office/powerpoint/2010/main" val="35871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73EFB-236B-422F-5C3B-BD268031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D0772-4EF8-8E15-F0E1-FE96F24FB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ABEF46-EBFB-9F76-F17B-C22999CC72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D633CC-320A-55BA-84D4-B11BC5F5E3B6}"/>
              </a:ext>
            </a:extLst>
          </p:cNvPr>
          <p:cNvSpPr>
            <a:spLocks noGrp="1"/>
          </p:cNvSpPr>
          <p:nvPr>
            <p:ph type="sldNum" sz="quarter" idx="5"/>
          </p:nvPr>
        </p:nvSpPr>
        <p:spPr/>
        <p:txBody>
          <a:bodyPr/>
          <a:lstStyle/>
          <a:p>
            <a:fld id="{C4FED8AA-6892-4F0A-9140-38CBC572A7A0}" type="slidenum">
              <a:rPr lang="en-US" smtClean="0"/>
              <a:t>23</a:t>
            </a:fld>
            <a:endParaRPr lang="en-US"/>
          </a:p>
        </p:txBody>
      </p:sp>
    </p:spTree>
    <p:extLst>
      <p:ext uri="{BB962C8B-B14F-4D97-AF65-F5344CB8AC3E}">
        <p14:creationId xmlns:p14="http://schemas.microsoft.com/office/powerpoint/2010/main" val="44863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5192-4078-58C0-4F2C-CD2A62362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BA143-1F6F-35B5-BDDD-5634B6473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2D182-5185-33C8-53C2-6AB1ACB9A4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4C49F4-42FF-0180-0CCB-524A8DF38F20}"/>
              </a:ext>
            </a:extLst>
          </p:cNvPr>
          <p:cNvSpPr>
            <a:spLocks noGrp="1"/>
          </p:cNvSpPr>
          <p:nvPr>
            <p:ph type="sldNum" sz="quarter" idx="5"/>
          </p:nvPr>
        </p:nvSpPr>
        <p:spPr/>
        <p:txBody>
          <a:bodyPr/>
          <a:lstStyle/>
          <a:p>
            <a:fld id="{C4FED8AA-6892-4F0A-9140-38CBC572A7A0}" type="slidenum">
              <a:rPr lang="en-US" smtClean="0"/>
              <a:t>24</a:t>
            </a:fld>
            <a:endParaRPr lang="en-US"/>
          </a:p>
        </p:txBody>
      </p:sp>
    </p:spTree>
    <p:extLst>
      <p:ext uri="{BB962C8B-B14F-4D97-AF65-F5344CB8AC3E}">
        <p14:creationId xmlns:p14="http://schemas.microsoft.com/office/powerpoint/2010/main" val="245850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0F2C-5C3B-04EF-12BF-CEAA9A6A4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F1D44-B792-D8A2-E46C-EEBD7367A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C024B-92C8-2795-C9D9-AADBA8B162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FF7F94-E042-9CB8-C7CA-23C13C710DDA}"/>
              </a:ext>
            </a:extLst>
          </p:cNvPr>
          <p:cNvSpPr>
            <a:spLocks noGrp="1"/>
          </p:cNvSpPr>
          <p:nvPr>
            <p:ph type="sldNum" sz="quarter" idx="5"/>
          </p:nvPr>
        </p:nvSpPr>
        <p:spPr/>
        <p:txBody>
          <a:bodyPr/>
          <a:lstStyle/>
          <a:p>
            <a:fld id="{C4FED8AA-6892-4F0A-9140-38CBC572A7A0}" type="slidenum">
              <a:rPr lang="en-US" smtClean="0"/>
              <a:t>4</a:t>
            </a:fld>
            <a:endParaRPr lang="en-US"/>
          </a:p>
        </p:txBody>
      </p:sp>
    </p:spTree>
    <p:extLst>
      <p:ext uri="{BB962C8B-B14F-4D97-AF65-F5344CB8AC3E}">
        <p14:creationId xmlns:p14="http://schemas.microsoft.com/office/powerpoint/2010/main" val="125904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4583D-B922-788A-C60A-4FA4A60D6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8EA0D-D7F5-E941-D7AF-3E546EEB8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F0010-8D2B-547F-193B-962CF16667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B492CF-6ACA-6E51-287C-A5D124DAF95D}"/>
              </a:ext>
            </a:extLst>
          </p:cNvPr>
          <p:cNvSpPr>
            <a:spLocks noGrp="1"/>
          </p:cNvSpPr>
          <p:nvPr>
            <p:ph type="sldNum" sz="quarter" idx="5"/>
          </p:nvPr>
        </p:nvSpPr>
        <p:spPr/>
        <p:txBody>
          <a:bodyPr/>
          <a:lstStyle/>
          <a:p>
            <a:fld id="{C4FED8AA-6892-4F0A-9140-38CBC572A7A0}" type="slidenum">
              <a:rPr lang="en-US" smtClean="0"/>
              <a:t>25</a:t>
            </a:fld>
            <a:endParaRPr lang="en-US"/>
          </a:p>
        </p:txBody>
      </p:sp>
    </p:spTree>
    <p:extLst>
      <p:ext uri="{BB962C8B-B14F-4D97-AF65-F5344CB8AC3E}">
        <p14:creationId xmlns:p14="http://schemas.microsoft.com/office/powerpoint/2010/main" val="7194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8676-C0DF-61C1-B157-992B60AFF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A8A41-E9D3-6E9A-78C2-311317DB9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AF80A-2F22-BC22-C3E4-0CDA1A32B2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00E500-A09B-7913-678B-37C46066616D}"/>
              </a:ext>
            </a:extLst>
          </p:cNvPr>
          <p:cNvSpPr>
            <a:spLocks noGrp="1"/>
          </p:cNvSpPr>
          <p:nvPr>
            <p:ph type="sldNum" sz="quarter" idx="5"/>
          </p:nvPr>
        </p:nvSpPr>
        <p:spPr/>
        <p:txBody>
          <a:bodyPr/>
          <a:lstStyle/>
          <a:p>
            <a:fld id="{C4FED8AA-6892-4F0A-9140-38CBC572A7A0}" type="slidenum">
              <a:rPr lang="en-US" smtClean="0"/>
              <a:t>26</a:t>
            </a:fld>
            <a:endParaRPr lang="en-US"/>
          </a:p>
        </p:txBody>
      </p:sp>
    </p:spTree>
    <p:extLst>
      <p:ext uri="{BB962C8B-B14F-4D97-AF65-F5344CB8AC3E}">
        <p14:creationId xmlns:p14="http://schemas.microsoft.com/office/powerpoint/2010/main" val="103632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9F9F-59B5-6FBF-B09F-44B63068F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1898A-DD6F-CC7F-7117-4C5B7F346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5D4B65-1383-DBA2-06C3-C4BCB22BA7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923AE6-3D20-179D-97A5-F5BBDAE2B52B}"/>
              </a:ext>
            </a:extLst>
          </p:cNvPr>
          <p:cNvSpPr>
            <a:spLocks noGrp="1"/>
          </p:cNvSpPr>
          <p:nvPr>
            <p:ph type="sldNum" sz="quarter" idx="5"/>
          </p:nvPr>
        </p:nvSpPr>
        <p:spPr/>
        <p:txBody>
          <a:bodyPr/>
          <a:lstStyle/>
          <a:p>
            <a:fld id="{C4FED8AA-6892-4F0A-9140-38CBC572A7A0}" type="slidenum">
              <a:rPr lang="en-US" smtClean="0"/>
              <a:t>27</a:t>
            </a:fld>
            <a:endParaRPr lang="en-US"/>
          </a:p>
        </p:txBody>
      </p:sp>
    </p:spTree>
    <p:extLst>
      <p:ext uri="{BB962C8B-B14F-4D97-AF65-F5344CB8AC3E}">
        <p14:creationId xmlns:p14="http://schemas.microsoft.com/office/powerpoint/2010/main" val="3373955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5DC5-707F-2F1D-7B82-760F383C0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C4FB7-FFC5-DF7F-8B21-FAF2E17E7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F7B69-19BD-EFE2-6F06-18707DADCF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77FE35-5E41-AA0A-FEE4-8C73CC13A07C}"/>
              </a:ext>
            </a:extLst>
          </p:cNvPr>
          <p:cNvSpPr>
            <a:spLocks noGrp="1"/>
          </p:cNvSpPr>
          <p:nvPr>
            <p:ph type="sldNum" sz="quarter" idx="5"/>
          </p:nvPr>
        </p:nvSpPr>
        <p:spPr/>
        <p:txBody>
          <a:bodyPr/>
          <a:lstStyle/>
          <a:p>
            <a:fld id="{C4FED8AA-6892-4F0A-9140-38CBC572A7A0}" type="slidenum">
              <a:rPr lang="en-US" smtClean="0"/>
              <a:t>28</a:t>
            </a:fld>
            <a:endParaRPr lang="en-US"/>
          </a:p>
        </p:txBody>
      </p:sp>
    </p:spTree>
    <p:extLst>
      <p:ext uri="{BB962C8B-B14F-4D97-AF65-F5344CB8AC3E}">
        <p14:creationId xmlns:p14="http://schemas.microsoft.com/office/powerpoint/2010/main" val="6574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56D4D9-9CEE-4103-BEA4-E6A362AFA625}" type="slidenum">
              <a:rPr lang="en-US" smtClean="0"/>
              <a:t>29</a:t>
            </a:fld>
            <a:endParaRPr lang="en-US"/>
          </a:p>
        </p:txBody>
      </p:sp>
    </p:spTree>
    <p:extLst>
      <p:ext uri="{BB962C8B-B14F-4D97-AF65-F5344CB8AC3E}">
        <p14:creationId xmlns:p14="http://schemas.microsoft.com/office/powerpoint/2010/main" val="193378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E4F8-5B75-6481-5824-7D1D10D7C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5C50C-1D45-342B-8A3B-C12E8A442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52C14-E59D-04EE-53B7-D98412DD26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521CB0-94BD-B752-3754-FC2148E41E39}"/>
              </a:ext>
            </a:extLst>
          </p:cNvPr>
          <p:cNvSpPr>
            <a:spLocks noGrp="1"/>
          </p:cNvSpPr>
          <p:nvPr>
            <p:ph type="sldNum" sz="quarter" idx="5"/>
          </p:nvPr>
        </p:nvSpPr>
        <p:spPr/>
        <p:txBody>
          <a:bodyPr/>
          <a:lstStyle/>
          <a:p>
            <a:fld id="{C4FED8AA-6892-4F0A-9140-38CBC572A7A0}" type="slidenum">
              <a:rPr lang="en-US" smtClean="0"/>
              <a:t>30</a:t>
            </a:fld>
            <a:endParaRPr lang="en-US"/>
          </a:p>
        </p:txBody>
      </p:sp>
    </p:spTree>
    <p:extLst>
      <p:ext uri="{BB962C8B-B14F-4D97-AF65-F5344CB8AC3E}">
        <p14:creationId xmlns:p14="http://schemas.microsoft.com/office/powerpoint/2010/main" val="1648686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605D4-D51E-215C-8E70-93799B3E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4C8A1-F7CA-2C81-7EC7-6E4A4444A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A3C7B-E309-DDA7-06E4-640432EA30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87B1FA-2D4B-5A4C-DB7C-B184A263AAE2}"/>
              </a:ext>
            </a:extLst>
          </p:cNvPr>
          <p:cNvSpPr>
            <a:spLocks noGrp="1"/>
          </p:cNvSpPr>
          <p:nvPr>
            <p:ph type="sldNum" sz="quarter" idx="5"/>
          </p:nvPr>
        </p:nvSpPr>
        <p:spPr/>
        <p:txBody>
          <a:bodyPr/>
          <a:lstStyle/>
          <a:p>
            <a:fld id="{C4FED8AA-6892-4F0A-9140-38CBC572A7A0}" type="slidenum">
              <a:rPr lang="en-US" smtClean="0"/>
              <a:t>31</a:t>
            </a:fld>
            <a:endParaRPr lang="en-US"/>
          </a:p>
        </p:txBody>
      </p:sp>
    </p:spTree>
    <p:extLst>
      <p:ext uri="{BB962C8B-B14F-4D97-AF65-F5344CB8AC3E}">
        <p14:creationId xmlns:p14="http://schemas.microsoft.com/office/powerpoint/2010/main" val="1814017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B188-1824-3722-D4A7-6D6E54066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423C0-0560-0E4E-252A-205C2F1C0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F39A5-FA44-C98C-9E95-5D6523C386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DFB425-F601-731B-0B03-731F891BD466}"/>
              </a:ext>
            </a:extLst>
          </p:cNvPr>
          <p:cNvSpPr>
            <a:spLocks noGrp="1"/>
          </p:cNvSpPr>
          <p:nvPr>
            <p:ph type="sldNum" sz="quarter" idx="5"/>
          </p:nvPr>
        </p:nvSpPr>
        <p:spPr/>
        <p:txBody>
          <a:bodyPr/>
          <a:lstStyle/>
          <a:p>
            <a:fld id="{C4FED8AA-6892-4F0A-9140-38CBC572A7A0}" type="slidenum">
              <a:rPr lang="en-US" smtClean="0"/>
              <a:t>32</a:t>
            </a:fld>
            <a:endParaRPr lang="en-US"/>
          </a:p>
        </p:txBody>
      </p:sp>
    </p:spTree>
    <p:extLst>
      <p:ext uri="{BB962C8B-B14F-4D97-AF65-F5344CB8AC3E}">
        <p14:creationId xmlns:p14="http://schemas.microsoft.com/office/powerpoint/2010/main" val="3660673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5281-64D7-C357-F42D-B1711BAC9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EFCAA-085B-26B6-8E19-E27816735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4B6D1-EEAB-2612-13A9-F7A542B70A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A60C8C-DD91-0339-D76B-35CF76F235F4}"/>
              </a:ext>
            </a:extLst>
          </p:cNvPr>
          <p:cNvSpPr>
            <a:spLocks noGrp="1"/>
          </p:cNvSpPr>
          <p:nvPr>
            <p:ph type="sldNum" sz="quarter" idx="5"/>
          </p:nvPr>
        </p:nvSpPr>
        <p:spPr/>
        <p:txBody>
          <a:bodyPr/>
          <a:lstStyle/>
          <a:p>
            <a:fld id="{C4FED8AA-6892-4F0A-9140-38CBC572A7A0}" type="slidenum">
              <a:rPr lang="en-US" smtClean="0"/>
              <a:t>33</a:t>
            </a:fld>
            <a:endParaRPr lang="en-US"/>
          </a:p>
        </p:txBody>
      </p:sp>
    </p:spTree>
    <p:extLst>
      <p:ext uri="{BB962C8B-B14F-4D97-AF65-F5344CB8AC3E}">
        <p14:creationId xmlns:p14="http://schemas.microsoft.com/office/powerpoint/2010/main" val="2283146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2C2B9-583A-8BF5-F137-585EAA9F2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4A0C7-E068-F6FD-B2F1-BE426D201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80C3F-14F7-6083-272F-1A9CE64A37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2B9447-3E60-4E39-47DC-4159E723842F}"/>
              </a:ext>
            </a:extLst>
          </p:cNvPr>
          <p:cNvSpPr>
            <a:spLocks noGrp="1"/>
          </p:cNvSpPr>
          <p:nvPr>
            <p:ph type="sldNum" sz="quarter" idx="5"/>
          </p:nvPr>
        </p:nvSpPr>
        <p:spPr/>
        <p:txBody>
          <a:bodyPr/>
          <a:lstStyle/>
          <a:p>
            <a:fld id="{C4FED8AA-6892-4F0A-9140-38CBC572A7A0}" type="slidenum">
              <a:rPr lang="en-US" smtClean="0"/>
              <a:t>34</a:t>
            </a:fld>
            <a:endParaRPr lang="en-US"/>
          </a:p>
        </p:txBody>
      </p:sp>
    </p:spTree>
    <p:extLst>
      <p:ext uri="{BB962C8B-B14F-4D97-AF65-F5344CB8AC3E}">
        <p14:creationId xmlns:p14="http://schemas.microsoft.com/office/powerpoint/2010/main" val="130868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56D4D9-9CEE-4103-BEA4-E6A362AFA625}" type="slidenum">
              <a:rPr lang="en-US" smtClean="0"/>
              <a:t>5</a:t>
            </a:fld>
            <a:endParaRPr lang="en-US"/>
          </a:p>
        </p:txBody>
      </p:sp>
    </p:spTree>
    <p:extLst>
      <p:ext uri="{BB962C8B-B14F-4D97-AF65-F5344CB8AC3E}">
        <p14:creationId xmlns:p14="http://schemas.microsoft.com/office/powerpoint/2010/main" val="81693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25F3-881E-A784-B428-A775B759C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0E049-74D7-5073-B828-24455FCE6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15C9EB-C3CA-B4F6-B374-401E6A9DF8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5BE8C8-4932-53A5-BD76-8B810E60AE69}"/>
              </a:ext>
            </a:extLst>
          </p:cNvPr>
          <p:cNvSpPr>
            <a:spLocks noGrp="1"/>
          </p:cNvSpPr>
          <p:nvPr>
            <p:ph type="sldNum" sz="quarter" idx="5"/>
          </p:nvPr>
        </p:nvSpPr>
        <p:spPr/>
        <p:txBody>
          <a:bodyPr/>
          <a:lstStyle/>
          <a:p>
            <a:fld id="{C4FED8AA-6892-4F0A-9140-38CBC572A7A0}" type="slidenum">
              <a:rPr lang="en-US" smtClean="0"/>
              <a:t>35</a:t>
            </a:fld>
            <a:endParaRPr lang="en-US"/>
          </a:p>
        </p:txBody>
      </p:sp>
    </p:spTree>
    <p:extLst>
      <p:ext uri="{BB962C8B-B14F-4D97-AF65-F5344CB8AC3E}">
        <p14:creationId xmlns:p14="http://schemas.microsoft.com/office/powerpoint/2010/main" val="3460908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42F8-4E25-145A-4A4B-EA24AE79E3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0451-2E24-AC14-9726-5572C6985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ED23E-1385-4422-0F4C-6B99D7552C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9C7FC7-C76F-62E3-E0F5-F0EF35B48945}"/>
              </a:ext>
            </a:extLst>
          </p:cNvPr>
          <p:cNvSpPr>
            <a:spLocks noGrp="1"/>
          </p:cNvSpPr>
          <p:nvPr>
            <p:ph type="sldNum" sz="quarter" idx="5"/>
          </p:nvPr>
        </p:nvSpPr>
        <p:spPr/>
        <p:txBody>
          <a:bodyPr/>
          <a:lstStyle/>
          <a:p>
            <a:fld id="{C4FED8AA-6892-4F0A-9140-38CBC572A7A0}" type="slidenum">
              <a:rPr lang="en-US" smtClean="0"/>
              <a:t>36</a:t>
            </a:fld>
            <a:endParaRPr lang="en-US"/>
          </a:p>
        </p:txBody>
      </p:sp>
    </p:spTree>
    <p:extLst>
      <p:ext uri="{BB962C8B-B14F-4D97-AF65-F5344CB8AC3E}">
        <p14:creationId xmlns:p14="http://schemas.microsoft.com/office/powerpoint/2010/main" val="2278694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3E45-5FB5-29B9-2BEB-7833D9F82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C5054-54D4-540E-FE9D-2EF30D67F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C125C-98F3-49C9-E274-D58008494C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F63992-C8D2-DDD3-EBDB-41EE492762E1}"/>
              </a:ext>
            </a:extLst>
          </p:cNvPr>
          <p:cNvSpPr>
            <a:spLocks noGrp="1"/>
          </p:cNvSpPr>
          <p:nvPr>
            <p:ph type="sldNum" sz="quarter" idx="5"/>
          </p:nvPr>
        </p:nvSpPr>
        <p:spPr/>
        <p:txBody>
          <a:bodyPr/>
          <a:lstStyle/>
          <a:p>
            <a:fld id="{C4FED8AA-6892-4F0A-9140-38CBC572A7A0}" type="slidenum">
              <a:rPr lang="en-US" smtClean="0"/>
              <a:t>37</a:t>
            </a:fld>
            <a:endParaRPr lang="en-US"/>
          </a:p>
        </p:txBody>
      </p:sp>
    </p:spTree>
    <p:extLst>
      <p:ext uri="{BB962C8B-B14F-4D97-AF65-F5344CB8AC3E}">
        <p14:creationId xmlns:p14="http://schemas.microsoft.com/office/powerpoint/2010/main" val="1501727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43A1-CD82-9A6F-7114-77F8EF539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3432B-E5B6-E352-F50C-87A8FD9CC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0F191-7B8F-ECD2-8150-C28C16D89A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BACEC1-CB04-7128-F5CB-85E1EC64C40F}"/>
              </a:ext>
            </a:extLst>
          </p:cNvPr>
          <p:cNvSpPr>
            <a:spLocks noGrp="1"/>
          </p:cNvSpPr>
          <p:nvPr>
            <p:ph type="sldNum" sz="quarter" idx="5"/>
          </p:nvPr>
        </p:nvSpPr>
        <p:spPr/>
        <p:txBody>
          <a:bodyPr/>
          <a:lstStyle/>
          <a:p>
            <a:fld id="{C4FED8AA-6892-4F0A-9140-38CBC572A7A0}" type="slidenum">
              <a:rPr lang="en-US" smtClean="0"/>
              <a:t>38</a:t>
            </a:fld>
            <a:endParaRPr lang="en-US"/>
          </a:p>
        </p:txBody>
      </p:sp>
    </p:spTree>
    <p:extLst>
      <p:ext uri="{BB962C8B-B14F-4D97-AF65-F5344CB8AC3E}">
        <p14:creationId xmlns:p14="http://schemas.microsoft.com/office/powerpoint/2010/main" val="1425872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7A8B-859A-8814-E9E0-EB598B49A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3C2E8-29BB-66C4-AFD3-0212C78F1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5686B-35A8-2DF9-D0F7-AA5F8FF283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DF87A8-66A9-1B67-097B-953D26A81F3D}"/>
              </a:ext>
            </a:extLst>
          </p:cNvPr>
          <p:cNvSpPr>
            <a:spLocks noGrp="1"/>
          </p:cNvSpPr>
          <p:nvPr>
            <p:ph type="sldNum" sz="quarter" idx="5"/>
          </p:nvPr>
        </p:nvSpPr>
        <p:spPr/>
        <p:txBody>
          <a:bodyPr/>
          <a:lstStyle/>
          <a:p>
            <a:fld id="{C4FED8AA-6892-4F0A-9140-38CBC572A7A0}" type="slidenum">
              <a:rPr lang="en-US" smtClean="0"/>
              <a:t>39</a:t>
            </a:fld>
            <a:endParaRPr lang="en-US"/>
          </a:p>
        </p:txBody>
      </p:sp>
    </p:spTree>
    <p:extLst>
      <p:ext uri="{BB962C8B-B14F-4D97-AF65-F5344CB8AC3E}">
        <p14:creationId xmlns:p14="http://schemas.microsoft.com/office/powerpoint/2010/main" val="1146530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ACAFB-0AD4-166F-98F6-CCDF054E5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D4B81-1E1D-0FDC-1F49-336C9E3FF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ABFA9-1D48-7645-ED69-BEC4506DA2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4B68BE-03EA-35E6-6F01-146EE76E3C61}"/>
              </a:ext>
            </a:extLst>
          </p:cNvPr>
          <p:cNvSpPr>
            <a:spLocks noGrp="1"/>
          </p:cNvSpPr>
          <p:nvPr>
            <p:ph type="sldNum" sz="quarter" idx="5"/>
          </p:nvPr>
        </p:nvSpPr>
        <p:spPr/>
        <p:txBody>
          <a:bodyPr/>
          <a:lstStyle/>
          <a:p>
            <a:fld id="{C4FED8AA-6892-4F0A-9140-38CBC572A7A0}" type="slidenum">
              <a:rPr lang="en-US" smtClean="0"/>
              <a:t>40</a:t>
            </a:fld>
            <a:endParaRPr lang="en-US"/>
          </a:p>
        </p:txBody>
      </p:sp>
    </p:spTree>
    <p:extLst>
      <p:ext uri="{BB962C8B-B14F-4D97-AF65-F5344CB8AC3E}">
        <p14:creationId xmlns:p14="http://schemas.microsoft.com/office/powerpoint/2010/main" val="362219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7E2E-3CAF-366F-748F-FDBDC7E9F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B0E63-CCDB-B6EF-890A-A8E47783D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217C-B7C7-C956-3909-E2C2F055B9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E5B1D2-4FE6-2445-8E47-8F9FE0453684}"/>
              </a:ext>
            </a:extLst>
          </p:cNvPr>
          <p:cNvSpPr>
            <a:spLocks noGrp="1"/>
          </p:cNvSpPr>
          <p:nvPr>
            <p:ph type="sldNum" sz="quarter" idx="5"/>
          </p:nvPr>
        </p:nvSpPr>
        <p:spPr/>
        <p:txBody>
          <a:bodyPr/>
          <a:lstStyle/>
          <a:p>
            <a:fld id="{4F56D4D9-9CEE-4103-BEA4-E6A362AFA625}" type="slidenum">
              <a:rPr lang="en-US" smtClean="0"/>
              <a:t>6</a:t>
            </a:fld>
            <a:endParaRPr lang="en-US"/>
          </a:p>
        </p:txBody>
      </p:sp>
    </p:spTree>
    <p:extLst>
      <p:ext uri="{BB962C8B-B14F-4D97-AF65-F5344CB8AC3E}">
        <p14:creationId xmlns:p14="http://schemas.microsoft.com/office/powerpoint/2010/main" val="358885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2D10-3B52-B123-8968-24BEAE5BA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27B3B-81B5-821B-133A-830899515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9457C-7EBE-5900-C94A-2224C454D7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3264DB-5F8A-C5CA-F68B-B294F7B32A45}"/>
              </a:ext>
            </a:extLst>
          </p:cNvPr>
          <p:cNvSpPr>
            <a:spLocks noGrp="1"/>
          </p:cNvSpPr>
          <p:nvPr>
            <p:ph type="sldNum" sz="quarter" idx="5"/>
          </p:nvPr>
        </p:nvSpPr>
        <p:spPr/>
        <p:txBody>
          <a:bodyPr/>
          <a:lstStyle/>
          <a:p>
            <a:fld id="{C4FED8AA-6892-4F0A-9140-38CBC572A7A0}" type="slidenum">
              <a:rPr lang="en-US" smtClean="0"/>
              <a:t>7</a:t>
            </a:fld>
            <a:endParaRPr lang="en-US"/>
          </a:p>
        </p:txBody>
      </p:sp>
    </p:spTree>
    <p:extLst>
      <p:ext uri="{BB962C8B-B14F-4D97-AF65-F5344CB8AC3E}">
        <p14:creationId xmlns:p14="http://schemas.microsoft.com/office/powerpoint/2010/main" val="346581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ED8AA-6892-4F0A-9140-38CBC572A7A0}" type="slidenum">
              <a:rPr lang="en-US" smtClean="0"/>
              <a:t>8</a:t>
            </a:fld>
            <a:endParaRPr lang="en-US"/>
          </a:p>
        </p:txBody>
      </p:sp>
    </p:spTree>
    <p:extLst>
      <p:ext uri="{BB962C8B-B14F-4D97-AF65-F5344CB8AC3E}">
        <p14:creationId xmlns:p14="http://schemas.microsoft.com/office/powerpoint/2010/main" val="423675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FED8AA-6892-4F0A-9140-38CBC572A7A0}" type="slidenum">
              <a:rPr lang="en-US" smtClean="0"/>
              <a:t>9</a:t>
            </a:fld>
            <a:endParaRPr lang="en-US"/>
          </a:p>
        </p:txBody>
      </p:sp>
    </p:spTree>
    <p:extLst>
      <p:ext uri="{BB962C8B-B14F-4D97-AF65-F5344CB8AC3E}">
        <p14:creationId xmlns:p14="http://schemas.microsoft.com/office/powerpoint/2010/main" val="418910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C71F6-0A75-EC78-17DB-0BFA41417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0C8F6-A8BD-6046-AB19-0E8087C18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32D62-FAC6-1F37-D5E0-0CDCCB3DF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3874E5-2BA5-1C8B-D0E7-3CBE769D2CB5}"/>
              </a:ext>
            </a:extLst>
          </p:cNvPr>
          <p:cNvSpPr>
            <a:spLocks noGrp="1"/>
          </p:cNvSpPr>
          <p:nvPr>
            <p:ph type="sldNum" sz="quarter" idx="5"/>
          </p:nvPr>
        </p:nvSpPr>
        <p:spPr/>
        <p:txBody>
          <a:bodyPr/>
          <a:lstStyle/>
          <a:p>
            <a:fld id="{C4FED8AA-6892-4F0A-9140-38CBC572A7A0}" type="slidenum">
              <a:rPr lang="en-US" smtClean="0"/>
              <a:t>13</a:t>
            </a:fld>
            <a:endParaRPr lang="en-US"/>
          </a:p>
        </p:txBody>
      </p:sp>
    </p:spTree>
    <p:extLst>
      <p:ext uri="{BB962C8B-B14F-4D97-AF65-F5344CB8AC3E}">
        <p14:creationId xmlns:p14="http://schemas.microsoft.com/office/powerpoint/2010/main" val="336201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9456-2146-FB80-4A1C-E488A16F5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AFBB9-0A2B-B7AA-E328-C35141CD5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91B5B-9469-0574-73EE-69D2E37955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31C667-5F88-0602-949C-B8190538D89B}"/>
              </a:ext>
            </a:extLst>
          </p:cNvPr>
          <p:cNvSpPr>
            <a:spLocks noGrp="1"/>
          </p:cNvSpPr>
          <p:nvPr>
            <p:ph type="sldNum" sz="quarter" idx="5"/>
          </p:nvPr>
        </p:nvSpPr>
        <p:spPr/>
        <p:txBody>
          <a:bodyPr/>
          <a:lstStyle/>
          <a:p>
            <a:fld id="{C4FED8AA-6892-4F0A-9140-38CBC572A7A0}" type="slidenum">
              <a:rPr lang="en-US" smtClean="0"/>
              <a:t>14</a:t>
            </a:fld>
            <a:endParaRPr lang="en-US"/>
          </a:p>
        </p:txBody>
      </p:sp>
    </p:spTree>
    <p:extLst>
      <p:ext uri="{BB962C8B-B14F-4D97-AF65-F5344CB8AC3E}">
        <p14:creationId xmlns:p14="http://schemas.microsoft.com/office/powerpoint/2010/main" val="248973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493671-44C5-4CBB-BDD7-CFBDF044B7FA}"/>
              </a:ext>
            </a:extLst>
          </p:cNvPr>
          <p:cNvSpPr>
            <a:spLocks noGrp="1"/>
          </p:cNvSpPr>
          <p:nvPr>
            <p:ph type="sldNum" sz="quarter" idx="4"/>
          </p:nvPr>
        </p:nvSpPr>
        <p:spPr>
          <a:xfrm>
            <a:off x="11760669" y="6572086"/>
            <a:ext cx="537654" cy="365125"/>
          </a:xfrm>
          <a:prstGeom prst="rect">
            <a:avLst/>
          </a:prstGeom>
        </p:spPr>
        <p:txBody>
          <a:bodyPr/>
          <a:lstStyle>
            <a:lvl1pPr>
              <a:defRPr sz="800" baseline="0">
                <a:latin typeface="Raleway" panose="020B0503030101060003" pitchFamily="34" charset="0"/>
              </a:defRPr>
            </a:lvl1pPr>
          </a:lstStyle>
          <a:p>
            <a:fld id="{BD6517CD-D3FD-4890-9CAF-9AFC152DABFD}" type="slidenum">
              <a:rPr lang="en-US" smtClean="0"/>
              <a:pPr/>
              <a:t>‹#›</a:t>
            </a:fld>
            <a:endParaRPr lang="en-US"/>
          </a:p>
        </p:txBody>
      </p:sp>
    </p:spTree>
    <p:extLst>
      <p:ext uri="{BB962C8B-B14F-4D97-AF65-F5344CB8AC3E}">
        <p14:creationId xmlns:p14="http://schemas.microsoft.com/office/powerpoint/2010/main" val="188376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BCBC-5E25-4304-9841-E8445888E676}"/>
              </a:ext>
            </a:extLst>
          </p:cNvPr>
          <p:cNvSpPr>
            <a:spLocks noGrp="1"/>
          </p:cNvSpPr>
          <p:nvPr>
            <p:ph type="title"/>
          </p:nvPr>
        </p:nvSpPr>
        <p:spPr>
          <a:xfrm>
            <a:off x="1397000" y="156444"/>
            <a:ext cx="10421858" cy="656355"/>
          </a:xfrm>
          <a:prstGeom prst="rect">
            <a:avLst/>
          </a:prstGeom>
        </p:spPr>
        <p:txBody>
          <a:bodyPr>
            <a:noAutofit/>
          </a:bodyPr>
          <a:lstStyle>
            <a:lvl1pPr>
              <a:defRPr sz="40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5299B0B-417C-46A1-9440-81238B6D591C}"/>
              </a:ext>
            </a:extLst>
          </p:cNvPr>
          <p:cNvSpPr>
            <a:spLocks noGrp="1"/>
          </p:cNvSpPr>
          <p:nvPr>
            <p:ph idx="1"/>
          </p:nvPr>
        </p:nvSpPr>
        <p:spPr>
          <a:xfrm>
            <a:off x="311988" y="1253331"/>
            <a:ext cx="10515600" cy="4351338"/>
          </a:xfrm>
          <a:prstGeom prst="rect">
            <a:avLst/>
          </a:prstGeom>
        </p:spPr>
        <p:txBody>
          <a:bodyPr>
            <a:normAutofit/>
          </a:bodyPr>
          <a:lstStyle>
            <a:lvl1pPr marL="173038" indent="-173038">
              <a:defRPr sz="20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62CAE6B-ED24-4D4A-931B-5D75B78E4E0F}"/>
              </a:ext>
            </a:extLst>
          </p:cNvPr>
          <p:cNvSpPr>
            <a:spLocks noGrp="1"/>
          </p:cNvSpPr>
          <p:nvPr>
            <p:ph type="sldNum" sz="quarter" idx="4"/>
          </p:nvPr>
        </p:nvSpPr>
        <p:spPr>
          <a:xfrm>
            <a:off x="11818858" y="6553613"/>
            <a:ext cx="537654" cy="365125"/>
          </a:xfrm>
          <a:prstGeom prst="rect">
            <a:avLst/>
          </a:prstGeom>
        </p:spPr>
        <p:txBody>
          <a:bodyPr/>
          <a:lstStyle>
            <a:lvl1pPr>
              <a:defRPr sz="800" baseline="0">
                <a:latin typeface="Raleway" panose="020B0503030101060003" pitchFamily="34" charset="0"/>
              </a:defRPr>
            </a:lvl1pPr>
          </a:lstStyle>
          <a:p>
            <a:fld id="{BD6517CD-D3FD-4890-9CAF-9AFC152DABFD}" type="slidenum">
              <a:rPr lang="en-US" smtClean="0"/>
              <a:pPr/>
              <a:t>‹#›</a:t>
            </a:fld>
            <a:endParaRPr lang="en-US"/>
          </a:p>
        </p:txBody>
      </p:sp>
    </p:spTree>
    <p:extLst>
      <p:ext uri="{BB962C8B-B14F-4D97-AF65-F5344CB8AC3E}">
        <p14:creationId xmlns:p14="http://schemas.microsoft.com/office/powerpoint/2010/main" val="1032670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66B8B4-F4BD-4209-93AB-ED942814A9B0}"/>
              </a:ext>
            </a:extLst>
          </p:cNvPr>
          <p:cNvSpPr>
            <a:spLocks noGrp="1"/>
          </p:cNvSpPr>
          <p:nvPr>
            <p:ph type="sldNum" sz="quarter" idx="4"/>
          </p:nvPr>
        </p:nvSpPr>
        <p:spPr>
          <a:xfrm>
            <a:off x="11654346" y="6556157"/>
            <a:ext cx="537654" cy="365125"/>
          </a:xfrm>
          <a:prstGeom prst="rect">
            <a:avLst/>
          </a:prstGeom>
        </p:spPr>
        <p:txBody>
          <a:bodyPr/>
          <a:lstStyle>
            <a:lvl1pPr>
              <a:defRPr sz="800" baseline="0">
                <a:latin typeface="Raleway" panose="020B0503030101060003" pitchFamily="34" charset="0"/>
              </a:defRPr>
            </a:lvl1pPr>
          </a:lstStyle>
          <a:p>
            <a:fld id="{BD6517CD-D3FD-4890-9CAF-9AFC152DABFD}" type="slidenum">
              <a:rPr lang="en-US" smtClean="0"/>
              <a:pPr/>
              <a:t>‹#›</a:t>
            </a:fld>
            <a:endParaRPr lang="en-US"/>
          </a:p>
        </p:txBody>
      </p:sp>
      <p:cxnSp>
        <p:nvCxnSpPr>
          <p:cNvPr id="11" name="Straight Connector 10">
            <a:extLst>
              <a:ext uri="{FF2B5EF4-FFF2-40B4-BE49-F238E27FC236}">
                <a16:creationId xmlns:a16="http://schemas.microsoft.com/office/drawing/2014/main" id="{84D08077-37DD-1C13-F675-DF53EBC67BFD}"/>
              </a:ext>
            </a:extLst>
          </p:cNvPr>
          <p:cNvCxnSpPr>
            <a:cxnSpLocks/>
          </p:cNvCxnSpPr>
          <p:nvPr userDrawn="1"/>
        </p:nvCxnSpPr>
        <p:spPr>
          <a:xfrm>
            <a:off x="0" y="959249"/>
            <a:ext cx="12192000" cy="0"/>
          </a:xfrm>
          <a:prstGeom prst="line">
            <a:avLst/>
          </a:prstGeom>
          <a:ln w="57150">
            <a:solidFill>
              <a:srgbClr val="0064A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A85A48E-4973-CDAE-F487-3783098665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2882" y="6253454"/>
            <a:ext cx="588990" cy="519222"/>
          </a:xfrm>
          <a:prstGeom prst="rect">
            <a:avLst/>
          </a:prstGeom>
        </p:spPr>
      </p:pic>
      <p:sp>
        <p:nvSpPr>
          <p:cNvPr id="7" name="Text Placeholder 2">
            <a:extLst>
              <a:ext uri="{FF2B5EF4-FFF2-40B4-BE49-F238E27FC236}">
                <a16:creationId xmlns:a16="http://schemas.microsoft.com/office/drawing/2014/main" id="{ACE3E3BC-9FCB-6157-2FFA-9FF2ECABCB8F}"/>
              </a:ext>
            </a:extLst>
          </p:cNvPr>
          <p:cNvSpPr txBox="1">
            <a:spLocks/>
          </p:cNvSpPr>
          <p:nvPr userDrawn="1"/>
        </p:nvSpPr>
        <p:spPr>
          <a:xfrm>
            <a:off x="4533367" y="6367272"/>
            <a:ext cx="3580015" cy="4907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solidFill>
                  <a:srgbClr val="00000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a:latin typeface="Segoe UI" panose="020B0502040204020203" pitchFamily="34" charset="0"/>
              </a:rPr>
              <a:t>Bridgeport Public Schools</a:t>
            </a:r>
          </a:p>
        </p:txBody>
      </p:sp>
      <p:pic>
        <p:nvPicPr>
          <p:cNvPr id="8" name="Picture 7">
            <a:extLst>
              <a:ext uri="{FF2B5EF4-FFF2-40B4-BE49-F238E27FC236}">
                <a16:creationId xmlns:a16="http://schemas.microsoft.com/office/drawing/2014/main" id="{57BE6614-B0B6-E550-5A77-9414AD4CD51D}"/>
              </a:ext>
            </a:extLst>
          </p:cNvPr>
          <p:cNvPicPr>
            <a:picLocks noChangeAspect="1"/>
          </p:cNvPicPr>
          <p:nvPr userDrawn="1"/>
        </p:nvPicPr>
        <p:blipFill>
          <a:blip r:embed="rId5"/>
          <a:stretch>
            <a:fillRect/>
          </a:stretch>
        </p:blipFill>
        <p:spPr>
          <a:xfrm>
            <a:off x="0" y="155277"/>
            <a:ext cx="1204464" cy="681473"/>
          </a:xfrm>
          <a:prstGeom prst="rect">
            <a:avLst/>
          </a:prstGeom>
        </p:spPr>
      </p:pic>
      <p:pic>
        <p:nvPicPr>
          <p:cNvPr id="2" name="Picture 2" descr="StudioJAED">
            <a:extLst>
              <a:ext uri="{FF2B5EF4-FFF2-40B4-BE49-F238E27FC236}">
                <a16:creationId xmlns:a16="http://schemas.microsoft.com/office/drawing/2014/main" id="{DF461480-B7D1-3608-CCB5-F8E06799E3F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92403" y="6278454"/>
            <a:ext cx="1114425"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76466"/>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userDrawn="1">
          <p15:clr>
            <a:srgbClr val="F26B43"/>
          </p15:clr>
        </p15:guide>
        <p15:guide id="2" pos="3840" userDrawn="1">
          <p15:clr>
            <a:srgbClr val="F26B43"/>
          </p15:clr>
        </p15:guide>
        <p15:guide id="3" pos="240" userDrawn="1">
          <p15:clr>
            <a:srgbClr val="F26B43"/>
          </p15:clr>
        </p15:guide>
        <p15:guide id="4" orient="horz" pos="1128" userDrawn="1">
          <p15:clr>
            <a:srgbClr val="F26B43"/>
          </p15:clr>
        </p15:guide>
        <p15:guide id="5" orient="horz" pos="840" userDrawn="1">
          <p15:clr>
            <a:srgbClr val="F26B43"/>
          </p15:clr>
        </p15:guide>
        <p15:guide id="6" orient="horz" pos="2160" userDrawn="1">
          <p15:clr>
            <a:srgbClr val="F26B43"/>
          </p15:clr>
        </p15:guide>
        <p15:guide id="7" pos="7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9F8E-9758-6880-0DA7-43854AE45C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A098D-CFAD-FECC-1615-6F9EE973B5B8}"/>
              </a:ext>
            </a:extLst>
          </p:cNvPr>
          <p:cNvSpPr>
            <a:spLocks noGrp="1"/>
          </p:cNvSpPr>
          <p:nvPr>
            <p:ph type="sldNum" sz="quarter" idx="4"/>
          </p:nvPr>
        </p:nvSpPr>
        <p:spPr/>
        <p:txBody>
          <a:bodyPr/>
          <a:lstStyle/>
          <a:p>
            <a:fld id="{BD6517CD-D3FD-4890-9CAF-9AFC152DABFD}" type="slidenum">
              <a:rPr lang="en-US" smtClean="0"/>
              <a:pPr/>
              <a:t>1</a:t>
            </a:fld>
            <a:endParaRPr lang="en-US"/>
          </a:p>
        </p:txBody>
      </p:sp>
      <p:sp>
        <p:nvSpPr>
          <p:cNvPr id="57" name="Title 1">
            <a:extLst>
              <a:ext uri="{FF2B5EF4-FFF2-40B4-BE49-F238E27FC236}">
                <a16:creationId xmlns:a16="http://schemas.microsoft.com/office/drawing/2014/main" id="{A22B62CC-A9F9-D3F7-324B-98E94D427870}"/>
              </a:ext>
            </a:extLst>
          </p:cNvPr>
          <p:cNvSpPr txBox="1">
            <a:spLocks/>
          </p:cNvSpPr>
          <p:nvPr/>
        </p:nvSpPr>
        <p:spPr>
          <a:xfrm>
            <a:off x="769018" y="2048256"/>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dirty="0">
                <a:latin typeface="Segoe UI" panose="020B0502040204020203" pitchFamily="34" charset="0"/>
                <a:cs typeface="Segoe UI" panose="020B0502040204020203" pitchFamily="34" charset="0"/>
              </a:rPr>
              <a:t>Recommended Master Plan</a:t>
            </a:r>
          </a:p>
          <a:p>
            <a:pPr algn="ctr"/>
            <a:r>
              <a:rPr lang="en-US" dirty="0">
                <a:latin typeface="Segoe UI" panose="020B0502040204020203" pitchFamily="34" charset="0"/>
                <a:cs typeface="Segoe UI" panose="020B0502040204020203" pitchFamily="34" charset="0"/>
              </a:rPr>
              <a:t>Executive Summary</a:t>
            </a:r>
          </a:p>
          <a:p>
            <a:pPr algn="ctr"/>
            <a:endParaRPr lang="en-US" dirty="0">
              <a:latin typeface="Segoe UI" panose="020B0502040204020203" pitchFamily="34" charset="0"/>
              <a:cs typeface="Segoe UI" panose="020B0502040204020203" pitchFamily="34" charset="0"/>
            </a:endParaRPr>
          </a:p>
          <a:p>
            <a:pPr algn="ct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March 31, 2025</a:t>
            </a:r>
          </a:p>
        </p:txBody>
      </p:sp>
    </p:spTree>
    <p:extLst>
      <p:ext uri="{BB962C8B-B14F-4D97-AF65-F5344CB8AC3E}">
        <p14:creationId xmlns:p14="http://schemas.microsoft.com/office/powerpoint/2010/main" val="130364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6B324-505C-B53E-5051-8A02102753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D17201-34FC-7FB0-1E4E-247A39F19542}"/>
              </a:ext>
            </a:extLst>
          </p:cNvPr>
          <p:cNvSpPr>
            <a:spLocks noGrp="1"/>
          </p:cNvSpPr>
          <p:nvPr>
            <p:ph type="sldNum" sz="quarter" idx="4"/>
          </p:nvPr>
        </p:nvSpPr>
        <p:spPr/>
        <p:txBody>
          <a:bodyPr/>
          <a:lstStyle/>
          <a:p>
            <a:fld id="{BD6517CD-D3FD-4890-9CAF-9AFC152DABFD}" type="slidenum">
              <a:rPr lang="en-US" smtClean="0"/>
              <a:pPr/>
              <a:t>10</a:t>
            </a:fld>
            <a:endParaRPr lang="en-US"/>
          </a:p>
        </p:txBody>
      </p:sp>
      <p:sp>
        <p:nvSpPr>
          <p:cNvPr id="3" name="Title 1">
            <a:extLst>
              <a:ext uri="{FF2B5EF4-FFF2-40B4-BE49-F238E27FC236}">
                <a16:creationId xmlns:a16="http://schemas.microsoft.com/office/drawing/2014/main" id="{4DEB2563-63B7-0749-06F4-D38C01FFFA4D}"/>
              </a:ext>
            </a:extLst>
          </p:cNvPr>
          <p:cNvSpPr txBox="1">
            <a:spLocks/>
          </p:cNvSpPr>
          <p:nvPr/>
        </p:nvSpPr>
        <p:spPr>
          <a:xfrm>
            <a:off x="1438275" y="131415"/>
            <a:ext cx="10753725" cy="6720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Summary of Findings: Project Wide</a:t>
            </a:r>
          </a:p>
        </p:txBody>
      </p:sp>
      <p:pic>
        <p:nvPicPr>
          <p:cNvPr id="12" name="Picture 11">
            <a:extLst>
              <a:ext uri="{FF2B5EF4-FFF2-40B4-BE49-F238E27FC236}">
                <a16:creationId xmlns:a16="http://schemas.microsoft.com/office/drawing/2014/main" id="{B88593C6-8638-38D3-0712-262B0EF0D37C}"/>
              </a:ext>
            </a:extLst>
          </p:cNvPr>
          <p:cNvPicPr>
            <a:picLocks noChangeAspect="1"/>
          </p:cNvPicPr>
          <p:nvPr/>
        </p:nvPicPr>
        <p:blipFill>
          <a:blip r:embed="rId2"/>
          <a:stretch>
            <a:fillRect/>
          </a:stretch>
        </p:blipFill>
        <p:spPr>
          <a:xfrm>
            <a:off x="219555" y="1265679"/>
            <a:ext cx="4800000" cy="1790476"/>
          </a:xfrm>
          <a:prstGeom prst="rect">
            <a:avLst/>
          </a:prstGeom>
        </p:spPr>
      </p:pic>
      <p:sp>
        <p:nvSpPr>
          <p:cNvPr id="18" name="TextBox 17">
            <a:extLst>
              <a:ext uri="{FF2B5EF4-FFF2-40B4-BE49-F238E27FC236}">
                <a16:creationId xmlns:a16="http://schemas.microsoft.com/office/drawing/2014/main" id="{BBCE3536-4ED4-C814-7558-B8631A6672E9}"/>
              </a:ext>
            </a:extLst>
          </p:cNvPr>
          <p:cNvSpPr txBox="1"/>
          <p:nvPr/>
        </p:nvSpPr>
        <p:spPr>
          <a:xfrm>
            <a:off x="5311773" y="1213791"/>
            <a:ext cx="2562225" cy="491673"/>
          </a:xfrm>
          <a:prstGeom prst="rect">
            <a:avLst/>
          </a:prstGeom>
          <a:noFill/>
        </p:spPr>
        <p:txBody>
          <a:bodyPr wrap="square">
            <a:spAutoFit/>
          </a:bodyPr>
          <a:lstStyle/>
          <a:p>
            <a:pPr marL="0" marR="0" indent="0" algn="ctr">
              <a:lnSpc>
                <a:spcPct val="119000"/>
              </a:lnSpc>
              <a:spcAft>
                <a:spcPts val="600"/>
              </a:spcAft>
            </a:pPr>
            <a:r>
              <a:rPr lang="en-US" sz="2400" b="1" kern="1400">
                <a:ln>
                  <a:noFill/>
                </a:ln>
                <a:solidFill>
                  <a:srgbClr val="A51924"/>
                </a:solidFill>
                <a:effectLst/>
                <a:latin typeface="Segoe UI" panose="020B0502040204020203" pitchFamily="34" charset="0"/>
                <a:cs typeface="Segoe UI" panose="020B0502040204020203" pitchFamily="34" charset="0"/>
              </a:rPr>
              <a:t>$702.5M</a:t>
            </a:r>
            <a:r>
              <a:rPr lang="en-US" sz="1000" kern="1400">
                <a:ln>
                  <a:noFill/>
                </a:ln>
                <a:solidFill>
                  <a:srgbClr val="000000"/>
                </a:solidFill>
                <a:effectLst/>
                <a:latin typeface="Segoe UI" panose="020B0502040204020203" pitchFamily="34" charset="0"/>
                <a:cs typeface="Segoe UI" panose="020B0502040204020203" pitchFamily="34" charset="0"/>
              </a:rPr>
              <a:t> </a:t>
            </a:r>
          </a:p>
        </p:txBody>
      </p:sp>
      <p:sp>
        <p:nvSpPr>
          <p:cNvPr id="20" name="TextBox 19">
            <a:extLst>
              <a:ext uri="{FF2B5EF4-FFF2-40B4-BE49-F238E27FC236}">
                <a16:creationId xmlns:a16="http://schemas.microsoft.com/office/drawing/2014/main" id="{AF29A931-6552-AA22-B6F7-A15BEA931803}"/>
              </a:ext>
            </a:extLst>
          </p:cNvPr>
          <p:cNvSpPr txBox="1"/>
          <p:nvPr/>
        </p:nvSpPr>
        <p:spPr>
          <a:xfrm>
            <a:off x="5426014" y="1705464"/>
            <a:ext cx="2333745" cy="1170962"/>
          </a:xfrm>
          <a:prstGeom prst="rect">
            <a:avLst/>
          </a:prstGeom>
          <a:noFill/>
        </p:spPr>
        <p:txBody>
          <a:bodyPr wrap="square">
            <a:spAutoFit/>
          </a:bodyPr>
          <a:lstStyle/>
          <a:p>
            <a:pPr marL="0" marR="0" indent="0" algn="ctr">
              <a:lnSpc>
                <a:spcPct val="119000"/>
              </a:lnSpc>
            </a:pPr>
            <a:r>
              <a:rPr lang="en-US" sz="1200" i="1" kern="1400">
                <a:ln>
                  <a:noFill/>
                </a:ln>
                <a:solidFill>
                  <a:srgbClr val="58595B"/>
                </a:solidFill>
                <a:effectLst/>
                <a:latin typeface="Segoe UI" panose="020B0502040204020203" pitchFamily="34" charset="0"/>
                <a:cs typeface="Segoe UI" panose="020B0502040204020203" pitchFamily="34" charset="0"/>
              </a:rPr>
              <a:t>Capital Renewal &amp; </a:t>
            </a:r>
          </a:p>
          <a:p>
            <a:pPr marL="0" marR="0" indent="0" algn="ctr">
              <a:lnSpc>
                <a:spcPct val="119000"/>
              </a:lnSpc>
            </a:pPr>
            <a:r>
              <a:rPr lang="en-US" sz="1200" i="1" kern="1400">
                <a:ln>
                  <a:noFill/>
                </a:ln>
                <a:solidFill>
                  <a:srgbClr val="58595B"/>
                </a:solidFill>
                <a:effectLst/>
                <a:latin typeface="Segoe UI" panose="020B0502040204020203" pitchFamily="34" charset="0"/>
                <a:cs typeface="Segoe UI" panose="020B0502040204020203" pitchFamily="34" charset="0"/>
              </a:rPr>
              <a:t>Improvement needed</a:t>
            </a:r>
            <a:r>
              <a:rPr lang="en-US" sz="1200" i="1" kern="1400">
                <a:solidFill>
                  <a:srgbClr val="58595B"/>
                </a:solidFill>
                <a:latin typeface="Segoe UI" panose="020B0502040204020203" pitchFamily="34" charset="0"/>
                <a:cs typeface="Segoe UI" panose="020B0502040204020203" pitchFamily="34" charset="0"/>
              </a:rPr>
              <a:t> </a:t>
            </a:r>
            <a:r>
              <a:rPr lang="en-US" sz="1200" i="1" kern="1400">
                <a:ln>
                  <a:noFill/>
                </a:ln>
                <a:solidFill>
                  <a:srgbClr val="58595B"/>
                </a:solidFill>
                <a:effectLst/>
                <a:latin typeface="Segoe UI" panose="020B0502040204020203" pitchFamily="34" charset="0"/>
                <a:cs typeface="Segoe UI" panose="020B0502040204020203" pitchFamily="34" charset="0"/>
              </a:rPr>
              <a:t>over the next 10 years with </a:t>
            </a:r>
          </a:p>
          <a:p>
            <a:pPr marL="0" marR="0" indent="0" algn="ctr">
              <a:lnSpc>
                <a:spcPct val="119000"/>
              </a:lnSpc>
            </a:pPr>
            <a:r>
              <a:rPr lang="en-US" sz="1200" b="1" i="1" kern="1400">
                <a:ln>
                  <a:noFill/>
                </a:ln>
                <a:solidFill>
                  <a:srgbClr val="58595B"/>
                </a:solidFill>
                <a:effectLst/>
                <a:latin typeface="Segoe UI" panose="020B0502040204020203" pitchFamily="34" charset="0"/>
                <a:cs typeface="Segoe UI" panose="020B0502040204020203" pitchFamily="34" charset="0"/>
              </a:rPr>
              <a:t>56% </a:t>
            </a:r>
            <a:r>
              <a:rPr lang="en-US" sz="1200" i="1" kern="1400">
                <a:ln>
                  <a:noFill/>
                </a:ln>
                <a:solidFill>
                  <a:srgbClr val="58595B"/>
                </a:solidFill>
                <a:effectLst/>
                <a:latin typeface="Segoe UI" panose="020B0502040204020203" pitchFamily="34" charset="0"/>
                <a:cs typeface="Segoe UI" panose="020B0502040204020203" pitchFamily="34" charset="0"/>
              </a:rPr>
              <a:t>in first 3 years and </a:t>
            </a:r>
          </a:p>
          <a:p>
            <a:pPr marL="0" marR="0" indent="0" algn="ctr">
              <a:lnSpc>
                <a:spcPct val="119000"/>
              </a:lnSpc>
            </a:pPr>
            <a:r>
              <a:rPr lang="en-US" sz="1200" b="1" i="1" kern="1400">
                <a:ln>
                  <a:noFill/>
                </a:ln>
                <a:solidFill>
                  <a:srgbClr val="58595B"/>
                </a:solidFill>
                <a:effectLst/>
                <a:latin typeface="Segoe UI" panose="020B0502040204020203" pitchFamily="34" charset="0"/>
                <a:cs typeface="Segoe UI" panose="020B0502040204020203" pitchFamily="34" charset="0"/>
              </a:rPr>
              <a:t>84% </a:t>
            </a:r>
            <a:r>
              <a:rPr lang="en-US" sz="1200" i="1" kern="1400">
                <a:ln>
                  <a:noFill/>
                </a:ln>
                <a:solidFill>
                  <a:srgbClr val="58595B"/>
                </a:solidFill>
                <a:effectLst/>
                <a:latin typeface="Segoe UI" panose="020B0502040204020203" pitchFamily="34" charset="0"/>
                <a:cs typeface="Segoe UI" panose="020B0502040204020203" pitchFamily="34" charset="0"/>
              </a:rPr>
              <a:t>in 5 years</a:t>
            </a:r>
            <a:endParaRPr lang="en-US" sz="1200" kern="1400">
              <a:ln>
                <a:noFill/>
              </a:ln>
              <a:solidFill>
                <a:srgbClr val="000000"/>
              </a:solidFill>
              <a:effectLst/>
              <a:latin typeface="Segoe UI" panose="020B0502040204020203" pitchFamily="34" charset="0"/>
              <a:cs typeface="Segoe UI" panose="020B0502040204020203" pitchFamily="34" charset="0"/>
            </a:endParaRPr>
          </a:p>
        </p:txBody>
      </p:sp>
      <p:pic>
        <p:nvPicPr>
          <p:cNvPr id="21" name="Picture 20">
            <a:extLst>
              <a:ext uri="{FF2B5EF4-FFF2-40B4-BE49-F238E27FC236}">
                <a16:creationId xmlns:a16="http://schemas.microsoft.com/office/drawing/2014/main" id="{42C0734D-2FE6-2539-EE57-8A8021629307}"/>
              </a:ext>
            </a:extLst>
          </p:cNvPr>
          <p:cNvPicPr>
            <a:picLocks noChangeAspect="1"/>
          </p:cNvPicPr>
          <p:nvPr/>
        </p:nvPicPr>
        <p:blipFill>
          <a:blip r:embed="rId3"/>
          <a:stretch>
            <a:fillRect/>
          </a:stretch>
        </p:blipFill>
        <p:spPr>
          <a:xfrm>
            <a:off x="4381714" y="3232343"/>
            <a:ext cx="3428571" cy="3085714"/>
          </a:xfrm>
          <a:prstGeom prst="rect">
            <a:avLst/>
          </a:prstGeom>
        </p:spPr>
      </p:pic>
      <p:pic>
        <p:nvPicPr>
          <p:cNvPr id="22" name="Picture 21">
            <a:extLst>
              <a:ext uri="{FF2B5EF4-FFF2-40B4-BE49-F238E27FC236}">
                <a16:creationId xmlns:a16="http://schemas.microsoft.com/office/drawing/2014/main" id="{3E95A1E3-BE8D-58E3-CC22-749B6E37BB98}"/>
              </a:ext>
            </a:extLst>
          </p:cNvPr>
          <p:cNvPicPr>
            <a:picLocks noChangeAspect="1"/>
          </p:cNvPicPr>
          <p:nvPr/>
        </p:nvPicPr>
        <p:blipFill>
          <a:blip r:embed="rId4"/>
          <a:stretch>
            <a:fillRect/>
          </a:stretch>
        </p:blipFill>
        <p:spPr>
          <a:xfrm>
            <a:off x="8433014" y="3232343"/>
            <a:ext cx="3428571" cy="2752381"/>
          </a:xfrm>
          <a:prstGeom prst="rect">
            <a:avLst/>
          </a:prstGeom>
        </p:spPr>
      </p:pic>
      <p:sp>
        <p:nvSpPr>
          <p:cNvPr id="23" name="TextBox 22">
            <a:extLst>
              <a:ext uri="{FF2B5EF4-FFF2-40B4-BE49-F238E27FC236}">
                <a16:creationId xmlns:a16="http://schemas.microsoft.com/office/drawing/2014/main" id="{C428A97B-E2F0-3F62-A155-86BC70AB2A32}"/>
              </a:ext>
            </a:extLst>
          </p:cNvPr>
          <p:cNvSpPr txBox="1"/>
          <p:nvPr/>
        </p:nvSpPr>
        <p:spPr>
          <a:xfrm>
            <a:off x="1054097" y="3265906"/>
            <a:ext cx="2562225" cy="491673"/>
          </a:xfrm>
          <a:prstGeom prst="rect">
            <a:avLst/>
          </a:prstGeom>
          <a:noFill/>
        </p:spPr>
        <p:txBody>
          <a:bodyPr wrap="square">
            <a:spAutoFit/>
          </a:bodyPr>
          <a:lstStyle/>
          <a:p>
            <a:pPr marL="0" marR="0" indent="0" algn="ctr">
              <a:lnSpc>
                <a:spcPct val="119000"/>
              </a:lnSpc>
              <a:spcAft>
                <a:spcPts val="600"/>
              </a:spcAft>
            </a:pPr>
            <a:r>
              <a:rPr lang="en-US" sz="2400" b="1" kern="1400">
                <a:ln>
                  <a:noFill/>
                </a:ln>
                <a:solidFill>
                  <a:srgbClr val="A51924"/>
                </a:solidFill>
                <a:effectLst/>
                <a:latin typeface="Segoe UI" panose="020B0502040204020203" pitchFamily="34" charset="0"/>
                <a:cs typeface="Segoe UI" panose="020B0502040204020203" pitchFamily="34" charset="0"/>
              </a:rPr>
              <a:t>30%</a:t>
            </a:r>
            <a:endParaRPr lang="en-US" sz="1000" kern="1400">
              <a:ln>
                <a:noFill/>
              </a:ln>
              <a:solidFill>
                <a:srgbClr val="000000"/>
              </a:solidFill>
              <a:effectLst/>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36B2E3B3-1BED-08F0-71FB-ED95C76A4CBF}"/>
              </a:ext>
            </a:extLst>
          </p:cNvPr>
          <p:cNvSpPr txBox="1"/>
          <p:nvPr/>
        </p:nvSpPr>
        <p:spPr>
          <a:xfrm>
            <a:off x="453187" y="3757579"/>
            <a:ext cx="3764045" cy="808426"/>
          </a:xfrm>
          <a:prstGeom prst="rect">
            <a:avLst/>
          </a:prstGeom>
          <a:noFill/>
        </p:spPr>
        <p:txBody>
          <a:bodyPr wrap="square">
            <a:spAutoFit/>
          </a:bodyPr>
          <a:lstStyle/>
          <a:p>
            <a:pPr marL="0" marR="0" indent="0" algn="ctr">
              <a:lnSpc>
                <a:spcPct val="119000"/>
              </a:lnSpc>
              <a:spcAft>
                <a:spcPts val="600"/>
              </a:spcAft>
            </a:pPr>
            <a:r>
              <a:rPr lang="en-US" sz="1200" b="1" i="1" kern="1400">
                <a:ln>
                  <a:noFill/>
                </a:ln>
                <a:solidFill>
                  <a:srgbClr val="58595B"/>
                </a:solidFill>
                <a:effectLst/>
                <a:latin typeface="Segoe UI" panose="020B0502040204020203" pitchFamily="34" charset="0"/>
                <a:cs typeface="Segoe UI" panose="020B0502040204020203" pitchFamily="34" charset="0"/>
              </a:rPr>
              <a:t>Interior Architecture</a:t>
            </a:r>
            <a:endParaRPr lang="en-US" sz="1200" kern="1400">
              <a:ln>
                <a:noFill/>
              </a:ln>
              <a:solidFill>
                <a:srgbClr val="000000"/>
              </a:solidFill>
              <a:effectLst/>
              <a:latin typeface="Segoe UI" panose="020B0502040204020203" pitchFamily="34" charset="0"/>
              <a:cs typeface="Segoe UI" panose="020B0502040204020203" pitchFamily="34" charset="0"/>
            </a:endParaRPr>
          </a:p>
          <a:p>
            <a:pPr marL="0" marR="0" indent="0" algn="ctr">
              <a:lnSpc>
                <a:spcPct val="119000"/>
              </a:lnSpc>
              <a:spcAft>
                <a:spcPts val="600"/>
              </a:spcAft>
            </a:pPr>
            <a:r>
              <a:rPr lang="en-US" sz="1200" i="1" kern="1400">
                <a:ln>
                  <a:noFill/>
                </a:ln>
                <a:solidFill>
                  <a:srgbClr val="58595B"/>
                </a:solidFill>
                <a:effectLst/>
                <a:latin typeface="Segoe UI" panose="020B0502040204020203" pitchFamily="34" charset="0"/>
                <a:cs typeface="Segoe UI" panose="020B0502040204020203" pitchFamily="34" charset="0"/>
              </a:rPr>
              <a:t> Greatest total forecasted need with Mechanical systems at 27% and Building Envelope at 17%</a:t>
            </a:r>
            <a:r>
              <a:rPr lang="en-US" sz="1200" kern="1400">
                <a:ln>
                  <a:noFill/>
                </a:ln>
                <a:solidFill>
                  <a:srgbClr val="000000"/>
                </a:solidFill>
                <a:effectLst/>
                <a:latin typeface="Segoe UI" panose="020B0502040204020203" pitchFamily="34" charset="0"/>
                <a:cs typeface="Segoe UI" panose="020B0502040204020203" pitchFamily="34" charset="0"/>
              </a:rPr>
              <a:t> </a:t>
            </a:r>
          </a:p>
        </p:txBody>
      </p:sp>
      <p:sp>
        <p:nvSpPr>
          <p:cNvPr id="26" name="TextBox 25">
            <a:extLst>
              <a:ext uri="{FF2B5EF4-FFF2-40B4-BE49-F238E27FC236}">
                <a16:creationId xmlns:a16="http://schemas.microsoft.com/office/drawing/2014/main" id="{D19A55E7-A720-2C6E-E724-5E13CF3B0E30}"/>
              </a:ext>
            </a:extLst>
          </p:cNvPr>
          <p:cNvSpPr txBox="1"/>
          <p:nvPr/>
        </p:nvSpPr>
        <p:spPr>
          <a:xfrm>
            <a:off x="1054097" y="4779365"/>
            <a:ext cx="2562225" cy="491673"/>
          </a:xfrm>
          <a:prstGeom prst="rect">
            <a:avLst/>
          </a:prstGeom>
          <a:noFill/>
        </p:spPr>
        <p:txBody>
          <a:bodyPr wrap="square">
            <a:spAutoFit/>
          </a:bodyPr>
          <a:lstStyle/>
          <a:p>
            <a:pPr marL="0" marR="0" indent="0" algn="ctr">
              <a:lnSpc>
                <a:spcPct val="119000"/>
              </a:lnSpc>
              <a:spcAft>
                <a:spcPts val="600"/>
              </a:spcAft>
            </a:pPr>
            <a:r>
              <a:rPr lang="en-US" sz="2400" b="1" kern="1400">
                <a:ln>
                  <a:noFill/>
                </a:ln>
                <a:solidFill>
                  <a:srgbClr val="A51924"/>
                </a:solidFill>
                <a:effectLst/>
                <a:latin typeface="Segoe UI" panose="020B0502040204020203" pitchFamily="34" charset="0"/>
                <a:cs typeface="Segoe UI" panose="020B0502040204020203" pitchFamily="34" charset="0"/>
              </a:rPr>
              <a:t>56%</a:t>
            </a:r>
            <a:endParaRPr lang="en-US" sz="1000" kern="1400">
              <a:ln>
                <a:noFill/>
              </a:ln>
              <a:solidFill>
                <a:srgbClr val="000000"/>
              </a:solidFill>
              <a:effectLst/>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39C965C7-D6DE-786D-E5DB-192C6D20D634}"/>
              </a:ext>
            </a:extLst>
          </p:cNvPr>
          <p:cNvSpPr txBox="1"/>
          <p:nvPr/>
        </p:nvSpPr>
        <p:spPr>
          <a:xfrm>
            <a:off x="453187" y="5271038"/>
            <a:ext cx="3764045" cy="731482"/>
          </a:xfrm>
          <a:prstGeom prst="rect">
            <a:avLst/>
          </a:prstGeom>
          <a:noFill/>
        </p:spPr>
        <p:txBody>
          <a:bodyPr wrap="square">
            <a:spAutoFit/>
          </a:bodyPr>
          <a:lstStyle/>
          <a:p>
            <a:pPr marL="0" marR="0" indent="0" algn="ctr">
              <a:lnSpc>
                <a:spcPct val="119000"/>
              </a:lnSpc>
              <a:spcAft>
                <a:spcPts val="600"/>
              </a:spcAft>
            </a:pPr>
            <a:r>
              <a:rPr lang="en-US" sz="1200" i="1" kern="1400">
                <a:ln>
                  <a:noFill/>
                </a:ln>
                <a:solidFill>
                  <a:srgbClr val="58595B"/>
                </a:solidFill>
                <a:effectLst/>
                <a:latin typeface="Segoe UI" panose="020B0502040204020203" pitchFamily="34" charset="0"/>
                <a:cs typeface="Segoe UI" panose="020B0502040204020203" pitchFamily="34" charset="0"/>
              </a:rPr>
              <a:t>Primary justification of projects is “Useful Life” with “Environmental Improvements” at 18% and “Damaged /Inoperable” at 11%</a:t>
            </a:r>
            <a:r>
              <a:rPr lang="en-US" sz="1200" kern="1400">
                <a:ln>
                  <a:noFill/>
                </a:ln>
                <a:solidFill>
                  <a:srgbClr val="000000"/>
                </a:solidFill>
                <a:effectLst/>
                <a:latin typeface="Segoe UI" panose="020B0502040204020203" pitchFamily="34" charset="0"/>
                <a:cs typeface="Segoe UI" panose="020B0502040204020203" pitchFamily="34" charset="0"/>
              </a:rPr>
              <a:t> </a:t>
            </a:r>
          </a:p>
        </p:txBody>
      </p:sp>
      <p:sp>
        <p:nvSpPr>
          <p:cNvPr id="31" name="TextBox 30">
            <a:extLst>
              <a:ext uri="{FF2B5EF4-FFF2-40B4-BE49-F238E27FC236}">
                <a16:creationId xmlns:a16="http://schemas.microsoft.com/office/drawing/2014/main" id="{216CD226-3D60-A548-F6E9-0DAB8F16DDC1}"/>
              </a:ext>
            </a:extLst>
          </p:cNvPr>
          <p:cNvSpPr txBox="1"/>
          <p:nvPr/>
        </p:nvSpPr>
        <p:spPr>
          <a:xfrm>
            <a:off x="8806803" y="1459627"/>
            <a:ext cx="2562225" cy="861774"/>
          </a:xfrm>
          <a:prstGeom prst="rect">
            <a:avLst/>
          </a:prstGeom>
          <a:noFill/>
          <a:ln>
            <a:solidFill>
              <a:schemeClr val="tx1"/>
            </a:solidFill>
          </a:ln>
        </p:spPr>
        <p:txBody>
          <a:bodyPr wrap="square">
            <a:spAutoFit/>
          </a:bodyPr>
          <a:lstStyle/>
          <a:p>
            <a:pPr algn="ctr"/>
            <a:r>
              <a:rPr lang="en-US" sz="1600" b="1">
                <a:latin typeface="Segoe UI" panose="020B0502040204020203" pitchFamily="34" charset="0"/>
                <a:cs typeface="Segoe UI" panose="020B0502040204020203" pitchFamily="34" charset="0"/>
              </a:rPr>
              <a:t>Assessment Parameters:</a:t>
            </a:r>
          </a:p>
          <a:p>
            <a:pPr algn="ctr"/>
            <a:r>
              <a:rPr lang="en-US" sz="1600">
                <a:latin typeface="Segoe UI" panose="020B0502040204020203" pitchFamily="34" charset="0"/>
                <a:cs typeface="Segoe UI" panose="020B0502040204020203" pitchFamily="34" charset="0"/>
              </a:rPr>
              <a:t>37 Buildings </a:t>
            </a:r>
          </a:p>
          <a:p>
            <a:pPr algn="ctr"/>
            <a:r>
              <a:rPr lang="en-US" sz="1600">
                <a:latin typeface="Segoe UI" panose="020B0502040204020203" pitchFamily="34" charset="0"/>
                <a:cs typeface="Segoe UI" panose="020B0502040204020203" pitchFamily="34" charset="0"/>
              </a:rPr>
              <a:t>3,469,505 Square Feet</a:t>
            </a:r>
          </a:p>
        </p:txBody>
      </p:sp>
    </p:spTree>
    <p:extLst>
      <p:ext uri="{BB962C8B-B14F-4D97-AF65-F5344CB8AC3E}">
        <p14:creationId xmlns:p14="http://schemas.microsoft.com/office/powerpoint/2010/main" val="233832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1454-B194-DA18-AABF-7F182BC1E6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11D22-A7FB-2434-E72D-E71F97EE74FE}"/>
              </a:ext>
            </a:extLst>
          </p:cNvPr>
          <p:cNvSpPr>
            <a:spLocks noGrp="1"/>
          </p:cNvSpPr>
          <p:nvPr>
            <p:ph type="sldNum" sz="quarter" idx="4"/>
          </p:nvPr>
        </p:nvSpPr>
        <p:spPr/>
        <p:txBody>
          <a:bodyPr/>
          <a:lstStyle/>
          <a:p>
            <a:fld id="{BD6517CD-D3FD-4890-9CAF-9AFC152DABFD}" type="slidenum">
              <a:rPr lang="en-US" smtClean="0"/>
              <a:pPr/>
              <a:t>11</a:t>
            </a:fld>
            <a:endParaRPr lang="en-US"/>
          </a:p>
        </p:txBody>
      </p:sp>
      <p:sp>
        <p:nvSpPr>
          <p:cNvPr id="3" name="Title 1">
            <a:extLst>
              <a:ext uri="{FF2B5EF4-FFF2-40B4-BE49-F238E27FC236}">
                <a16:creationId xmlns:a16="http://schemas.microsoft.com/office/drawing/2014/main" id="{69B2B6A7-D8C0-55DB-E0CB-35204C40762D}"/>
              </a:ext>
            </a:extLst>
          </p:cNvPr>
          <p:cNvSpPr txBox="1">
            <a:spLocks/>
          </p:cNvSpPr>
          <p:nvPr/>
        </p:nvSpPr>
        <p:spPr>
          <a:xfrm>
            <a:off x="1438275" y="131415"/>
            <a:ext cx="10753725" cy="6720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Elementary School Comparison </a:t>
            </a:r>
          </a:p>
        </p:txBody>
      </p:sp>
      <p:sp>
        <p:nvSpPr>
          <p:cNvPr id="5" name="TextBox 4">
            <a:extLst>
              <a:ext uri="{FF2B5EF4-FFF2-40B4-BE49-F238E27FC236}">
                <a16:creationId xmlns:a16="http://schemas.microsoft.com/office/drawing/2014/main" id="{C6E5E934-CF32-134C-BE6F-0C5172C6179D}"/>
              </a:ext>
            </a:extLst>
          </p:cNvPr>
          <p:cNvSpPr txBox="1"/>
          <p:nvPr/>
        </p:nvSpPr>
        <p:spPr>
          <a:xfrm>
            <a:off x="167470" y="2514183"/>
            <a:ext cx="2109006" cy="1815882"/>
          </a:xfrm>
          <a:prstGeom prst="rect">
            <a:avLst/>
          </a:prstGeom>
          <a:solidFill>
            <a:schemeClr val="bg1"/>
          </a:solidFill>
        </p:spPr>
        <p:txBody>
          <a:bodyPr wrap="square" rtlCol="0">
            <a:spAutoFit/>
          </a:bodyPr>
          <a:lstStyle/>
          <a:p>
            <a:r>
              <a:rPr lang="en-US" sz="1400" b="1">
                <a:latin typeface="Segoe UI" panose="020B0502040204020203" pitchFamily="34" charset="0"/>
                <a:cs typeface="Segoe UI" panose="020B0502040204020203" pitchFamily="34" charset="0"/>
              </a:rPr>
              <a:t>Includes all building components and priority 1-4 items. </a:t>
            </a:r>
          </a:p>
          <a:p>
            <a:endParaRPr lang="en-US" sz="1400" b="1">
              <a:latin typeface="Segoe UI" panose="020B0502040204020203" pitchFamily="34" charset="0"/>
              <a:cs typeface="Segoe UI" panose="020B0502040204020203" pitchFamily="34" charset="0"/>
            </a:endParaRPr>
          </a:p>
          <a:p>
            <a:r>
              <a:rPr lang="en-US" sz="1400" b="1">
                <a:latin typeface="Segoe UI" panose="020B0502040204020203" pitchFamily="34" charset="0"/>
                <a:cs typeface="Segoe UI" panose="020B0502040204020203" pitchFamily="34" charset="0"/>
              </a:rPr>
              <a:t>All values shown are un-escalated 2024 Q4 dollars. </a:t>
            </a:r>
          </a:p>
          <a:p>
            <a:endParaRPr lang="en-US" sz="1400" b="1">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05AB58F7-9923-6020-3A23-EF89DCA0C693}"/>
              </a:ext>
            </a:extLst>
          </p:cNvPr>
          <p:cNvPicPr>
            <a:picLocks noChangeAspect="1"/>
          </p:cNvPicPr>
          <p:nvPr/>
        </p:nvPicPr>
        <p:blipFill>
          <a:blip r:embed="rId2"/>
          <a:stretch>
            <a:fillRect/>
          </a:stretch>
        </p:blipFill>
        <p:spPr>
          <a:xfrm>
            <a:off x="2484260" y="1034534"/>
            <a:ext cx="4424540" cy="5340464"/>
          </a:xfrm>
          <a:prstGeom prst="rect">
            <a:avLst/>
          </a:prstGeom>
        </p:spPr>
      </p:pic>
      <p:sp>
        <p:nvSpPr>
          <p:cNvPr id="8" name="TextBox 7">
            <a:extLst>
              <a:ext uri="{FF2B5EF4-FFF2-40B4-BE49-F238E27FC236}">
                <a16:creationId xmlns:a16="http://schemas.microsoft.com/office/drawing/2014/main" id="{79DE768C-13D2-5E15-E96B-BA266675255F}"/>
              </a:ext>
            </a:extLst>
          </p:cNvPr>
          <p:cNvSpPr txBox="1"/>
          <p:nvPr/>
        </p:nvSpPr>
        <p:spPr>
          <a:xfrm>
            <a:off x="167470" y="4615934"/>
            <a:ext cx="2195511" cy="577081"/>
          </a:xfrm>
          <a:prstGeom prst="rect">
            <a:avLst/>
          </a:prstGeom>
          <a:noFill/>
        </p:spPr>
        <p:txBody>
          <a:bodyPr wrap="square">
            <a:spAutoFit/>
          </a:bodyPr>
          <a:lstStyle/>
          <a:p>
            <a:r>
              <a:rPr lang="en-US" sz="1050">
                <a:latin typeface="Segoe UI" panose="020B0502040204020203" pitchFamily="34" charset="0"/>
                <a:cs typeface="Segoe UI" panose="020B0502040204020203" pitchFamily="34" charset="0"/>
              </a:rPr>
              <a:t>Note that the old Winthrop and leased space at Classical Studies Annex were not assessed</a:t>
            </a:r>
          </a:p>
        </p:txBody>
      </p:sp>
      <p:sp>
        <p:nvSpPr>
          <p:cNvPr id="9" name="TextBox 8">
            <a:extLst>
              <a:ext uri="{FF2B5EF4-FFF2-40B4-BE49-F238E27FC236}">
                <a16:creationId xmlns:a16="http://schemas.microsoft.com/office/drawing/2014/main" id="{4C73EEE0-C627-9375-0D68-B76A7E852E74}"/>
              </a:ext>
            </a:extLst>
          </p:cNvPr>
          <p:cNvSpPr txBox="1"/>
          <p:nvPr/>
        </p:nvSpPr>
        <p:spPr>
          <a:xfrm>
            <a:off x="2484260" y="6355948"/>
            <a:ext cx="2657593" cy="369332"/>
          </a:xfrm>
          <a:prstGeom prst="rect">
            <a:avLst/>
          </a:prstGeom>
          <a:noFill/>
        </p:spPr>
        <p:txBody>
          <a:bodyPr wrap="square">
            <a:spAutoFit/>
          </a:bodyPr>
          <a:lstStyle/>
          <a:p>
            <a:r>
              <a:rPr lang="en-US" sz="900">
                <a:latin typeface="Segoe UI" panose="020B0502040204020203" pitchFamily="34" charset="0"/>
                <a:cs typeface="Segoe UI" panose="020B0502040204020203" pitchFamily="34" charset="0"/>
              </a:rPr>
              <a:t>Only includes building elements (excludes site). </a:t>
            </a:r>
          </a:p>
          <a:p>
            <a:r>
              <a:rPr lang="en-US" sz="900">
                <a:latin typeface="Segoe UI" panose="020B0502040204020203" pitchFamily="34" charset="0"/>
                <a:cs typeface="Segoe UI" panose="020B0502040204020203" pitchFamily="34" charset="0"/>
              </a:rPr>
              <a:t>Values rounded to the nearest dollar</a:t>
            </a:r>
          </a:p>
        </p:txBody>
      </p:sp>
      <p:pic>
        <p:nvPicPr>
          <p:cNvPr id="10" name="Picture 9">
            <a:extLst>
              <a:ext uri="{FF2B5EF4-FFF2-40B4-BE49-F238E27FC236}">
                <a16:creationId xmlns:a16="http://schemas.microsoft.com/office/drawing/2014/main" id="{3481EE3F-F71E-4960-38C9-82A493E977FE}"/>
              </a:ext>
            </a:extLst>
          </p:cNvPr>
          <p:cNvPicPr>
            <a:picLocks noChangeAspect="1"/>
          </p:cNvPicPr>
          <p:nvPr/>
        </p:nvPicPr>
        <p:blipFill>
          <a:blip r:embed="rId3"/>
          <a:stretch>
            <a:fillRect/>
          </a:stretch>
        </p:blipFill>
        <p:spPr>
          <a:xfrm>
            <a:off x="7192658" y="1034534"/>
            <a:ext cx="4419695" cy="5340464"/>
          </a:xfrm>
          <a:prstGeom prst="rect">
            <a:avLst/>
          </a:prstGeom>
        </p:spPr>
      </p:pic>
      <p:sp>
        <p:nvSpPr>
          <p:cNvPr id="11" name="TextBox 10">
            <a:extLst>
              <a:ext uri="{FF2B5EF4-FFF2-40B4-BE49-F238E27FC236}">
                <a16:creationId xmlns:a16="http://schemas.microsoft.com/office/drawing/2014/main" id="{5D05A55B-2B14-6F4F-1B1E-0468DF82FED9}"/>
              </a:ext>
            </a:extLst>
          </p:cNvPr>
          <p:cNvSpPr txBox="1"/>
          <p:nvPr/>
        </p:nvSpPr>
        <p:spPr>
          <a:xfrm>
            <a:off x="7961135" y="6355948"/>
            <a:ext cx="2657593" cy="369332"/>
          </a:xfrm>
          <a:prstGeom prst="rect">
            <a:avLst/>
          </a:prstGeom>
          <a:noFill/>
        </p:spPr>
        <p:txBody>
          <a:bodyPr wrap="square">
            <a:spAutoFit/>
          </a:bodyPr>
          <a:lstStyle/>
          <a:p>
            <a:r>
              <a:rPr lang="en-US" sz="900">
                <a:latin typeface="Segoe UI" panose="020B0502040204020203" pitchFamily="34" charset="0"/>
                <a:cs typeface="Segoe UI" panose="020B0502040204020203" pitchFamily="34" charset="0"/>
              </a:rPr>
              <a:t>Includes both building and site elements</a:t>
            </a:r>
          </a:p>
          <a:p>
            <a:r>
              <a:rPr lang="en-US" sz="900">
                <a:latin typeface="Segoe UI" panose="020B0502040204020203" pitchFamily="34" charset="0"/>
                <a:cs typeface="Segoe UI" panose="020B0502040204020203" pitchFamily="34" charset="0"/>
              </a:rPr>
              <a:t>Normalized to enrollment as of 10/1/2024</a:t>
            </a:r>
          </a:p>
        </p:txBody>
      </p:sp>
    </p:spTree>
    <p:extLst>
      <p:ext uri="{BB962C8B-B14F-4D97-AF65-F5344CB8AC3E}">
        <p14:creationId xmlns:p14="http://schemas.microsoft.com/office/powerpoint/2010/main" val="377105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D22B-928E-32FB-542A-35172BC070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8F218-3E21-4A11-EC92-E73212D72D98}"/>
              </a:ext>
            </a:extLst>
          </p:cNvPr>
          <p:cNvSpPr>
            <a:spLocks noGrp="1"/>
          </p:cNvSpPr>
          <p:nvPr>
            <p:ph type="sldNum" sz="quarter" idx="4"/>
          </p:nvPr>
        </p:nvSpPr>
        <p:spPr/>
        <p:txBody>
          <a:bodyPr/>
          <a:lstStyle/>
          <a:p>
            <a:fld id="{BD6517CD-D3FD-4890-9CAF-9AFC152DABFD}" type="slidenum">
              <a:rPr lang="en-US" smtClean="0"/>
              <a:pPr/>
              <a:t>12</a:t>
            </a:fld>
            <a:endParaRPr lang="en-US"/>
          </a:p>
        </p:txBody>
      </p:sp>
      <p:sp>
        <p:nvSpPr>
          <p:cNvPr id="3" name="Title 1">
            <a:extLst>
              <a:ext uri="{FF2B5EF4-FFF2-40B4-BE49-F238E27FC236}">
                <a16:creationId xmlns:a16="http://schemas.microsoft.com/office/drawing/2014/main" id="{0BA7FD99-D618-60FD-371A-B6AA67D13AF5}"/>
              </a:ext>
            </a:extLst>
          </p:cNvPr>
          <p:cNvSpPr txBox="1">
            <a:spLocks/>
          </p:cNvSpPr>
          <p:nvPr/>
        </p:nvSpPr>
        <p:spPr>
          <a:xfrm>
            <a:off x="1438275" y="131415"/>
            <a:ext cx="10753725" cy="6720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Condition &amp; Utilization ES Matrix</a:t>
            </a:r>
          </a:p>
        </p:txBody>
      </p:sp>
      <p:sp>
        <p:nvSpPr>
          <p:cNvPr id="5" name="Rectangle 4">
            <a:extLst>
              <a:ext uri="{FF2B5EF4-FFF2-40B4-BE49-F238E27FC236}">
                <a16:creationId xmlns:a16="http://schemas.microsoft.com/office/drawing/2014/main" id="{6EEA8FD3-7EC2-21D7-9DFD-BB6E1B05BEBA}"/>
              </a:ext>
            </a:extLst>
          </p:cNvPr>
          <p:cNvSpPr/>
          <p:nvPr/>
        </p:nvSpPr>
        <p:spPr>
          <a:xfrm>
            <a:off x="8527852" y="3699984"/>
            <a:ext cx="3474720" cy="2569104"/>
          </a:xfrm>
          <a:prstGeom prst="rect">
            <a:avLst/>
          </a:prstGeom>
          <a:solidFill>
            <a:srgbClr val="F0FC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EA608D14-2A31-A55A-E4DD-B3D3E898435B}"/>
              </a:ext>
            </a:extLst>
          </p:cNvPr>
          <p:cNvSpPr/>
          <p:nvPr/>
        </p:nvSpPr>
        <p:spPr>
          <a:xfrm>
            <a:off x="4935092" y="1434171"/>
            <a:ext cx="3474720" cy="2248399"/>
          </a:xfrm>
          <a:prstGeom prst="rect">
            <a:avLst/>
          </a:prstGeom>
          <a:solidFill>
            <a:srgbClr val="F0FC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a:extLst>
              <a:ext uri="{FF2B5EF4-FFF2-40B4-BE49-F238E27FC236}">
                <a16:creationId xmlns:a16="http://schemas.microsoft.com/office/drawing/2014/main" id="{69661F89-BB7F-8BDF-47C9-399EE4392928}"/>
              </a:ext>
            </a:extLst>
          </p:cNvPr>
          <p:cNvSpPr/>
          <p:nvPr/>
        </p:nvSpPr>
        <p:spPr>
          <a:xfrm>
            <a:off x="1342329" y="1416760"/>
            <a:ext cx="3474720" cy="22483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98EBE8FF-947F-24C4-89DD-72C224F352D9}"/>
              </a:ext>
            </a:extLst>
          </p:cNvPr>
          <p:cNvSpPr/>
          <p:nvPr/>
        </p:nvSpPr>
        <p:spPr>
          <a:xfrm>
            <a:off x="1342330" y="3707237"/>
            <a:ext cx="3474720" cy="2561852"/>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Rectangle 8">
            <a:extLst>
              <a:ext uri="{FF2B5EF4-FFF2-40B4-BE49-F238E27FC236}">
                <a16:creationId xmlns:a16="http://schemas.microsoft.com/office/drawing/2014/main" id="{5646D0C2-5011-85B8-07CD-72D67A5F1725}"/>
              </a:ext>
            </a:extLst>
          </p:cNvPr>
          <p:cNvSpPr/>
          <p:nvPr/>
        </p:nvSpPr>
        <p:spPr>
          <a:xfrm>
            <a:off x="4935092" y="3682569"/>
            <a:ext cx="3474720" cy="260393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454DBE-C6F4-2263-9CD6-8F67D5A14B11}"/>
              </a:ext>
            </a:extLst>
          </p:cNvPr>
          <p:cNvSpPr/>
          <p:nvPr/>
        </p:nvSpPr>
        <p:spPr>
          <a:xfrm>
            <a:off x="8527853" y="1078641"/>
            <a:ext cx="3474720" cy="258651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4ADDC0-7AEB-86AC-8B3E-A17E9C3984FF}"/>
              </a:ext>
            </a:extLst>
          </p:cNvPr>
          <p:cNvSpPr txBox="1"/>
          <p:nvPr/>
        </p:nvSpPr>
        <p:spPr>
          <a:xfrm>
            <a:off x="1342330" y="1078641"/>
            <a:ext cx="3474720" cy="338554"/>
          </a:xfrm>
          <a:prstGeom prst="rect">
            <a:avLst/>
          </a:prstGeom>
          <a:solidFill>
            <a:srgbClr val="FF0000"/>
          </a:solidFill>
        </p:spPr>
        <p:txBody>
          <a:bodyPr wrap="square" rtlCol="0">
            <a:spAutoFit/>
          </a:bodyPr>
          <a:lstStyle/>
          <a:p>
            <a:pPr algn="ctr"/>
            <a:r>
              <a:rPr lang="en-US" sz="1600" b="1">
                <a:solidFill>
                  <a:schemeClr val="bg1"/>
                </a:solidFill>
                <a:latin typeface="Segoe UI" panose="020B0502040204020203" pitchFamily="34" charset="0"/>
                <a:cs typeface="Segoe UI" panose="020B0502040204020203" pitchFamily="34" charset="0"/>
              </a:rPr>
              <a:t>Highest Capital Needs </a:t>
            </a:r>
            <a:r>
              <a:rPr lang="en-US" sz="1000" b="1">
                <a:solidFill>
                  <a:schemeClr val="bg1"/>
                </a:solidFill>
                <a:latin typeface="Segoe UI" panose="020B0502040204020203" pitchFamily="34" charset="0"/>
                <a:cs typeface="Segoe UI" panose="020B0502040204020203" pitchFamily="34" charset="0"/>
              </a:rPr>
              <a:t>(&gt;$300/SF)</a:t>
            </a:r>
            <a:endParaRPr lang="en-US" sz="1600" b="1">
              <a:solidFill>
                <a:schemeClr val="bg1"/>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5BE28B45-842E-A58B-F819-41B4CDA6E3DD}"/>
              </a:ext>
            </a:extLst>
          </p:cNvPr>
          <p:cNvSpPr txBox="1"/>
          <p:nvPr/>
        </p:nvSpPr>
        <p:spPr>
          <a:xfrm>
            <a:off x="4935093" y="1078640"/>
            <a:ext cx="3474720" cy="338554"/>
          </a:xfrm>
          <a:prstGeom prst="rect">
            <a:avLst/>
          </a:prstGeom>
          <a:solidFill>
            <a:srgbClr val="FFC000"/>
          </a:solidFill>
        </p:spPr>
        <p:txBody>
          <a:bodyPr wrap="square" rtlCol="0">
            <a:spAutoFit/>
          </a:bodyPr>
          <a:lstStyle/>
          <a:p>
            <a:pPr algn="ctr"/>
            <a:r>
              <a:rPr lang="en-US" sz="1600" b="1">
                <a:latin typeface="Segoe UI" panose="020B0502040204020203" pitchFamily="34" charset="0"/>
                <a:cs typeface="Segoe UI" panose="020B0502040204020203" pitchFamily="34" charset="0"/>
              </a:rPr>
              <a:t>Moderate Capital Needs </a:t>
            </a:r>
            <a:r>
              <a:rPr lang="en-US" sz="1000" b="1">
                <a:latin typeface="Segoe UI" panose="020B0502040204020203" pitchFamily="34" charset="0"/>
                <a:cs typeface="Segoe UI" panose="020B0502040204020203" pitchFamily="34" charset="0"/>
              </a:rPr>
              <a:t>($200-$300/SF)</a:t>
            </a:r>
            <a:endParaRPr lang="en-US" sz="1600" b="1">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FEC86DBD-9A3B-6717-5B45-25B5EB4D8A47}"/>
              </a:ext>
            </a:extLst>
          </p:cNvPr>
          <p:cNvSpPr txBox="1"/>
          <p:nvPr/>
        </p:nvSpPr>
        <p:spPr>
          <a:xfrm>
            <a:off x="8527853" y="1078640"/>
            <a:ext cx="3474720" cy="338554"/>
          </a:xfrm>
          <a:prstGeom prst="rect">
            <a:avLst/>
          </a:prstGeom>
          <a:solidFill>
            <a:srgbClr val="92D050"/>
          </a:solidFill>
        </p:spPr>
        <p:txBody>
          <a:bodyPr wrap="square" rtlCol="0">
            <a:spAutoFit/>
          </a:bodyPr>
          <a:lstStyle/>
          <a:p>
            <a:pPr algn="ctr"/>
            <a:r>
              <a:rPr lang="en-US" sz="1600" b="1">
                <a:latin typeface="Segoe UI" panose="020B0502040204020203" pitchFamily="34" charset="0"/>
                <a:cs typeface="Segoe UI" panose="020B0502040204020203" pitchFamily="34" charset="0"/>
              </a:rPr>
              <a:t>Lowest Capital Needs </a:t>
            </a:r>
            <a:r>
              <a:rPr lang="en-US" sz="1000" b="1">
                <a:latin typeface="Segoe UI" panose="020B0502040204020203" pitchFamily="34" charset="0"/>
                <a:cs typeface="Segoe UI" panose="020B0502040204020203" pitchFamily="34" charset="0"/>
              </a:rPr>
              <a:t>(&lt;$200/SF)</a:t>
            </a:r>
            <a:endParaRPr lang="en-US" sz="1600" b="1">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1F40AC2A-4753-20F2-9CC2-B5C8ACDC3C7F}"/>
              </a:ext>
            </a:extLst>
          </p:cNvPr>
          <p:cNvCxnSpPr>
            <a:cxnSpLocks/>
          </p:cNvCxnSpPr>
          <p:nvPr/>
        </p:nvCxnSpPr>
        <p:spPr>
          <a:xfrm>
            <a:off x="77638" y="3665158"/>
            <a:ext cx="11918656" cy="174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A2F38D6-A771-1172-CA96-2190F0E52F3B}"/>
              </a:ext>
            </a:extLst>
          </p:cNvPr>
          <p:cNvSpPr txBox="1"/>
          <p:nvPr/>
        </p:nvSpPr>
        <p:spPr>
          <a:xfrm>
            <a:off x="0" y="1915885"/>
            <a:ext cx="1342331" cy="1384995"/>
          </a:xfrm>
          <a:prstGeom prst="rect">
            <a:avLst/>
          </a:prstGeom>
          <a:noFill/>
        </p:spPr>
        <p:txBody>
          <a:bodyPr wrap="square" rtlCol="0">
            <a:spAutoFit/>
          </a:bodyPr>
          <a:lstStyle/>
          <a:p>
            <a:pPr algn="ctr"/>
            <a:r>
              <a:rPr lang="en-US" sz="1400" b="1">
                <a:latin typeface="Segoe UI" panose="020B0502040204020203" pitchFamily="34" charset="0"/>
                <a:cs typeface="Segoe UI" panose="020B0502040204020203" pitchFamily="34" charset="0"/>
              </a:rPr>
              <a:t>Well Utilized or Moderately Well Utilized</a:t>
            </a:r>
          </a:p>
          <a:p>
            <a:pPr algn="ctr"/>
            <a:r>
              <a:rPr lang="en-US" sz="1400" b="1">
                <a:latin typeface="Segoe UI" panose="020B0502040204020203" pitchFamily="34" charset="0"/>
                <a:cs typeface="Segoe UI" panose="020B0502040204020203" pitchFamily="34" charset="0"/>
              </a:rPr>
              <a:t>&gt; 80% Utilization</a:t>
            </a:r>
          </a:p>
        </p:txBody>
      </p:sp>
      <p:sp>
        <p:nvSpPr>
          <p:cNvPr id="16" name="TextBox 15">
            <a:extLst>
              <a:ext uri="{FF2B5EF4-FFF2-40B4-BE49-F238E27FC236}">
                <a16:creationId xmlns:a16="http://schemas.microsoft.com/office/drawing/2014/main" id="{6823E02C-DFE7-2486-5E75-19523ED17674}"/>
              </a:ext>
            </a:extLst>
          </p:cNvPr>
          <p:cNvSpPr txBox="1"/>
          <p:nvPr/>
        </p:nvSpPr>
        <p:spPr>
          <a:xfrm>
            <a:off x="-1" y="4420960"/>
            <a:ext cx="1342331" cy="1384995"/>
          </a:xfrm>
          <a:prstGeom prst="rect">
            <a:avLst/>
          </a:prstGeom>
          <a:noFill/>
        </p:spPr>
        <p:txBody>
          <a:bodyPr wrap="square" rtlCol="0">
            <a:spAutoFit/>
          </a:bodyPr>
          <a:lstStyle/>
          <a:p>
            <a:pPr algn="ctr"/>
            <a:r>
              <a:rPr lang="en-US" sz="1400" b="1">
                <a:latin typeface="Segoe UI" panose="020B0502040204020203" pitchFamily="34" charset="0"/>
                <a:cs typeface="Segoe UI" panose="020B0502040204020203" pitchFamily="34" charset="0"/>
              </a:rPr>
              <a:t>Underutilized or </a:t>
            </a:r>
          </a:p>
          <a:p>
            <a:pPr algn="ctr"/>
            <a:r>
              <a:rPr lang="en-US" sz="1400" b="1">
                <a:latin typeface="Segoe UI" panose="020B0502040204020203" pitchFamily="34" charset="0"/>
                <a:cs typeface="Segoe UI" panose="020B0502040204020203" pitchFamily="34" charset="0"/>
              </a:rPr>
              <a:t>Very Underutilized</a:t>
            </a:r>
          </a:p>
          <a:p>
            <a:pPr algn="ctr"/>
            <a:r>
              <a:rPr lang="en-US" sz="1400" b="1">
                <a:latin typeface="Segoe UI" panose="020B0502040204020203" pitchFamily="34" charset="0"/>
                <a:cs typeface="Segoe UI" panose="020B0502040204020203" pitchFamily="34" charset="0"/>
              </a:rPr>
              <a:t>&lt;80% Utilization</a:t>
            </a:r>
          </a:p>
        </p:txBody>
      </p:sp>
      <p:sp>
        <p:nvSpPr>
          <p:cNvPr id="17" name="TextBox 16">
            <a:extLst>
              <a:ext uri="{FF2B5EF4-FFF2-40B4-BE49-F238E27FC236}">
                <a16:creationId xmlns:a16="http://schemas.microsoft.com/office/drawing/2014/main" id="{55463415-AD39-D982-5578-FD2EA8B2066B}"/>
              </a:ext>
            </a:extLst>
          </p:cNvPr>
          <p:cNvSpPr txBox="1"/>
          <p:nvPr/>
        </p:nvSpPr>
        <p:spPr>
          <a:xfrm>
            <a:off x="1526758" y="4046849"/>
            <a:ext cx="3099583" cy="1815882"/>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Beardsley</a:t>
            </a:r>
          </a:p>
          <a:p>
            <a:pPr algn="ctr"/>
            <a:r>
              <a:rPr lang="en-US" sz="1600">
                <a:latin typeface="Segoe UI" panose="020B0502040204020203" pitchFamily="34" charset="0"/>
                <a:cs typeface="Segoe UI" panose="020B0502040204020203" pitchFamily="34" charset="0"/>
              </a:rPr>
              <a:t>Bryant</a:t>
            </a:r>
          </a:p>
          <a:p>
            <a:pPr algn="ctr"/>
            <a:r>
              <a:rPr lang="en-US" sz="1600">
                <a:latin typeface="Segoe UI" panose="020B0502040204020203" pitchFamily="34" charset="0"/>
                <a:cs typeface="Segoe UI" panose="020B0502040204020203" pitchFamily="34" charset="0"/>
              </a:rPr>
              <a:t>Classical Studies (Maplewood)</a:t>
            </a:r>
          </a:p>
          <a:p>
            <a:pPr algn="ctr"/>
            <a:r>
              <a:rPr lang="en-US" sz="1600">
                <a:latin typeface="Segoe UI" panose="020B0502040204020203" pitchFamily="34" charset="0"/>
                <a:cs typeface="Segoe UI" panose="020B0502040204020203" pitchFamily="34" charset="0"/>
              </a:rPr>
              <a:t>Edison</a:t>
            </a:r>
          </a:p>
          <a:p>
            <a:pPr algn="ctr"/>
            <a:r>
              <a:rPr lang="en-US" sz="1600">
                <a:latin typeface="Segoe UI" panose="020B0502040204020203" pitchFamily="34" charset="0"/>
                <a:cs typeface="Segoe UI" panose="020B0502040204020203" pitchFamily="34" charset="0"/>
              </a:rPr>
              <a:t>Hall</a:t>
            </a:r>
          </a:p>
          <a:p>
            <a:pPr algn="ctr"/>
            <a:r>
              <a:rPr lang="en-US" sz="1600">
                <a:latin typeface="Segoe UI" panose="020B0502040204020203" pitchFamily="34" charset="0"/>
                <a:cs typeface="Segoe UI" panose="020B0502040204020203" pitchFamily="34" charset="0"/>
              </a:rPr>
              <a:t>Hallen</a:t>
            </a:r>
          </a:p>
          <a:p>
            <a:pPr algn="ctr"/>
            <a:r>
              <a:rPr lang="en-US" sz="1600">
                <a:latin typeface="Segoe UI" panose="020B0502040204020203" pitchFamily="34" charset="0"/>
                <a:cs typeface="Segoe UI" panose="020B0502040204020203" pitchFamily="34" charset="0"/>
              </a:rPr>
              <a:t>Hooker</a:t>
            </a:r>
          </a:p>
        </p:txBody>
      </p:sp>
      <p:sp>
        <p:nvSpPr>
          <p:cNvPr id="18" name="TextBox 17">
            <a:extLst>
              <a:ext uri="{FF2B5EF4-FFF2-40B4-BE49-F238E27FC236}">
                <a16:creationId xmlns:a16="http://schemas.microsoft.com/office/drawing/2014/main" id="{92A9C83E-8BCD-790E-A58A-E83BDC1CEB61}"/>
              </a:ext>
            </a:extLst>
          </p:cNvPr>
          <p:cNvSpPr txBox="1"/>
          <p:nvPr/>
        </p:nvSpPr>
        <p:spPr>
          <a:xfrm>
            <a:off x="1529898" y="1956400"/>
            <a:ext cx="3099583" cy="1077218"/>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Blackham</a:t>
            </a:r>
          </a:p>
          <a:p>
            <a:pPr algn="ctr"/>
            <a:r>
              <a:rPr lang="en-US" sz="1600">
                <a:latin typeface="Segoe UI" panose="020B0502040204020203" pitchFamily="34" charset="0"/>
                <a:cs typeface="Segoe UI" panose="020B0502040204020203" pitchFamily="34" charset="0"/>
              </a:rPr>
              <a:t>Park City Magnet</a:t>
            </a:r>
          </a:p>
          <a:p>
            <a:pPr algn="ctr"/>
            <a:r>
              <a:rPr lang="en-US" sz="1600">
                <a:latin typeface="Segoe UI" panose="020B0502040204020203" pitchFamily="34" charset="0"/>
                <a:cs typeface="Segoe UI" panose="020B0502040204020203" pitchFamily="34" charset="0"/>
              </a:rPr>
              <a:t>Read</a:t>
            </a:r>
          </a:p>
          <a:p>
            <a:pPr algn="ctr"/>
            <a:r>
              <a:rPr lang="en-US" sz="1600">
                <a:latin typeface="Segoe UI" panose="020B0502040204020203" pitchFamily="34" charset="0"/>
                <a:cs typeface="Segoe UI" panose="020B0502040204020203" pitchFamily="34" charset="0"/>
              </a:rPr>
              <a:t>Skane Center</a:t>
            </a:r>
          </a:p>
        </p:txBody>
      </p:sp>
      <p:sp>
        <p:nvSpPr>
          <p:cNvPr id="20" name="TextBox 19">
            <a:extLst>
              <a:ext uri="{FF2B5EF4-FFF2-40B4-BE49-F238E27FC236}">
                <a16:creationId xmlns:a16="http://schemas.microsoft.com/office/drawing/2014/main" id="{7F67AE5D-9F60-D3C1-6531-26680F18B5CF}"/>
              </a:ext>
            </a:extLst>
          </p:cNvPr>
          <p:cNvSpPr txBox="1"/>
          <p:nvPr/>
        </p:nvSpPr>
        <p:spPr>
          <a:xfrm>
            <a:off x="8670544" y="1891720"/>
            <a:ext cx="3099583" cy="1323439"/>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Batalla</a:t>
            </a:r>
          </a:p>
          <a:p>
            <a:pPr algn="ctr"/>
            <a:r>
              <a:rPr lang="en-US" sz="1600">
                <a:latin typeface="Segoe UI" panose="020B0502040204020203" pitchFamily="34" charset="0"/>
                <a:cs typeface="Segoe UI" panose="020B0502040204020203" pitchFamily="34" charset="0"/>
              </a:rPr>
              <a:t>Geraldine Johnson</a:t>
            </a:r>
          </a:p>
          <a:p>
            <a:pPr algn="ctr"/>
            <a:r>
              <a:rPr lang="en-US" sz="1600">
                <a:latin typeface="Segoe UI" panose="020B0502040204020203" pitchFamily="34" charset="0"/>
                <a:cs typeface="Segoe UI" panose="020B0502040204020203" pitchFamily="34" charset="0"/>
              </a:rPr>
              <a:t>Discovery Magnet</a:t>
            </a:r>
          </a:p>
          <a:p>
            <a:pPr algn="ctr"/>
            <a:r>
              <a:rPr lang="en-US" sz="1600">
                <a:latin typeface="Segoe UI" panose="020B0502040204020203" pitchFamily="34" charset="0"/>
                <a:cs typeface="Segoe UI" panose="020B0502040204020203" pitchFamily="34" charset="0"/>
              </a:rPr>
              <a:t>Madison</a:t>
            </a:r>
          </a:p>
          <a:p>
            <a:pPr algn="ctr"/>
            <a:r>
              <a:rPr lang="en-US" sz="1600">
                <a:latin typeface="Segoe UI" panose="020B0502040204020203" pitchFamily="34" charset="0"/>
                <a:cs typeface="Segoe UI" panose="020B0502040204020203" pitchFamily="34" charset="0"/>
              </a:rPr>
              <a:t>Roosevelt</a:t>
            </a:r>
          </a:p>
        </p:txBody>
      </p:sp>
      <p:sp>
        <p:nvSpPr>
          <p:cNvPr id="21" name="TextBox 20">
            <a:extLst>
              <a:ext uri="{FF2B5EF4-FFF2-40B4-BE49-F238E27FC236}">
                <a16:creationId xmlns:a16="http://schemas.microsoft.com/office/drawing/2014/main" id="{69F3B721-B0FF-C138-8E54-A3A9C924E737}"/>
              </a:ext>
            </a:extLst>
          </p:cNvPr>
          <p:cNvSpPr txBox="1"/>
          <p:nvPr/>
        </p:nvSpPr>
        <p:spPr>
          <a:xfrm>
            <a:off x="8698423" y="4359404"/>
            <a:ext cx="3099583" cy="1077218"/>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Barnum</a:t>
            </a:r>
          </a:p>
          <a:p>
            <a:pPr algn="ctr"/>
            <a:r>
              <a:rPr lang="en-US" sz="1600">
                <a:latin typeface="Segoe UI" panose="020B0502040204020203" pitchFamily="34" charset="0"/>
                <a:cs typeface="Segoe UI" panose="020B0502040204020203" pitchFamily="34" charset="0"/>
              </a:rPr>
              <a:t>Geraldine Claytor</a:t>
            </a:r>
          </a:p>
          <a:p>
            <a:pPr algn="ctr"/>
            <a:r>
              <a:rPr lang="en-US" sz="1600">
                <a:latin typeface="Segoe UI" panose="020B0502040204020203" pitchFamily="34" charset="0"/>
                <a:cs typeface="Segoe UI" panose="020B0502040204020203" pitchFamily="34" charset="0"/>
              </a:rPr>
              <a:t>Tisdale</a:t>
            </a:r>
          </a:p>
          <a:p>
            <a:pPr algn="ctr"/>
            <a:r>
              <a:rPr lang="en-US" sz="1600">
                <a:latin typeface="Segoe UI" panose="020B0502040204020203" pitchFamily="34" charset="0"/>
                <a:cs typeface="Segoe UI" panose="020B0502040204020203" pitchFamily="34" charset="0"/>
              </a:rPr>
              <a:t>Waltersville</a:t>
            </a:r>
          </a:p>
        </p:txBody>
      </p:sp>
      <p:sp>
        <p:nvSpPr>
          <p:cNvPr id="22" name="TextBox 21">
            <a:extLst>
              <a:ext uri="{FF2B5EF4-FFF2-40B4-BE49-F238E27FC236}">
                <a16:creationId xmlns:a16="http://schemas.microsoft.com/office/drawing/2014/main" id="{0AF2C22D-B143-9D6F-1616-7FE91E121EB8}"/>
              </a:ext>
            </a:extLst>
          </p:cNvPr>
          <p:cNvSpPr txBox="1"/>
          <p:nvPr/>
        </p:nvSpPr>
        <p:spPr>
          <a:xfrm>
            <a:off x="5060499" y="4112382"/>
            <a:ext cx="3099583" cy="1569660"/>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Black Rock</a:t>
            </a:r>
          </a:p>
          <a:p>
            <a:pPr algn="ctr"/>
            <a:r>
              <a:rPr lang="en-US" sz="1600">
                <a:latin typeface="Segoe UI" panose="020B0502040204020203" pitchFamily="34" charset="0"/>
                <a:cs typeface="Segoe UI" panose="020B0502040204020203" pitchFamily="34" charset="0"/>
              </a:rPr>
              <a:t>Columbus</a:t>
            </a:r>
          </a:p>
          <a:p>
            <a:pPr algn="ctr"/>
            <a:r>
              <a:rPr lang="en-US" sz="1600">
                <a:latin typeface="Segoe UI" panose="020B0502040204020203" pitchFamily="34" charset="0"/>
                <a:cs typeface="Segoe UI" panose="020B0502040204020203" pitchFamily="34" charset="0"/>
              </a:rPr>
              <a:t>Cross</a:t>
            </a:r>
          </a:p>
          <a:p>
            <a:pPr algn="ctr"/>
            <a:r>
              <a:rPr lang="en-US" sz="1600">
                <a:latin typeface="Segoe UI" panose="020B0502040204020203" pitchFamily="34" charset="0"/>
                <a:cs typeface="Segoe UI" panose="020B0502040204020203" pitchFamily="34" charset="0"/>
              </a:rPr>
              <a:t>Curiale</a:t>
            </a:r>
          </a:p>
          <a:p>
            <a:pPr algn="ctr"/>
            <a:r>
              <a:rPr lang="en-US" sz="1600">
                <a:latin typeface="Segoe UI" panose="020B0502040204020203" pitchFamily="34" charset="0"/>
                <a:cs typeface="Segoe UI" panose="020B0502040204020203" pitchFamily="34" charset="0"/>
              </a:rPr>
              <a:t>Dunbar</a:t>
            </a:r>
          </a:p>
          <a:p>
            <a:pPr algn="ctr"/>
            <a:r>
              <a:rPr lang="en-US" sz="1600">
                <a:latin typeface="Segoe UI" panose="020B0502040204020203" pitchFamily="34" charset="0"/>
                <a:cs typeface="Segoe UI" panose="020B0502040204020203" pitchFamily="34" charset="0"/>
              </a:rPr>
              <a:t>Luis Munoz Marin</a:t>
            </a:r>
          </a:p>
        </p:txBody>
      </p:sp>
      <p:sp>
        <p:nvSpPr>
          <p:cNvPr id="23" name="TextBox 22">
            <a:extLst>
              <a:ext uri="{FF2B5EF4-FFF2-40B4-BE49-F238E27FC236}">
                <a16:creationId xmlns:a16="http://schemas.microsoft.com/office/drawing/2014/main" id="{6192DCFB-269D-20A9-F6EC-D3F0FFCA5649}"/>
              </a:ext>
            </a:extLst>
          </p:cNvPr>
          <p:cNvSpPr txBox="1"/>
          <p:nvPr/>
        </p:nvSpPr>
        <p:spPr>
          <a:xfrm>
            <a:off x="5001479" y="2248571"/>
            <a:ext cx="3341946" cy="584775"/>
          </a:xfrm>
          <a:prstGeom prst="rect">
            <a:avLst/>
          </a:prstGeom>
          <a:noFill/>
        </p:spPr>
        <p:txBody>
          <a:bodyPr wrap="square" rtlCol="0">
            <a:spAutoFit/>
          </a:bodyPr>
          <a:lstStyle/>
          <a:p>
            <a:pPr algn="ctr"/>
            <a:r>
              <a:rPr lang="en-US" sz="1600">
                <a:latin typeface="Segoe UI" panose="020B0502040204020203" pitchFamily="34" charset="0"/>
                <a:cs typeface="Segoe UI" panose="020B0502040204020203" pitchFamily="34" charset="0"/>
              </a:rPr>
              <a:t>High Horizons Magnet</a:t>
            </a:r>
          </a:p>
          <a:p>
            <a:pPr algn="ctr"/>
            <a:r>
              <a:rPr lang="en-US" sz="1600">
                <a:latin typeface="Segoe UI" panose="020B0502040204020203" pitchFamily="34" charset="0"/>
                <a:cs typeface="Segoe UI" panose="020B0502040204020203" pitchFamily="34" charset="0"/>
              </a:rPr>
              <a:t>Multicultural Magnet</a:t>
            </a:r>
          </a:p>
        </p:txBody>
      </p:sp>
    </p:spTree>
    <p:extLst>
      <p:ext uri="{BB962C8B-B14F-4D97-AF65-F5344CB8AC3E}">
        <p14:creationId xmlns:p14="http://schemas.microsoft.com/office/powerpoint/2010/main" val="409283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4C61-3BE9-3768-716C-68C8A7EEC5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47B814-52A0-037A-0CF4-FCB198C658DB}"/>
              </a:ext>
            </a:extLst>
          </p:cNvPr>
          <p:cNvSpPr>
            <a:spLocks noGrp="1"/>
          </p:cNvSpPr>
          <p:nvPr>
            <p:ph type="sldNum" sz="quarter" idx="4"/>
          </p:nvPr>
        </p:nvSpPr>
        <p:spPr/>
        <p:txBody>
          <a:bodyPr/>
          <a:lstStyle/>
          <a:p>
            <a:fld id="{BD6517CD-D3FD-4890-9CAF-9AFC152DABFD}" type="slidenum">
              <a:rPr lang="en-US" smtClean="0"/>
              <a:pPr/>
              <a:t>13</a:t>
            </a:fld>
            <a:endParaRPr lang="en-US"/>
          </a:p>
        </p:txBody>
      </p:sp>
      <p:sp>
        <p:nvSpPr>
          <p:cNvPr id="57" name="Title 1">
            <a:extLst>
              <a:ext uri="{FF2B5EF4-FFF2-40B4-BE49-F238E27FC236}">
                <a16:creationId xmlns:a16="http://schemas.microsoft.com/office/drawing/2014/main" id="{1AF18C56-8926-CFCE-7216-545561BF2753}"/>
              </a:ext>
            </a:extLst>
          </p:cNvPr>
          <p:cNvSpPr txBox="1">
            <a:spLocks/>
          </p:cNvSpPr>
          <p:nvPr/>
        </p:nvSpPr>
        <p:spPr>
          <a:xfrm>
            <a:off x="769018" y="297180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a:latin typeface="Segoe UI" panose="020B0502040204020203" pitchFamily="34" charset="0"/>
                <a:cs typeface="Segoe UI" panose="020B0502040204020203" pitchFamily="34" charset="0"/>
              </a:rPr>
              <a:t>Recommendations</a:t>
            </a:r>
          </a:p>
        </p:txBody>
      </p:sp>
    </p:spTree>
    <p:extLst>
      <p:ext uri="{BB962C8B-B14F-4D97-AF65-F5344CB8AC3E}">
        <p14:creationId xmlns:p14="http://schemas.microsoft.com/office/powerpoint/2010/main" val="248443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225F2-395D-5C4D-8680-A80F1329DC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B12EC-C0BF-AB31-8BAE-23408A111F1F}"/>
              </a:ext>
            </a:extLst>
          </p:cNvPr>
          <p:cNvSpPr>
            <a:spLocks noGrp="1"/>
          </p:cNvSpPr>
          <p:nvPr>
            <p:ph type="sldNum" sz="quarter" idx="4"/>
          </p:nvPr>
        </p:nvSpPr>
        <p:spPr/>
        <p:txBody>
          <a:bodyPr/>
          <a:lstStyle/>
          <a:p>
            <a:fld id="{BD6517CD-D3FD-4890-9CAF-9AFC152DABFD}" type="slidenum">
              <a:rPr lang="en-US" smtClean="0"/>
              <a:pPr/>
              <a:t>14</a:t>
            </a:fld>
            <a:endParaRPr lang="en-US"/>
          </a:p>
        </p:txBody>
      </p:sp>
      <p:sp>
        <p:nvSpPr>
          <p:cNvPr id="7" name="Title 1">
            <a:extLst>
              <a:ext uri="{FF2B5EF4-FFF2-40B4-BE49-F238E27FC236}">
                <a16:creationId xmlns:a16="http://schemas.microsoft.com/office/drawing/2014/main" id="{19944EF2-F6E1-6D37-C03C-BECA248A133C}"/>
              </a:ext>
            </a:extLst>
          </p:cNvPr>
          <p:cNvSpPr txBox="1">
            <a:spLocks/>
          </p:cNvSpPr>
          <p:nvPr/>
        </p:nvSpPr>
        <p:spPr>
          <a:xfrm>
            <a:off x="1411490" y="165991"/>
            <a:ext cx="10234184" cy="4485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BPS Master Plan Guiding Criteria</a:t>
            </a:r>
            <a:endParaRPr lang="en-US" sz="4000">
              <a:latin typeface="Segoe UI" panose="020B0502040204020203" pitchFamily="34" charset="0"/>
              <a:cs typeface="Segoe UI" panose="020B0502040204020203" pitchFamily="34" charset="0"/>
            </a:endParaRPr>
          </a:p>
        </p:txBody>
      </p:sp>
      <p:sp>
        <p:nvSpPr>
          <p:cNvPr id="8" name="Content Placeholder 13">
            <a:extLst>
              <a:ext uri="{FF2B5EF4-FFF2-40B4-BE49-F238E27FC236}">
                <a16:creationId xmlns:a16="http://schemas.microsoft.com/office/drawing/2014/main" id="{E20CC801-8577-F011-B75F-8B37D0D2C89D}"/>
              </a:ext>
            </a:extLst>
          </p:cNvPr>
          <p:cNvSpPr txBox="1">
            <a:spLocks/>
          </p:cNvSpPr>
          <p:nvPr/>
        </p:nvSpPr>
        <p:spPr>
          <a:xfrm>
            <a:off x="64008" y="978250"/>
            <a:ext cx="6251448" cy="52577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u="sng">
                <a:latin typeface="Segoe UI" panose="020B0502040204020203" pitchFamily="34" charset="0"/>
                <a:cs typeface="Segoe UI" panose="020B0502040204020203" pitchFamily="34" charset="0"/>
              </a:rPr>
              <a:t>Short Term</a:t>
            </a:r>
          </a:p>
          <a:p>
            <a:r>
              <a:rPr lang="en-US" sz="1600">
                <a:latin typeface="Segoe UI" panose="020B0502040204020203" pitchFamily="34" charset="0"/>
                <a:cs typeface="Segoe UI" panose="020B0502040204020203" pitchFamily="34" charset="0"/>
              </a:rPr>
              <a:t>Identify funding strategies to develop a targeted capital renewal plan, utilizing State and Federal dollars to the greatest extent possible. </a:t>
            </a:r>
          </a:p>
          <a:p>
            <a:r>
              <a:rPr lang="en-US" sz="1600">
                <a:latin typeface="Segoe UI" panose="020B0502040204020203" pitchFamily="34" charset="0"/>
                <a:cs typeface="Segoe UI" panose="020B0502040204020203" pitchFamily="34" charset="0"/>
              </a:rPr>
              <a:t>Develop a Facilities Master Plan that will act as a comprehensive  roadmap moving the District forward in identifying renovations, repairs, maintenance and new construction needs. </a:t>
            </a:r>
          </a:p>
          <a:p>
            <a:r>
              <a:rPr lang="en-US" sz="1600">
                <a:latin typeface="Segoe UI" panose="020B0502040204020203" pitchFamily="34" charset="0"/>
                <a:cs typeface="Segoe UI" panose="020B0502040204020203" pitchFamily="34" charset="0"/>
              </a:rPr>
              <a:t>Seek opportunities to consolidate facilities where possible. If determined that reducing the number of facilities is necessary, efforts should be made to reduce disproportionate impact upon any one community. </a:t>
            </a:r>
          </a:p>
          <a:p>
            <a:r>
              <a:rPr lang="en-US" sz="1600">
                <a:latin typeface="Segoe UI" panose="020B0502040204020203" pitchFamily="34" charset="0"/>
                <a:cs typeface="Segoe UI" panose="020B0502040204020203" pitchFamily="34" charset="0"/>
              </a:rPr>
              <a:t>Create a plan that improves current facility conditions that maintain health and safety standards, utilizing State and Federal grant funding where possible, minimizing the fiscal impact on the District. </a:t>
            </a:r>
          </a:p>
          <a:p>
            <a:r>
              <a:rPr lang="en-US" sz="1600">
                <a:latin typeface="Segoe UI" panose="020B0502040204020203" pitchFamily="34" charset="0"/>
                <a:cs typeface="Segoe UI" panose="020B0502040204020203" pitchFamily="34" charset="0"/>
              </a:rPr>
              <a:t>Alignment of school facilities with Bridgeport’s current demographics, educational and programming needs to ensure we are best serving our students and community. </a:t>
            </a:r>
          </a:p>
          <a:p>
            <a:r>
              <a:rPr lang="en-US" sz="1600">
                <a:latin typeface="Segoe UI" panose="020B0502040204020203" pitchFamily="34" charset="0"/>
                <a:cs typeface="Segoe UI" panose="020B0502040204020203" pitchFamily="34" charset="0"/>
              </a:rPr>
              <a:t>Include community stakeholders in the process when plausible and possible. </a:t>
            </a:r>
          </a:p>
        </p:txBody>
      </p:sp>
      <p:sp>
        <p:nvSpPr>
          <p:cNvPr id="9" name="Content Placeholder 13">
            <a:extLst>
              <a:ext uri="{FF2B5EF4-FFF2-40B4-BE49-F238E27FC236}">
                <a16:creationId xmlns:a16="http://schemas.microsoft.com/office/drawing/2014/main" id="{70E02E05-35A5-9C6C-D7D0-6173CCAFA9B9}"/>
              </a:ext>
            </a:extLst>
          </p:cNvPr>
          <p:cNvSpPr txBox="1">
            <a:spLocks/>
          </p:cNvSpPr>
          <p:nvPr/>
        </p:nvSpPr>
        <p:spPr>
          <a:xfrm>
            <a:off x="6315456" y="978250"/>
            <a:ext cx="5611831" cy="4918869"/>
          </a:xfrm>
          <a:prstGeom prst="rect">
            <a:avLst/>
          </a:prstGeom>
        </p:spPr>
        <p:txBody>
          <a:bodyPr>
            <a:noAutofit/>
          </a:bodyPr>
          <a:lstStyle>
            <a:lvl1pPr marL="173038" indent="-17303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u="sng"/>
              <a:t>Long Term</a:t>
            </a:r>
          </a:p>
          <a:p>
            <a:r>
              <a:rPr lang="en-US" sz="1600"/>
              <a:t>Create a long-term budget plan for maintenance and upgrades seeking diverse and sustainable funding.</a:t>
            </a:r>
          </a:p>
          <a:p>
            <a:r>
              <a:rPr lang="en-US" sz="1600"/>
              <a:t>Continue to Implement and update the Facilities Master Plan, guaranteeing that the District moves forward with identified needs for renovations, repairs, maintenance and new construction. </a:t>
            </a:r>
          </a:p>
          <a:p>
            <a:r>
              <a:rPr lang="en-US" sz="1600"/>
              <a:t>Develop and implement a Capital Investment Plan to establish adequate planning of funding for the Facilities Master Plan. </a:t>
            </a:r>
          </a:p>
          <a:p>
            <a:r>
              <a:rPr lang="en-US" sz="1600"/>
              <a:t>Plan for and implement facilities in the District that can provide inclusivity for all special education students and that will allow them to remain in-district, in the least restrictive environment. </a:t>
            </a:r>
          </a:p>
          <a:p>
            <a:r>
              <a:rPr lang="en-US" sz="1600"/>
              <a:t>Continue to include community stakeholders in the process when plausible and possible. </a:t>
            </a:r>
          </a:p>
        </p:txBody>
      </p:sp>
    </p:spTree>
    <p:extLst>
      <p:ext uri="{BB962C8B-B14F-4D97-AF65-F5344CB8AC3E}">
        <p14:creationId xmlns:p14="http://schemas.microsoft.com/office/powerpoint/2010/main" val="215560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2EA0-CF2E-ECAD-FE0F-1FA11FCB78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CF200-B004-3F31-C749-AAE32B55A686}"/>
              </a:ext>
            </a:extLst>
          </p:cNvPr>
          <p:cNvSpPr>
            <a:spLocks noGrp="1"/>
          </p:cNvSpPr>
          <p:nvPr>
            <p:ph type="sldNum" sz="quarter" idx="4"/>
          </p:nvPr>
        </p:nvSpPr>
        <p:spPr/>
        <p:txBody>
          <a:bodyPr/>
          <a:lstStyle/>
          <a:p>
            <a:fld id="{BD6517CD-D3FD-4890-9CAF-9AFC152DABFD}" type="slidenum">
              <a:rPr lang="en-US" smtClean="0"/>
              <a:pPr/>
              <a:t>15</a:t>
            </a:fld>
            <a:endParaRPr lang="en-US"/>
          </a:p>
        </p:txBody>
      </p:sp>
      <p:sp>
        <p:nvSpPr>
          <p:cNvPr id="3" name="Title 1">
            <a:extLst>
              <a:ext uri="{FF2B5EF4-FFF2-40B4-BE49-F238E27FC236}">
                <a16:creationId xmlns:a16="http://schemas.microsoft.com/office/drawing/2014/main" id="{EE58B458-467D-2663-813F-160C198E5D94}"/>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Master Plan Recommendations</a:t>
            </a:r>
          </a:p>
        </p:txBody>
      </p:sp>
      <p:sp>
        <p:nvSpPr>
          <p:cNvPr id="4" name="TextBox 3">
            <a:extLst>
              <a:ext uri="{FF2B5EF4-FFF2-40B4-BE49-F238E27FC236}">
                <a16:creationId xmlns:a16="http://schemas.microsoft.com/office/drawing/2014/main" id="{F7A61877-4476-F014-B768-8B59D47C6014}"/>
              </a:ext>
            </a:extLst>
          </p:cNvPr>
          <p:cNvSpPr txBox="1"/>
          <p:nvPr/>
        </p:nvSpPr>
        <p:spPr>
          <a:xfrm>
            <a:off x="0" y="1156277"/>
            <a:ext cx="11878574" cy="4452501"/>
          </a:xfrm>
          <a:prstGeom prst="rect">
            <a:avLst/>
          </a:prstGeom>
          <a:noFill/>
        </p:spPr>
        <p:txBody>
          <a:bodyPr wrap="square" rtlCol="0">
            <a:spAutoFit/>
          </a:bodyPr>
          <a:lstStyle/>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The Master Planning Process was a data-driven, collaborative effort with BPS, both quantitative and qualitative information on enrollment, facilities, space need and the community were compiled, analyzed and validated to guide the recommendations presented in this Plan.</a:t>
            </a:r>
          </a:p>
          <a:p>
            <a:pPr>
              <a:lnSpc>
                <a:spcPts val="1700"/>
              </a:lnSpc>
            </a:pPr>
            <a:endParaRPr lang="en-US" sz="1600">
              <a:latin typeface="Segoe UI" panose="020B0502040204020203" pitchFamily="34" charset="0"/>
              <a:cs typeface="Segoe UI" panose="020B0502040204020203" pitchFamily="34" charset="0"/>
            </a:endParaRPr>
          </a:p>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This Plan is intended to provide the framework to support the educational vision, necessary improvements and investments needed to maintain BPS facilities for the years to come.  The recommendations in this plan are not rigid, but rather a malleable framework that is responsive and flexible to changes in enrollment, funding, timing and educational needs and mandates. </a:t>
            </a:r>
          </a:p>
          <a:p>
            <a:pPr>
              <a:lnSpc>
                <a:spcPts val="1700"/>
              </a:lnSpc>
            </a:pPr>
            <a:endParaRPr lang="en-US" sz="1600">
              <a:latin typeface="Segoe UI" panose="020B0502040204020203" pitchFamily="34" charset="0"/>
              <a:cs typeface="Segoe UI" panose="020B0502040204020203" pitchFamily="34" charset="0"/>
            </a:endParaRPr>
          </a:p>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Planning is a continuous process, and this Master Plan should be referenced, reviewed and updated as needed to ensure that it is aligning with the ever-changing needs and landscape of education in Bridgeport.</a:t>
            </a:r>
          </a:p>
          <a:p>
            <a:pPr marL="342900" indent="-342900">
              <a:lnSpc>
                <a:spcPts val="1700"/>
              </a:lnSpc>
              <a:buFont typeface="Arial" panose="020B0604020202020204" pitchFamily="34" charset="0"/>
              <a:buChar char="•"/>
            </a:pPr>
            <a:endParaRPr lang="en-US" sz="1600">
              <a:latin typeface="Segoe UI" panose="020B0502040204020203" pitchFamily="34" charset="0"/>
              <a:cs typeface="Segoe UI" panose="020B0502040204020203" pitchFamily="34" charset="0"/>
            </a:endParaRPr>
          </a:p>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Through targeted investments and structural and organizational changes, the Master Plan aims to address facility needs in a holistic, thoughtful and deliberate manner with recommendations for each facility intended to improve educational environments and operational efficiency, while limiting overall disruption, where possible.</a:t>
            </a:r>
          </a:p>
          <a:p>
            <a:pPr>
              <a:lnSpc>
                <a:spcPts val="1700"/>
              </a:lnSpc>
            </a:pPr>
            <a:endParaRPr lang="en-US" sz="1600">
              <a:latin typeface="Segoe UI" panose="020B0502040204020203" pitchFamily="34" charset="0"/>
              <a:cs typeface="Segoe UI" panose="020B0502040204020203" pitchFamily="34" charset="0"/>
            </a:endParaRPr>
          </a:p>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The recommendations also take into consideration Bridgeport's financial obligations and ability to bond the improvements, while providing guidance on available state funding.</a:t>
            </a:r>
          </a:p>
          <a:p>
            <a:pPr>
              <a:lnSpc>
                <a:spcPts val="1700"/>
              </a:lnSpc>
            </a:pPr>
            <a:endParaRPr lang="en-US" sz="1600">
              <a:latin typeface="Segoe UI" panose="020B0502040204020203" pitchFamily="34" charset="0"/>
              <a:cs typeface="Segoe UI" panose="020B0502040204020203" pitchFamily="34" charset="0"/>
            </a:endParaRPr>
          </a:p>
          <a:p>
            <a:pPr marL="342900" indent="-342900">
              <a:lnSpc>
                <a:spcPts val="1700"/>
              </a:lnSpc>
              <a:buFont typeface="Arial" panose="020B0604020202020204" pitchFamily="34" charset="0"/>
              <a:buChar char="•"/>
            </a:pPr>
            <a:r>
              <a:rPr lang="en-US" sz="1600">
                <a:latin typeface="Segoe UI" panose="020B0502040204020203" pitchFamily="34" charset="0"/>
                <a:cs typeface="Segoe UI" panose="020B0502040204020203" pitchFamily="34" charset="0"/>
              </a:rPr>
              <a:t>The recommendations are intended to guide structural changes and facility investments in City school buildings over the next decade and beyond.  Near-term decision making should be in alignment with the recommendations of this plan.</a:t>
            </a:r>
          </a:p>
        </p:txBody>
      </p:sp>
    </p:spTree>
    <p:extLst>
      <p:ext uri="{BB962C8B-B14F-4D97-AF65-F5344CB8AC3E}">
        <p14:creationId xmlns:p14="http://schemas.microsoft.com/office/powerpoint/2010/main" val="276061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5DD8-9989-6770-8813-4E47E1B5FB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CAE14C-9719-CC39-E8C1-B9610A1D957C}"/>
              </a:ext>
            </a:extLst>
          </p:cNvPr>
          <p:cNvSpPr>
            <a:spLocks noGrp="1"/>
          </p:cNvSpPr>
          <p:nvPr>
            <p:ph type="sldNum" sz="quarter" idx="4"/>
          </p:nvPr>
        </p:nvSpPr>
        <p:spPr/>
        <p:txBody>
          <a:bodyPr/>
          <a:lstStyle/>
          <a:p>
            <a:fld id="{BD6517CD-D3FD-4890-9CAF-9AFC152DABFD}" type="slidenum">
              <a:rPr lang="en-US" smtClean="0"/>
              <a:pPr/>
              <a:t>16</a:t>
            </a:fld>
            <a:endParaRPr lang="en-US"/>
          </a:p>
        </p:txBody>
      </p:sp>
      <p:sp>
        <p:nvSpPr>
          <p:cNvPr id="57" name="Title 1">
            <a:extLst>
              <a:ext uri="{FF2B5EF4-FFF2-40B4-BE49-F238E27FC236}">
                <a16:creationId xmlns:a16="http://schemas.microsoft.com/office/drawing/2014/main" id="{59ACC209-2584-8BE6-5254-E6C7E40B5BC8}"/>
              </a:ext>
            </a:extLst>
          </p:cNvPr>
          <p:cNvSpPr txBox="1">
            <a:spLocks/>
          </p:cNvSpPr>
          <p:nvPr/>
        </p:nvSpPr>
        <p:spPr>
          <a:xfrm>
            <a:off x="769018" y="297180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a:latin typeface="Segoe UI" panose="020B0502040204020203" pitchFamily="34" charset="0"/>
                <a:cs typeface="Segoe UI" panose="020B0502040204020203" pitchFamily="34" charset="0"/>
              </a:rPr>
              <a:t>Recommended Long Term Plan</a:t>
            </a:r>
          </a:p>
          <a:p>
            <a:pPr algn="ctr"/>
            <a:r>
              <a:rPr lang="en-US">
                <a:latin typeface="Segoe UI" panose="020B0502040204020203" pitchFamily="34" charset="0"/>
                <a:cs typeface="Segoe UI" panose="020B0502040204020203" pitchFamily="34" charset="0"/>
              </a:rPr>
              <a:t>Elementary Schools </a:t>
            </a:r>
          </a:p>
        </p:txBody>
      </p:sp>
    </p:spTree>
    <p:extLst>
      <p:ext uri="{BB962C8B-B14F-4D97-AF65-F5344CB8AC3E}">
        <p14:creationId xmlns:p14="http://schemas.microsoft.com/office/powerpoint/2010/main" val="178875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A9A52-1FA2-7AEB-7BB6-C38AD89BF5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522221-A05C-995F-D920-037B818E1934}"/>
              </a:ext>
            </a:extLst>
          </p:cNvPr>
          <p:cNvSpPr>
            <a:spLocks noGrp="1"/>
          </p:cNvSpPr>
          <p:nvPr>
            <p:ph type="sldNum" sz="quarter" idx="4"/>
          </p:nvPr>
        </p:nvSpPr>
        <p:spPr/>
        <p:txBody>
          <a:bodyPr/>
          <a:lstStyle/>
          <a:p>
            <a:fld id="{BD6517CD-D3FD-4890-9CAF-9AFC152DABFD}" type="slidenum">
              <a:rPr lang="en-US" smtClean="0"/>
              <a:pPr/>
              <a:t>17</a:t>
            </a:fld>
            <a:endParaRPr lang="en-US"/>
          </a:p>
        </p:txBody>
      </p:sp>
      <p:sp>
        <p:nvSpPr>
          <p:cNvPr id="57" name="Title 1">
            <a:extLst>
              <a:ext uri="{FF2B5EF4-FFF2-40B4-BE49-F238E27FC236}">
                <a16:creationId xmlns:a16="http://schemas.microsoft.com/office/drawing/2014/main" id="{B7436499-73D0-E0B3-F383-6F350E64CEEE}"/>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Future Construction Projects</a:t>
            </a:r>
          </a:p>
        </p:txBody>
      </p:sp>
      <p:sp>
        <p:nvSpPr>
          <p:cNvPr id="3" name="TextBox 2">
            <a:extLst>
              <a:ext uri="{FF2B5EF4-FFF2-40B4-BE49-F238E27FC236}">
                <a16:creationId xmlns:a16="http://schemas.microsoft.com/office/drawing/2014/main" id="{78911680-AF78-C70C-6C0C-0A613189E9E5}"/>
              </a:ext>
            </a:extLst>
          </p:cNvPr>
          <p:cNvSpPr txBox="1"/>
          <p:nvPr/>
        </p:nvSpPr>
        <p:spPr>
          <a:xfrm>
            <a:off x="469900" y="1244600"/>
            <a:ext cx="11167134" cy="393954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Future construction projects where feasible should include planning and spaces for districtwide self-contained programs and Pre-K based on district needs.  Location in the city relative to student populations should be considered in the decision-making process.</a:t>
            </a:r>
          </a:p>
          <a:p>
            <a:pPr marL="342900" indent="-34290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Planning for new schools should take a proactive approach to future district needs rather than replacement of existing programs.</a:t>
            </a:r>
          </a:p>
          <a:p>
            <a:pPr marL="342900" indent="-34290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Educational planning and specifications should be a collaborative effort with BPS educators, administrators and the City of Bridgeport to ensure early agreement that spaces are sufficient and appropriate for the programs and populations that will be accommodated.</a:t>
            </a:r>
          </a:p>
        </p:txBody>
      </p:sp>
    </p:spTree>
    <p:extLst>
      <p:ext uri="{BB962C8B-B14F-4D97-AF65-F5344CB8AC3E}">
        <p14:creationId xmlns:p14="http://schemas.microsoft.com/office/powerpoint/2010/main" val="322535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1C7BC-2D50-7823-20EF-4DA7A83DED41}"/>
            </a:ext>
          </a:extLst>
        </p:cNvPr>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8626AD1C-624F-FAD3-ACEB-E3980249E602}"/>
              </a:ext>
            </a:extLst>
          </p:cNvPr>
          <p:cNvSpPr/>
          <p:nvPr/>
        </p:nvSpPr>
        <p:spPr>
          <a:xfrm>
            <a:off x="3029578" y="5046634"/>
            <a:ext cx="1894418" cy="865189"/>
          </a:xfrm>
          <a:prstGeom prst="roundRect">
            <a:avLst>
              <a:gd name="adj" fmla="val 1152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08BE8972-260F-FCE8-7698-EF73541F00F8}"/>
              </a:ext>
            </a:extLst>
          </p:cNvPr>
          <p:cNvSpPr/>
          <p:nvPr/>
        </p:nvSpPr>
        <p:spPr>
          <a:xfrm>
            <a:off x="3021860" y="5066918"/>
            <a:ext cx="1864923" cy="844177"/>
          </a:xfrm>
          <a:custGeom>
            <a:avLst/>
            <a:gdLst>
              <a:gd name="connsiteX0" fmla="*/ 41384 w 1864923"/>
              <a:gd name="connsiteY0" fmla="*/ 0 h 844177"/>
              <a:gd name="connsiteX1" fmla="*/ 1864923 w 1864923"/>
              <a:gd name="connsiteY1" fmla="*/ 815150 h 844177"/>
              <a:gd name="connsiteX2" fmla="*/ 1833497 w 1864923"/>
              <a:gd name="connsiteY2" fmla="*/ 836339 h 844177"/>
              <a:gd name="connsiteX3" fmla="*/ 1794670 w 1864923"/>
              <a:gd name="connsiteY3" fmla="*/ 844177 h 844177"/>
              <a:gd name="connsiteX4" fmla="*/ 99748 w 1864923"/>
              <a:gd name="connsiteY4" fmla="*/ 844177 h 844177"/>
              <a:gd name="connsiteX5" fmla="*/ 0 w 1864923"/>
              <a:gd name="connsiteY5" fmla="*/ 744429 h 844177"/>
              <a:gd name="connsiteX6" fmla="*/ 0 w 1864923"/>
              <a:gd name="connsiteY6" fmla="*/ 78736 h 844177"/>
              <a:gd name="connsiteX7" fmla="*/ 29216 w 1864923"/>
              <a:gd name="connsiteY7" fmla="*/ 8204 h 84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4923" h="844177">
                <a:moveTo>
                  <a:pt x="41384" y="0"/>
                </a:moveTo>
                <a:lnTo>
                  <a:pt x="1864923" y="815150"/>
                </a:lnTo>
                <a:lnTo>
                  <a:pt x="1833497" y="836339"/>
                </a:lnTo>
                <a:cubicBezTo>
                  <a:pt x="1821563" y="841386"/>
                  <a:pt x="1808443" y="844177"/>
                  <a:pt x="1794670" y="844177"/>
                </a:cubicBezTo>
                <a:lnTo>
                  <a:pt x="99748" y="844177"/>
                </a:lnTo>
                <a:cubicBezTo>
                  <a:pt x="44659" y="844177"/>
                  <a:pt x="0" y="799518"/>
                  <a:pt x="0" y="744429"/>
                </a:cubicBezTo>
                <a:lnTo>
                  <a:pt x="0" y="78736"/>
                </a:lnTo>
                <a:cubicBezTo>
                  <a:pt x="0" y="51192"/>
                  <a:pt x="11165" y="26255"/>
                  <a:pt x="29216" y="8204"/>
                </a:cubicBez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Rounded Corners 88">
            <a:extLst>
              <a:ext uri="{FF2B5EF4-FFF2-40B4-BE49-F238E27FC236}">
                <a16:creationId xmlns:a16="http://schemas.microsoft.com/office/drawing/2014/main" id="{54B82104-88CB-9D74-6AC1-C7AF3693944D}"/>
              </a:ext>
            </a:extLst>
          </p:cNvPr>
          <p:cNvSpPr/>
          <p:nvPr/>
        </p:nvSpPr>
        <p:spPr>
          <a:xfrm>
            <a:off x="7867569" y="4954330"/>
            <a:ext cx="1894418" cy="1083987"/>
          </a:xfrm>
          <a:prstGeom prst="roundRect">
            <a:avLst>
              <a:gd name="adj" fmla="val 1152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8891A258-69B5-CF85-9692-6BFF95189B60}"/>
              </a:ext>
            </a:extLst>
          </p:cNvPr>
          <p:cNvSpPr/>
          <p:nvPr/>
        </p:nvSpPr>
        <p:spPr>
          <a:xfrm>
            <a:off x="3021860" y="3594387"/>
            <a:ext cx="1894418" cy="1083987"/>
          </a:xfrm>
          <a:prstGeom prst="roundRect">
            <a:avLst>
              <a:gd name="adj" fmla="val 11529"/>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6133D651-24F3-3AC7-91B8-D231203BEE1D}"/>
              </a:ext>
            </a:extLst>
          </p:cNvPr>
          <p:cNvSpPr/>
          <p:nvPr/>
        </p:nvSpPr>
        <p:spPr>
          <a:xfrm>
            <a:off x="7856530" y="3708126"/>
            <a:ext cx="1894418" cy="865189"/>
          </a:xfrm>
          <a:prstGeom prst="roundRect">
            <a:avLst>
              <a:gd name="adj" fmla="val 1152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CF61E62A-AACD-3295-80F1-3507D2E77152}"/>
              </a:ext>
            </a:extLst>
          </p:cNvPr>
          <p:cNvSpPr/>
          <p:nvPr/>
        </p:nvSpPr>
        <p:spPr>
          <a:xfrm>
            <a:off x="3058582" y="1078640"/>
            <a:ext cx="1894418" cy="865189"/>
          </a:xfrm>
          <a:prstGeom prst="roundRect">
            <a:avLst>
              <a:gd name="adj" fmla="val 11529"/>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B812E9C-605E-2AC9-BCA9-F1AE17AC50B0}"/>
              </a:ext>
            </a:extLst>
          </p:cNvPr>
          <p:cNvSpPr>
            <a:spLocks noGrp="1"/>
          </p:cNvSpPr>
          <p:nvPr>
            <p:ph type="sldNum" sz="quarter" idx="4"/>
          </p:nvPr>
        </p:nvSpPr>
        <p:spPr/>
        <p:txBody>
          <a:bodyPr/>
          <a:lstStyle/>
          <a:p>
            <a:fld id="{BD6517CD-D3FD-4890-9CAF-9AFC152DABFD}" type="slidenum">
              <a:rPr lang="en-US" smtClean="0"/>
              <a:pPr/>
              <a:t>18</a:t>
            </a:fld>
            <a:endParaRPr lang="en-US"/>
          </a:p>
        </p:txBody>
      </p:sp>
      <p:sp>
        <p:nvSpPr>
          <p:cNvPr id="8" name="TextBox 7">
            <a:extLst>
              <a:ext uri="{FF2B5EF4-FFF2-40B4-BE49-F238E27FC236}">
                <a16:creationId xmlns:a16="http://schemas.microsoft.com/office/drawing/2014/main" id="{3A96A98A-5D69-0BF6-D27D-6A9DD279530D}"/>
              </a:ext>
            </a:extLst>
          </p:cNvPr>
          <p:cNvSpPr txBox="1"/>
          <p:nvPr/>
        </p:nvSpPr>
        <p:spPr>
          <a:xfrm>
            <a:off x="7945410" y="3944887"/>
            <a:ext cx="1716657" cy="369332"/>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Blackham</a:t>
            </a:r>
          </a:p>
        </p:txBody>
      </p:sp>
      <p:sp>
        <p:nvSpPr>
          <p:cNvPr id="19" name="TextBox 18">
            <a:extLst>
              <a:ext uri="{FF2B5EF4-FFF2-40B4-BE49-F238E27FC236}">
                <a16:creationId xmlns:a16="http://schemas.microsoft.com/office/drawing/2014/main" id="{486A7E04-88EA-5FFC-BE89-3F9BFEFAFD46}"/>
              </a:ext>
            </a:extLst>
          </p:cNvPr>
          <p:cNvSpPr txBox="1"/>
          <p:nvPr/>
        </p:nvSpPr>
        <p:spPr>
          <a:xfrm>
            <a:off x="7956449" y="5034102"/>
            <a:ext cx="1716657" cy="923330"/>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High Horizons &amp; Multicultural Magnets</a:t>
            </a:r>
            <a:endParaRPr lang="en-US" sz="110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2286041F-7E49-2062-E1E4-7FFF3825439F}"/>
              </a:ext>
            </a:extLst>
          </p:cNvPr>
          <p:cNvSpPr txBox="1"/>
          <p:nvPr/>
        </p:nvSpPr>
        <p:spPr>
          <a:xfrm>
            <a:off x="3147462" y="1210892"/>
            <a:ext cx="1716657" cy="530915"/>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Winthrop </a:t>
            </a:r>
            <a:br>
              <a:rPr lang="en-US">
                <a:latin typeface="Segoe UI" panose="020B0502040204020203" pitchFamily="34" charset="0"/>
                <a:cs typeface="Segoe UI" panose="020B0502040204020203" pitchFamily="34" charset="0"/>
              </a:rPr>
            </a:br>
            <a:r>
              <a:rPr lang="en-US" sz="1050">
                <a:latin typeface="Segoe UI" panose="020B0502040204020203" pitchFamily="34" charset="0"/>
                <a:cs typeface="Segoe UI" panose="020B0502040204020203" pitchFamily="34" charset="0"/>
              </a:rPr>
              <a:t>(Includes Skane PK)</a:t>
            </a:r>
            <a:endParaRPr lang="en-US">
              <a:latin typeface="Segoe UI" panose="020B0502040204020203" pitchFamily="34" charset="0"/>
              <a:cs typeface="Segoe UI" panose="020B0502040204020203" pitchFamily="34" charset="0"/>
            </a:endParaRPr>
          </a:p>
        </p:txBody>
      </p:sp>
      <p:sp>
        <p:nvSpPr>
          <p:cNvPr id="57" name="Title 1">
            <a:extLst>
              <a:ext uri="{FF2B5EF4-FFF2-40B4-BE49-F238E27FC236}">
                <a16:creationId xmlns:a16="http://schemas.microsoft.com/office/drawing/2014/main" id="{7D13F4B8-844B-CE04-3181-1E18CDD6F84C}"/>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Construction Phasing Plan: Elementary</a:t>
            </a:r>
          </a:p>
        </p:txBody>
      </p:sp>
      <p:sp>
        <p:nvSpPr>
          <p:cNvPr id="78" name="Rectangle: Rounded Corners 77">
            <a:extLst>
              <a:ext uri="{FF2B5EF4-FFF2-40B4-BE49-F238E27FC236}">
                <a16:creationId xmlns:a16="http://schemas.microsoft.com/office/drawing/2014/main" id="{287084D5-F456-E610-7D92-CC5DD6A47D38}"/>
              </a:ext>
            </a:extLst>
          </p:cNvPr>
          <p:cNvSpPr/>
          <p:nvPr/>
        </p:nvSpPr>
        <p:spPr>
          <a:xfrm>
            <a:off x="7877461" y="2223761"/>
            <a:ext cx="1894418" cy="865189"/>
          </a:xfrm>
          <a:prstGeom prst="roundRect">
            <a:avLst>
              <a:gd name="adj" fmla="val 11529"/>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BD035DD2-A40B-ED14-F613-067F0B92BCC7}"/>
              </a:ext>
            </a:extLst>
          </p:cNvPr>
          <p:cNvSpPr/>
          <p:nvPr/>
        </p:nvSpPr>
        <p:spPr>
          <a:xfrm>
            <a:off x="3058582" y="2225894"/>
            <a:ext cx="1894418" cy="865189"/>
          </a:xfrm>
          <a:prstGeom prst="roundRect">
            <a:avLst>
              <a:gd name="adj" fmla="val 11529"/>
            </a:avLst>
          </a:prstGeom>
          <a:solidFill>
            <a:srgbClr val="B4E5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E86C8A-E5DB-AF6C-CD8E-122F022E20F8}"/>
              </a:ext>
            </a:extLst>
          </p:cNvPr>
          <p:cNvSpPr txBox="1"/>
          <p:nvPr/>
        </p:nvSpPr>
        <p:spPr>
          <a:xfrm>
            <a:off x="3153614" y="2343295"/>
            <a:ext cx="1716657" cy="646331"/>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East Side School </a:t>
            </a:r>
          </a:p>
        </p:txBody>
      </p:sp>
      <p:sp>
        <p:nvSpPr>
          <p:cNvPr id="4" name="TextBox 3">
            <a:extLst>
              <a:ext uri="{FF2B5EF4-FFF2-40B4-BE49-F238E27FC236}">
                <a16:creationId xmlns:a16="http://schemas.microsoft.com/office/drawing/2014/main" id="{341A5940-C262-324D-2F0D-20E5BD3C8351}"/>
              </a:ext>
            </a:extLst>
          </p:cNvPr>
          <p:cNvSpPr txBox="1"/>
          <p:nvPr/>
        </p:nvSpPr>
        <p:spPr>
          <a:xfrm>
            <a:off x="7877461" y="2312516"/>
            <a:ext cx="1894418" cy="646331"/>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Special Program School</a:t>
            </a:r>
          </a:p>
        </p:txBody>
      </p:sp>
      <p:sp>
        <p:nvSpPr>
          <p:cNvPr id="9" name="TextBox 8">
            <a:extLst>
              <a:ext uri="{FF2B5EF4-FFF2-40B4-BE49-F238E27FC236}">
                <a16:creationId xmlns:a16="http://schemas.microsoft.com/office/drawing/2014/main" id="{410E0F15-0879-F2AF-5B2B-B80D3E5F6F93}"/>
              </a:ext>
            </a:extLst>
          </p:cNvPr>
          <p:cNvSpPr txBox="1"/>
          <p:nvPr/>
        </p:nvSpPr>
        <p:spPr>
          <a:xfrm>
            <a:off x="135608" y="2096017"/>
            <a:ext cx="2647842"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Phase 1 Projects</a:t>
            </a:r>
          </a:p>
        </p:txBody>
      </p:sp>
      <p:sp>
        <p:nvSpPr>
          <p:cNvPr id="49" name="TextBox 48">
            <a:extLst>
              <a:ext uri="{FF2B5EF4-FFF2-40B4-BE49-F238E27FC236}">
                <a16:creationId xmlns:a16="http://schemas.microsoft.com/office/drawing/2014/main" id="{A6F5498D-BC3A-814C-C7E1-3928628CB18E}"/>
              </a:ext>
            </a:extLst>
          </p:cNvPr>
          <p:cNvSpPr txBox="1"/>
          <p:nvPr/>
        </p:nvSpPr>
        <p:spPr>
          <a:xfrm>
            <a:off x="135608" y="3430081"/>
            <a:ext cx="2647842"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Phase 2 Projects</a:t>
            </a:r>
          </a:p>
        </p:txBody>
      </p:sp>
      <p:sp>
        <p:nvSpPr>
          <p:cNvPr id="50" name="TextBox 49">
            <a:extLst>
              <a:ext uri="{FF2B5EF4-FFF2-40B4-BE49-F238E27FC236}">
                <a16:creationId xmlns:a16="http://schemas.microsoft.com/office/drawing/2014/main" id="{1BBC4219-D0E0-48FB-DB09-D224A06CE4A9}"/>
              </a:ext>
            </a:extLst>
          </p:cNvPr>
          <p:cNvSpPr txBox="1"/>
          <p:nvPr/>
        </p:nvSpPr>
        <p:spPr>
          <a:xfrm>
            <a:off x="110324" y="4916949"/>
            <a:ext cx="2647842"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Phase 3 Projects</a:t>
            </a:r>
          </a:p>
        </p:txBody>
      </p:sp>
      <p:sp>
        <p:nvSpPr>
          <p:cNvPr id="54" name="TextBox 53">
            <a:extLst>
              <a:ext uri="{FF2B5EF4-FFF2-40B4-BE49-F238E27FC236}">
                <a16:creationId xmlns:a16="http://schemas.microsoft.com/office/drawing/2014/main" id="{4B00081A-6992-230D-02A6-F600EFB3A939}"/>
              </a:ext>
            </a:extLst>
          </p:cNvPr>
          <p:cNvSpPr txBox="1"/>
          <p:nvPr/>
        </p:nvSpPr>
        <p:spPr>
          <a:xfrm>
            <a:off x="219906" y="1012553"/>
            <a:ext cx="2479246" cy="369332"/>
          </a:xfrm>
          <a:prstGeom prst="rect">
            <a:avLst/>
          </a:prstGeom>
          <a:noFill/>
        </p:spPr>
        <p:txBody>
          <a:bodyPr wrap="square">
            <a:spAutoFit/>
          </a:bodyPr>
          <a:lstStyle/>
          <a:p>
            <a:pPr algn="ctr"/>
            <a:r>
              <a:rPr lang="en-US" b="1">
                <a:latin typeface="Segoe UI" panose="020B0502040204020203" pitchFamily="34" charset="0"/>
                <a:cs typeface="Segoe UI" panose="020B0502040204020203" pitchFamily="34" charset="0"/>
              </a:rPr>
              <a:t>Ongoing Projects</a:t>
            </a:r>
          </a:p>
        </p:txBody>
      </p:sp>
      <p:sp>
        <p:nvSpPr>
          <p:cNvPr id="62" name="TextBox 61">
            <a:extLst>
              <a:ext uri="{FF2B5EF4-FFF2-40B4-BE49-F238E27FC236}">
                <a16:creationId xmlns:a16="http://schemas.microsoft.com/office/drawing/2014/main" id="{229900AC-6AEB-0352-CF9F-815B1AE3256E}"/>
              </a:ext>
            </a:extLst>
          </p:cNvPr>
          <p:cNvSpPr txBox="1"/>
          <p:nvPr/>
        </p:nvSpPr>
        <p:spPr>
          <a:xfrm>
            <a:off x="3021860" y="3657628"/>
            <a:ext cx="1894418" cy="923330"/>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Park City &amp; Classical Studies Magnet Schools</a:t>
            </a:r>
          </a:p>
        </p:txBody>
      </p:sp>
      <p:grpSp>
        <p:nvGrpSpPr>
          <p:cNvPr id="69" name="Group 68">
            <a:extLst>
              <a:ext uri="{FF2B5EF4-FFF2-40B4-BE49-F238E27FC236}">
                <a16:creationId xmlns:a16="http://schemas.microsoft.com/office/drawing/2014/main" id="{93A1BA9C-A8D5-FD43-D767-5FD93B9EB349}"/>
              </a:ext>
            </a:extLst>
          </p:cNvPr>
          <p:cNvGrpSpPr/>
          <p:nvPr/>
        </p:nvGrpSpPr>
        <p:grpSpPr>
          <a:xfrm>
            <a:off x="927134" y="6202281"/>
            <a:ext cx="3712632" cy="597760"/>
            <a:chOff x="914401" y="6096000"/>
            <a:chExt cx="3712632" cy="597760"/>
          </a:xfrm>
        </p:grpSpPr>
        <p:sp>
          <p:nvSpPr>
            <p:cNvPr id="64" name="Rectangle: Rounded Corners 63">
              <a:extLst>
                <a:ext uri="{FF2B5EF4-FFF2-40B4-BE49-F238E27FC236}">
                  <a16:creationId xmlns:a16="http://schemas.microsoft.com/office/drawing/2014/main" id="{D487C7A1-90B6-13E9-5015-970EF9A2198E}"/>
                </a:ext>
              </a:extLst>
            </p:cNvPr>
            <p:cNvSpPr/>
            <p:nvPr/>
          </p:nvSpPr>
          <p:spPr>
            <a:xfrm>
              <a:off x="914401" y="6096000"/>
              <a:ext cx="3712632" cy="597760"/>
            </a:xfrm>
            <a:prstGeom prst="roundRect">
              <a:avLst>
                <a:gd name="adj" fmla="val 533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D655F74-56CA-68CE-54B0-DC7B35A70507}"/>
                </a:ext>
              </a:extLst>
            </p:cNvPr>
            <p:cNvSpPr txBox="1"/>
            <p:nvPr/>
          </p:nvSpPr>
          <p:spPr>
            <a:xfrm>
              <a:off x="2145069" y="6153549"/>
              <a:ext cx="1106792" cy="461665"/>
            </a:xfrm>
            <a:prstGeom prst="rect">
              <a:avLst/>
            </a:prstGeom>
            <a:solidFill>
              <a:schemeClr val="accent6">
                <a:lumMod val="40000"/>
                <a:lumOff val="60000"/>
              </a:schemeClr>
            </a:solidFill>
            <a:ln w="38100">
              <a:noFill/>
            </a:ln>
          </p:spPr>
          <p:txBody>
            <a:bodyPr wrap="square" rtlCol="0" anchor="ctr">
              <a:spAutoFit/>
            </a:bodyPr>
            <a:lstStyle/>
            <a:p>
              <a:pPr algn="ctr">
                <a:spcBef>
                  <a:spcPts val="1200"/>
                </a:spcBef>
                <a:spcAft>
                  <a:spcPts val="1200"/>
                </a:spcAft>
              </a:pPr>
              <a:r>
                <a:rPr lang="en-US" sz="1200" b="1">
                  <a:latin typeface="Segoe UI" panose="020B0502040204020203" pitchFamily="34" charset="0"/>
                  <a:cs typeface="Segoe UI" panose="020B0502040204020203" pitchFamily="34" charset="0"/>
                </a:rPr>
                <a:t>New Construction</a:t>
              </a:r>
            </a:p>
          </p:txBody>
        </p:sp>
        <p:sp>
          <p:nvSpPr>
            <p:cNvPr id="61" name="TextBox 60">
              <a:extLst>
                <a:ext uri="{FF2B5EF4-FFF2-40B4-BE49-F238E27FC236}">
                  <a16:creationId xmlns:a16="http://schemas.microsoft.com/office/drawing/2014/main" id="{60034D9F-3C5C-82E6-BADA-7599CECC1D9B}"/>
                </a:ext>
              </a:extLst>
            </p:cNvPr>
            <p:cNvSpPr txBox="1"/>
            <p:nvPr/>
          </p:nvSpPr>
          <p:spPr>
            <a:xfrm>
              <a:off x="3414917" y="6153549"/>
              <a:ext cx="1106792" cy="461665"/>
            </a:xfrm>
            <a:prstGeom prst="rect">
              <a:avLst/>
            </a:prstGeom>
            <a:solidFill>
              <a:srgbClr val="FFC000"/>
            </a:solidFill>
            <a:ln w="38100">
              <a:noFill/>
            </a:ln>
          </p:spPr>
          <p:txBody>
            <a:bodyPr wrap="square" rtlCol="0" anchor="ctr">
              <a:spAutoFit/>
            </a:bodyPr>
            <a:lstStyle/>
            <a:p>
              <a:pPr algn="ctr">
                <a:spcBef>
                  <a:spcPts val="1200"/>
                </a:spcBef>
                <a:spcAft>
                  <a:spcPts val="1200"/>
                </a:spcAft>
              </a:pPr>
              <a:r>
                <a:rPr lang="en-US" sz="1200" b="1">
                  <a:latin typeface="Segoe UI" panose="020B0502040204020203" pitchFamily="34" charset="0"/>
                  <a:cs typeface="Segoe UI" panose="020B0502040204020203" pitchFamily="34" charset="0"/>
                </a:rPr>
                <a:t>Renovate-as- New</a:t>
              </a:r>
            </a:p>
          </p:txBody>
        </p:sp>
        <p:sp>
          <p:nvSpPr>
            <p:cNvPr id="63" name="TextBox 62">
              <a:extLst>
                <a:ext uri="{FF2B5EF4-FFF2-40B4-BE49-F238E27FC236}">
                  <a16:creationId xmlns:a16="http://schemas.microsoft.com/office/drawing/2014/main" id="{90A64C6E-B93B-B2B4-2829-6184B99DFB53}"/>
                </a:ext>
              </a:extLst>
            </p:cNvPr>
            <p:cNvSpPr txBox="1"/>
            <p:nvPr/>
          </p:nvSpPr>
          <p:spPr>
            <a:xfrm>
              <a:off x="914401" y="6142567"/>
              <a:ext cx="1067612" cy="430887"/>
            </a:xfrm>
            <a:prstGeom prst="rect">
              <a:avLst/>
            </a:prstGeom>
            <a:noFill/>
          </p:spPr>
          <p:txBody>
            <a:bodyPr wrap="square" rtlCol="0">
              <a:spAutoFit/>
            </a:bodyPr>
            <a:lstStyle/>
            <a:p>
              <a:r>
                <a:rPr lang="en-US" sz="1100" b="1">
                  <a:latin typeface="Segoe UI" panose="020B0502040204020203" pitchFamily="34" charset="0"/>
                  <a:cs typeface="Segoe UI" panose="020B0502040204020203" pitchFamily="34" charset="0"/>
                </a:rPr>
                <a:t>Construction Key</a:t>
              </a:r>
            </a:p>
          </p:txBody>
        </p:sp>
      </p:grpSp>
      <p:sp>
        <p:nvSpPr>
          <p:cNvPr id="65" name="Arrow: Down 64">
            <a:extLst>
              <a:ext uri="{FF2B5EF4-FFF2-40B4-BE49-F238E27FC236}">
                <a16:creationId xmlns:a16="http://schemas.microsoft.com/office/drawing/2014/main" id="{C7A8AD31-5524-E2C9-5FAE-3941461B0DED}"/>
              </a:ext>
            </a:extLst>
          </p:cNvPr>
          <p:cNvSpPr/>
          <p:nvPr/>
        </p:nvSpPr>
        <p:spPr>
          <a:xfrm>
            <a:off x="1054465" y="1566803"/>
            <a:ext cx="575732" cy="530915"/>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Down 65">
            <a:extLst>
              <a:ext uri="{FF2B5EF4-FFF2-40B4-BE49-F238E27FC236}">
                <a16:creationId xmlns:a16="http://schemas.microsoft.com/office/drawing/2014/main" id="{81EF5AD0-95A3-31F4-F205-8496EB8C358A}"/>
              </a:ext>
            </a:extLst>
          </p:cNvPr>
          <p:cNvSpPr/>
          <p:nvPr/>
        </p:nvSpPr>
        <p:spPr>
          <a:xfrm>
            <a:off x="1026676" y="2898084"/>
            <a:ext cx="575732" cy="530915"/>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Down 66">
            <a:extLst>
              <a:ext uri="{FF2B5EF4-FFF2-40B4-BE49-F238E27FC236}">
                <a16:creationId xmlns:a16="http://schemas.microsoft.com/office/drawing/2014/main" id="{2D5644A7-836B-D7DA-B64C-001CD1B89F02}"/>
              </a:ext>
            </a:extLst>
          </p:cNvPr>
          <p:cNvSpPr/>
          <p:nvPr/>
        </p:nvSpPr>
        <p:spPr>
          <a:xfrm>
            <a:off x="1054465" y="4261003"/>
            <a:ext cx="575732" cy="530915"/>
          </a:xfrm>
          <a:prstGeom prst="downArrow">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E69D536-0BA3-EFAA-0BF6-BC40C9AF669B}"/>
              </a:ext>
            </a:extLst>
          </p:cNvPr>
          <p:cNvSpPr txBox="1"/>
          <p:nvPr/>
        </p:nvSpPr>
        <p:spPr>
          <a:xfrm>
            <a:off x="18410" y="1299641"/>
            <a:ext cx="2647842" cy="261610"/>
          </a:xfrm>
          <a:prstGeom prst="rect">
            <a:avLst/>
          </a:prstGeom>
          <a:noFill/>
        </p:spPr>
        <p:txBody>
          <a:bodyPr wrap="square" rtlCol="0">
            <a:spAutoFit/>
          </a:bodyPr>
          <a:lstStyle/>
          <a:p>
            <a:pPr algn="ctr"/>
            <a:r>
              <a:rPr lang="en-US" sz="1100" i="1">
                <a:latin typeface="Segoe UI" panose="020B0502040204020203" pitchFamily="34" charset="0"/>
                <a:cs typeface="Segoe UI" panose="020B0502040204020203" pitchFamily="34" charset="0"/>
              </a:rPr>
              <a:t>Design in Progress</a:t>
            </a:r>
          </a:p>
        </p:txBody>
      </p:sp>
      <p:sp>
        <p:nvSpPr>
          <p:cNvPr id="73" name="TextBox 72">
            <a:extLst>
              <a:ext uri="{FF2B5EF4-FFF2-40B4-BE49-F238E27FC236}">
                <a16:creationId xmlns:a16="http://schemas.microsoft.com/office/drawing/2014/main" id="{A9B78E60-18AA-D11C-DB9E-4EF9D90F6F00}"/>
              </a:ext>
            </a:extLst>
          </p:cNvPr>
          <p:cNvSpPr txBox="1"/>
          <p:nvPr/>
        </p:nvSpPr>
        <p:spPr>
          <a:xfrm>
            <a:off x="126906" y="2411640"/>
            <a:ext cx="2375272" cy="430887"/>
          </a:xfrm>
          <a:prstGeom prst="rect">
            <a:avLst/>
          </a:prstGeom>
          <a:noFill/>
        </p:spPr>
        <p:txBody>
          <a:bodyPr wrap="square" rtlCol="0">
            <a:spAutoFit/>
          </a:bodyPr>
          <a:lstStyle/>
          <a:p>
            <a:pPr algn="ctr"/>
            <a:r>
              <a:rPr lang="en-US" sz="1100" i="1">
                <a:latin typeface="Segoe UI" panose="020B0502040204020203" pitchFamily="34" charset="0"/>
                <a:cs typeface="Segoe UI" panose="020B0502040204020203" pitchFamily="34" charset="0"/>
              </a:rPr>
              <a:t>June 2025 or June 2026 Grant Applications</a:t>
            </a:r>
          </a:p>
        </p:txBody>
      </p:sp>
      <p:sp>
        <p:nvSpPr>
          <p:cNvPr id="74" name="TextBox 73">
            <a:extLst>
              <a:ext uri="{FF2B5EF4-FFF2-40B4-BE49-F238E27FC236}">
                <a16:creationId xmlns:a16="http://schemas.microsoft.com/office/drawing/2014/main" id="{E8C3CCAC-5EE5-7FB4-F492-CAD71D81C020}"/>
              </a:ext>
            </a:extLst>
          </p:cNvPr>
          <p:cNvSpPr txBox="1"/>
          <p:nvPr/>
        </p:nvSpPr>
        <p:spPr>
          <a:xfrm>
            <a:off x="51310" y="3733706"/>
            <a:ext cx="2647842" cy="430887"/>
          </a:xfrm>
          <a:prstGeom prst="rect">
            <a:avLst/>
          </a:prstGeom>
          <a:noFill/>
        </p:spPr>
        <p:txBody>
          <a:bodyPr wrap="square" rtlCol="0">
            <a:spAutoFit/>
          </a:bodyPr>
          <a:lstStyle/>
          <a:p>
            <a:pPr algn="ctr"/>
            <a:r>
              <a:rPr lang="en-US" sz="1100" i="1">
                <a:latin typeface="Segoe UI" panose="020B0502040204020203" pitchFamily="34" charset="0"/>
                <a:cs typeface="Segoe UI" panose="020B0502040204020203" pitchFamily="34" charset="0"/>
              </a:rPr>
              <a:t>June 2026 or June 2027 Grant Applications</a:t>
            </a:r>
          </a:p>
        </p:txBody>
      </p:sp>
      <p:sp>
        <p:nvSpPr>
          <p:cNvPr id="79" name="TextBox 78">
            <a:extLst>
              <a:ext uri="{FF2B5EF4-FFF2-40B4-BE49-F238E27FC236}">
                <a16:creationId xmlns:a16="http://schemas.microsoft.com/office/drawing/2014/main" id="{918EF4A1-D2C1-D1AC-3C3A-C7BA4AB654B0}"/>
              </a:ext>
            </a:extLst>
          </p:cNvPr>
          <p:cNvSpPr txBox="1"/>
          <p:nvPr/>
        </p:nvSpPr>
        <p:spPr>
          <a:xfrm>
            <a:off x="5076086" y="1157291"/>
            <a:ext cx="2531213" cy="707886"/>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Neighborhood PK-8 School at 3 sections per grade with Pre-K center. Students will swing into South End School in 2026-27 for 2 years. Anticipated 2028-29 opening. </a:t>
            </a:r>
          </a:p>
        </p:txBody>
      </p:sp>
      <p:sp>
        <p:nvSpPr>
          <p:cNvPr id="82" name="TextBox 81">
            <a:extLst>
              <a:ext uri="{FF2B5EF4-FFF2-40B4-BE49-F238E27FC236}">
                <a16:creationId xmlns:a16="http://schemas.microsoft.com/office/drawing/2014/main" id="{05FC80DE-50E6-A6B7-46C1-9C5B57162EBA}"/>
              </a:ext>
            </a:extLst>
          </p:cNvPr>
          <p:cNvSpPr txBox="1"/>
          <p:nvPr/>
        </p:nvSpPr>
        <p:spPr>
          <a:xfrm>
            <a:off x="5066277" y="2304923"/>
            <a:ext cx="2755901" cy="707886"/>
          </a:xfrm>
          <a:prstGeom prst="rect">
            <a:avLst/>
          </a:prstGeom>
          <a:noFill/>
        </p:spPr>
        <p:txBody>
          <a:bodyPr wrap="square" rtlCol="0">
            <a:spAutoFit/>
          </a:bodyPr>
          <a:lstStyle/>
          <a:p>
            <a:r>
              <a:rPr lang="en-US" sz="1000" i="1" dirty="0">
                <a:latin typeface="Segoe UI" panose="020B0502040204020203" pitchFamily="34" charset="0"/>
                <a:cs typeface="Segoe UI" panose="020B0502040204020203" pitchFamily="34" charset="0"/>
              </a:rPr>
              <a:t>Neighborhood PK-8 School built on old Harding HS site at 750 students. Facilitates closure of older facilities and redistricting in the City’s SE quadrant. </a:t>
            </a:r>
          </a:p>
        </p:txBody>
      </p:sp>
      <p:sp>
        <p:nvSpPr>
          <p:cNvPr id="83" name="TextBox 82">
            <a:extLst>
              <a:ext uri="{FF2B5EF4-FFF2-40B4-BE49-F238E27FC236}">
                <a16:creationId xmlns:a16="http://schemas.microsoft.com/office/drawing/2014/main" id="{A5AB400A-93E1-1066-91F7-3D99DD670685}"/>
              </a:ext>
            </a:extLst>
          </p:cNvPr>
          <p:cNvSpPr txBox="1"/>
          <p:nvPr/>
        </p:nvSpPr>
        <p:spPr>
          <a:xfrm>
            <a:off x="9826148" y="2214468"/>
            <a:ext cx="2238946" cy="861774"/>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New special program school built on the old Skane School site. Will house outplaced BPS special education students and programs currently at BLC.</a:t>
            </a:r>
          </a:p>
        </p:txBody>
      </p:sp>
      <p:sp>
        <p:nvSpPr>
          <p:cNvPr id="86" name="TextBox 85">
            <a:extLst>
              <a:ext uri="{FF2B5EF4-FFF2-40B4-BE49-F238E27FC236}">
                <a16:creationId xmlns:a16="http://schemas.microsoft.com/office/drawing/2014/main" id="{12A91F62-5DB3-7446-04CA-1964ECB2E7E7}"/>
              </a:ext>
            </a:extLst>
          </p:cNvPr>
          <p:cNvSpPr txBox="1"/>
          <p:nvPr/>
        </p:nvSpPr>
        <p:spPr>
          <a:xfrm>
            <a:off x="5075878" y="3499623"/>
            <a:ext cx="2623289" cy="1323439"/>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New Park City Magnet School and Classical Studies Magnet Schools built on existing Park City site at about 500 students each. Park City students swing to South End School for 2028-29 and 2029-30 school years. Opportunity for shared core spaces (JFK Campus Model). Existing Classical Studies buildings close upon completion. </a:t>
            </a:r>
          </a:p>
        </p:txBody>
      </p:sp>
      <p:sp>
        <p:nvSpPr>
          <p:cNvPr id="51" name="TextBox 50">
            <a:extLst>
              <a:ext uri="{FF2B5EF4-FFF2-40B4-BE49-F238E27FC236}">
                <a16:creationId xmlns:a16="http://schemas.microsoft.com/office/drawing/2014/main" id="{1C8CE2D5-3BDA-0BA5-32DD-6101830A7FF7}"/>
              </a:ext>
            </a:extLst>
          </p:cNvPr>
          <p:cNvSpPr txBox="1"/>
          <p:nvPr/>
        </p:nvSpPr>
        <p:spPr>
          <a:xfrm>
            <a:off x="3081736" y="5292260"/>
            <a:ext cx="1790101" cy="369332"/>
          </a:xfrm>
          <a:prstGeom prst="rect">
            <a:avLst/>
          </a:prstGeom>
          <a:noFill/>
          <a:ln w="38100">
            <a:no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Read</a:t>
            </a:r>
            <a:endParaRPr lang="en-US" sz="1200">
              <a:latin typeface="Segoe UI" panose="020B0502040204020203" pitchFamily="34" charset="0"/>
              <a:cs typeface="Segoe UI" panose="020B0502040204020203" pitchFamily="34" charset="0"/>
            </a:endParaRPr>
          </a:p>
        </p:txBody>
      </p:sp>
      <p:sp>
        <p:nvSpPr>
          <p:cNvPr id="90" name="TextBox 89">
            <a:extLst>
              <a:ext uri="{FF2B5EF4-FFF2-40B4-BE49-F238E27FC236}">
                <a16:creationId xmlns:a16="http://schemas.microsoft.com/office/drawing/2014/main" id="{06A20294-9B19-DBB3-86A0-C420E4FDF01C}"/>
              </a:ext>
            </a:extLst>
          </p:cNvPr>
          <p:cNvSpPr txBox="1"/>
          <p:nvPr/>
        </p:nvSpPr>
        <p:spPr>
          <a:xfrm>
            <a:off x="9855277" y="3680490"/>
            <a:ext cx="2070023" cy="1015663"/>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Renovate-as-new occurring in two phases. Half of students vacate the building at a time to facilitate comprehensive renovation. Students swing to South End School beginning in 2030-31. </a:t>
            </a:r>
          </a:p>
        </p:txBody>
      </p:sp>
      <p:cxnSp>
        <p:nvCxnSpPr>
          <p:cNvPr id="92" name="Straight Connector 91">
            <a:extLst>
              <a:ext uri="{FF2B5EF4-FFF2-40B4-BE49-F238E27FC236}">
                <a16:creationId xmlns:a16="http://schemas.microsoft.com/office/drawing/2014/main" id="{A62EA59C-7B12-9863-A6A9-7F1AEBD17F27}"/>
              </a:ext>
            </a:extLst>
          </p:cNvPr>
          <p:cNvCxnSpPr/>
          <p:nvPr/>
        </p:nvCxnSpPr>
        <p:spPr>
          <a:xfrm>
            <a:off x="219906" y="2112949"/>
            <a:ext cx="11705394"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9B45B25-72BD-AA98-CEF1-14F6AD34FA5A}"/>
              </a:ext>
            </a:extLst>
          </p:cNvPr>
          <p:cNvCxnSpPr/>
          <p:nvPr/>
        </p:nvCxnSpPr>
        <p:spPr>
          <a:xfrm>
            <a:off x="259962" y="3454400"/>
            <a:ext cx="11705394"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7884574-18C8-AE99-2D54-027014012E14}"/>
              </a:ext>
            </a:extLst>
          </p:cNvPr>
          <p:cNvCxnSpPr/>
          <p:nvPr/>
        </p:nvCxnSpPr>
        <p:spPr>
          <a:xfrm>
            <a:off x="359700" y="4824332"/>
            <a:ext cx="11705394"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7368F763-8E4C-14E7-9017-89A681AD04B5}"/>
              </a:ext>
            </a:extLst>
          </p:cNvPr>
          <p:cNvSpPr txBox="1"/>
          <p:nvPr/>
        </p:nvSpPr>
        <p:spPr>
          <a:xfrm>
            <a:off x="5075878" y="4945178"/>
            <a:ext cx="2623289" cy="1169551"/>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Renovate-as-new or new construction depending on site availability. Remain as neighborhood PK-8 school at 3 or 4 sections per grade. Swing space at South End needed if renovate-as-new is pursued. Project timeline could be accelerated if new site is identified and acquired. </a:t>
            </a:r>
          </a:p>
        </p:txBody>
      </p:sp>
      <p:sp>
        <p:nvSpPr>
          <p:cNvPr id="99" name="TextBox 98">
            <a:extLst>
              <a:ext uri="{FF2B5EF4-FFF2-40B4-BE49-F238E27FC236}">
                <a16:creationId xmlns:a16="http://schemas.microsoft.com/office/drawing/2014/main" id="{805C7FB8-D57F-4B90-7AA4-A10F0A2D9593}"/>
              </a:ext>
            </a:extLst>
          </p:cNvPr>
          <p:cNvSpPr txBox="1"/>
          <p:nvPr/>
        </p:nvSpPr>
        <p:spPr>
          <a:xfrm>
            <a:off x="9868831" y="4987935"/>
            <a:ext cx="2070023" cy="707886"/>
          </a:xfrm>
          <a:prstGeom prst="rect">
            <a:avLst/>
          </a:prstGeom>
          <a:noFill/>
        </p:spPr>
        <p:txBody>
          <a:bodyPr wrap="square" rtlCol="0">
            <a:spAutoFit/>
          </a:bodyPr>
          <a:lstStyle/>
          <a:p>
            <a:r>
              <a:rPr lang="en-US" sz="1000" i="1">
                <a:latin typeface="Segoe UI" panose="020B0502040204020203" pitchFamily="34" charset="0"/>
                <a:cs typeface="Segoe UI" panose="020B0502040204020203" pitchFamily="34" charset="0"/>
              </a:rPr>
              <a:t>Renovate-as-new occurring in two phases. May fall outside of 10-year Master Plan window due to need for Swing Space. </a:t>
            </a:r>
          </a:p>
        </p:txBody>
      </p:sp>
      <p:sp>
        <p:nvSpPr>
          <p:cNvPr id="5" name="TextBox 4">
            <a:extLst>
              <a:ext uri="{FF2B5EF4-FFF2-40B4-BE49-F238E27FC236}">
                <a16:creationId xmlns:a16="http://schemas.microsoft.com/office/drawing/2014/main" id="{0A828CBB-0827-4C4C-C8E6-A6139C512D5C}"/>
              </a:ext>
            </a:extLst>
          </p:cNvPr>
          <p:cNvSpPr txBox="1"/>
          <p:nvPr/>
        </p:nvSpPr>
        <p:spPr>
          <a:xfrm>
            <a:off x="112841" y="5269800"/>
            <a:ext cx="2647842" cy="430887"/>
          </a:xfrm>
          <a:prstGeom prst="rect">
            <a:avLst/>
          </a:prstGeom>
          <a:noFill/>
        </p:spPr>
        <p:txBody>
          <a:bodyPr wrap="square" rtlCol="0">
            <a:spAutoFit/>
          </a:bodyPr>
          <a:lstStyle/>
          <a:p>
            <a:pPr algn="ctr"/>
            <a:r>
              <a:rPr lang="en-US" sz="1100" i="1">
                <a:latin typeface="Segoe UI" panose="020B0502040204020203" pitchFamily="34" charset="0"/>
                <a:cs typeface="Segoe UI" panose="020B0502040204020203" pitchFamily="34" charset="0"/>
              </a:rPr>
              <a:t>June 2028 Grant Applications and Beyond</a:t>
            </a:r>
          </a:p>
        </p:txBody>
      </p:sp>
    </p:spTree>
    <p:extLst>
      <p:ext uri="{BB962C8B-B14F-4D97-AF65-F5344CB8AC3E}">
        <p14:creationId xmlns:p14="http://schemas.microsoft.com/office/powerpoint/2010/main" val="2493374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6747-2F00-C635-B8BD-D971B05D52D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18E14-ACD4-5234-7C7C-68638EAAD078}"/>
              </a:ext>
            </a:extLst>
          </p:cNvPr>
          <p:cNvSpPr>
            <a:spLocks noGrp="1"/>
          </p:cNvSpPr>
          <p:nvPr>
            <p:ph type="sldNum" sz="quarter" idx="4"/>
          </p:nvPr>
        </p:nvSpPr>
        <p:spPr/>
        <p:txBody>
          <a:bodyPr/>
          <a:lstStyle/>
          <a:p>
            <a:fld id="{BD6517CD-D3FD-4890-9CAF-9AFC152DABFD}" type="slidenum">
              <a:rPr lang="en-US" smtClean="0"/>
              <a:pPr/>
              <a:t>19</a:t>
            </a:fld>
            <a:endParaRPr lang="en-US"/>
          </a:p>
        </p:txBody>
      </p:sp>
      <p:sp>
        <p:nvSpPr>
          <p:cNvPr id="3" name="Title 1">
            <a:extLst>
              <a:ext uri="{FF2B5EF4-FFF2-40B4-BE49-F238E27FC236}">
                <a16:creationId xmlns:a16="http://schemas.microsoft.com/office/drawing/2014/main" id="{8F81AAF9-9897-D507-9B58-002CDF660023}"/>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Summary of ES Facility Action Plan</a:t>
            </a:r>
          </a:p>
        </p:txBody>
      </p:sp>
      <p:pic>
        <p:nvPicPr>
          <p:cNvPr id="6" name="Picture 5">
            <a:extLst>
              <a:ext uri="{FF2B5EF4-FFF2-40B4-BE49-F238E27FC236}">
                <a16:creationId xmlns:a16="http://schemas.microsoft.com/office/drawing/2014/main" id="{BAB22C7D-607B-6F5F-DC1E-F552392AF53F}"/>
              </a:ext>
            </a:extLst>
          </p:cNvPr>
          <p:cNvPicPr>
            <a:picLocks noChangeAspect="1"/>
          </p:cNvPicPr>
          <p:nvPr/>
        </p:nvPicPr>
        <p:blipFill>
          <a:blip r:embed="rId3"/>
          <a:stretch>
            <a:fillRect/>
          </a:stretch>
        </p:blipFill>
        <p:spPr>
          <a:xfrm>
            <a:off x="8669546" y="5264465"/>
            <a:ext cx="2615241" cy="1307621"/>
          </a:xfrm>
          <a:prstGeom prst="rect">
            <a:avLst/>
          </a:prstGeom>
        </p:spPr>
      </p:pic>
      <p:sp>
        <p:nvSpPr>
          <p:cNvPr id="7" name="TextBox 6">
            <a:extLst>
              <a:ext uri="{FF2B5EF4-FFF2-40B4-BE49-F238E27FC236}">
                <a16:creationId xmlns:a16="http://schemas.microsoft.com/office/drawing/2014/main" id="{C3D4FFF0-0AB0-D695-756C-3F0C63AFBC0A}"/>
              </a:ext>
            </a:extLst>
          </p:cNvPr>
          <p:cNvSpPr txBox="1"/>
          <p:nvPr/>
        </p:nvSpPr>
        <p:spPr>
          <a:xfrm>
            <a:off x="250167" y="5542051"/>
            <a:ext cx="7358332" cy="523220"/>
          </a:xfrm>
          <a:prstGeom prst="rect">
            <a:avLst/>
          </a:prstGeom>
          <a:noFill/>
        </p:spPr>
        <p:txBody>
          <a:bodyPr wrap="square" rtlCol="0">
            <a:spAutoFit/>
          </a:bodyPr>
          <a:lstStyle/>
          <a:p>
            <a:r>
              <a:rPr lang="en-US" sz="1400"/>
              <a:t>BPS should leverage a consolidated elementary school for adult education and terminate the Saint Michael’s lease.</a:t>
            </a:r>
          </a:p>
        </p:txBody>
      </p:sp>
      <p:pic>
        <p:nvPicPr>
          <p:cNvPr id="4" name="Picture 3">
            <a:extLst>
              <a:ext uri="{FF2B5EF4-FFF2-40B4-BE49-F238E27FC236}">
                <a16:creationId xmlns:a16="http://schemas.microsoft.com/office/drawing/2014/main" id="{8632F358-911C-4020-CD95-56EE9803AAFE}"/>
              </a:ext>
            </a:extLst>
          </p:cNvPr>
          <p:cNvPicPr>
            <a:picLocks noChangeAspect="1"/>
          </p:cNvPicPr>
          <p:nvPr/>
        </p:nvPicPr>
        <p:blipFill>
          <a:blip r:embed="rId4"/>
          <a:stretch>
            <a:fillRect/>
          </a:stretch>
        </p:blipFill>
        <p:spPr>
          <a:xfrm>
            <a:off x="106680" y="1255823"/>
            <a:ext cx="11978640" cy="4109045"/>
          </a:xfrm>
          <a:prstGeom prst="rect">
            <a:avLst/>
          </a:prstGeom>
        </p:spPr>
      </p:pic>
    </p:spTree>
    <p:extLst>
      <p:ext uri="{BB962C8B-B14F-4D97-AF65-F5344CB8AC3E}">
        <p14:creationId xmlns:p14="http://schemas.microsoft.com/office/powerpoint/2010/main" val="353287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7592-4EAE-68BA-346B-C3D81126AEAC}"/>
              </a:ext>
            </a:extLst>
          </p:cNvPr>
          <p:cNvSpPr>
            <a:spLocks noGrp="1"/>
          </p:cNvSpPr>
          <p:nvPr>
            <p:ph type="title"/>
          </p:nvPr>
        </p:nvSpPr>
        <p:spPr>
          <a:xfrm>
            <a:off x="1411490" y="165991"/>
            <a:ext cx="10234184" cy="448574"/>
          </a:xfrm>
        </p:spPr>
        <p:txBody>
          <a:bodyPr>
            <a:noAutofit/>
          </a:bodyPr>
          <a:lstStyle/>
          <a:p>
            <a:r>
              <a:rPr lang="en-US" sz="4000"/>
              <a:t>Agenda</a:t>
            </a:r>
          </a:p>
        </p:txBody>
      </p:sp>
      <p:sp>
        <p:nvSpPr>
          <p:cNvPr id="4" name="Slide Number Placeholder 3">
            <a:extLst>
              <a:ext uri="{FF2B5EF4-FFF2-40B4-BE49-F238E27FC236}">
                <a16:creationId xmlns:a16="http://schemas.microsoft.com/office/drawing/2014/main" id="{DF76514D-8BE2-576C-2A7F-539612F485CE}"/>
              </a:ext>
            </a:extLst>
          </p:cNvPr>
          <p:cNvSpPr>
            <a:spLocks noGrp="1"/>
          </p:cNvSpPr>
          <p:nvPr>
            <p:ph type="sldNum" sz="quarter" idx="4"/>
          </p:nvPr>
        </p:nvSpPr>
        <p:spPr/>
        <p:txBody>
          <a:bodyPr/>
          <a:lstStyle/>
          <a:p>
            <a:fld id="{BD6517CD-D3FD-4890-9CAF-9AFC152DABFD}" type="slidenum">
              <a:rPr lang="en-US" smtClean="0"/>
              <a:pPr/>
              <a:t>2</a:t>
            </a:fld>
            <a:endParaRPr lang="en-US"/>
          </a:p>
        </p:txBody>
      </p:sp>
      <p:sp>
        <p:nvSpPr>
          <p:cNvPr id="7" name="TextBox 6">
            <a:extLst>
              <a:ext uri="{FF2B5EF4-FFF2-40B4-BE49-F238E27FC236}">
                <a16:creationId xmlns:a16="http://schemas.microsoft.com/office/drawing/2014/main" id="{07C1229E-7E48-1019-3FC6-695861A1C109}"/>
              </a:ext>
            </a:extLst>
          </p:cNvPr>
          <p:cNvSpPr txBox="1"/>
          <p:nvPr/>
        </p:nvSpPr>
        <p:spPr>
          <a:xfrm>
            <a:off x="438988" y="1414058"/>
            <a:ext cx="11379870" cy="389003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a:latin typeface="Segoe UI" panose="020B0502040204020203" pitchFamily="34" charset="0"/>
                <a:cs typeface="Segoe UI" panose="020B0502040204020203" pitchFamily="34" charset="0"/>
              </a:rPr>
              <a:t>Recap of Key Findings Enrollment Projections, Capacity, Utilization &amp; Facility Condition Assessments.</a:t>
            </a:r>
          </a:p>
          <a:p>
            <a:pPr marL="342900" indent="-342900">
              <a:lnSpc>
                <a:spcPct val="150000"/>
              </a:lnSpc>
              <a:buFont typeface="Arial" panose="020B0604020202020204" pitchFamily="34" charset="0"/>
              <a:buChar char="•"/>
            </a:pPr>
            <a:r>
              <a:rPr lang="en-US" sz="2800">
                <a:latin typeface="Segoe UI" panose="020B0502040204020203" pitchFamily="34" charset="0"/>
                <a:cs typeface="Segoe UI" panose="020B0502040204020203" pitchFamily="34" charset="0"/>
              </a:rPr>
              <a:t>Recommendations</a:t>
            </a:r>
          </a:p>
          <a:p>
            <a:pPr marL="800100" lvl="1" indent="-342900">
              <a:lnSpc>
                <a:spcPct val="150000"/>
              </a:lnSpc>
              <a:buFont typeface="Arial" panose="020B0604020202020204" pitchFamily="34" charset="0"/>
              <a:buChar char="•"/>
            </a:pPr>
            <a:r>
              <a:rPr lang="en-US" sz="2800">
                <a:latin typeface="Segoe UI" panose="020B0502040204020203" pitchFamily="34" charset="0"/>
                <a:cs typeface="Segoe UI" panose="020B0502040204020203" pitchFamily="34" charset="0"/>
              </a:rPr>
              <a:t>Elementary Schools </a:t>
            </a:r>
          </a:p>
          <a:p>
            <a:pPr marL="800100" lvl="1" indent="-342900">
              <a:lnSpc>
                <a:spcPct val="150000"/>
              </a:lnSpc>
              <a:buFont typeface="Arial" panose="020B0604020202020204" pitchFamily="34" charset="0"/>
              <a:buChar char="•"/>
            </a:pPr>
            <a:r>
              <a:rPr lang="en-US" sz="2800">
                <a:latin typeface="Segoe UI" panose="020B0502040204020203" pitchFamily="34" charset="0"/>
                <a:cs typeface="Segoe UI" panose="020B0502040204020203" pitchFamily="34" charset="0"/>
              </a:rPr>
              <a:t>High Schools </a:t>
            </a:r>
          </a:p>
          <a:p>
            <a:pPr marL="342900" indent="-342900">
              <a:lnSpc>
                <a:spcPct val="150000"/>
              </a:lnSpc>
              <a:buFont typeface="Arial" panose="020B0604020202020204" pitchFamily="34" charset="0"/>
              <a:buChar char="•"/>
            </a:pPr>
            <a:r>
              <a:rPr lang="en-US" sz="2800">
                <a:latin typeface="Segoe UI" panose="020B0502040204020203" pitchFamily="34" charset="0"/>
                <a:cs typeface="Segoe UI" panose="020B0502040204020203" pitchFamily="34" charset="0"/>
              </a:rPr>
              <a:t>Funding Opportunities</a:t>
            </a:r>
            <a:endParaRPr lang="en-US"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2522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5DE1-D2B3-AEC8-DB3C-B8E5C9CFD1E5}"/>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DE2009E-392D-85DC-FA2A-07CAA75655D9}"/>
              </a:ext>
            </a:extLst>
          </p:cNvPr>
          <p:cNvSpPr/>
          <p:nvPr/>
        </p:nvSpPr>
        <p:spPr>
          <a:xfrm>
            <a:off x="4666537" y="2885265"/>
            <a:ext cx="2185099" cy="2036468"/>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636A900-9E51-608D-5FD0-CB195D0D5122}"/>
              </a:ext>
            </a:extLst>
          </p:cNvPr>
          <p:cNvSpPr>
            <a:spLocks noGrp="1"/>
          </p:cNvSpPr>
          <p:nvPr>
            <p:ph type="sldNum" sz="quarter" idx="4"/>
          </p:nvPr>
        </p:nvSpPr>
        <p:spPr/>
        <p:txBody>
          <a:bodyPr/>
          <a:lstStyle/>
          <a:p>
            <a:fld id="{BD6517CD-D3FD-4890-9CAF-9AFC152DABFD}" type="slidenum">
              <a:rPr lang="en-US" smtClean="0"/>
              <a:pPr/>
              <a:t>20</a:t>
            </a:fld>
            <a:endParaRPr lang="en-US"/>
          </a:p>
        </p:txBody>
      </p:sp>
      <p:sp>
        <p:nvSpPr>
          <p:cNvPr id="8" name="TextBox 7">
            <a:extLst>
              <a:ext uri="{FF2B5EF4-FFF2-40B4-BE49-F238E27FC236}">
                <a16:creationId xmlns:a16="http://schemas.microsoft.com/office/drawing/2014/main" id="{702E7B0B-EF9A-B6B7-C816-0481EBD5B89D}"/>
              </a:ext>
            </a:extLst>
          </p:cNvPr>
          <p:cNvSpPr txBox="1"/>
          <p:nvPr/>
        </p:nvSpPr>
        <p:spPr>
          <a:xfrm>
            <a:off x="2660688" y="3415848"/>
            <a:ext cx="1716657" cy="553998"/>
          </a:xfrm>
          <a:prstGeom prst="rect">
            <a:avLst/>
          </a:prstGeom>
          <a:solidFill>
            <a:schemeClr val="accent4">
              <a:lumMod val="60000"/>
              <a:lumOff val="4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Blackham </a:t>
            </a:r>
            <a:r>
              <a:rPr lang="en-US" sz="1100">
                <a:latin typeface="Segoe UI" panose="020B0502040204020203" pitchFamily="34" charset="0"/>
                <a:cs typeface="Segoe UI" panose="020B0502040204020203" pitchFamily="34" charset="0"/>
              </a:rPr>
              <a:t>(Renovate-as-New)</a:t>
            </a:r>
            <a:endParaRPr lang="en-US">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EA4F9269-7BFA-6DF4-20E8-AD6A38C59CFC}"/>
              </a:ext>
            </a:extLst>
          </p:cNvPr>
          <p:cNvSpPr txBox="1"/>
          <p:nvPr/>
        </p:nvSpPr>
        <p:spPr>
          <a:xfrm>
            <a:off x="2660688" y="4040504"/>
            <a:ext cx="1716657" cy="538609"/>
          </a:xfrm>
          <a:prstGeom prst="rect">
            <a:avLst/>
          </a:prstGeom>
          <a:solidFill>
            <a:schemeClr val="accent4">
              <a:lumMod val="60000"/>
              <a:lumOff val="4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Read</a:t>
            </a:r>
            <a:br>
              <a:rPr lang="en-US">
                <a:latin typeface="Segoe UI" panose="020B0502040204020203" pitchFamily="34" charset="0"/>
                <a:cs typeface="Segoe UI" panose="020B0502040204020203" pitchFamily="34" charset="0"/>
              </a:rPr>
            </a:br>
            <a:r>
              <a:rPr lang="en-US" sz="1100">
                <a:latin typeface="Segoe UI" panose="020B0502040204020203" pitchFamily="34" charset="0"/>
                <a:cs typeface="Segoe UI" panose="020B0502040204020203" pitchFamily="34" charset="0"/>
              </a:rPr>
              <a:t>(New/Renovate-as-New)</a:t>
            </a:r>
            <a:endParaRPr lang="en-US" sz="120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0C436C4B-D6A0-DEB4-089A-37A1D46516D8}"/>
              </a:ext>
            </a:extLst>
          </p:cNvPr>
          <p:cNvSpPr txBox="1"/>
          <p:nvPr/>
        </p:nvSpPr>
        <p:spPr>
          <a:xfrm>
            <a:off x="868024" y="4464861"/>
            <a:ext cx="1716657" cy="646331"/>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Geraldine Johnson</a:t>
            </a:r>
          </a:p>
        </p:txBody>
      </p:sp>
      <p:sp>
        <p:nvSpPr>
          <p:cNvPr id="16" name="TextBox 15">
            <a:extLst>
              <a:ext uri="{FF2B5EF4-FFF2-40B4-BE49-F238E27FC236}">
                <a16:creationId xmlns:a16="http://schemas.microsoft.com/office/drawing/2014/main" id="{020163C8-E2D1-5C6D-8F01-5F22ED31D4B5}"/>
              </a:ext>
            </a:extLst>
          </p:cNvPr>
          <p:cNvSpPr txBox="1"/>
          <p:nvPr/>
        </p:nvSpPr>
        <p:spPr>
          <a:xfrm>
            <a:off x="7162820" y="4464579"/>
            <a:ext cx="1716657" cy="553998"/>
          </a:xfrm>
          <a:prstGeom prst="rect">
            <a:avLst/>
          </a:prstGeom>
          <a:solidFill>
            <a:schemeClr val="accent6">
              <a:lumMod val="40000"/>
              <a:lumOff val="6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Multi-Cultural </a:t>
            </a:r>
            <a:r>
              <a:rPr lang="en-US" sz="1100">
                <a:latin typeface="Segoe UI" panose="020B0502040204020203" pitchFamily="34" charset="0"/>
                <a:cs typeface="Segoe UI" panose="020B0502040204020203" pitchFamily="34" charset="0"/>
              </a:rPr>
              <a:t>(Renovate-as-New)</a:t>
            </a:r>
            <a:endParaRPr lang="en-US">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473E3DD1-7BC8-3CFA-BCAF-36D26887C2D0}"/>
              </a:ext>
            </a:extLst>
          </p:cNvPr>
          <p:cNvSpPr txBox="1"/>
          <p:nvPr/>
        </p:nvSpPr>
        <p:spPr>
          <a:xfrm>
            <a:off x="9862578" y="1810089"/>
            <a:ext cx="1716657" cy="646331"/>
          </a:xfrm>
          <a:prstGeom prst="rect">
            <a:avLst/>
          </a:prstGeom>
          <a:solidFill>
            <a:schemeClr val="accent2">
              <a:lumMod val="40000"/>
              <a:lumOff val="6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Discovery Magnet</a:t>
            </a:r>
          </a:p>
        </p:txBody>
      </p:sp>
      <p:sp>
        <p:nvSpPr>
          <p:cNvPr id="18" name="TextBox 17">
            <a:extLst>
              <a:ext uri="{FF2B5EF4-FFF2-40B4-BE49-F238E27FC236}">
                <a16:creationId xmlns:a16="http://schemas.microsoft.com/office/drawing/2014/main" id="{236840C9-DDDA-3391-D926-71DD0FDB3B83}"/>
              </a:ext>
            </a:extLst>
          </p:cNvPr>
          <p:cNvSpPr txBox="1"/>
          <p:nvPr/>
        </p:nvSpPr>
        <p:spPr>
          <a:xfrm>
            <a:off x="7150367" y="2512316"/>
            <a:ext cx="1716657" cy="584775"/>
          </a:xfrm>
          <a:prstGeom prst="rect">
            <a:avLst/>
          </a:prstGeom>
          <a:solidFill>
            <a:schemeClr val="accent6">
              <a:lumMod val="40000"/>
              <a:lumOff val="60000"/>
            </a:schemeClr>
          </a:solidFill>
          <a:ln w="38100">
            <a:solidFill>
              <a:srgbClr val="FF0000"/>
            </a:solidFill>
          </a:ln>
        </p:spPr>
        <p:txBody>
          <a:bodyPr wrap="square" rtlCol="0" anchor="ctr">
            <a:spAutoFit/>
          </a:bodyPr>
          <a:lstStyle/>
          <a:p>
            <a:pPr algn="ctr">
              <a:spcBef>
                <a:spcPts val="1200"/>
              </a:spcBef>
              <a:spcAft>
                <a:spcPts val="1200"/>
              </a:spcAft>
            </a:pPr>
            <a:r>
              <a:rPr lang="en-US" sz="1600">
                <a:latin typeface="Segoe UI" panose="020B0502040204020203" pitchFamily="34" charset="0"/>
                <a:cs typeface="Segoe UI" panose="020B0502040204020203" pitchFamily="34" charset="0"/>
              </a:rPr>
              <a:t>New Park City Magnet</a:t>
            </a:r>
          </a:p>
        </p:txBody>
      </p:sp>
      <p:sp>
        <p:nvSpPr>
          <p:cNvPr id="19" name="TextBox 18">
            <a:extLst>
              <a:ext uri="{FF2B5EF4-FFF2-40B4-BE49-F238E27FC236}">
                <a16:creationId xmlns:a16="http://schemas.microsoft.com/office/drawing/2014/main" id="{626C6647-F95B-15FF-E9A8-1580F6E3EBBB}"/>
              </a:ext>
            </a:extLst>
          </p:cNvPr>
          <p:cNvSpPr txBox="1"/>
          <p:nvPr/>
        </p:nvSpPr>
        <p:spPr>
          <a:xfrm>
            <a:off x="7162820" y="3844602"/>
            <a:ext cx="1716657" cy="538609"/>
          </a:xfrm>
          <a:prstGeom prst="rect">
            <a:avLst/>
          </a:prstGeom>
          <a:solidFill>
            <a:schemeClr val="accent6">
              <a:lumMod val="40000"/>
              <a:lumOff val="6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High Horizons </a:t>
            </a:r>
            <a:r>
              <a:rPr lang="en-US" sz="1100">
                <a:latin typeface="Segoe UI" panose="020B0502040204020203" pitchFamily="34" charset="0"/>
                <a:cs typeface="Segoe UI" panose="020B0502040204020203" pitchFamily="34" charset="0"/>
              </a:rPr>
              <a:t>(Renovate-as-New)</a:t>
            </a:r>
          </a:p>
        </p:txBody>
      </p:sp>
      <p:sp>
        <p:nvSpPr>
          <p:cNvPr id="21" name="TextBox 20">
            <a:extLst>
              <a:ext uri="{FF2B5EF4-FFF2-40B4-BE49-F238E27FC236}">
                <a16:creationId xmlns:a16="http://schemas.microsoft.com/office/drawing/2014/main" id="{4D7B172D-138C-6B85-86B5-6ACD557C2450}"/>
              </a:ext>
            </a:extLst>
          </p:cNvPr>
          <p:cNvSpPr txBox="1"/>
          <p:nvPr/>
        </p:nvSpPr>
        <p:spPr>
          <a:xfrm>
            <a:off x="868024" y="2687452"/>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Cesar Batalla</a:t>
            </a:r>
            <a:endParaRPr lang="en-US" sz="1600">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83D75185-972B-B8FC-3AD0-559A7E9B9263}"/>
              </a:ext>
            </a:extLst>
          </p:cNvPr>
          <p:cNvSpPr txBox="1"/>
          <p:nvPr/>
        </p:nvSpPr>
        <p:spPr>
          <a:xfrm>
            <a:off x="4676076" y="1813699"/>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Madison</a:t>
            </a:r>
            <a:endParaRPr lang="en-US" sz="1600">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B428CC83-2FED-3A05-77A1-CB967FDE2918}"/>
              </a:ext>
            </a:extLst>
          </p:cNvPr>
          <p:cNvSpPr txBox="1"/>
          <p:nvPr/>
        </p:nvSpPr>
        <p:spPr>
          <a:xfrm>
            <a:off x="2662911" y="1806554"/>
            <a:ext cx="1716657" cy="646331"/>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Luis Munoz Marin</a:t>
            </a:r>
            <a:endParaRPr lang="en-US" sz="160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980D35C4-6BEB-4B0A-FAB8-298CF4699DD9}"/>
              </a:ext>
            </a:extLst>
          </p:cNvPr>
          <p:cNvSpPr txBox="1"/>
          <p:nvPr/>
        </p:nvSpPr>
        <p:spPr>
          <a:xfrm>
            <a:off x="2660690" y="2515932"/>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Roosevelt</a:t>
            </a:r>
            <a:endParaRPr lang="en-US" sz="160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9FBBEA59-4A4C-7B51-A608-D5D696722C87}"/>
              </a:ext>
            </a:extLst>
          </p:cNvPr>
          <p:cNvSpPr txBox="1"/>
          <p:nvPr/>
        </p:nvSpPr>
        <p:spPr>
          <a:xfrm>
            <a:off x="868024" y="3130715"/>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Columbus</a:t>
            </a:r>
            <a:endParaRPr lang="en-US" sz="160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1B4C9416-640A-F16E-1392-818AAA9A9518}"/>
              </a:ext>
            </a:extLst>
          </p:cNvPr>
          <p:cNvSpPr txBox="1"/>
          <p:nvPr/>
        </p:nvSpPr>
        <p:spPr>
          <a:xfrm>
            <a:off x="2660688" y="4660747"/>
            <a:ext cx="1716657" cy="553998"/>
          </a:xfrm>
          <a:prstGeom prst="rect">
            <a:avLst/>
          </a:prstGeom>
          <a:solidFill>
            <a:schemeClr val="accent4">
              <a:lumMod val="60000"/>
              <a:lumOff val="4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Winthrop</a:t>
            </a:r>
            <a:br>
              <a:rPr lang="en-US" sz="1600">
                <a:latin typeface="Segoe UI" panose="020B0502040204020203" pitchFamily="34" charset="0"/>
                <a:cs typeface="Segoe UI" panose="020B0502040204020203" pitchFamily="34" charset="0"/>
              </a:rPr>
            </a:br>
            <a:r>
              <a:rPr lang="en-US" sz="1200">
                <a:latin typeface="Segoe UI" panose="020B0502040204020203" pitchFamily="34" charset="0"/>
                <a:cs typeface="Segoe UI" panose="020B0502040204020203" pitchFamily="34" charset="0"/>
              </a:rPr>
              <a:t>(Includes Skane PK)</a:t>
            </a:r>
            <a:endParaRPr lang="en-US">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CC991015-D879-D79F-C8A4-E776F4955F52}"/>
              </a:ext>
            </a:extLst>
          </p:cNvPr>
          <p:cNvSpPr txBox="1"/>
          <p:nvPr/>
        </p:nvSpPr>
        <p:spPr>
          <a:xfrm>
            <a:off x="868024" y="2244189"/>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Black Rock</a:t>
            </a:r>
            <a:endParaRPr lang="en-US" sz="1600">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9E681041-8BB8-9D77-4E4E-5D2F223DE450}"/>
              </a:ext>
            </a:extLst>
          </p:cNvPr>
          <p:cNvSpPr txBox="1"/>
          <p:nvPr/>
        </p:nvSpPr>
        <p:spPr>
          <a:xfrm>
            <a:off x="7150367" y="1784617"/>
            <a:ext cx="1716657" cy="646331"/>
          </a:xfrm>
          <a:prstGeom prst="rect">
            <a:avLst/>
          </a:prstGeom>
          <a:solidFill>
            <a:schemeClr val="accent6">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Geraldine Claytor</a:t>
            </a:r>
            <a:endParaRPr lang="en-US" sz="1600">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ABC6F753-22FC-860F-EDE7-83E6A1756281}"/>
              </a:ext>
            </a:extLst>
          </p:cNvPr>
          <p:cNvSpPr txBox="1"/>
          <p:nvPr/>
        </p:nvSpPr>
        <p:spPr>
          <a:xfrm>
            <a:off x="2660689" y="2966017"/>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Waltersville</a:t>
            </a:r>
            <a:endParaRPr lang="en-US" sz="1600">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B345173-A056-BEEE-D9EE-189E23DD6375}"/>
              </a:ext>
            </a:extLst>
          </p:cNvPr>
          <p:cNvSpPr txBox="1"/>
          <p:nvPr/>
        </p:nvSpPr>
        <p:spPr>
          <a:xfrm>
            <a:off x="868023" y="5608348"/>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Jettie S. Tisdale</a:t>
            </a:r>
            <a:endParaRPr lang="en-US" sz="1600">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21C9E626-DBE5-1E10-2FC8-70B271E1767F}"/>
              </a:ext>
            </a:extLst>
          </p:cNvPr>
          <p:cNvSpPr txBox="1"/>
          <p:nvPr/>
        </p:nvSpPr>
        <p:spPr>
          <a:xfrm>
            <a:off x="868024" y="1800926"/>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Barnum</a:t>
            </a:r>
            <a:endParaRPr lang="en-US" sz="1600">
              <a:latin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22B8D518-4F45-82B1-E103-2F553159BCA1}"/>
              </a:ext>
            </a:extLst>
          </p:cNvPr>
          <p:cNvSpPr txBox="1"/>
          <p:nvPr/>
        </p:nvSpPr>
        <p:spPr>
          <a:xfrm>
            <a:off x="868024" y="4017240"/>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Curiale</a:t>
            </a:r>
            <a:endParaRPr lang="en-US" sz="1600">
              <a:latin typeface="Segoe UI" panose="020B0502040204020203" pitchFamily="34" charset="0"/>
              <a:cs typeface="Segoe UI" panose="020B0502040204020203" pitchFamily="34" charset="0"/>
            </a:endParaRPr>
          </a:p>
        </p:txBody>
      </p:sp>
      <p:sp>
        <p:nvSpPr>
          <p:cNvPr id="40" name="TextBox 39">
            <a:extLst>
              <a:ext uri="{FF2B5EF4-FFF2-40B4-BE49-F238E27FC236}">
                <a16:creationId xmlns:a16="http://schemas.microsoft.com/office/drawing/2014/main" id="{634AEC9B-E351-9A78-0E79-7CC4A3953365}"/>
              </a:ext>
            </a:extLst>
          </p:cNvPr>
          <p:cNvSpPr txBox="1"/>
          <p:nvPr/>
        </p:nvSpPr>
        <p:spPr>
          <a:xfrm>
            <a:off x="873566" y="5172167"/>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Hooker</a:t>
            </a:r>
            <a:endParaRPr lang="en-US" sz="1600">
              <a:latin typeface="Segoe UI" panose="020B0502040204020203" pitchFamily="34" charset="0"/>
              <a:cs typeface="Segoe UI" panose="020B0502040204020203" pitchFamily="34" charset="0"/>
            </a:endParaRPr>
          </a:p>
        </p:txBody>
      </p:sp>
      <p:sp>
        <p:nvSpPr>
          <p:cNvPr id="44" name="TextBox 43">
            <a:extLst>
              <a:ext uri="{FF2B5EF4-FFF2-40B4-BE49-F238E27FC236}">
                <a16:creationId xmlns:a16="http://schemas.microsoft.com/office/drawing/2014/main" id="{E1868AD1-28D0-77AC-0D43-396DB6D89A7F}"/>
              </a:ext>
            </a:extLst>
          </p:cNvPr>
          <p:cNvSpPr txBox="1"/>
          <p:nvPr/>
        </p:nvSpPr>
        <p:spPr>
          <a:xfrm>
            <a:off x="868024" y="3573978"/>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Cross</a:t>
            </a:r>
            <a:endParaRPr lang="en-US" sz="160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BAFF39F9-39E9-70B7-9252-25A6F8EDA3F4}"/>
              </a:ext>
            </a:extLst>
          </p:cNvPr>
          <p:cNvSpPr txBox="1"/>
          <p:nvPr/>
        </p:nvSpPr>
        <p:spPr>
          <a:xfrm>
            <a:off x="6951129" y="1010600"/>
            <a:ext cx="2115135"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Intradistrict Magnet Schools</a:t>
            </a:r>
          </a:p>
        </p:txBody>
      </p:sp>
      <p:sp>
        <p:nvSpPr>
          <p:cNvPr id="46" name="TextBox 45">
            <a:extLst>
              <a:ext uri="{FF2B5EF4-FFF2-40B4-BE49-F238E27FC236}">
                <a16:creationId xmlns:a16="http://schemas.microsoft.com/office/drawing/2014/main" id="{DAC3ECC1-B4B4-2931-C40E-421699422AE2}"/>
              </a:ext>
            </a:extLst>
          </p:cNvPr>
          <p:cNvSpPr txBox="1"/>
          <p:nvPr/>
        </p:nvSpPr>
        <p:spPr>
          <a:xfrm>
            <a:off x="9663337" y="1010600"/>
            <a:ext cx="2115135"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Interdistrict Magnet Schools</a:t>
            </a:r>
          </a:p>
        </p:txBody>
      </p:sp>
      <p:sp>
        <p:nvSpPr>
          <p:cNvPr id="47" name="TextBox 46">
            <a:extLst>
              <a:ext uri="{FF2B5EF4-FFF2-40B4-BE49-F238E27FC236}">
                <a16:creationId xmlns:a16="http://schemas.microsoft.com/office/drawing/2014/main" id="{8694FF61-8309-90C9-5CA2-DED8B31CDB99}"/>
              </a:ext>
            </a:extLst>
          </p:cNvPr>
          <p:cNvSpPr txBox="1"/>
          <p:nvPr/>
        </p:nvSpPr>
        <p:spPr>
          <a:xfrm>
            <a:off x="868024" y="1010600"/>
            <a:ext cx="5519472"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Neighborhood Schools</a:t>
            </a:r>
          </a:p>
        </p:txBody>
      </p:sp>
      <p:sp>
        <p:nvSpPr>
          <p:cNvPr id="48" name="TextBox 47">
            <a:extLst>
              <a:ext uri="{FF2B5EF4-FFF2-40B4-BE49-F238E27FC236}">
                <a16:creationId xmlns:a16="http://schemas.microsoft.com/office/drawing/2014/main" id="{59A23602-5DCE-7E5F-1E65-F4D4349AC896}"/>
              </a:ext>
            </a:extLst>
          </p:cNvPr>
          <p:cNvSpPr txBox="1"/>
          <p:nvPr/>
        </p:nvSpPr>
        <p:spPr>
          <a:xfrm>
            <a:off x="4681321" y="1346629"/>
            <a:ext cx="1706174"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K-6/PK-6</a:t>
            </a:r>
          </a:p>
        </p:txBody>
      </p:sp>
      <p:sp>
        <p:nvSpPr>
          <p:cNvPr id="52" name="TextBox 51">
            <a:extLst>
              <a:ext uri="{FF2B5EF4-FFF2-40B4-BE49-F238E27FC236}">
                <a16:creationId xmlns:a16="http://schemas.microsoft.com/office/drawing/2014/main" id="{FDD7751A-D359-0CF6-4542-621918584067}"/>
              </a:ext>
            </a:extLst>
          </p:cNvPr>
          <p:cNvSpPr txBox="1"/>
          <p:nvPr/>
        </p:nvSpPr>
        <p:spPr>
          <a:xfrm>
            <a:off x="1711577" y="1346629"/>
            <a:ext cx="1716658"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PK-8/K-8</a:t>
            </a:r>
          </a:p>
        </p:txBody>
      </p:sp>
      <p:sp>
        <p:nvSpPr>
          <p:cNvPr id="55" name="TextBox 54">
            <a:extLst>
              <a:ext uri="{FF2B5EF4-FFF2-40B4-BE49-F238E27FC236}">
                <a16:creationId xmlns:a16="http://schemas.microsoft.com/office/drawing/2014/main" id="{5B1F2EE0-DF83-18EC-590D-AD26A11BB905}"/>
              </a:ext>
            </a:extLst>
          </p:cNvPr>
          <p:cNvSpPr txBox="1"/>
          <p:nvPr/>
        </p:nvSpPr>
        <p:spPr>
          <a:xfrm>
            <a:off x="9872743" y="2827890"/>
            <a:ext cx="1696326"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Special Schools</a:t>
            </a:r>
          </a:p>
        </p:txBody>
      </p:sp>
      <p:sp>
        <p:nvSpPr>
          <p:cNvPr id="56" name="TextBox 55">
            <a:extLst>
              <a:ext uri="{FF2B5EF4-FFF2-40B4-BE49-F238E27FC236}">
                <a16:creationId xmlns:a16="http://schemas.microsoft.com/office/drawing/2014/main" id="{0F8DEC5A-9748-A7C6-2950-4E7FD728AA44}"/>
              </a:ext>
            </a:extLst>
          </p:cNvPr>
          <p:cNvSpPr txBox="1"/>
          <p:nvPr/>
        </p:nvSpPr>
        <p:spPr>
          <a:xfrm>
            <a:off x="9862578" y="4262041"/>
            <a:ext cx="1716657" cy="584775"/>
          </a:xfrm>
          <a:prstGeom prst="rect">
            <a:avLst/>
          </a:prstGeom>
          <a:solidFill>
            <a:schemeClr val="accent5">
              <a:lumMod val="20000"/>
              <a:lumOff val="80000"/>
            </a:schemeClr>
          </a:solidFill>
          <a:ln w="38100">
            <a:noFill/>
          </a:ln>
        </p:spPr>
        <p:txBody>
          <a:bodyPr wrap="square" rtlCol="0" anchor="ctr">
            <a:spAutoFit/>
          </a:bodyPr>
          <a:lstStyle/>
          <a:p>
            <a:pPr algn="ctr">
              <a:spcBef>
                <a:spcPts val="1200"/>
              </a:spcBef>
              <a:spcAft>
                <a:spcPts val="1200"/>
              </a:spcAft>
            </a:pPr>
            <a:r>
              <a:rPr lang="en-US" sz="1600">
                <a:latin typeface="Segoe UI" panose="020B0502040204020203" pitchFamily="34" charset="0"/>
                <a:cs typeface="Segoe UI" panose="020B0502040204020203" pitchFamily="34" charset="0"/>
              </a:rPr>
              <a:t>South End (Swing Space)</a:t>
            </a:r>
          </a:p>
        </p:txBody>
      </p:sp>
      <p:sp>
        <p:nvSpPr>
          <p:cNvPr id="57" name="Title 1">
            <a:extLst>
              <a:ext uri="{FF2B5EF4-FFF2-40B4-BE49-F238E27FC236}">
                <a16:creationId xmlns:a16="http://schemas.microsoft.com/office/drawing/2014/main" id="{2DAB52DF-3A1D-3B1F-F9E2-9A080C5954E6}"/>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Proposed Elementary Schools </a:t>
            </a:r>
          </a:p>
        </p:txBody>
      </p:sp>
      <p:sp>
        <p:nvSpPr>
          <p:cNvPr id="58" name="Right Brace 57">
            <a:extLst>
              <a:ext uri="{FF2B5EF4-FFF2-40B4-BE49-F238E27FC236}">
                <a16:creationId xmlns:a16="http://schemas.microsoft.com/office/drawing/2014/main" id="{C4F4F6F1-22B0-0960-CA12-36422606A6B9}"/>
              </a:ext>
            </a:extLst>
          </p:cNvPr>
          <p:cNvSpPr/>
          <p:nvPr/>
        </p:nvSpPr>
        <p:spPr>
          <a:xfrm rot="16200000">
            <a:off x="2558185" y="-44653"/>
            <a:ext cx="131838" cy="35121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ight Brace 58">
            <a:extLst>
              <a:ext uri="{FF2B5EF4-FFF2-40B4-BE49-F238E27FC236}">
                <a16:creationId xmlns:a16="http://schemas.microsoft.com/office/drawing/2014/main" id="{DAB4E7D5-FEE0-1BBE-A2DA-7042C906442E}"/>
              </a:ext>
            </a:extLst>
          </p:cNvPr>
          <p:cNvSpPr/>
          <p:nvPr/>
        </p:nvSpPr>
        <p:spPr>
          <a:xfrm rot="16200000">
            <a:off x="5489751" y="837077"/>
            <a:ext cx="89313" cy="170617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7588FFC4-C9CE-E09B-1BDB-EC034A4B0C99}"/>
              </a:ext>
            </a:extLst>
          </p:cNvPr>
          <p:cNvSpPr txBox="1"/>
          <p:nvPr/>
        </p:nvSpPr>
        <p:spPr>
          <a:xfrm>
            <a:off x="2660687" y="5288684"/>
            <a:ext cx="1716657" cy="646331"/>
          </a:xfrm>
          <a:prstGeom prst="rect">
            <a:avLst/>
          </a:prstGeom>
          <a:solidFill>
            <a:schemeClr val="accent4">
              <a:lumMod val="60000"/>
              <a:lumOff val="4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East Side School </a:t>
            </a:r>
          </a:p>
        </p:txBody>
      </p:sp>
      <p:sp>
        <p:nvSpPr>
          <p:cNvPr id="7" name="TextBox 6">
            <a:extLst>
              <a:ext uri="{FF2B5EF4-FFF2-40B4-BE49-F238E27FC236}">
                <a16:creationId xmlns:a16="http://schemas.microsoft.com/office/drawing/2014/main" id="{786F32CC-1FEE-6E7C-2807-26DB37B07846}"/>
              </a:ext>
            </a:extLst>
          </p:cNvPr>
          <p:cNvSpPr txBox="1"/>
          <p:nvPr/>
        </p:nvSpPr>
        <p:spPr>
          <a:xfrm>
            <a:off x="4676076" y="2241796"/>
            <a:ext cx="1716657" cy="369332"/>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Hallen</a:t>
            </a:r>
            <a:endParaRPr lang="en-US" sz="160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061A8F9-9391-38ED-39D5-521591FD18DE}"/>
              </a:ext>
            </a:extLst>
          </p:cNvPr>
          <p:cNvSpPr txBox="1"/>
          <p:nvPr/>
        </p:nvSpPr>
        <p:spPr>
          <a:xfrm>
            <a:off x="9862578" y="3573978"/>
            <a:ext cx="1716657" cy="584775"/>
          </a:xfrm>
          <a:prstGeom prst="rect">
            <a:avLst/>
          </a:prstGeom>
          <a:solidFill>
            <a:schemeClr val="accent5">
              <a:lumMod val="20000"/>
              <a:lumOff val="80000"/>
            </a:schemeClr>
          </a:solidFill>
          <a:ln w="38100">
            <a:solidFill>
              <a:srgbClr val="FF0000"/>
            </a:solidFill>
          </a:ln>
        </p:spPr>
        <p:txBody>
          <a:bodyPr wrap="square" rtlCol="0" anchor="ctr">
            <a:spAutoFit/>
          </a:bodyPr>
          <a:lstStyle/>
          <a:p>
            <a:pPr algn="ctr">
              <a:spcBef>
                <a:spcPts val="1200"/>
              </a:spcBef>
              <a:spcAft>
                <a:spcPts val="1200"/>
              </a:spcAft>
            </a:pPr>
            <a:r>
              <a:rPr lang="en-US" sz="1600">
                <a:latin typeface="Segoe UI" panose="020B0502040204020203" pitchFamily="34" charset="0"/>
                <a:cs typeface="Segoe UI" panose="020B0502040204020203" pitchFamily="34" charset="0"/>
              </a:rPr>
              <a:t>New Special Program School</a:t>
            </a:r>
          </a:p>
        </p:txBody>
      </p:sp>
      <p:sp>
        <p:nvSpPr>
          <p:cNvPr id="5" name="TextBox 4">
            <a:extLst>
              <a:ext uri="{FF2B5EF4-FFF2-40B4-BE49-F238E27FC236}">
                <a16:creationId xmlns:a16="http://schemas.microsoft.com/office/drawing/2014/main" id="{AE506847-EEEE-0709-7271-33D1B72B789B}"/>
              </a:ext>
            </a:extLst>
          </p:cNvPr>
          <p:cNvSpPr txBox="1"/>
          <p:nvPr/>
        </p:nvSpPr>
        <p:spPr>
          <a:xfrm>
            <a:off x="7162820" y="3178459"/>
            <a:ext cx="1716657" cy="584775"/>
          </a:xfrm>
          <a:prstGeom prst="rect">
            <a:avLst/>
          </a:prstGeom>
          <a:solidFill>
            <a:schemeClr val="accent6">
              <a:lumMod val="40000"/>
              <a:lumOff val="60000"/>
            </a:schemeClr>
          </a:solidFill>
          <a:ln w="38100">
            <a:solidFill>
              <a:srgbClr val="FF0000"/>
            </a:solidFill>
          </a:ln>
        </p:spPr>
        <p:txBody>
          <a:bodyPr wrap="square" rtlCol="0" anchor="ctr">
            <a:spAutoFit/>
          </a:bodyPr>
          <a:lstStyle/>
          <a:p>
            <a:pPr algn="ctr">
              <a:spcBef>
                <a:spcPts val="1200"/>
              </a:spcBef>
              <a:spcAft>
                <a:spcPts val="1200"/>
              </a:spcAft>
            </a:pPr>
            <a:r>
              <a:rPr lang="en-US" sz="1600">
                <a:latin typeface="Segoe UI" panose="020B0502040204020203" pitchFamily="34" charset="0"/>
                <a:cs typeface="Segoe UI" panose="020B0502040204020203" pitchFamily="34" charset="0"/>
              </a:rPr>
              <a:t>New Classical Studies Acad.</a:t>
            </a:r>
          </a:p>
        </p:txBody>
      </p:sp>
      <p:sp>
        <p:nvSpPr>
          <p:cNvPr id="12" name="TextBox 11">
            <a:extLst>
              <a:ext uri="{FF2B5EF4-FFF2-40B4-BE49-F238E27FC236}">
                <a16:creationId xmlns:a16="http://schemas.microsoft.com/office/drawing/2014/main" id="{FE5F2859-709D-B2E3-3FA3-983700A855AE}"/>
              </a:ext>
            </a:extLst>
          </p:cNvPr>
          <p:cNvSpPr txBox="1"/>
          <p:nvPr/>
        </p:nvSpPr>
        <p:spPr>
          <a:xfrm>
            <a:off x="4666537" y="2966017"/>
            <a:ext cx="2185099" cy="276999"/>
          </a:xfrm>
          <a:prstGeom prst="rect">
            <a:avLst/>
          </a:prstGeom>
          <a:noFill/>
        </p:spPr>
        <p:txBody>
          <a:bodyPr wrap="square" rtlCol="0">
            <a:spAutoFit/>
          </a:bodyPr>
          <a:lstStyle/>
          <a:p>
            <a:r>
              <a:rPr lang="en-US" sz="1200" b="1" u="sng">
                <a:latin typeface="Segoe UI" panose="020B0502040204020203" pitchFamily="34" charset="0"/>
                <a:cs typeface="Segoe UI" panose="020B0502040204020203" pitchFamily="34" charset="0"/>
              </a:rPr>
              <a:t>Closed Schools*</a:t>
            </a:r>
          </a:p>
        </p:txBody>
      </p:sp>
      <p:sp>
        <p:nvSpPr>
          <p:cNvPr id="13" name="TextBox 12">
            <a:extLst>
              <a:ext uri="{FF2B5EF4-FFF2-40B4-BE49-F238E27FC236}">
                <a16:creationId xmlns:a16="http://schemas.microsoft.com/office/drawing/2014/main" id="{FA9521C6-8739-21A0-616F-E3137457D640}"/>
              </a:ext>
            </a:extLst>
          </p:cNvPr>
          <p:cNvSpPr txBox="1"/>
          <p:nvPr/>
        </p:nvSpPr>
        <p:spPr>
          <a:xfrm>
            <a:off x="4676076" y="3236743"/>
            <a:ext cx="2259580" cy="1569660"/>
          </a:xfrm>
          <a:prstGeom prst="rect">
            <a:avLst/>
          </a:prstGeom>
          <a:noFill/>
        </p:spPr>
        <p:txBody>
          <a:bodyPr wrap="square" rtlCol="0">
            <a:spAutoFit/>
          </a:bodyPr>
          <a:lstStyle/>
          <a:p>
            <a:r>
              <a:rPr lang="en-US" sz="1200">
                <a:latin typeface="Segoe UI" panose="020B0502040204020203" pitchFamily="34" charset="0"/>
                <a:cs typeface="Segoe UI" panose="020B0502040204020203" pitchFamily="34" charset="0"/>
              </a:rPr>
              <a:t>Beardsley</a:t>
            </a:r>
          </a:p>
          <a:p>
            <a:r>
              <a:rPr lang="en-US" sz="1200">
                <a:latin typeface="Segoe UI" panose="020B0502040204020203" pitchFamily="34" charset="0"/>
                <a:cs typeface="Segoe UI" panose="020B0502040204020203" pitchFamily="34" charset="0"/>
              </a:rPr>
              <a:t>BLC at Sheriden</a:t>
            </a:r>
          </a:p>
          <a:p>
            <a:r>
              <a:rPr lang="en-US" sz="1200">
                <a:latin typeface="Segoe UI" panose="020B0502040204020203" pitchFamily="34" charset="0"/>
                <a:cs typeface="Segoe UI" panose="020B0502040204020203" pitchFamily="34" charset="0"/>
              </a:rPr>
              <a:t>Classical Studies – Maplewood</a:t>
            </a:r>
          </a:p>
          <a:p>
            <a:r>
              <a:rPr lang="en-US" sz="1200">
                <a:latin typeface="Segoe UI" panose="020B0502040204020203" pitchFamily="34" charset="0"/>
                <a:cs typeface="Segoe UI" panose="020B0502040204020203" pitchFamily="34" charset="0"/>
              </a:rPr>
              <a:t>Classical Studies – Annex</a:t>
            </a:r>
          </a:p>
          <a:p>
            <a:r>
              <a:rPr lang="en-US" sz="1200">
                <a:latin typeface="Segoe UI" panose="020B0502040204020203" pitchFamily="34" charset="0"/>
                <a:cs typeface="Segoe UI" panose="020B0502040204020203" pitchFamily="34" charset="0"/>
              </a:rPr>
              <a:t>Dunbar – (TBD) reuse potential</a:t>
            </a:r>
          </a:p>
          <a:p>
            <a:r>
              <a:rPr lang="en-US" sz="1200">
                <a:latin typeface="Segoe UI" panose="020B0502040204020203" pitchFamily="34" charset="0"/>
                <a:cs typeface="Segoe UI" panose="020B0502040204020203" pitchFamily="34" charset="0"/>
              </a:rPr>
              <a:t>Edison</a:t>
            </a:r>
          </a:p>
          <a:p>
            <a:r>
              <a:rPr lang="en-US" sz="1200">
                <a:latin typeface="Segoe UI" panose="020B0502040204020203" pitchFamily="34" charset="0"/>
                <a:cs typeface="Segoe UI" panose="020B0502040204020203" pitchFamily="34" charset="0"/>
              </a:rPr>
              <a:t>Hall</a:t>
            </a:r>
          </a:p>
          <a:p>
            <a:r>
              <a:rPr lang="en-US" sz="1200">
                <a:latin typeface="Segoe UI" panose="020B0502040204020203" pitchFamily="34" charset="0"/>
                <a:cs typeface="Segoe UI" panose="020B0502040204020203" pitchFamily="34" charset="0"/>
              </a:rPr>
              <a:t>Skane Center – site reused</a:t>
            </a:r>
          </a:p>
        </p:txBody>
      </p:sp>
      <p:sp>
        <p:nvSpPr>
          <p:cNvPr id="35" name="TextBox 34">
            <a:extLst>
              <a:ext uri="{FF2B5EF4-FFF2-40B4-BE49-F238E27FC236}">
                <a16:creationId xmlns:a16="http://schemas.microsoft.com/office/drawing/2014/main" id="{7D2A1B81-EF0D-08B6-9BEB-55671B343CA6}"/>
              </a:ext>
            </a:extLst>
          </p:cNvPr>
          <p:cNvSpPr txBox="1"/>
          <p:nvPr/>
        </p:nvSpPr>
        <p:spPr>
          <a:xfrm>
            <a:off x="868023" y="6028769"/>
            <a:ext cx="11197656" cy="30777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Capital renewal and capital improvement items at remaining buildings should be addressed as part of Capital Improvement Plan</a:t>
            </a:r>
          </a:p>
        </p:txBody>
      </p:sp>
      <p:sp>
        <p:nvSpPr>
          <p:cNvPr id="9" name="TextBox 8">
            <a:extLst>
              <a:ext uri="{FF2B5EF4-FFF2-40B4-BE49-F238E27FC236}">
                <a16:creationId xmlns:a16="http://schemas.microsoft.com/office/drawing/2014/main" id="{FE181624-FFFB-979C-B6A9-84708164E069}"/>
              </a:ext>
            </a:extLst>
          </p:cNvPr>
          <p:cNvSpPr txBox="1"/>
          <p:nvPr/>
        </p:nvSpPr>
        <p:spPr>
          <a:xfrm>
            <a:off x="4666537" y="5077544"/>
            <a:ext cx="2185098" cy="707886"/>
          </a:xfrm>
          <a:prstGeom prst="rect">
            <a:avLst/>
          </a:prstGeom>
          <a:noFill/>
        </p:spPr>
        <p:txBody>
          <a:bodyPr wrap="square">
            <a:spAutoFit/>
          </a:bodyPr>
          <a:lstStyle/>
          <a:p>
            <a:r>
              <a:rPr lang="en-US" sz="1000"/>
              <a:t>* BPS should leverage a consolidated elementary school for adult education and terminate the Saint Michael’s lease.</a:t>
            </a:r>
          </a:p>
        </p:txBody>
      </p:sp>
    </p:spTree>
    <p:extLst>
      <p:ext uri="{BB962C8B-B14F-4D97-AF65-F5344CB8AC3E}">
        <p14:creationId xmlns:p14="http://schemas.microsoft.com/office/powerpoint/2010/main" val="404220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A815C-5508-1563-1484-E044523B8A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CE2F10-D844-A48D-903C-A025D6C33D88}"/>
              </a:ext>
            </a:extLst>
          </p:cNvPr>
          <p:cNvSpPr>
            <a:spLocks noGrp="1"/>
          </p:cNvSpPr>
          <p:nvPr>
            <p:ph type="sldNum" sz="quarter" idx="4"/>
          </p:nvPr>
        </p:nvSpPr>
        <p:spPr/>
        <p:txBody>
          <a:bodyPr/>
          <a:lstStyle/>
          <a:p>
            <a:fld id="{BD6517CD-D3FD-4890-9CAF-9AFC152DABFD}" type="slidenum">
              <a:rPr lang="en-US" smtClean="0"/>
              <a:pPr/>
              <a:t>21</a:t>
            </a:fld>
            <a:endParaRPr lang="en-US"/>
          </a:p>
        </p:txBody>
      </p:sp>
      <p:sp>
        <p:nvSpPr>
          <p:cNvPr id="57" name="Title 1">
            <a:extLst>
              <a:ext uri="{FF2B5EF4-FFF2-40B4-BE49-F238E27FC236}">
                <a16:creationId xmlns:a16="http://schemas.microsoft.com/office/drawing/2014/main" id="{2DF2D2CF-4FD8-6EAF-EE29-095CF5314EDE}"/>
              </a:ext>
            </a:extLst>
          </p:cNvPr>
          <p:cNvSpPr txBox="1">
            <a:spLocks/>
          </p:cNvSpPr>
          <p:nvPr/>
        </p:nvSpPr>
        <p:spPr>
          <a:xfrm>
            <a:off x="769018" y="297180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a:latin typeface="Segoe UI" panose="020B0502040204020203" pitchFamily="34" charset="0"/>
                <a:cs typeface="Segoe UI" panose="020B0502040204020203" pitchFamily="34" charset="0"/>
              </a:rPr>
              <a:t>Recommended Long Term Plan</a:t>
            </a:r>
          </a:p>
          <a:p>
            <a:pPr algn="ctr"/>
            <a:r>
              <a:rPr lang="en-US">
                <a:latin typeface="Segoe UI" panose="020B0502040204020203" pitchFamily="34" charset="0"/>
                <a:cs typeface="Segoe UI" panose="020B0502040204020203" pitchFamily="34" charset="0"/>
              </a:rPr>
              <a:t>High Schools </a:t>
            </a:r>
          </a:p>
        </p:txBody>
      </p:sp>
    </p:spTree>
    <p:extLst>
      <p:ext uri="{BB962C8B-B14F-4D97-AF65-F5344CB8AC3E}">
        <p14:creationId xmlns:p14="http://schemas.microsoft.com/office/powerpoint/2010/main" val="33465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714B-8B12-AA4E-3716-154B08DA95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6B0997-6472-BFAC-F8E7-B7EA86EB751B}"/>
              </a:ext>
            </a:extLst>
          </p:cNvPr>
          <p:cNvSpPr>
            <a:spLocks noGrp="1"/>
          </p:cNvSpPr>
          <p:nvPr>
            <p:ph type="sldNum" sz="quarter" idx="4"/>
          </p:nvPr>
        </p:nvSpPr>
        <p:spPr/>
        <p:txBody>
          <a:bodyPr/>
          <a:lstStyle/>
          <a:p>
            <a:fld id="{BD6517CD-D3FD-4890-9CAF-9AFC152DABFD}" type="slidenum">
              <a:rPr lang="en-US" smtClean="0"/>
              <a:pPr/>
              <a:t>22</a:t>
            </a:fld>
            <a:endParaRPr lang="en-US"/>
          </a:p>
        </p:txBody>
      </p:sp>
      <p:sp>
        <p:nvSpPr>
          <p:cNvPr id="57" name="Title 1">
            <a:extLst>
              <a:ext uri="{FF2B5EF4-FFF2-40B4-BE49-F238E27FC236}">
                <a16:creationId xmlns:a16="http://schemas.microsoft.com/office/drawing/2014/main" id="{C4E21445-BAB3-6C11-3A54-DC5B1D59123A}"/>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Ongoing Projects</a:t>
            </a:r>
          </a:p>
        </p:txBody>
      </p:sp>
      <p:sp>
        <p:nvSpPr>
          <p:cNvPr id="3" name="TextBox 2">
            <a:extLst>
              <a:ext uri="{FF2B5EF4-FFF2-40B4-BE49-F238E27FC236}">
                <a16:creationId xmlns:a16="http://schemas.microsoft.com/office/drawing/2014/main" id="{ECF2ED05-3178-2EB5-7749-4C45B6A4FCDF}"/>
              </a:ext>
            </a:extLst>
          </p:cNvPr>
          <p:cNvSpPr txBox="1"/>
          <p:nvPr/>
        </p:nvSpPr>
        <p:spPr>
          <a:xfrm>
            <a:off x="508469" y="1320799"/>
            <a:ext cx="11252200" cy="224676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New Bassick High School</a:t>
            </a:r>
          </a:p>
          <a:p>
            <a:pPr marL="742950" lvl="1"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Anticipated opening in 2025-26</a:t>
            </a:r>
          </a:p>
          <a:p>
            <a:pPr marL="742950" lvl="1"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Design capacity of 1,250 students</a:t>
            </a:r>
          </a:p>
          <a:p>
            <a:pPr marL="742950" lvl="1"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BMA consolidates into New Bassick</a:t>
            </a:r>
          </a:p>
          <a:p>
            <a:pPr marL="1200150" lvl="2"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Enrollment target of 250 BMA students to align with Design Enrollment </a:t>
            </a:r>
          </a:p>
        </p:txBody>
      </p:sp>
    </p:spTree>
    <p:extLst>
      <p:ext uri="{BB962C8B-B14F-4D97-AF65-F5344CB8AC3E}">
        <p14:creationId xmlns:p14="http://schemas.microsoft.com/office/powerpoint/2010/main" val="371034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4F8F-28E2-86F6-23A7-CFC7CE5082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983FF2-0955-DBF7-EC98-0073871B06AA}"/>
              </a:ext>
            </a:extLst>
          </p:cNvPr>
          <p:cNvSpPr>
            <a:spLocks noGrp="1"/>
          </p:cNvSpPr>
          <p:nvPr>
            <p:ph type="sldNum" sz="quarter" idx="4"/>
          </p:nvPr>
        </p:nvSpPr>
        <p:spPr/>
        <p:txBody>
          <a:bodyPr/>
          <a:lstStyle/>
          <a:p>
            <a:fld id="{BD6517CD-D3FD-4890-9CAF-9AFC152DABFD}" type="slidenum">
              <a:rPr lang="en-US" smtClean="0"/>
              <a:pPr/>
              <a:t>23</a:t>
            </a:fld>
            <a:endParaRPr lang="en-US"/>
          </a:p>
        </p:txBody>
      </p:sp>
      <p:sp>
        <p:nvSpPr>
          <p:cNvPr id="57" name="Title 1">
            <a:extLst>
              <a:ext uri="{FF2B5EF4-FFF2-40B4-BE49-F238E27FC236}">
                <a16:creationId xmlns:a16="http://schemas.microsoft.com/office/drawing/2014/main" id="{3235B54B-0010-462E-639E-4491597C2E0B}"/>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1 Projects</a:t>
            </a:r>
          </a:p>
        </p:txBody>
      </p:sp>
      <p:sp>
        <p:nvSpPr>
          <p:cNvPr id="3" name="TextBox 2">
            <a:extLst>
              <a:ext uri="{FF2B5EF4-FFF2-40B4-BE49-F238E27FC236}">
                <a16:creationId xmlns:a16="http://schemas.microsoft.com/office/drawing/2014/main" id="{D0A2E2AA-B3B1-DE8C-875D-B13F297F3A1B}"/>
              </a:ext>
            </a:extLst>
          </p:cNvPr>
          <p:cNvSpPr txBox="1"/>
          <p:nvPr/>
        </p:nvSpPr>
        <p:spPr>
          <a:xfrm>
            <a:off x="469900" y="1218340"/>
            <a:ext cx="11252200" cy="4216539"/>
          </a:xfrm>
          <a:prstGeom prst="rect">
            <a:avLst/>
          </a:prstGeom>
          <a:noFill/>
        </p:spPr>
        <p:txBody>
          <a:bodyPr wrap="square" rtlCol="0">
            <a:spAutoFit/>
          </a:bodyPr>
          <a:lstStyle/>
          <a:p>
            <a:pPr>
              <a:spcAft>
                <a:spcPts val="1200"/>
              </a:spcAft>
            </a:pPr>
            <a:r>
              <a:rPr lang="en-US" sz="2000" b="1" dirty="0">
                <a:latin typeface="Segoe UI" panose="020B0502040204020203" pitchFamily="34" charset="0"/>
                <a:cs typeface="Segoe UI" panose="020B0502040204020203" pitchFamily="34" charset="0"/>
              </a:rPr>
              <a:t>Leverage Available Space at Fairfield Wheeler **</a:t>
            </a:r>
          </a:p>
          <a:p>
            <a:pPr>
              <a:spcAft>
                <a:spcPts val="1200"/>
              </a:spcAft>
            </a:pPr>
            <a:r>
              <a:rPr lang="en-US" dirty="0">
                <a:highlight>
                  <a:srgbClr val="FFFF00"/>
                </a:highlight>
                <a:latin typeface="Segoe UI" panose="020B0502040204020203" pitchFamily="34" charset="0"/>
                <a:cs typeface="Segoe UI" panose="020B0502040204020203" pitchFamily="34" charset="0"/>
              </a:rPr>
              <a:t>** Note that any changes at Fairchild Wheeler are dependent on State BOE and/or legislative action. </a:t>
            </a:r>
            <a:endParaRPr lang="en-US" b="1" dirty="0">
              <a:latin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Option 1: </a:t>
            </a:r>
            <a:r>
              <a:rPr lang="en-US" sz="2000" dirty="0">
                <a:latin typeface="Segoe UI" panose="020B0502040204020203" pitchFamily="34" charset="0"/>
                <a:cs typeface="Segoe UI" panose="020B0502040204020203" pitchFamily="34" charset="0"/>
              </a:rPr>
              <a:t>Seek relief and/or modifications to state mandated suburban student percentages in order to maximize opportunities for BPS students. (e.g. maintain state mandated percentages of suburban students). </a:t>
            </a:r>
            <a:endParaRPr lang="en-US" sz="2000" b="1" dirty="0">
              <a:latin typeface="Segoe UI" panose="020B0502040204020203" pitchFamily="34" charset="0"/>
              <a:cs typeface="Segoe UI" panose="020B0502040204020203" pitchFamily="34" charset="0"/>
            </a:endParaRPr>
          </a:p>
          <a:p>
            <a:pPr marL="285750" indent="-28575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Option 2:</a:t>
            </a:r>
            <a:r>
              <a:rPr lang="en-US" sz="2000" dirty="0">
                <a:latin typeface="Segoe UI" panose="020B0502040204020203" pitchFamily="34" charset="0"/>
                <a:cs typeface="Segoe UI" panose="020B0502040204020203" pitchFamily="34" charset="0"/>
              </a:rPr>
              <a:t> Grow suburban enrollment. Consider modifications to magnet programs to make them more attractive. Work with state to consider other policy changes that could increase suburban students. </a:t>
            </a:r>
          </a:p>
          <a:p>
            <a:pPr marL="285750" indent="-28575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Option 3: </a:t>
            </a:r>
            <a:r>
              <a:rPr lang="en-US" sz="2000" dirty="0">
                <a:latin typeface="Segoe UI" panose="020B0502040204020203" pitchFamily="34" charset="0"/>
                <a:cs typeface="Segoe UI" panose="020B0502040204020203" pitchFamily="34" charset="0"/>
              </a:rPr>
              <a:t>Leverage available space to house BPS special programs, such as BMA. </a:t>
            </a:r>
          </a:p>
          <a:p>
            <a:pPr marL="285750" indent="-285750">
              <a:spcAft>
                <a:spcPts val="12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Option 4: </a:t>
            </a:r>
            <a:r>
              <a:rPr lang="en-US" sz="2000" dirty="0">
                <a:latin typeface="Segoe UI" panose="020B0502040204020203" pitchFamily="34" charset="0"/>
                <a:cs typeface="Segoe UI" panose="020B0502040204020203" pitchFamily="34" charset="0"/>
              </a:rPr>
              <a:t>Convert Fairchild Wheeler to an intradistrict magnet school and sunset suburban student enrollment. </a:t>
            </a:r>
            <a:endParaRPr lang="en-US" sz="20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241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1AC16-FDAE-5707-C2B3-384FF3FD1E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91562-2911-AE27-E95D-4F2302C4F35C}"/>
              </a:ext>
            </a:extLst>
          </p:cNvPr>
          <p:cNvSpPr>
            <a:spLocks noGrp="1"/>
          </p:cNvSpPr>
          <p:nvPr>
            <p:ph type="sldNum" sz="quarter" idx="4"/>
          </p:nvPr>
        </p:nvSpPr>
        <p:spPr/>
        <p:txBody>
          <a:bodyPr/>
          <a:lstStyle/>
          <a:p>
            <a:fld id="{BD6517CD-D3FD-4890-9CAF-9AFC152DABFD}" type="slidenum">
              <a:rPr lang="en-US" smtClean="0"/>
              <a:pPr/>
              <a:t>24</a:t>
            </a:fld>
            <a:endParaRPr lang="en-US"/>
          </a:p>
        </p:txBody>
      </p:sp>
      <p:sp>
        <p:nvSpPr>
          <p:cNvPr id="57" name="Title 1">
            <a:extLst>
              <a:ext uri="{FF2B5EF4-FFF2-40B4-BE49-F238E27FC236}">
                <a16:creationId xmlns:a16="http://schemas.microsoft.com/office/drawing/2014/main" id="{221504B7-1947-2699-5769-CEB0DF12D966}"/>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2 Projects</a:t>
            </a:r>
          </a:p>
        </p:txBody>
      </p:sp>
      <p:sp>
        <p:nvSpPr>
          <p:cNvPr id="3" name="TextBox 2">
            <a:extLst>
              <a:ext uri="{FF2B5EF4-FFF2-40B4-BE49-F238E27FC236}">
                <a16:creationId xmlns:a16="http://schemas.microsoft.com/office/drawing/2014/main" id="{70486BFC-7AFD-4D0D-A08E-74910EE4BA2F}"/>
              </a:ext>
            </a:extLst>
          </p:cNvPr>
          <p:cNvSpPr txBox="1"/>
          <p:nvPr/>
        </p:nvSpPr>
        <p:spPr>
          <a:xfrm>
            <a:off x="195706" y="968912"/>
            <a:ext cx="11526394" cy="5016758"/>
          </a:xfrm>
          <a:prstGeom prst="rect">
            <a:avLst/>
          </a:prstGeom>
          <a:noFill/>
        </p:spPr>
        <p:txBody>
          <a:bodyPr wrap="square" rtlCol="0">
            <a:spAutoFit/>
          </a:bodyPr>
          <a:lstStyle/>
          <a:p>
            <a:pPr>
              <a:spcAft>
                <a:spcPts val="600"/>
              </a:spcAft>
            </a:pPr>
            <a:r>
              <a:rPr lang="en-US" sz="2000" b="1" dirty="0">
                <a:latin typeface="Segoe UI" panose="020B0502040204020203" pitchFamily="34" charset="0"/>
                <a:cs typeface="Segoe UI" panose="020B0502040204020203" pitchFamily="34" charset="0"/>
              </a:rPr>
              <a:t>Consider Expansion of Aquaculture into a Full-Time High School</a:t>
            </a:r>
          </a:p>
          <a:p>
            <a:pPr marL="285750" indent="-28575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Conduct a detailed architectural evaluation. Will require expansion of facility to provide additional educational spaces (gym, electives, additional classroom space, kitchen/cafeteria, etc.) </a:t>
            </a:r>
          </a:p>
          <a:p>
            <a:pPr marL="742950" lvl="1" indent="-28575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Need to determine if it is feasible to expand site given location, or if existing footprint can be repurposed to incorporate these elements </a:t>
            </a:r>
          </a:p>
          <a:p>
            <a:pPr marL="285750" indent="-28575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Increase BPS high school participation in existing programs. Current program primarily caters to suburban students. </a:t>
            </a:r>
          </a:p>
          <a:p>
            <a:pPr marL="285750" indent="-28575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Expand opportunities for elementary programming (e.g. Geraldine Claytor Magnet programs)</a:t>
            </a:r>
          </a:p>
          <a:p>
            <a:pPr>
              <a:spcAft>
                <a:spcPts val="600"/>
              </a:spcAft>
            </a:pPr>
            <a:endParaRPr lang="en-US" sz="2000" dirty="0">
              <a:latin typeface="Segoe UI" panose="020B0502040204020203" pitchFamily="34" charset="0"/>
              <a:cs typeface="Segoe UI" panose="020B0502040204020203" pitchFamily="34" charset="0"/>
            </a:endParaRPr>
          </a:p>
          <a:p>
            <a:pPr>
              <a:spcAft>
                <a:spcPts val="600"/>
              </a:spcAft>
            </a:pPr>
            <a:r>
              <a:rPr lang="en-US" sz="2000" b="1" dirty="0">
                <a:latin typeface="Segoe UI" panose="020B0502040204020203" pitchFamily="34" charset="0"/>
                <a:cs typeface="Segoe UI" panose="020B0502040204020203" pitchFamily="34" charset="0"/>
              </a:rPr>
              <a:t>Move BMA to a Standalone Facility: </a:t>
            </a:r>
          </a:p>
          <a:p>
            <a:pPr marL="342900" indent="-342900">
              <a:spcAft>
                <a:spcPts val="600"/>
              </a:spcAft>
              <a:buFont typeface="Arial" panose="020B0604020202020204" pitchFamily="34" charset="0"/>
              <a:buChar char="•"/>
            </a:pPr>
            <a:r>
              <a:rPr lang="en-US" sz="2000" b="1" dirty="0">
                <a:latin typeface="Segoe UI" panose="020B0502040204020203" pitchFamily="34" charset="0"/>
                <a:cs typeface="Segoe UI" panose="020B0502040204020203" pitchFamily="34" charset="0"/>
              </a:rPr>
              <a:t>BMA Needs to remain at New Bassick until state audit is completed. May require legislative action if moved prior to audit. </a:t>
            </a:r>
          </a:p>
          <a:p>
            <a:pPr marL="342900" indent="-342900">
              <a:spcAft>
                <a:spcPts val="600"/>
              </a:spcAft>
              <a:buFont typeface="Arial" panose="020B0604020202020204" pitchFamily="34" charset="0"/>
              <a:buChar char="•"/>
            </a:pPr>
            <a:r>
              <a:rPr lang="en-US" sz="2000" dirty="0">
                <a:latin typeface="Segoe UI" panose="020B0502040204020203" pitchFamily="34" charset="0"/>
                <a:cs typeface="Segoe UI" panose="020B0502040204020203" pitchFamily="34" charset="0"/>
              </a:rPr>
              <a:t>Could open up 250+ seats at New Bassick while also providing opportunity for BMA program expansion. </a:t>
            </a:r>
          </a:p>
        </p:txBody>
      </p:sp>
    </p:spTree>
    <p:extLst>
      <p:ext uri="{BB962C8B-B14F-4D97-AF65-F5344CB8AC3E}">
        <p14:creationId xmlns:p14="http://schemas.microsoft.com/office/powerpoint/2010/main" val="2881639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91FB-131D-4E03-F2BD-0548382EAF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4A3438-C6F0-9D90-17B3-653511953B28}"/>
              </a:ext>
            </a:extLst>
          </p:cNvPr>
          <p:cNvSpPr>
            <a:spLocks noGrp="1"/>
          </p:cNvSpPr>
          <p:nvPr>
            <p:ph type="sldNum" sz="quarter" idx="4"/>
          </p:nvPr>
        </p:nvSpPr>
        <p:spPr/>
        <p:txBody>
          <a:bodyPr/>
          <a:lstStyle/>
          <a:p>
            <a:fld id="{BD6517CD-D3FD-4890-9CAF-9AFC152DABFD}" type="slidenum">
              <a:rPr lang="en-US" smtClean="0"/>
              <a:pPr/>
              <a:t>25</a:t>
            </a:fld>
            <a:endParaRPr lang="en-US"/>
          </a:p>
        </p:txBody>
      </p:sp>
      <p:sp>
        <p:nvSpPr>
          <p:cNvPr id="16" name="TextBox 15">
            <a:extLst>
              <a:ext uri="{FF2B5EF4-FFF2-40B4-BE49-F238E27FC236}">
                <a16:creationId xmlns:a16="http://schemas.microsoft.com/office/drawing/2014/main" id="{811FEFBA-07DE-C300-A59C-47F71822B979}"/>
              </a:ext>
            </a:extLst>
          </p:cNvPr>
          <p:cNvSpPr txBox="1"/>
          <p:nvPr/>
        </p:nvSpPr>
        <p:spPr>
          <a:xfrm>
            <a:off x="7150368" y="2093332"/>
            <a:ext cx="1716657" cy="646331"/>
          </a:xfrm>
          <a:prstGeom prst="rect">
            <a:avLst/>
          </a:prstGeom>
          <a:solidFill>
            <a:schemeClr val="accent2">
              <a:lumMod val="40000"/>
              <a:lumOff val="6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Fairchild Wheeler</a:t>
            </a:r>
          </a:p>
        </p:txBody>
      </p:sp>
      <p:sp>
        <p:nvSpPr>
          <p:cNvPr id="45" name="TextBox 44">
            <a:extLst>
              <a:ext uri="{FF2B5EF4-FFF2-40B4-BE49-F238E27FC236}">
                <a16:creationId xmlns:a16="http://schemas.microsoft.com/office/drawing/2014/main" id="{A8EB3377-C183-787E-9970-3450E981C0C6}"/>
              </a:ext>
            </a:extLst>
          </p:cNvPr>
          <p:cNvSpPr txBox="1"/>
          <p:nvPr/>
        </p:nvSpPr>
        <p:spPr>
          <a:xfrm>
            <a:off x="6951129" y="1364710"/>
            <a:ext cx="2115135"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Interdistrict Magnet Schools</a:t>
            </a:r>
          </a:p>
        </p:txBody>
      </p:sp>
      <p:sp>
        <p:nvSpPr>
          <p:cNvPr id="47" name="TextBox 46">
            <a:extLst>
              <a:ext uri="{FF2B5EF4-FFF2-40B4-BE49-F238E27FC236}">
                <a16:creationId xmlns:a16="http://schemas.microsoft.com/office/drawing/2014/main" id="{907D732F-7412-9176-971E-E7AAACEBCCBB}"/>
              </a:ext>
            </a:extLst>
          </p:cNvPr>
          <p:cNvSpPr txBox="1"/>
          <p:nvPr/>
        </p:nvSpPr>
        <p:spPr>
          <a:xfrm>
            <a:off x="813266" y="1641709"/>
            <a:ext cx="2480528" cy="369332"/>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City High Schools</a:t>
            </a:r>
          </a:p>
        </p:txBody>
      </p:sp>
      <p:sp>
        <p:nvSpPr>
          <p:cNvPr id="53" name="TextBox 52">
            <a:extLst>
              <a:ext uri="{FF2B5EF4-FFF2-40B4-BE49-F238E27FC236}">
                <a16:creationId xmlns:a16="http://schemas.microsoft.com/office/drawing/2014/main" id="{0050E8C9-3069-55CE-59AB-8DCE86B8F37A}"/>
              </a:ext>
            </a:extLst>
          </p:cNvPr>
          <p:cNvSpPr txBox="1"/>
          <p:nvPr/>
        </p:nvSpPr>
        <p:spPr>
          <a:xfrm>
            <a:off x="10064342" y="2093332"/>
            <a:ext cx="1716657" cy="369332"/>
          </a:xfrm>
          <a:prstGeom prst="rect">
            <a:avLst/>
          </a:prstGeom>
          <a:solidFill>
            <a:schemeClr val="accent5">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Aquaculture</a:t>
            </a:r>
            <a:endParaRPr lang="en-US" sz="1600">
              <a:latin typeface="Segoe UI" panose="020B0502040204020203" pitchFamily="34" charset="0"/>
              <a:cs typeface="Segoe UI" panose="020B0502040204020203" pitchFamily="34" charset="0"/>
            </a:endParaRPr>
          </a:p>
        </p:txBody>
      </p:sp>
      <p:sp>
        <p:nvSpPr>
          <p:cNvPr id="54" name="TextBox 53">
            <a:extLst>
              <a:ext uri="{FF2B5EF4-FFF2-40B4-BE49-F238E27FC236}">
                <a16:creationId xmlns:a16="http://schemas.microsoft.com/office/drawing/2014/main" id="{2C913794-A170-8AB4-9638-0FADD31B1A69}"/>
              </a:ext>
            </a:extLst>
          </p:cNvPr>
          <p:cNvSpPr txBox="1"/>
          <p:nvPr/>
        </p:nvSpPr>
        <p:spPr>
          <a:xfrm>
            <a:off x="10064342" y="2635818"/>
            <a:ext cx="1716657" cy="538609"/>
          </a:xfrm>
          <a:prstGeom prst="rect">
            <a:avLst/>
          </a:prstGeom>
          <a:solidFill>
            <a:schemeClr val="bg1">
              <a:lumMod val="85000"/>
            </a:schemeClr>
          </a:solidFill>
          <a:ln w="38100">
            <a:solidFill>
              <a:schemeClr val="tx1"/>
            </a:solidFill>
          </a:ln>
        </p:spPr>
        <p:txBody>
          <a:bodyPr wrap="square" rtlCol="0" anchor="ctr">
            <a:spAutoFit/>
          </a:bodyPr>
          <a:lstStyle>
            <a:defPPr>
              <a:defRPr lang="en-US"/>
            </a:defPPr>
            <a:lvl1pPr algn="ctr">
              <a:spcBef>
                <a:spcPts val="1200"/>
              </a:spcBef>
              <a:spcAft>
                <a:spcPts val="1200"/>
              </a:spcAft>
              <a:defRPr>
                <a:latin typeface="Segoe UI" panose="020B0502040204020203" pitchFamily="34" charset="0"/>
                <a:cs typeface="Segoe UI" panose="020B0502040204020203" pitchFamily="34" charset="0"/>
              </a:defRPr>
            </a:lvl1pPr>
          </a:lstStyle>
          <a:p>
            <a:r>
              <a:rPr lang="en-US"/>
              <a:t>BLC </a:t>
            </a:r>
            <a:r>
              <a:rPr lang="en-US" sz="1050"/>
              <a:t>(moves to new Special Program School</a:t>
            </a:r>
            <a:endParaRPr lang="en-US"/>
          </a:p>
        </p:txBody>
      </p:sp>
      <p:sp>
        <p:nvSpPr>
          <p:cNvPr id="55" name="TextBox 54">
            <a:extLst>
              <a:ext uri="{FF2B5EF4-FFF2-40B4-BE49-F238E27FC236}">
                <a16:creationId xmlns:a16="http://schemas.microsoft.com/office/drawing/2014/main" id="{1C9B1F87-E3E9-F0D8-5BBF-6198F1E568AB}"/>
              </a:ext>
            </a:extLst>
          </p:cNvPr>
          <p:cNvSpPr txBox="1"/>
          <p:nvPr/>
        </p:nvSpPr>
        <p:spPr>
          <a:xfrm>
            <a:off x="10064343" y="1364710"/>
            <a:ext cx="1696326"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Special Schools</a:t>
            </a:r>
          </a:p>
        </p:txBody>
      </p:sp>
      <p:sp>
        <p:nvSpPr>
          <p:cNvPr id="57" name="Title 1">
            <a:extLst>
              <a:ext uri="{FF2B5EF4-FFF2-40B4-BE49-F238E27FC236}">
                <a16:creationId xmlns:a16="http://schemas.microsoft.com/office/drawing/2014/main" id="{2DB5C4A7-EB03-F564-7C45-5A0FA81FBFDF}"/>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High School “Bubble” Diagram</a:t>
            </a:r>
          </a:p>
        </p:txBody>
      </p:sp>
      <p:sp>
        <p:nvSpPr>
          <p:cNvPr id="3" name="TextBox 2">
            <a:extLst>
              <a:ext uri="{FF2B5EF4-FFF2-40B4-BE49-F238E27FC236}">
                <a16:creationId xmlns:a16="http://schemas.microsoft.com/office/drawing/2014/main" id="{DD44AFC9-0BCD-CC47-6344-0BFB87BF3406}"/>
              </a:ext>
            </a:extLst>
          </p:cNvPr>
          <p:cNvSpPr txBox="1"/>
          <p:nvPr/>
        </p:nvSpPr>
        <p:spPr>
          <a:xfrm>
            <a:off x="1195202" y="2093332"/>
            <a:ext cx="1716657" cy="646331"/>
          </a:xfrm>
          <a:prstGeom prst="rect">
            <a:avLst/>
          </a:prstGeom>
          <a:solidFill>
            <a:schemeClr val="accent4">
              <a:lumMod val="40000"/>
              <a:lumOff val="60000"/>
            </a:schemeClr>
          </a:solidFill>
          <a:ln w="38100">
            <a:solidFill>
              <a:srgbClr val="FF0000"/>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New Bassick</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HS </a:t>
            </a:r>
            <a:r>
              <a:rPr lang="en-US" sz="1100">
                <a:latin typeface="Segoe UI" panose="020B0502040204020203" pitchFamily="34" charset="0"/>
                <a:cs typeface="Segoe UI" panose="020B0502040204020203" pitchFamily="34" charset="0"/>
              </a:rPr>
              <a:t>(Includes BMA)</a:t>
            </a:r>
            <a:endParaRPr lang="en-US">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E21E6A65-CE75-EAC7-B9BA-EFF7652112A0}"/>
              </a:ext>
            </a:extLst>
          </p:cNvPr>
          <p:cNvSpPr txBox="1"/>
          <p:nvPr/>
        </p:nvSpPr>
        <p:spPr>
          <a:xfrm>
            <a:off x="1195202" y="2905126"/>
            <a:ext cx="1716657" cy="646331"/>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Central</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HS</a:t>
            </a:r>
          </a:p>
        </p:txBody>
      </p:sp>
      <p:sp>
        <p:nvSpPr>
          <p:cNvPr id="5" name="TextBox 4">
            <a:extLst>
              <a:ext uri="{FF2B5EF4-FFF2-40B4-BE49-F238E27FC236}">
                <a16:creationId xmlns:a16="http://schemas.microsoft.com/office/drawing/2014/main" id="{CF75F927-19CC-5FE8-99A1-CEE22EF71C52}"/>
              </a:ext>
            </a:extLst>
          </p:cNvPr>
          <p:cNvSpPr txBox="1"/>
          <p:nvPr/>
        </p:nvSpPr>
        <p:spPr>
          <a:xfrm>
            <a:off x="1195202" y="3716920"/>
            <a:ext cx="1716657" cy="646331"/>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Harding </a:t>
            </a:r>
            <a:br>
              <a:rPr lang="en-US">
                <a:latin typeface="Segoe UI" panose="020B0502040204020203" pitchFamily="34" charset="0"/>
                <a:cs typeface="Segoe UI" panose="020B0502040204020203" pitchFamily="34" charset="0"/>
              </a:rPr>
            </a:br>
            <a:r>
              <a:rPr lang="en-US">
                <a:latin typeface="Segoe UI" panose="020B0502040204020203" pitchFamily="34" charset="0"/>
                <a:cs typeface="Segoe UI" panose="020B0502040204020203" pitchFamily="34" charset="0"/>
              </a:rPr>
              <a:t>HS</a:t>
            </a:r>
          </a:p>
        </p:txBody>
      </p:sp>
      <p:sp>
        <p:nvSpPr>
          <p:cNvPr id="6" name="TextBox 5">
            <a:extLst>
              <a:ext uri="{FF2B5EF4-FFF2-40B4-BE49-F238E27FC236}">
                <a16:creationId xmlns:a16="http://schemas.microsoft.com/office/drawing/2014/main" id="{4EF8D71A-EA4B-9C35-C775-D71EF5710321}"/>
              </a:ext>
            </a:extLst>
          </p:cNvPr>
          <p:cNvSpPr txBox="1"/>
          <p:nvPr/>
        </p:nvSpPr>
        <p:spPr>
          <a:xfrm>
            <a:off x="4148923" y="2086371"/>
            <a:ext cx="1947078" cy="877163"/>
          </a:xfrm>
          <a:prstGeom prst="rect">
            <a:avLst/>
          </a:prstGeom>
          <a:solidFill>
            <a:schemeClr val="bg1">
              <a:lumMod val="85000"/>
            </a:schemeClr>
          </a:solidFill>
          <a:ln w="38100">
            <a:solidFill>
              <a:schemeClr val="tx1"/>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BMA </a:t>
            </a:r>
            <a:br>
              <a:rPr lang="en-US">
                <a:latin typeface="Segoe UI" panose="020B0502040204020203" pitchFamily="34" charset="0"/>
                <a:cs typeface="Segoe UI" panose="020B0502040204020203" pitchFamily="34" charset="0"/>
              </a:rPr>
            </a:br>
            <a:r>
              <a:rPr lang="en-US" sz="1100">
                <a:latin typeface="Segoe UI" panose="020B0502040204020203" pitchFamily="34" charset="0"/>
                <a:cs typeface="Segoe UI" panose="020B0502040204020203" pitchFamily="34" charset="0"/>
              </a:rPr>
              <a:t>(relocated to New Bassick – South End School becomes swing space)</a:t>
            </a:r>
            <a:endParaRPr lang="en-US">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B28AB668-718C-F87B-F547-1D3C367FB2FE}"/>
              </a:ext>
            </a:extLst>
          </p:cNvPr>
          <p:cNvSpPr txBox="1"/>
          <p:nvPr/>
        </p:nvSpPr>
        <p:spPr>
          <a:xfrm>
            <a:off x="3780623" y="1364710"/>
            <a:ext cx="2683678" cy="646331"/>
          </a:xfrm>
          <a:prstGeom prst="rect">
            <a:avLst/>
          </a:prstGeom>
          <a:noFill/>
        </p:spPr>
        <p:txBody>
          <a:bodyPr wrap="square" rtlCol="0">
            <a:spAutoFit/>
          </a:bodyPr>
          <a:lstStyle/>
          <a:p>
            <a:pPr algn="ctr"/>
            <a:r>
              <a:rPr lang="en-US" b="1">
                <a:latin typeface="Segoe UI" panose="020B0502040204020203" pitchFamily="34" charset="0"/>
                <a:cs typeface="Segoe UI" panose="020B0502040204020203" pitchFamily="34" charset="0"/>
              </a:rPr>
              <a:t>Intra/Interdistrict Magnet Schools</a:t>
            </a:r>
          </a:p>
        </p:txBody>
      </p:sp>
      <p:sp>
        <p:nvSpPr>
          <p:cNvPr id="8" name="TextBox 7">
            <a:extLst>
              <a:ext uri="{FF2B5EF4-FFF2-40B4-BE49-F238E27FC236}">
                <a16:creationId xmlns:a16="http://schemas.microsoft.com/office/drawing/2014/main" id="{AC998ED2-C9DE-B3B5-01EC-B9BDDF09D476}"/>
              </a:ext>
            </a:extLst>
          </p:cNvPr>
          <p:cNvSpPr txBox="1"/>
          <p:nvPr/>
        </p:nvSpPr>
        <p:spPr>
          <a:xfrm>
            <a:off x="10064342" y="3337322"/>
            <a:ext cx="1716657" cy="584775"/>
          </a:xfrm>
          <a:prstGeom prst="rect">
            <a:avLst/>
          </a:prstGeom>
          <a:solidFill>
            <a:schemeClr val="accent5">
              <a:lumMod val="20000"/>
              <a:lumOff val="80000"/>
            </a:schemeClr>
          </a:solidFill>
          <a:ln w="38100">
            <a:solidFill>
              <a:srgbClr val="FF0000"/>
            </a:solidFill>
          </a:ln>
        </p:spPr>
        <p:txBody>
          <a:bodyPr wrap="square" rtlCol="0" anchor="ctr">
            <a:spAutoFit/>
          </a:bodyPr>
          <a:lstStyle/>
          <a:p>
            <a:pPr algn="ctr">
              <a:spcBef>
                <a:spcPts val="1200"/>
              </a:spcBef>
              <a:spcAft>
                <a:spcPts val="1200"/>
              </a:spcAft>
            </a:pPr>
            <a:r>
              <a:rPr lang="en-US" sz="1600">
                <a:latin typeface="Segoe UI" panose="020B0502040204020203" pitchFamily="34" charset="0"/>
                <a:cs typeface="Segoe UI" panose="020B0502040204020203" pitchFamily="34" charset="0"/>
              </a:rPr>
              <a:t>New Special Program School</a:t>
            </a:r>
          </a:p>
        </p:txBody>
      </p:sp>
      <p:sp>
        <p:nvSpPr>
          <p:cNvPr id="10" name="TextBox 9">
            <a:extLst>
              <a:ext uri="{FF2B5EF4-FFF2-40B4-BE49-F238E27FC236}">
                <a16:creationId xmlns:a16="http://schemas.microsoft.com/office/drawing/2014/main" id="{2F1F2F61-FBA5-CAB9-7DC3-9C23583CC407}"/>
              </a:ext>
            </a:extLst>
          </p:cNvPr>
          <p:cNvSpPr txBox="1"/>
          <p:nvPr/>
        </p:nvSpPr>
        <p:spPr>
          <a:xfrm>
            <a:off x="1195202" y="4502834"/>
            <a:ext cx="1716657" cy="538609"/>
          </a:xfrm>
          <a:prstGeom prst="rect">
            <a:avLst/>
          </a:prstGeom>
          <a:solidFill>
            <a:schemeClr val="bg1">
              <a:lumMod val="85000"/>
            </a:schemeClr>
          </a:solidFill>
          <a:ln w="38100">
            <a:solidFill>
              <a:schemeClr val="tx1"/>
            </a:solidFill>
          </a:ln>
        </p:spPr>
        <p:txBody>
          <a:bodyPr wrap="square" rtlCol="0" anchor="ctr">
            <a:spAutoFit/>
          </a:bodyPr>
          <a:lstStyle/>
          <a:p>
            <a:pPr algn="ctr">
              <a:spcBef>
                <a:spcPts val="1200"/>
              </a:spcBef>
              <a:spcAft>
                <a:spcPts val="1200"/>
              </a:spcAft>
            </a:pPr>
            <a:r>
              <a:rPr lang="en-US">
                <a:latin typeface="Segoe UI" panose="020B0502040204020203" pitchFamily="34" charset="0"/>
                <a:cs typeface="Segoe UI" panose="020B0502040204020203" pitchFamily="34" charset="0"/>
              </a:rPr>
              <a:t>Old Bassick</a:t>
            </a:r>
            <a:br>
              <a:rPr lang="en-US">
                <a:latin typeface="Segoe UI" panose="020B0502040204020203" pitchFamily="34" charset="0"/>
                <a:cs typeface="Segoe UI" panose="020B0502040204020203" pitchFamily="34" charset="0"/>
              </a:rPr>
            </a:br>
            <a:r>
              <a:rPr lang="en-US" sz="1100">
                <a:latin typeface="Segoe UI" panose="020B0502040204020203" pitchFamily="34" charset="0"/>
                <a:cs typeface="Segoe UI" panose="020B0502040204020203" pitchFamily="34" charset="0"/>
              </a:rPr>
              <a:t>(closed)</a:t>
            </a: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55883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7959-6874-D43F-7116-0AA5211B74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4818E-0614-6E81-5544-AD08B1D41B73}"/>
              </a:ext>
            </a:extLst>
          </p:cNvPr>
          <p:cNvSpPr>
            <a:spLocks noGrp="1"/>
          </p:cNvSpPr>
          <p:nvPr>
            <p:ph type="sldNum" sz="quarter" idx="4"/>
          </p:nvPr>
        </p:nvSpPr>
        <p:spPr/>
        <p:txBody>
          <a:bodyPr/>
          <a:lstStyle/>
          <a:p>
            <a:fld id="{BD6517CD-D3FD-4890-9CAF-9AFC152DABFD}" type="slidenum">
              <a:rPr lang="en-US" smtClean="0"/>
              <a:pPr/>
              <a:t>26</a:t>
            </a:fld>
            <a:endParaRPr lang="en-US"/>
          </a:p>
        </p:txBody>
      </p:sp>
      <p:sp>
        <p:nvSpPr>
          <p:cNvPr id="3" name="Title 1">
            <a:extLst>
              <a:ext uri="{FF2B5EF4-FFF2-40B4-BE49-F238E27FC236}">
                <a16:creationId xmlns:a16="http://schemas.microsoft.com/office/drawing/2014/main" id="{D872A64C-A5FE-F248-ECC3-02B4B0A9CB96}"/>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Summary of HS Facility Action Plan</a:t>
            </a:r>
          </a:p>
        </p:txBody>
      </p:sp>
      <p:pic>
        <p:nvPicPr>
          <p:cNvPr id="7" name="Picture 6">
            <a:extLst>
              <a:ext uri="{FF2B5EF4-FFF2-40B4-BE49-F238E27FC236}">
                <a16:creationId xmlns:a16="http://schemas.microsoft.com/office/drawing/2014/main" id="{F6CDCDA4-4DD9-0B0F-0E93-D75D5444357D}"/>
              </a:ext>
            </a:extLst>
          </p:cNvPr>
          <p:cNvPicPr>
            <a:picLocks noChangeAspect="1"/>
          </p:cNvPicPr>
          <p:nvPr/>
        </p:nvPicPr>
        <p:blipFill>
          <a:blip r:embed="rId3"/>
          <a:stretch>
            <a:fillRect/>
          </a:stretch>
        </p:blipFill>
        <p:spPr>
          <a:xfrm>
            <a:off x="8394135" y="4641953"/>
            <a:ext cx="2615411" cy="1304657"/>
          </a:xfrm>
          <a:prstGeom prst="rect">
            <a:avLst/>
          </a:prstGeom>
        </p:spPr>
      </p:pic>
      <p:pic>
        <p:nvPicPr>
          <p:cNvPr id="4" name="Picture 3">
            <a:extLst>
              <a:ext uri="{FF2B5EF4-FFF2-40B4-BE49-F238E27FC236}">
                <a16:creationId xmlns:a16="http://schemas.microsoft.com/office/drawing/2014/main" id="{EF5A7CB0-B9B9-D5D5-8829-E66BB70613E6}"/>
              </a:ext>
            </a:extLst>
          </p:cNvPr>
          <p:cNvPicPr>
            <a:picLocks noChangeAspect="1"/>
          </p:cNvPicPr>
          <p:nvPr/>
        </p:nvPicPr>
        <p:blipFill>
          <a:blip r:embed="rId4"/>
          <a:stretch>
            <a:fillRect/>
          </a:stretch>
        </p:blipFill>
        <p:spPr>
          <a:xfrm>
            <a:off x="2681287" y="1650621"/>
            <a:ext cx="6829425" cy="2419350"/>
          </a:xfrm>
          <a:prstGeom prst="rect">
            <a:avLst/>
          </a:prstGeom>
        </p:spPr>
      </p:pic>
    </p:spTree>
    <p:extLst>
      <p:ext uri="{BB962C8B-B14F-4D97-AF65-F5344CB8AC3E}">
        <p14:creationId xmlns:p14="http://schemas.microsoft.com/office/powerpoint/2010/main" val="332020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94DB6-CFFD-196F-EBAF-4A8A9A0407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3BF1B-0520-E7D9-4D3E-E2A82902C576}"/>
              </a:ext>
            </a:extLst>
          </p:cNvPr>
          <p:cNvSpPr>
            <a:spLocks noGrp="1"/>
          </p:cNvSpPr>
          <p:nvPr>
            <p:ph type="sldNum" sz="quarter" idx="4"/>
          </p:nvPr>
        </p:nvSpPr>
        <p:spPr/>
        <p:txBody>
          <a:bodyPr/>
          <a:lstStyle/>
          <a:p>
            <a:fld id="{BD6517CD-D3FD-4890-9CAF-9AFC152DABFD}" type="slidenum">
              <a:rPr lang="en-US" smtClean="0"/>
              <a:pPr/>
              <a:t>27</a:t>
            </a:fld>
            <a:endParaRPr lang="en-US"/>
          </a:p>
        </p:txBody>
      </p:sp>
      <p:sp>
        <p:nvSpPr>
          <p:cNvPr id="57" name="Title 1">
            <a:extLst>
              <a:ext uri="{FF2B5EF4-FFF2-40B4-BE49-F238E27FC236}">
                <a16:creationId xmlns:a16="http://schemas.microsoft.com/office/drawing/2014/main" id="{E78309A6-57C8-1553-C298-DEAE90ADF899}"/>
              </a:ext>
            </a:extLst>
          </p:cNvPr>
          <p:cNvSpPr txBox="1">
            <a:spLocks/>
          </p:cNvSpPr>
          <p:nvPr/>
        </p:nvSpPr>
        <p:spPr>
          <a:xfrm>
            <a:off x="769018" y="297180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a:latin typeface="Segoe UI" panose="020B0502040204020203" pitchFamily="34" charset="0"/>
                <a:cs typeface="Segoe UI" panose="020B0502040204020203" pitchFamily="34" charset="0"/>
              </a:rPr>
              <a:t>Funding Opportunities</a:t>
            </a:r>
          </a:p>
          <a:p>
            <a:pPr algn="ct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4194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EC9A8-C9AC-E8BC-5DA7-E7F4EB87F4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1D8555-5B9F-013B-DB16-95C853BB93ED}"/>
              </a:ext>
            </a:extLst>
          </p:cNvPr>
          <p:cNvSpPr>
            <a:spLocks noGrp="1"/>
          </p:cNvSpPr>
          <p:nvPr>
            <p:ph type="sldNum" sz="quarter" idx="4"/>
          </p:nvPr>
        </p:nvSpPr>
        <p:spPr/>
        <p:txBody>
          <a:bodyPr/>
          <a:lstStyle/>
          <a:p>
            <a:fld id="{BD6517CD-D3FD-4890-9CAF-9AFC152DABFD}" type="slidenum">
              <a:rPr lang="en-US" smtClean="0"/>
              <a:pPr/>
              <a:t>28</a:t>
            </a:fld>
            <a:endParaRPr lang="en-US"/>
          </a:p>
        </p:txBody>
      </p:sp>
      <p:sp>
        <p:nvSpPr>
          <p:cNvPr id="3" name="TextBox 2">
            <a:extLst>
              <a:ext uri="{FF2B5EF4-FFF2-40B4-BE49-F238E27FC236}">
                <a16:creationId xmlns:a16="http://schemas.microsoft.com/office/drawing/2014/main" id="{18D18FB1-5BAE-3F3E-1969-709832556EF1}"/>
              </a:ext>
            </a:extLst>
          </p:cNvPr>
          <p:cNvSpPr txBox="1"/>
          <p:nvPr/>
        </p:nvSpPr>
        <p:spPr>
          <a:xfrm>
            <a:off x="263290" y="1213008"/>
            <a:ext cx="11665419" cy="44319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BPS should work with delegation to seek special legislation for elevated reimbursement for a 20-year period to address capital renewal needs, capital improvements and construction projects in the master plan.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Similar approach to Stamford and Norwalk where elevated reimbursement would be in place for a period of time (e.g. 20 years).</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Elevated reimbursement for 20 years will quell concerns on future funding availability and show a commitment to the Bridgeport Community.  This will also provide the necessary time for the complexities (phasing, swing space, consolidations, construction) of the construction program.</a:t>
            </a:r>
          </a:p>
          <a:p>
            <a:pPr marL="285750"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Bridgeport should seek to also capitalize on bonuses where applicable and additional funding streams at the state and federal level to further manage the cost to city and taxpayers.</a:t>
            </a:r>
          </a:p>
          <a:p>
            <a:pPr marL="285750"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BPS in partnership with the City should build capacity to pursue grants (staffing, resources, etc.) </a:t>
            </a:r>
          </a:p>
          <a:p>
            <a:pPr marL="285750"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Stay current on proposed and newly passed legislation for school funding that can be leveraged for projects contained in this master plan.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At this time, there are various proposals circulating through legislation for increased reimbursement for PreK and Special Education school construction.</a:t>
            </a:r>
          </a:p>
        </p:txBody>
      </p:sp>
      <p:sp>
        <p:nvSpPr>
          <p:cNvPr id="4" name="Title 1">
            <a:extLst>
              <a:ext uri="{FF2B5EF4-FFF2-40B4-BE49-F238E27FC236}">
                <a16:creationId xmlns:a16="http://schemas.microsoft.com/office/drawing/2014/main" id="{F7F98A29-3520-9021-F06C-5A4698D03185}"/>
              </a:ext>
            </a:extLst>
          </p:cNvPr>
          <p:cNvSpPr txBox="1">
            <a:spLocks/>
          </p:cNvSpPr>
          <p:nvPr/>
        </p:nvSpPr>
        <p:spPr>
          <a:xfrm>
            <a:off x="1067311" y="204575"/>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Funding Opportunities</a:t>
            </a:r>
          </a:p>
        </p:txBody>
      </p:sp>
    </p:spTree>
    <p:extLst>
      <p:ext uri="{BB962C8B-B14F-4D97-AF65-F5344CB8AC3E}">
        <p14:creationId xmlns:p14="http://schemas.microsoft.com/office/powerpoint/2010/main" val="72548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1793433" y="6554293"/>
            <a:ext cx="398567" cy="2836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76C426-F49D-4B47-AE97-247E97A1A3C5}" type="slidenum">
              <a:rPr lang="en-US" sz="1000" smtClean="0">
                <a:latin typeface="Raleway" panose="020B0503030101060003" pitchFamily="34" charset="0"/>
              </a:rPr>
              <a:pPr/>
              <a:t>29</a:t>
            </a:fld>
            <a:endParaRPr lang="en-US" sz="1000">
              <a:latin typeface="Raleway" panose="020B0503030101060003" pitchFamily="34" charset="0"/>
            </a:endParaRPr>
          </a:p>
        </p:txBody>
      </p:sp>
      <p:sp>
        <p:nvSpPr>
          <p:cNvPr id="7" name="Title 4"/>
          <p:cNvSpPr>
            <a:spLocks noGrp="1"/>
          </p:cNvSpPr>
          <p:nvPr>
            <p:ph type="title" idx="4294967295"/>
          </p:nvPr>
        </p:nvSpPr>
        <p:spPr>
          <a:xfrm>
            <a:off x="1454150" y="166162"/>
            <a:ext cx="10599304" cy="914400"/>
          </a:xfrm>
        </p:spPr>
        <p:txBody>
          <a:bodyPr/>
          <a:lstStyle/>
          <a:p>
            <a:r>
              <a:rPr lang="en-US" sz="4000">
                <a:latin typeface="Segoe UI" panose="020B0502040204020203" pitchFamily="34" charset="0"/>
                <a:cs typeface="Segoe UI" panose="020B0502040204020203" pitchFamily="34" charset="0"/>
              </a:rPr>
              <a:t>State Reimbursement Rates</a:t>
            </a:r>
          </a:p>
        </p:txBody>
      </p:sp>
      <p:sp>
        <p:nvSpPr>
          <p:cNvPr id="30" name="Content Placeholder 2">
            <a:extLst>
              <a:ext uri="{FF2B5EF4-FFF2-40B4-BE49-F238E27FC236}">
                <a16:creationId xmlns:a16="http://schemas.microsoft.com/office/drawing/2014/main" id="{ACFBB26D-59CA-8668-004C-39D978604B80}"/>
              </a:ext>
            </a:extLst>
          </p:cNvPr>
          <p:cNvSpPr txBox="1">
            <a:spLocks/>
          </p:cNvSpPr>
          <p:nvPr/>
        </p:nvSpPr>
        <p:spPr>
          <a:xfrm>
            <a:off x="207836" y="2176872"/>
            <a:ext cx="11776328" cy="4628791"/>
          </a:xfr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en-US">
              <a:latin typeface="Segoe UI" panose="020B0502040204020203" pitchFamily="34" charset="0"/>
              <a:cs typeface="Segoe UI" panose="020B0502040204020203" pitchFamily="34" charset="0"/>
            </a:endParaRPr>
          </a:p>
        </p:txBody>
      </p:sp>
      <p:sp>
        <p:nvSpPr>
          <p:cNvPr id="12" name="Content Placeholder 2">
            <a:extLst>
              <a:ext uri="{FF2B5EF4-FFF2-40B4-BE49-F238E27FC236}">
                <a16:creationId xmlns:a16="http://schemas.microsoft.com/office/drawing/2014/main" id="{1A835C9A-988D-B95F-622A-331502096DBD}"/>
              </a:ext>
            </a:extLst>
          </p:cNvPr>
          <p:cNvSpPr txBox="1">
            <a:spLocks/>
          </p:cNvSpPr>
          <p:nvPr/>
        </p:nvSpPr>
        <p:spPr>
          <a:xfrm>
            <a:off x="283464" y="1038126"/>
            <a:ext cx="10187397" cy="523338"/>
          </a:xfr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800" b="1">
                <a:latin typeface="Segoe UI" panose="020B0502040204020203" pitchFamily="34" charset="0"/>
                <a:ea typeface="Times New Roman" panose="02020603050405020304" pitchFamily="18" charset="0"/>
                <a:cs typeface="Segoe UI" panose="020B0502040204020203" pitchFamily="34" charset="0"/>
              </a:rPr>
              <a:t>Bridgeport Public Schools Existing Reimbursement Rates for School Construction: FY2025</a:t>
            </a:r>
          </a:p>
          <a:p>
            <a:pPr marL="0" indent="0">
              <a:lnSpc>
                <a:spcPct val="100000"/>
              </a:lnSpc>
              <a:spcBef>
                <a:spcPts val="0"/>
              </a:spcBef>
              <a:spcAft>
                <a:spcPts val="600"/>
              </a:spcAft>
              <a:buNone/>
            </a:pPr>
            <a:endParaRPr lang="en-US" sz="1800">
              <a:latin typeface="Segoe UI" panose="020B0502040204020203" pitchFamily="34" charset="0"/>
              <a:ea typeface="Times New Roman" panose="02020603050405020304" pitchFamily="18" charset="0"/>
              <a:cs typeface="Segoe UI" panose="020B0502040204020203" pitchFamily="34" charset="0"/>
            </a:endParaRPr>
          </a:p>
        </p:txBody>
      </p:sp>
      <p:graphicFrame>
        <p:nvGraphicFramePr>
          <p:cNvPr id="2" name="Table 1">
            <a:extLst>
              <a:ext uri="{FF2B5EF4-FFF2-40B4-BE49-F238E27FC236}">
                <a16:creationId xmlns:a16="http://schemas.microsoft.com/office/drawing/2014/main" id="{86C8EAF3-EED8-D799-EE0C-E01EC47484DC}"/>
              </a:ext>
            </a:extLst>
          </p:cNvPr>
          <p:cNvGraphicFramePr>
            <a:graphicFrameLocks noGrp="1"/>
          </p:cNvGraphicFramePr>
          <p:nvPr>
            <p:extLst>
              <p:ext uri="{D42A27DB-BD31-4B8C-83A1-F6EECF244321}">
                <p14:modId xmlns:p14="http://schemas.microsoft.com/office/powerpoint/2010/main" val="2563779599"/>
              </p:ext>
            </p:extLst>
          </p:nvPr>
        </p:nvGraphicFramePr>
        <p:xfrm>
          <a:off x="400120" y="1491439"/>
          <a:ext cx="5508975" cy="1531092"/>
        </p:xfrm>
        <a:graphic>
          <a:graphicData uri="http://schemas.openxmlformats.org/drawingml/2006/table">
            <a:tbl>
              <a:tblPr firstRow="1" bandRow="1">
                <a:tableStyleId>{5C22544A-7EE6-4342-B048-85BDC9FD1C3A}</a:tableStyleId>
              </a:tblPr>
              <a:tblGrid>
                <a:gridCol w="1836325">
                  <a:extLst>
                    <a:ext uri="{9D8B030D-6E8A-4147-A177-3AD203B41FA5}">
                      <a16:colId xmlns:a16="http://schemas.microsoft.com/office/drawing/2014/main" val="1518062058"/>
                    </a:ext>
                  </a:extLst>
                </a:gridCol>
                <a:gridCol w="1836325">
                  <a:extLst>
                    <a:ext uri="{9D8B030D-6E8A-4147-A177-3AD203B41FA5}">
                      <a16:colId xmlns:a16="http://schemas.microsoft.com/office/drawing/2014/main" val="269244810"/>
                    </a:ext>
                  </a:extLst>
                </a:gridCol>
                <a:gridCol w="1836325">
                  <a:extLst>
                    <a:ext uri="{9D8B030D-6E8A-4147-A177-3AD203B41FA5}">
                      <a16:colId xmlns:a16="http://schemas.microsoft.com/office/drawing/2014/main" val="894862696"/>
                    </a:ext>
                  </a:extLst>
                </a:gridCol>
              </a:tblGrid>
              <a:tr h="445506">
                <a:tc>
                  <a:txBody>
                    <a:bodyPr/>
                    <a:lstStyle/>
                    <a:p>
                      <a:pPr algn="ctr"/>
                      <a:r>
                        <a:rPr lang="en-US" sz="1800"/>
                        <a:t>Type</a:t>
                      </a:r>
                    </a:p>
                  </a:txBody>
                  <a:tcPr anchor="ctr"/>
                </a:tc>
                <a:tc>
                  <a:txBody>
                    <a:bodyPr/>
                    <a:lstStyle/>
                    <a:p>
                      <a:pPr algn="ctr"/>
                      <a:r>
                        <a:rPr lang="en-US" sz="1800"/>
                        <a:t>State Share</a:t>
                      </a:r>
                    </a:p>
                  </a:txBody>
                  <a:tcPr anchor="ctr"/>
                </a:tc>
                <a:tc>
                  <a:txBody>
                    <a:bodyPr/>
                    <a:lstStyle/>
                    <a:p>
                      <a:pPr algn="ctr"/>
                      <a:r>
                        <a:rPr lang="en-US" sz="1800"/>
                        <a:t>Local Share</a:t>
                      </a:r>
                    </a:p>
                  </a:txBody>
                  <a:tcPr anchor="ctr"/>
                </a:tc>
                <a:extLst>
                  <a:ext uri="{0D108BD9-81ED-4DB2-BD59-A6C34878D82A}">
                    <a16:rowId xmlns:a16="http://schemas.microsoft.com/office/drawing/2014/main" val="1969344076"/>
                  </a:ext>
                </a:extLst>
              </a:tr>
              <a:tr h="445506">
                <a:tc>
                  <a:txBody>
                    <a:bodyPr/>
                    <a:lstStyle/>
                    <a:p>
                      <a:pPr algn="ctr"/>
                      <a:r>
                        <a:rPr lang="en-US" sz="1800"/>
                        <a:t>New Construction</a:t>
                      </a:r>
                    </a:p>
                  </a:txBody>
                  <a:tcPr/>
                </a:tc>
                <a:tc>
                  <a:txBody>
                    <a:bodyPr/>
                    <a:lstStyle/>
                    <a:p>
                      <a:pPr algn="ctr"/>
                      <a:r>
                        <a:rPr lang="en-US" sz="1800"/>
                        <a:t>68.57%</a:t>
                      </a:r>
                    </a:p>
                  </a:txBody>
                  <a:tcPr anchor="ctr"/>
                </a:tc>
                <a:tc>
                  <a:txBody>
                    <a:bodyPr/>
                    <a:lstStyle/>
                    <a:p>
                      <a:pPr algn="ctr"/>
                      <a:r>
                        <a:rPr lang="en-US" sz="1800"/>
                        <a:t>31.45%</a:t>
                      </a:r>
                    </a:p>
                  </a:txBody>
                  <a:tcPr anchor="ctr"/>
                </a:tc>
                <a:extLst>
                  <a:ext uri="{0D108BD9-81ED-4DB2-BD59-A6C34878D82A}">
                    <a16:rowId xmlns:a16="http://schemas.microsoft.com/office/drawing/2014/main" val="3606933387"/>
                  </a:ext>
                </a:extLst>
              </a:tr>
              <a:tr h="445506">
                <a:tc>
                  <a:txBody>
                    <a:bodyPr/>
                    <a:lstStyle/>
                    <a:p>
                      <a:pPr algn="ctr"/>
                      <a:r>
                        <a:rPr lang="en-US" sz="1800"/>
                        <a:t>Renovation</a:t>
                      </a:r>
                    </a:p>
                  </a:txBody>
                  <a:tcPr/>
                </a:tc>
                <a:tc>
                  <a:txBody>
                    <a:bodyPr/>
                    <a:lstStyle/>
                    <a:p>
                      <a:pPr algn="ctr"/>
                      <a:r>
                        <a:rPr lang="en-US" sz="1800"/>
                        <a:t>78.57%</a:t>
                      </a:r>
                    </a:p>
                  </a:txBody>
                  <a:tcPr anchor="ctr"/>
                </a:tc>
                <a:tc>
                  <a:txBody>
                    <a:bodyPr/>
                    <a:lstStyle/>
                    <a:p>
                      <a:pPr algn="ctr"/>
                      <a:r>
                        <a:rPr lang="en-US" sz="1800"/>
                        <a:t>21.43%</a:t>
                      </a:r>
                    </a:p>
                  </a:txBody>
                  <a:tcPr anchor="ctr"/>
                </a:tc>
                <a:extLst>
                  <a:ext uri="{0D108BD9-81ED-4DB2-BD59-A6C34878D82A}">
                    <a16:rowId xmlns:a16="http://schemas.microsoft.com/office/drawing/2014/main" val="367588405"/>
                  </a:ext>
                </a:extLst>
              </a:tr>
            </a:tbl>
          </a:graphicData>
        </a:graphic>
      </p:graphicFrame>
      <p:sp>
        <p:nvSpPr>
          <p:cNvPr id="4" name="TextBox 3">
            <a:extLst>
              <a:ext uri="{FF2B5EF4-FFF2-40B4-BE49-F238E27FC236}">
                <a16:creationId xmlns:a16="http://schemas.microsoft.com/office/drawing/2014/main" id="{EE486916-8E94-B2A2-0C2A-BBF44BDD49AE}"/>
              </a:ext>
            </a:extLst>
          </p:cNvPr>
          <p:cNvSpPr txBox="1"/>
          <p:nvPr/>
        </p:nvSpPr>
        <p:spPr>
          <a:xfrm>
            <a:off x="400120" y="3213556"/>
            <a:ext cx="7866892" cy="430887"/>
          </a:xfrm>
          <a:prstGeom prst="rect">
            <a:avLst/>
          </a:prstGeom>
          <a:noFill/>
        </p:spPr>
        <p:txBody>
          <a:bodyPr wrap="square" rtlCol="0">
            <a:spAutoFit/>
          </a:bodyPr>
          <a:lstStyle/>
          <a:p>
            <a:r>
              <a:rPr lang="en-US" sz="1100"/>
              <a:t>Source: Office of Grants Administration (OGA)</a:t>
            </a:r>
          </a:p>
          <a:p>
            <a:r>
              <a:rPr lang="en-US" sz="1100"/>
              <a:t>Reimbursement rates are only for eligible expenses. </a:t>
            </a:r>
          </a:p>
        </p:txBody>
      </p:sp>
      <p:sp>
        <p:nvSpPr>
          <p:cNvPr id="3" name="TextBox 2">
            <a:extLst>
              <a:ext uri="{FF2B5EF4-FFF2-40B4-BE49-F238E27FC236}">
                <a16:creationId xmlns:a16="http://schemas.microsoft.com/office/drawing/2014/main" id="{7E713D0B-A8BA-2FD6-7778-3DABF1D2E72D}"/>
              </a:ext>
            </a:extLst>
          </p:cNvPr>
          <p:cNvSpPr txBox="1"/>
          <p:nvPr/>
        </p:nvSpPr>
        <p:spPr>
          <a:xfrm>
            <a:off x="102310" y="3966177"/>
            <a:ext cx="11509969" cy="33855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a:latin typeface="Segoe UI" panose="020B0502040204020203" pitchFamily="34" charset="0"/>
                <a:cs typeface="Segoe UI" panose="020B0502040204020203" pitchFamily="34" charset="0"/>
              </a:rPr>
              <a:t>The “standard” rates set by OGA annually, additional reimbursement is available for districts that qualify for “bonuses”.</a:t>
            </a:r>
          </a:p>
        </p:txBody>
      </p:sp>
      <p:sp>
        <p:nvSpPr>
          <p:cNvPr id="8" name="TextBox 7">
            <a:extLst>
              <a:ext uri="{FF2B5EF4-FFF2-40B4-BE49-F238E27FC236}">
                <a16:creationId xmlns:a16="http://schemas.microsoft.com/office/drawing/2014/main" id="{F9FAD189-27AA-0162-FEA7-EE3E176B2180}"/>
              </a:ext>
            </a:extLst>
          </p:cNvPr>
          <p:cNvSpPr txBox="1"/>
          <p:nvPr/>
        </p:nvSpPr>
        <p:spPr>
          <a:xfrm>
            <a:off x="207836" y="5558264"/>
            <a:ext cx="11250554" cy="523220"/>
          </a:xfrm>
          <a:prstGeom prst="rect">
            <a:avLst/>
          </a:prstGeom>
          <a:noFill/>
        </p:spPr>
        <p:txBody>
          <a:bodyPr wrap="square">
            <a:spAutoFit/>
          </a:bodyPr>
          <a:lstStyle/>
          <a:p>
            <a:pPr>
              <a:spcAft>
                <a:spcPts val="600"/>
              </a:spcAft>
            </a:pPr>
            <a:r>
              <a:rPr lang="en-US" sz="1400">
                <a:latin typeface="Segoe UI" panose="020B0502040204020203" pitchFamily="34" charset="0"/>
                <a:cs typeface="Segoe UI" panose="020B0502040204020203" pitchFamily="34" charset="0"/>
              </a:rPr>
              <a:t>Note that state funding is limited for many of the capital renewal items in the FCA’s and addressing capital needs may be achieved most cost-effectively through consolidation and new construction.   </a:t>
            </a:r>
          </a:p>
        </p:txBody>
      </p:sp>
    </p:spTree>
    <p:extLst>
      <p:ext uri="{BB962C8B-B14F-4D97-AF65-F5344CB8AC3E}">
        <p14:creationId xmlns:p14="http://schemas.microsoft.com/office/powerpoint/2010/main" val="50057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F07DC-8879-F4D6-15DF-9BA803B9FFA1}"/>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8BA42CA-2875-C19D-A538-B7474E414C26}"/>
              </a:ext>
            </a:extLst>
          </p:cNvPr>
          <p:cNvSpPr/>
          <p:nvPr/>
        </p:nvSpPr>
        <p:spPr>
          <a:xfrm>
            <a:off x="5967792" y="2700376"/>
            <a:ext cx="5677882" cy="3556491"/>
          </a:xfrm>
          <a:prstGeom prst="roundRect">
            <a:avLst>
              <a:gd name="adj" fmla="val 3705"/>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083E312-7F85-217B-47F0-3CFA179AAF0C}"/>
              </a:ext>
            </a:extLst>
          </p:cNvPr>
          <p:cNvSpPr/>
          <p:nvPr/>
        </p:nvSpPr>
        <p:spPr>
          <a:xfrm>
            <a:off x="627513" y="2700376"/>
            <a:ext cx="5104420" cy="3556491"/>
          </a:xfrm>
          <a:prstGeom prst="roundRect">
            <a:avLst>
              <a:gd name="adj" fmla="val 3705"/>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F51A2-9E94-3612-C48B-10E5CDC7653B}"/>
              </a:ext>
            </a:extLst>
          </p:cNvPr>
          <p:cNvSpPr>
            <a:spLocks noGrp="1"/>
          </p:cNvSpPr>
          <p:nvPr>
            <p:ph type="title"/>
          </p:nvPr>
        </p:nvSpPr>
        <p:spPr>
          <a:xfrm>
            <a:off x="1411490" y="165991"/>
            <a:ext cx="10234184" cy="448574"/>
          </a:xfrm>
        </p:spPr>
        <p:txBody>
          <a:bodyPr>
            <a:noAutofit/>
          </a:bodyPr>
          <a:lstStyle/>
          <a:p>
            <a:r>
              <a:rPr lang="en-US" sz="4000"/>
              <a:t>What is a Master Plan?</a:t>
            </a:r>
          </a:p>
        </p:txBody>
      </p:sp>
      <p:sp>
        <p:nvSpPr>
          <p:cNvPr id="3" name="Content Placeholder 2">
            <a:extLst>
              <a:ext uri="{FF2B5EF4-FFF2-40B4-BE49-F238E27FC236}">
                <a16:creationId xmlns:a16="http://schemas.microsoft.com/office/drawing/2014/main" id="{E3B68E28-06EA-CBC7-2CBD-849DCB8E6A1A}"/>
              </a:ext>
            </a:extLst>
          </p:cNvPr>
          <p:cNvSpPr>
            <a:spLocks noGrp="1"/>
          </p:cNvSpPr>
          <p:nvPr>
            <p:ph idx="1"/>
          </p:nvPr>
        </p:nvSpPr>
        <p:spPr>
          <a:xfrm>
            <a:off x="627513" y="1123891"/>
            <a:ext cx="10936973" cy="1416545"/>
          </a:xfrm>
        </p:spPr>
        <p:txBody>
          <a:bodyPr>
            <a:normAutofit/>
          </a:bodyPr>
          <a:lstStyle/>
          <a:p>
            <a:pPr marL="0" indent="0">
              <a:buNone/>
            </a:pPr>
            <a:r>
              <a:rPr lang="en-US" sz="2400"/>
              <a:t>The Master Plan is a guidance document that establishes a long-term planning framework or “road map” to help guide capital investments, promote efficient operations, and help the district achieve its desired educational vision over the next decade and beyond. </a:t>
            </a:r>
          </a:p>
        </p:txBody>
      </p:sp>
      <p:sp>
        <p:nvSpPr>
          <p:cNvPr id="4" name="Slide Number Placeholder 3">
            <a:extLst>
              <a:ext uri="{FF2B5EF4-FFF2-40B4-BE49-F238E27FC236}">
                <a16:creationId xmlns:a16="http://schemas.microsoft.com/office/drawing/2014/main" id="{103CE8B8-45A2-E7B3-8232-B3201DBE2666}"/>
              </a:ext>
            </a:extLst>
          </p:cNvPr>
          <p:cNvSpPr>
            <a:spLocks noGrp="1"/>
          </p:cNvSpPr>
          <p:nvPr>
            <p:ph type="sldNum" sz="quarter" idx="4"/>
          </p:nvPr>
        </p:nvSpPr>
        <p:spPr/>
        <p:txBody>
          <a:bodyPr/>
          <a:lstStyle/>
          <a:p>
            <a:fld id="{BD6517CD-D3FD-4890-9CAF-9AFC152DABFD}" type="slidenum">
              <a:rPr lang="en-US" smtClean="0"/>
              <a:pPr/>
              <a:t>3</a:t>
            </a:fld>
            <a:endParaRPr lang="en-US"/>
          </a:p>
        </p:txBody>
      </p:sp>
      <p:sp>
        <p:nvSpPr>
          <p:cNvPr id="9" name="TextBox 8">
            <a:extLst>
              <a:ext uri="{FF2B5EF4-FFF2-40B4-BE49-F238E27FC236}">
                <a16:creationId xmlns:a16="http://schemas.microsoft.com/office/drawing/2014/main" id="{95348C8B-C25D-5003-9811-92127192551E}"/>
              </a:ext>
            </a:extLst>
          </p:cNvPr>
          <p:cNvSpPr txBox="1"/>
          <p:nvPr/>
        </p:nvSpPr>
        <p:spPr>
          <a:xfrm>
            <a:off x="695246" y="2772940"/>
            <a:ext cx="4968954" cy="2954655"/>
          </a:xfrm>
          <a:prstGeom prst="rect">
            <a:avLst/>
          </a:prstGeom>
          <a:noFill/>
        </p:spPr>
        <p:txBody>
          <a:bodyPr wrap="square" rtlCol="0">
            <a:spAutoFit/>
          </a:bodyPr>
          <a:lstStyle/>
          <a:p>
            <a:pPr>
              <a:spcAft>
                <a:spcPts val="1200"/>
              </a:spcAft>
            </a:pPr>
            <a:r>
              <a:rPr lang="en-US" sz="2400" b="1">
                <a:latin typeface="Segoe UI" panose="020B0502040204020203" pitchFamily="34" charset="0"/>
                <a:cs typeface="Segoe UI" panose="020B0502040204020203" pitchFamily="34" charset="0"/>
              </a:rPr>
              <a:t>Discovery Phase</a:t>
            </a:r>
          </a:p>
          <a:p>
            <a:pPr>
              <a:spcAft>
                <a:spcPts val="1200"/>
              </a:spcAft>
            </a:pPr>
            <a:r>
              <a:rPr lang="en-US" b="1">
                <a:latin typeface="Segoe UI" panose="020B0502040204020203" pitchFamily="34" charset="0"/>
                <a:cs typeface="Segoe UI" panose="020B0502040204020203" pitchFamily="34" charset="0"/>
              </a:rPr>
              <a:t>Assess current and future needs. Identify challenges and opportunities</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10-Year Enrollment Projections</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Capacity &amp; Utilization Study</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Facility Conditions Assessments (FCAs)</a:t>
            </a:r>
          </a:p>
          <a:p>
            <a:pPr>
              <a:spcAft>
                <a:spcPts val="1200"/>
              </a:spcAft>
            </a:pPr>
            <a:endParaRPr lang="en-US" b="1">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8AE7DFC4-0126-6F48-54FA-500C6F91211F}"/>
              </a:ext>
            </a:extLst>
          </p:cNvPr>
          <p:cNvSpPr txBox="1"/>
          <p:nvPr/>
        </p:nvSpPr>
        <p:spPr>
          <a:xfrm>
            <a:off x="6095999" y="2772940"/>
            <a:ext cx="5319156" cy="3323987"/>
          </a:xfrm>
          <a:prstGeom prst="rect">
            <a:avLst/>
          </a:prstGeom>
          <a:noFill/>
        </p:spPr>
        <p:txBody>
          <a:bodyPr wrap="square" rtlCol="0">
            <a:spAutoFit/>
          </a:bodyPr>
          <a:lstStyle/>
          <a:p>
            <a:pPr>
              <a:spcAft>
                <a:spcPts val="1200"/>
              </a:spcAft>
            </a:pPr>
            <a:r>
              <a:rPr lang="en-US" sz="2400" b="1">
                <a:latin typeface="Segoe UI" panose="020B0502040204020203" pitchFamily="34" charset="0"/>
                <a:cs typeface="Segoe UI" panose="020B0502040204020203" pitchFamily="34" charset="0"/>
              </a:rPr>
              <a:t>Master Planning Phase</a:t>
            </a:r>
          </a:p>
          <a:p>
            <a:pPr>
              <a:spcAft>
                <a:spcPts val="1200"/>
              </a:spcAft>
            </a:pPr>
            <a:r>
              <a:rPr lang="en-US" b="1">
                <a:latin typeface="Segoe UI" panose="020B0502040204020203" pitchFamily="34" charset="0"/>
                <a:cs typeface="Segoe UI" panose="020B0502040204020203" pitchFamily="34" charset="0"/>
              </a:rPr>
              <a:t>Develop short- and long-term planning options</a:t>
            </a:r>
          </a:p>
          <a:p>
            <a:pPr>
              <a:spcAft>
                <a:spcPts val="1200"/>
              </a:spcAft>
            </a:pPr>
            <a:r>
              <a:rPr lang="en-US">
                <a:latin typeface="Segoe UI" panose="020B0502040204020203" pitchFamily="34" charset="0"/>
                <a:cs typeface="Segoe UI" panose="020B0502040204020203" pitchFamily="34" charset="0"/>
              </a:rPr>
              <a:t>Iterative process looking at multiple options. Preferred option may include the following: </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Program needs &amp; expansion</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Facility Realignment &amp; Consolidation</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Capital Investment Strategy</a:t>
            </a:r>
          </a:p>
          <a:p>
            <a:pPr marL="285750" indent="-285750">
              <a:spcAft>
                <a:spcPts val="1200"/>
              </a:spcAft>
              <a:buFont typeface="Arial" panose="020B0604020202020204" pitchFamily="34" charset="0"/>
              <a:buChar char="•"/>
            </a:pPr>
            <a:r>
              <a:rPr lang="en-US">
                <a:latin typeface="Segoe UI" panose="020B0502040204020203" pitchFamily="34" charset="0"/>
                <a:cs typeface="Segoe UI" panose="020B0502040204020203" pitchFamily="34" charset="0"/>
              </a:rPr>
              <a:t>School Construction Program &amp; Site Selection</a:t>
            </a:r>
            <a:endParaRPr lang="en-US"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9754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C6B7-2C79-3E52-A304-63EBD52B9F7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29A0AE-1EAA-DBF1-941B-62D731CB4BA6}"/>
              </a:ext>
            </a:extLst>
          </p:cNvPr>
          <p:cNvSpPr>
            <a:spLocks noGrp="1"/>
          </p:cNvSpPr>
          <p:nvPr>
            <p:ph type="sldNum" sz="quarter" idx="4"/>
          </p:nvPr>
        </p:nvSpPr>
        <p:spPr/>
        <p:txBody>
          <a:bodyPr/>
          <a:lstStyle/>
          <a:p>
            <a:fld id="{BD6517CD-D3FD-4890-9CAF-9AFC152DABFD}" type="slidenum">
              <a:rPr lang="en-US" smtClean="0"/>
              <a:pPr/>
              <a:t>30</a:t>
            </a:fld>
            <a:endParaRPr lang="en-US"/>
          </a:p>
        </p:txBody>
      </p:sp>
      <p:sp>
        <p:nvSpPr>
          <p:cNvPr id="3" name="TextBox 2">
            <a:extLst>
              <a:ext uri="{FF2B5EF4-FFF2-40B4-BE49-F238E27FC236}">
                <a16:creationId xmlns:a16="http://schemas.microsoft.com/office/drawing/2014/main" id="{CE7AD1D6-222C-1C54-A835-C79D6949418A}"/>
              </a:ext>
            </a:extLst>
          </p:cNvPr>
          <p:cNvSpPr txBox="1"/>
          <p:nvPr/>
        </p:nvSpPr>
        <p:spPr>
          <a:xfrm>
            <a:off x="263288" y="1048124"/>
            <a:ext cx="11665419" cy="520142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a:latin typeface="Segoe UI" panose="020B0502040204020203" pitchFamily="34" charset="0"/>
                <a:cs typeface="Segoe UI" panose="020B0502040204020203" pitchFamily="34" charset="0"/>
              </a:rPr>
              <a:t>Leverage State Grants for</a:t>
            </a:r>
            <a:r>
              <a:rPr lang="en-US">
                <a:latin typeface="Segoe UI" panose="020B0502040204020203" pitchFamily="34" charset="0"/>
                <a:cs typeface="Segoe UI" panose="020B0502040204020203" pitchFamily="34" charset="0"/>
              </a:rPr>
              <a:t>: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Priority List Grants (new construction, additions, renovate-as-new)</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Non-Priority List Grants (health, safety, &amp; code violation; roofs; security; etc.)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Alliance District General Improvements Grant (covers capital renewal items not covered by other grants) – subject to funding availability.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Indoor Air Quality Grant – note current program has sunset, but legislature is exploring ways of funding this in future years.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Regional Special Education Facilities: These projects are reimbursed at an 80% rate (CGS§ 10-286(a)(4)).</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Regional Agriscience Centers: These projects are reimbursed at an 80% rate (CGS § 10- 286(a)(4)).</a:t>
            </a:r>
          </a:p>
          <a:p>
            <a:pPr marL="285750" indent="-285750">
              <a:spcAft>
                <a:spcPts val="600"/>
              </a:spcAft>
              <a:buFont typeface="Arial" panose="020B0604020202020204" pitchFamily="34" charset="0"/>
              <a:buChar char="•"/>
            </a:pPr>
            <a:r>
              <a:rPr lang="en-US" b="1">
                <a:latin typeface="Segoe UI" panose="020B0502040204020203" pitchFamily="34" charset="0"/>
                <a:cs typeface="Segoe UI" panose="020B0502040204020203" pitchFamily="34" charset="0"/>
              </a:rPr>
              <a:t>Utility Rebates</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Leverage utility rebates for energy efficiency upgrades (lighting, HVAC, boilers, etc.) </a:t>
            </a:r>
          </a:p>
          <a:p>
            <a:pPr marL="285750" indent="-285750">
              <a:spcAft>
                <a:spcPts val="600"/>
              </a:spcAft>
              <a:buFont typeface="Arial" panose="020B0604020202020204" pitchFamily="34" charset="0"/>
              <a:buChar char="•"/>
            </a:pPr>
            <a:r>
              <a:rPr lang="en-US" b="1">
                <a:latin typeface="Segoe UI" panose="020B0502040204020203" pitchFamily="34" charset="0"/>
                <a:cs typeface="Segoe UI" panose="020B0502040204020203" pitchFamily="34" charset="0"/>
              </a:rPr>
              <a:t>Local funding for CIP </a:t>
            </a:r>
          </a:p>
          <a:p>
            <a:pPr marL="742950" lvl="1" indent="-285750">
              <a:spcAft>
                <a:spcPts val="600"/>
              </a:spcAft>
              <a:buFont typeface="Arial" panose="020B0604020202020204" pitchFamily="34" charset="0"/>
              <a:buChar char="•"/>
            </a:pPr>
            <a:r>
              <a:rPr lang="en-US">
                <a:latin typeface="Segoe UI" panose="020B0502040204020203" pitchFamily="34" charset="0"/>
                <a:cs typeface="Segoe UI" panose="020B0502040204020203" pitchFamily="34" charset="0"/>
              </a:rPr>
              <a:t>Continue local capital improvement program to complement other funding strategies. </a:t>
            </a:r>
          </a:p>
          <a:p>
            <a:pPr marL="742950" lvl="1" indent="-285750">
              <a:spcAft>
                <a:spcPts val="600"/>
              </a:spcAft>
              <a:buFont typeface="Arial" panose="020B0604020202020204" pitchFamily="34" charset="0"/>
              <a:buChar char="•"/>
            </a:pPr>
            <a:endParaRPr lang="en-US">
              <a:latin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endParaRPr lang="en-US" sz="2000">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67CA83FF-7AED-4309-6B83-18990BC7F2A8}"/>
              </a:ext>
            </a:extLst>
          </p:cNvPr>
          <p:cNvSpPr txBox="1">
            <a:spLocks/>
          </p:cNvSpPr>
          <p:nvPr/>
        </p:nvSpPr>
        <p:spPr>
          <a:xfrm>
            <a:off x="1274744" y="133724"/>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Funding Opportunities</a:t>
            </a:r>
          </a:p>
        </p:txBody>
      </p:sp>
    </p:spTree>
    <p:extLst>
      <p:ext uri="{BB962C8B-B14F-4D97-AF65-F5344CB8AC3E}">
        <p14:creationId xmlns:p14="http://schemas.microsoft.com/office/powerpoint/2010/main" val="149937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0A915-F0E9-A7B8-CE80-03E73BE24F31}"/>
            </a:ext>
          </a:extLst>
        </p:cNvPr>
        <p:cNvGrpSpPr/>
        <p:nvPr/>
      </p:nvGrpSpPr>
      <p:grpSpPr>
        <a:xfrm>
          <a:off x="0" y="0"/>
          <a:ext cx="0" cy="0"/>
          <a:chOff x="0" y="0"/>
          <a:chExt cx="0" cy="0"/>
        </a:xfrm>
      </p:grpSpPr>
      <p:pic>
        <p:nvPicPr>
          <p:cNvPr id="6" name="Picture 5" descr="A qr code with a few black squares&#10;&#10;AI-generated content may be incorrect.">
            <a:extLst>
              <a:ext uri="{FF2B5EF4-FFF2-40B4-BE49-F238E27FC236}">
                <a16:creationId xmlns:a16="http://schemas.microsoft.com/office/drawing/2014/main" id="{94B94274-76BC-CE99-A074-D695E39D7F6C}"/>
              </a:ext>
            </a:extLst>
          </p:cNvPr>
          <p:cNvPicPr>
            <a:picLocks noChangeAspect="1"/>
          </p:cNvPicPr>
          <p:nvPr/>
        </p:nvPicPr>
        <p:blipFill>
          <a:blip r:embed="rId3"/>
          <a:stretch>
            <a:fillRect/>
          </a:stretch>
        </p:blipFill>
        <p:spPr>
          <a:xfrm>
            <a:off x="8025190" y="1533605"/>
            <a:ext cx="2438884" cy="2448167"/>
          </a:xfrm>
          <a:prstGeom prst="rect">
            <a:avLst/>
          </a:prstGeom>
        </p:spPr>
      </p:pic>
      <p:sp>
        <p:nvSpPr>
          <p:cNvPr id="2" name="Slide Number Placeholder 1">
            <a:extLst>
              <a:ext uri="{FF2B5EF4-FFF2-40B4-BE49-F238E27FC236}">
                <a16:creationId xmlns:a16="http://schemas.microsoft.com/office/drawing/2014/main" id="{5C9EFA2E-B4B3-1EAC-4FA6-942D907B9596}"/>
              </a:ext>
            </a:extLst>
          </p:cNvPr>
          <p:cNvSpPr>
            <a:spLocks noGrp="1"/>
          </p:cNvSpPr>
          <p:nvPr>
            <p:ph type="sldNum" sz="quarter" idx="4"/>
          </p:nvPr>
        </p:nvSpPr>
        <p:spPr/>
        <p:txBody>
          <a:bodyPr/>
          <a:lstStyle/>
          <a:p>
            <a:fld id="{BD6517CD-D3FD-4890-9CAF-9AFC152DABFD}" type="slidenum">
              <a:rPr lang="en-US" smtClean="0"/>
              <a:pPr/>
              <a:t>31</a:t>
            </a:fld>
            <a:endParaRPr lang="en-US"/>
          </a:p>
        </p:txBody>
      </p:sp>
      <p:sp>
        <p:nvSpPr>
          <p:cNvPr id="3" name="TextBox 2">
            <a:extLst>
              <a:ext uri="{FF2B5EF4-FFF2-40B4-BE49-F238E27FC236}">
                <a16:creationId xmlns:a16="http://schemas.microsoft.com/office/drawing/2014/main" id="{787AD860-38BE-4061-D566-A684EDAA9B24}"/>
              </a:ext>
            </a:extLst>
          </p:cNvPr>
          <p:cNvSpPr txBox="1"/>
          <p:nvPr/>
        </p:nvSpPr>
        <p:spPr>
          <a:xfrm>
            <a:off x="364077" y="1178615"/>
            <a:ext cx="6146451" cy="1800493"/>
          </a:xfrm>
          <a:prstGeom prst="rect">
            <a:avLst/>
          </a:prstGeom>
          <a:noFill/>
        </p:spPr>
        <p:txBody>
          <a:bodyPr wrap="square" rtlCol="0">
            <a:spAutoFit/>
          </a:bodyPr>
          <a:lstStyle/>
          <a:p>
            <a:pPr>
              <a:spcAft>
                <a:spcPts val="600"/>
              </a:spcAft>
            </a:pPr>
            <a:r>
              <a:rPr lang="en-US" sz="2400" b="1" dirty="0">
                <a:latin typeface="Segoe UI" panose="020B0502040204020203" pitchFamily="34" charset="0"/>
                <a:cs typeface="Segoe UI" panose="020B0502040204020203" pitchFamily="34" charset="0"/>
              </a:rPr>
              <a:t>Community Informational Meetings </a:t>
            </a:r>
          </a:p>
          <a:p>
            <a:pPr marL="285750" indent="-285750">
              <a:spcAft>
                <a:spcPts val="6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March 31, 2025 at Harding HS</a:t>
            </a:r>
          </a:p>
          <a:p>
            <a:pPr marL="285750" indent="-285750">
              <a:spcAft>
                <a:spcPts val="6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April 2, 2025 at Central HS</a:t>
            </a:r>
          </a:p>
          <a:p>
            <a:pPr marL="285750" indent="-285750">
              <a:spcAft>
                <a:spcPts val="600"/>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April 3, 2025 at Bassick HS</a:t>
            </a:r>
          </a:p>
        </p:txBody>
      </p:sp>
      <p:sp>
        <p:nvSpPr>
          <p:cNvPr id="5" name="Title 1">
            <a:extLst>
              <a:ext uri="{FF2B5EF4-FFF2-40B4-BE49-F238E27FC236}">
                <a16:creationId xmlns:a16="http://schemas.microsoft.com/office/drawing/2014/main" id="{F4504579-376C-E948-9440-A975E323E6F2}"/>
              </a:ext>
            </a:extLst>
          </p:cNvPr>
          <p:cNvSpPr txBox="1">
            <a:spLocks/>
          </p:cNvSpPr>
          <p:nvPr/>
        </p:nvSpPr>
        <p:spPr>
          <a:xfrm>
            <a:off x="1274744" y="133724"/>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Next Steps…</a:t>
            </a:r>
          </a:p>
        </p:txBody>
      </p:sp>
      <p:pic>
        <p:nvPicPr>
          <p:cNvPr id="7" name="Picture 6" descr="A close up of numbers&#10;&#10;AI-generated content may be incorrect.">
            <a:extLst>
              <a:ext uri="{FF2B5EF4-FFF2-40B4-BE49-F238E27FC236}">
                <a16:creationId xmlns:a16="http://schemas.microsoft.com/office/drawing/2014/main" id="{4436F38E-65E8-E0A6-7A13-3627517042B0}"/>
              </a:ext>
            </a:extLst>
          </p:cNvPr>
          <p:cNvPicPr>
            <a:picLocks noChangeAspect="1"/>
          </p:cNvPicPr>
          <p:nvPr/>
        </p:nvPicPr>
        <p:blipFill>
          <a:blip r:embed="rId4"/>
          <a:srcRect r="88" b="1548"/>
          <a:stretch/>
        </p:blipFill>
        <p:spPr>
          <a:xfrm>
            <a:off x="7001458" y="4116759"/>
            <a:ext cx="4486348" cy="2147088"/>
          </a:xfrm>
          <a:prstGeom prst="rect">
            <a:avLst/>
          </a:prstGeom>
        </p:spPr>
      </p:pic>
      <p:sp>
        <p:nvSpPr>
          <p:cNvPr id="4" name="TextBox 3">
            <a:extLst>
              <a:ext uri="{FF2B5EF4-FFF2-40B4-BE49-F238E27FC236}">
                <a16:creationId xmlns:a16="http://schemas.microsoft.com/office/drawing/2014/main" id="{C77B43A8-6015-023B-5C6E-C46BE898C8B6}"/>
              </a:ext>
            </a:extLst>
          </p:cNvPr>
          <p:cNvSpPr txBox="1"/>
          <p:nvPr/>
        </p:nvSpPr>
        <p:spPr>
          <a:xfrm>
            <a:off x="7903465" y="1048124"/>
            <a:ext cx="4102608" cy="461665"/>
          </a:xfrm>
          <a:prstGeom prst="rect">
            <a:avLst/>
          </a:prstGeom>
          <a:noFill/>
        </p:spPr>
        <p:txBody>
          <a:bodyPr wrap="square" rtlCol="0">
            <a:spAutoFit/>
          </a:bodyPr>
          <a:lstStyle/>
          <a:p>
            <a:pPr>
              <a:spcAft>
                <a:spcPts val="600"/>
              </a:spcAft>
            </a:pPr>
            <a:r>
              <a:rPr lang="en-US" sz="2400" b="1">
                <a:latin typeface="Segoe UI" panose="020B0502040204020203" pitchFamily="34" charset="0"/>
                <a:cs typeface="Segoe UI" panose="020B0502040204020203" pitchFamily="34" charset="0"/>
              </a:rPr>
              <a:t>Thought Exchange </a:t>
            </a:r>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0952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F0BC-A689-5D41-1425-2ED40F595CB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439558-C0A5-B652-E863-0F744E8716A0}"/>
              </a:ext>
            </a:extLst>
          </p:cNvPr>
          <p:cNvSpPr>
            <a:spLocks noGrp="1"/>
          </p:cNvSpPr>
          <p:nvPr>
            <p:ph type="sldNum" sz="quarter" idx="4"/>
          </p:nvPr>
        </p:nvSpPr>
        <p:spPr/>
        <p:txBody>
          <a:bodyPr/>
          <a:lstStyle/>
          <a:p>
            <a:fld id="{BD6517CD-D3FD-4890-9CAF-9AFC152DABFD}" type="slidenum">
              <a:rPr lang="en-US" smtClean="0"/>
              <a:pPr/>
              <a:t>32</a:t>
            </a:fld>
            <a:endParaRPr lang="en-US"/>
          </a:p>
        </p:txBody>
      </p:sp>
      <p:sp>
        <p:nvSpPr>
          <p:cNvPr id="5" name="Title 1">
            <a:extLst>
              <a:ext uri="{FF2B5EF4-FFF2-40B4-BE49-F238E27FC236}">
                <a16:creationId xmlns:a16="http://schemas.microsoft.com/office/drawing/2014/main" id="{982FC427-30A5-31DF-55F0-8173DFE87179}"/>
              </a:ext>
            </a:extLst>
          </p:cNvPr>
          <p:cNvSpPr txBox="1">
            <a:spLocks/>
          </p:cNvSpPr>
          <p:nvPr/>
        </p:nvSpPr>
        <p:spPr>
          <a:xfrm>
            <a:off x="3220353" y="2633472"/>
            <a:ext cx="575129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dirty="0">
                <a:latin typeface="Segoe UI" panose="020B0502040204020203" pitchFamily="34" charset="0"/>
                <a:cs typeface="Segoe UI" panose="020B0502040204020203" pitchFamily="34" charset="0"/>
              </a:rPr>
              <a:t>Additional Information</a:t>
            </a:r>
          </a:p>
          <a:p>
            <a:pPr algn="ctr"/>
            <a:r>
              <a:rPr lang="en-US" dirty="0">
                <a:latin typeface="Segoe UI" panose="020B0502040204020203" pitchFamily="34" charset="0"/>
                <a:cs typeface="Segoe UI" panose="020B0502040204020203" pitchFamily="34" charset="0"/>
              </a:rPr>
              <a:t>For Q&amp;A if needed</a:t>
            </a:r>
          </a:p>
        </p:txBody>
      </p:sp>
    </p:spTree>
    <p:extLst>
      <p:ext uri="{BB962C8B-B14F-4D97-AF65-F5344CB8AC3E}">
        <p14:creationId xmlns:p14="http://schemas.microsoft.com/office/powerpoint/2010/main" val="308225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12BC-457E-9643-3906-951720ACFB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E6AAE4-E2E6-AC13-00D2-06B7FE91454A}"/>
              </a:ext>
            </a:extLst>
          </p:cNvPr>
          <p:cNvSpPr>
            <a:spLocks noGrp="1"/>
          </p:cNvSpPr>
          <p:nvPr>
            <p:ph type="sldNum" sz="quarter" idx="4"/>
          </p:nvPr>
        </p:nvSpPr>
        <p:spPr/>
        <p:txBody>
          <a:bodyPr/>
          <a:lstStyle/>
          <a:p>
            <a:fld id="{BD6517CD-D3FD-4890-9CAF-9AFC152DABFD}" type="slidenum">
              <a:rPr lang="en-US" smtClean="0"/>
              <a:pPr/>
              <a:t>33</a:t>
            </a:fld>
            <a:endParaRPr lang="en-US"/>
          </a:p>
        </p:txBody>
      </p:sp>
      <p:sp>
        <p:nvSpPr>
          <p:cNvPr id="57" name="Title 1">
            <a:extLst>
              <a:ext uri="{FF2B5EF4-FFF2-40B4-BE49-F238E27FC236}">
                <a16:creationId xmlns:a16="http://schemas.microsoft.com/office/drawing/2014/main" id="{E613131F-B047-1B35-4792-ACD2D855C11A}"/>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Ongoing Projects</a:t>
            </a:r>
          </a:p>
        </p:txBody>
      </p:sp>
      <p:sp>
        <p:nvSpPr>
          <p:cNvPr id="3" name="TextBox 2">
            <a:extLst>
              <a:ext uri="{FF2B5EF4-FFF2-40B4-BE49-F238E27FC236}">
                <a16:creationId xmlns:a16="http://schemas.microsoft.com/office/drawing/2014/main" id="{68AEC473-140E-F460-2548-320C176B52C8}"/>
              </a:ext>
            </a:extLst>
          </p:cNvPr>
          <p:cNvSpPr txBox="1"/>
          <p:nvPr/>
        </p:nvSpPr>
        <p:spPr>
          <a:xfrm>
            <a:off x="469900" y="1244600"/>
            <a:ext cx="11167134" cy="4170372"/>
          </a:xfrm>
          <a:prstGeom prst="rect">
            <a:avLst/>
          </a:prstGeom>
          <a:noFill/>
        </p:spPr>
        <p:txBody>
          <a:bodyPr wrap="square" rtlCol="0">
            <a:spAutoFit/>
          </a:bodyPr>
          <a:lstStyle/>
          <a:p>
            <a:pPr>
              <a:spcAft>
                <a:spcPts val="600"/>
              </a:spcAft>
            </a:pPr>
            <a:r>
              <a:rPr lang="en-US" sz="2400" b="1">
                <a:latin typeface="Segoe UI" panose="020B0502040204020203" pitchFamily="34" charset="0"/>
                <a:cs typeface="Segoe UI" panose="020B0502040204020203" pitchFamily="34" charset="0"/>
              </a:rPr>
              <a:t>New Winthrop</a:t>
            </a:r>
          </a:p>
          <a:p>
            <a:pPr marL="285750"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Under Design with </a:t>
            </a:r>
            <a:r>
              <a:rPr lang="en-US" sz="2400" b="1">
                <a:latin typeface="Segoe UI" panose="020B0502040204020203" pitchFamily="34" charset="0"/>
                <a:cs typeface="Segoe UI" panose="020B0502040204020203" pitchFamily="34" charset="0"/>
              </a:rPr>
              <a:t>anticipated opening date of fall 2028</a:t>
            </a:r>
          </a:p>
          <a:p>
            <a:pPr marL="285750"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Preliminary Design shows 29 K-8 classrooms, 2 RISE classrooms, 7 shared PK and 3 special education PK classrooms (Skane program). </a:t>
            </a:r>
          </a:p>
          <a:p>
            <a:pPr marL="285750"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Currently only 607 PK-8 students in Winthrop – evaluate enrollment in 2027-28 and consider enlarging attendance zone if warranted. </a:t>
            </a:r>
          </a:p>
          <a:p>
            <a:pPr marL="285750" indent="-285750">
              <a:spcAft>
                <a:spcPts val="600"/>
              </a:spcAft>
              <a:buFont typeface="Arial" panose="020B0604020202020204" pitchFamily="34" charset="0"/>
              <a:buChar char="•"/>
            </a:pPr>
            <a:r>
              <a:rPr lang="en-US" sz="2400">
                <a:latin typeface="Segoe UI" panose="020B0502040204020203" pitchFamily="34" charset="0"/>
                <a:cs typeface="Segoe UI" panose="020B0502040204020203" pitchFamily="34" charset="0"/>
              </a:rPr>
              <a:t>Winthrop will swing to South End School during construction for 2026-27 and 2027-28. </a:t>
            </a:r>
          </a:p>
          <a:p>
            <a:pPr marL="285750" indent="-285750">
              <a:spcAft>
                <a:spcPts val="600"/>
              </a:spcAft>
              <a:buFont typeface="Arial" panose="020B0604020202020204" pitchFamily="34" charset="0"/>
              <a:buChar char="•"/>
            </a:pPr>
            <a:r>
              <a:rPr lang="en-US" sz="2400" b="1">
                <a:latin typeface="Segoe UI" panose="020B0502040204020203" pitchFamily="34" charset="0"/>
                <a:cs typeface="Segoe UI" panose="020B0502040204020203" pitchFamily="34" charset="0"/>
              </a:rPr>
              <a:t>Skane program will move to New Winthrop </a:t>
            </a:r>
            <a:r>
              <a:rPr lang="en-US" sz="2400">
                <a:latin typeface="Segoe UI" panose="020B0502040204020203" pitchFamily="34" charset="0"/>
                <a:cs typeface="Segoe UI" panose="020B0502040204020203" pitchFamily="34" charset="0"/>
              </a:rPr>
              <a:t>– demolish existing Skane building and leverage site for future school construction program.</a:t>
            </a:r>
          </a:p>
        </p:txBody>
      </p:sp>
    </p:spTree>
    <p:extLst>
      <p:ext uri="{BB962C8B-B14F-4D97-AF65-F5344CB8AC3E}">
        <p14:creationId xmlns:p14="http://schemas.microsoft.com/office/powerpoint/2010/main" val="1589150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47EF2-E70F-8581-8E52-B736B8ABAE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A39A7-669B-C95F-1470-482D9F005FB8}"/>
              </a:ext>
            </a:extLst>
          </p:cNvPr>
          <p:cNvSpPr>
            <a:spLocks noGrp="1"/>
          </p:cNvSpPr>
          <p:nvPr>
            <p:ph type="sldNum" sz="quarter" idx="4"/>
          </p:nvPr>
        </p:nvSpPr>
        <p:spPr/>
        <p:txBody>
          <a:bodyPr/>
          <a:lstStyle/>
          <a:p>
            <a:fld id="{BD6517CD-D3FD-4890-9CAF-9AFC152DABFD}" type="slidenum">
              <a:rPr lang="en-US" smtClean="0"/>
              <a:pPr/>
              <a:t>34</a:t>
            </a:fld>
            <a:endParaRPr lang="en-US"/>
          </a:p>
        </p:txBody>
      </p:sp>
      <p:sp>
        <p:nvSpPr>
          <p:cNvPr id="57" name="Title 1">
            <a:extLst>
              <a:ext uri="{FF2B5EF4-FFF2-40B4-BE49-F238E27FC236}">
                <a16:creationId xmlns:a16="http://schemas.microsoft.com/office/drawing/2014/main" id="{3D3E9920-95D9-5C6B-58A8-E30BBAED09DA}"/>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1 Construction Projects</a:t>
            </a:r>
          </a:p>
        </p:txBody>
      </p:sp>
      <p:sp>
        <p:nvSpPr>
          <p:cNvPr id="3" name="TextBox 2">
            <a:extLst>
              <a:ext uri="{FF2B5EF4-FFF2-40B4-BE49-F238E27FC236}">
                <a16:creationId xmlns:a16="http://schemas.microsoft.com/office/drawing/2014/main" id="{DF6DA9A5-4F11-5B85-6784-8EE4A190E780}"/>
              </a:ext>
            </a:extLst>
          </p:cNvPr>
          <p:cNvSpPr txBox="1"/>
          <p:nvPr/>
        </p:nvSpPr>
        <p:spPr>
          <a:xfrm>
            <a:off x="508469" y="1208656"/>
            <a:ext cx="11487825" cy="4893647"/>
          </a:xfrm>
          <a:prstGeom prst="rect">
            <a:avLst/>
          </a:prstGeom>
          <a:noFill/>
        </p:spPr>
        <p:txBody>
          <a:bodyPr wrap="square" rtlCol="0">
            <a:spAutoFit/>
          </a:bodyPr>
          <a:lstStyle/>
          <a:p>
            <a:r>
              <a:rPr lang="en-US" sz="2400" b="1">
                <a:latin typeface="Segoe UI" panose="020B0502040204020203" pitchFamily="34" charset="0"/>
                <a:cs typeface="Segoe UI" panose="020B0502040204020203" pitchFamily="34" charset="0"/>
              </a:rPr>
              <a:t>New East Side School </a:t>
            </a:r>
            <a:r>
              <a:rPr lang="en-US" sz="2400">
                <a:latin typeface="Segoe UI" panose="020B0502040204020203" pitchFamily="34" charset="0"/>
                <a:cs typeface="Segoe UI" panose="020B0502040204020203" pitchFamily="34" charset="0"/>
              </a:rPr>
              <a:t>(Old Harding Site)</a:t>
            </a:r>
            <a:endParaRPr lang="en-US" sz="2400" b="1">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Target Capacity of 750 K-8 + Pre-K</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Recommend incorporating additional space for districtwide special programs (RISE, SOAR, etc.). </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Facilitates consolidation 3 to 4 older facilities in the SE quadrant (Hall, Edison, Beardsley, and Dunbar)</a:t>
            </a:r>
          </a:p>
          <a:p>
            <a:endParaRPr lang="en-US" sz="2400">
              <a:latin typeface="Segoe UI" panose="020B0502040204020203" pitchFamily="34" charset="0"/>
              <a:cs typeface="Segoe UI" panose="020B0502040204020203" pitchFamily="34" charset="0"/>
            </a:endParaRPr>
          </a:p>
          <a:p>
            <a:r>
              <a:rPr lang="en-US" sz="2400" b="1">
                <a:latin typeface="Segoe UI" panose="020B0502040204020203" pitchFamily="34" charset="0"/>
                <a:cs typeface="Segoe UI" panose="020B0502040204020203" pitchFamily="34" charset="0"/>
              </a:rPr>
              <a:t>New Special Program School </a:t>
            </a:r>
            <a:r>
              <a:rPr lang="en-US" sz="2400">
                <a:latin typeface="Segoe UI" panose="020B0502040204020203" pitchFamily="34" charset="0"/>
                <a:cs typeface="Segoe UI" panose="020B0502040204020203" pitchFamily="34" charset="0"/>
              </a:rPr>
              <a:t>(Skane Site)</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Demolish existing Skane building and re-use site</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Allow out-placed students who receive special education to return to BPS</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Specialized Services (Autism, etc.)</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Potentially draws in regional students (tuition program)</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Incorporate programs at BLC – close facility</a:t>
            </a:r>
          </a:p>
        </p:txBody>
      </p:sp>
    </p:spTree>
    <p:extLst>
      <p:ext uri="{BB962C8B-B14F-4D97-AF65-F5344CB8AC3E}">
        <p14:creationId xmlns:p14="http://schemas.microsoft.com/office/powerpoint/2010/main" val="246675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047D-37D1-F0FF-18D0-168BE0C0A39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10A1C-FF2A-D37D-22B0-26A5FDE95AD6}"/>
              </a:ext>
            </a:extLst>
          </p:cNvPr>
          <p:cNvSpPr>
            <a:spLocks noGrp="1"/>
          </p:cNvSpPr>
          <p:nvPr>
            <p:ph type="sldNum" sz="quarter" idx="4"/>
          </p:nvPr>
        </p:nvSpPr>
        <p:spPr/>
        <p:txBody>
          <a:bodyPr/>
          <a:lstStyle/>
          <a:p>
            <a:fld id="{BD6517CD-D3FD-4890-9CAF-9AFC152DABFD}" type="slidenum">
              <a:rPr lang="en-US" smtClean="0"/>
              <a:pPr/>
              <a:t>35</a:t>
            </a:fld>
            <a:endParaRPr lang="en-US"/>
          </a:p>
        </p:txBody>
      </p:sp>
      <p:sp>
        <p:nvSpPr>
          <p:cNvPr id="3" name="TextBox 2">
            <a:extLst>
              <a:ext uri="{FF2B5EF4-FFF2-40B4-BE49-F238E27FC236}">
                <a16:creationId xmlns:a16="http://schemas.microsoft.com/office/drawing/2014/main" id="{796ACCD7-3902-D98A-B594-12870FFA186D}"/>
              </a:ext>
            </a:extLst>
          </p:cNvPr>
          <p:cNvSpPr txBox="1"/>
          <p:nvPr/>
        </p:nvSpPr>
        <p:spPr>
          <a:xfrm>
            <a:off x="508468" y="1165757"/>
            <a:ext cx="11252200" cy="461665"/>
          </a:xfrm>
          <a:prstGeom prst="rect">
            <a:avLst/>
          </a:prstGeom>
          <a:noFill/>
        </p:spPr>
        <p:txBody>
          <a:bodyPr wrap="square" rtlCol="0">
            <a:spAutoFit/>
          </a:bodyPr>
          <a:lstStyle/>
          <a:p>
            <a:r>
              <a:rPr lang="en-US" sz="2400" b="1">
                <a:latin typeface="Segoe UI" panose="020B0502040204020203" pitchFamily="34" charset="0"/>
                <a:cs typeface="Segoe UI" panose="020B0502040204020203" pitchFamily="34" charset="0"/>
              </a:rPr>
              <a:t>New Park City Magnet + Classical Studies Academy (JFK Model)</a:t>
            </a:r>
            <a:endParaRPr lang="en-US" sz="2400" i="1">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510079B4-84C4-B828-A1C9-420950957D70}"/>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2A Construction Projects</a:t>
            </a:r>
          </a:p>
        </p:txBody>
      </p:sp>
      <p:sp>
        <p:nvSpPr>
          <p:cNvPr id="6" name="TextBox 5">
            <a:extLst>
              <a:ext uri="{FF2B5EF4-FFF2-40B4-BE49-F238E27FC236}">
                <a16:creationId xmlns:a16="http://schemas.microsoft.com/office/drawing/2014/main" id="{6AFC004F-B897-D626-2F4F-30FF98F7F2BF}"/>
              </a:ext>
            </a:extLst>
          </p:cNvPr>
          <p:cNvSpPr txBox="1"/>
          <p:nvPr/>
        </p:nvSpPr>
        <p:spPr>
          <a:xfrm>
            <a:off x="508468" y="1759788"/>
            <a:ext cx="6453049" cy="4093428"/>
          </a:xfrm>
          <a:prstGeom prst="rect">
            <a:avLst/>
          </a:prstGeom>
          <a:noFill/>
        </p:spPr>
        <p:txBody>
          <a:bodyPr wrap="square">
            <a:spAutoFit/>
          </a:bodyPr>
          <a:lstStyle/>
          <a:p>
            <a:pPr marL="742950" lvl="1"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Leverage existing Park City Magnet site. Large site (16 acres)</a:t>
            </a:r>
          </a:p>
          <a:p>
            <a:pPr marL="742950" lvl="1"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Construct two ~500-student PK-8 schools co-located on site (Barnum/Waltersville or JFK Campus model) </a:t>
            </a:r>
          </a:p>
          <a:p>
            <a:pPr marL="1200150" lvl="2"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Shared core spaces should be evaluated as part of architectural feasibility</a:t>
            </a:r>
          </a:p>
          <a:p>
            <a:pPr marL="1200150" lvl="2"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Potential for shared transportation </a:t>
            </a:r>
          </a:p>
          <a:p>
            <a:pPr marL="742950" lvl="1"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Move Park City to South End Swing Space after Winthrop project completed. </a:t>
            </a:r>
          </a:p>
          <a:p>
            <a:pPr marL="742950" lvl="1" indent="-285750">
              <a:buFont typeface="Arial" panose="020B0604020202020204" pitchFamily="34" charset="0"/>
              <a:buChar char="•"/>
            </a:pPr>
            <a:r>
              <a:rPr lang="en-US" sz="2000">
                <a:latin typeface="Segoe UI" panose="020B0502040204020203" pitchFamily="34" charset="0"/>
                <a:cs typeface="Segoe UI" panose="020B0502040204020203" pitchFamily="34" charset="0"/>
              </a:rPr>
              <a:t>Project timeline could be accelerated if construction occurs while existing building is occupied. </a:t>
            </a:r>
          </a:p>
        </p:txBody>
      </p:sp>
      <p:pic>
        <p:nvPicPr>
          <p:cNvPr id="8" name="Picture 7">
            <a:extLst>
              <a:ext uri="{FF2B5EF4-FFF2-40B4-BE49-F238E27FC236}">
                <a16:creationId xmlns:a16="http://schemas.microsoft.com/office/drawing/2014/main" id="{C98AF33D-024D-E97A-2636-195700E37859}"/>
              </a:ext>
            </a:extLst>
          </p:cNvPr>
          <p:cNvPicPr>
            <a:picLocks noChangeAspect="1"/>
          </p:cNvPicPr>
          <p:nvPr/>
        </p:nvPicPr>
        <p:blipFill>
          <a:blip r:embed="rId3"/>
          <a:stretch>
            <a:fillRect/>
          </a:stretch>
        </p:blipFill>
        <p:spPr>
          <a:xfrm>
            <a:off x="7397307" y="1677580"/>
            <a:ext cx="4286225" cy="4311340"/>
          </a:xfrm>
          <a:prstGeom prst="rect">
            <a:avLst/>
          </a:prstGeom>
        </p:spPr>
      </p:pic>
    </p:spTree>
    <p:extLst>
      <p:ext uri="{BB962C8B-B14F-4D97-AF65-F5344CB8AC3E}">
        <p14:creationId xmlns:p14="http://schemas.microsoft.com/office/powerpoint/2010/main" val="2585194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C2663-50BA-3505-982C-B8B8CB53AF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832FB-5574-138E-F2D5-6E12FF315D99}"/>
              </a:ext>
            </a:extLst>
          </p:cNvPr>
          <p:cNvSpPr>
            <a:spLocks noGrp="1"/>
          </p:cNvSpPr>
          <p:nvPr>
            <p:ph type="sldNum" sz="quarter" idx="4"/>
          </p:nvPr>
        </p:nvSpPr>
        <p:spPr/>
        <p:txBody>
          <a:bodyPr/>
          <a:lstStyle/>
          <a:p>
            <a:fld id="{BD6517CD-D3FD-4890-9CAF-9AFC152DABFD}" type="slidenum">
              <a:rPr lang="en-US" smtClean="0"/>
              <a:pPr/>
              <a:t>36</a:t>
            </a:fld>
            <a:endParaRPr lang="en-US"/>
          </a:p>
        </p:txBody>
      </p:sp>
      <p:sp>
        <p:nvSpPr>
          <p:cNvPr id="57" name="Title 1">
            <a:extLst>
              <a:ext uri="{FF2B5EF4-FFF2-40B4-BE49-F238E27FC236}">
                <a16:creationId xmlns:a16="http://schemas.microsoft.com/office/drawing/2014/main" id="{476028ED-CAAD-40AA-9862-5F8191563788}"/>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2B Construction Projects</a:t>
            </a:r>
          </a:p>
        </p:txBody>
      </p:sp>
      <p:sp>
        <p:nvSpPr>
          <p:cNvPr id="3" name="TextBox 2">
            <a:extLst>
              <a:ext uri="{FF2B5EF4-FFF2-40B4-BE49-F238E27FC236}">
                <a16:creationId xmlns:a16="http://schemas.microsoft.com/office/drawing/2014/main" id="{8C0A080E-49B5-710F-7DCA-1B7635F6DC16}"/>
              </a:ext>
            </a:extLst>
          </p:cNvPr>
          <p:cNvSpPr txBox="1"/>
          <p:nvPr/>
        </p:nvSpPr>
        <p:spPr>
          <a:xfrm>
            <a:off x="322687" y="1187449"/>
            <a:ext cx="5106563" cy="3416320"/>
          </a:xfrm>
          <a:prstGeom prst="rect">
            <a:avLst/>
          </a:prstGeom>
          <a:noFill/>
        </p:spPr>
        <p:txBody>
          <a:bodyPr wrap="square" rtlCol="0">
            <a:spAutoFit/>
          </a:bodyPr>
          <a:lstStyle/>
          <a:p>
            <a:r>
              <a:rPr lang="en-US" sz="2400" b="1">
                <a:latin typeface="Segoe UI" panose="020B0502040204020203" pitchFamily="34" charset="0"/>
                <a:cs typeface="Segoe UI" panose="020B0502040204020203" pitchFamily="34" charset="0"/>
              </a:rPr>
              <a:t>Blackham Renovate-as-New/Reconstruction –</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Phased approach – renovate one wing of the building at a time</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Partial swing (students move out of renovated area) to South End</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Potential to condense schedule if second swing space is identified</a:t>
            </a:r>
          </a:p>
          <a:p>
            <a:pPr marL="742950" lvl="1" indent="-285750">
              <a:buFont typeface="Arial" panose="020B0604020202020204" pitchFamily="34" charset="0"/>
              <a:buChar char="•"/>
            </a:pPr>
            <a:endParaRPr lang="en-US" sz="240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241E64AA-DECA-4449-70D0-397D8CCC58AB}"/>
              </a:ext>
            </a:extLst>
          </p:cNvPr>
          <p:cNvPicPr>
            <a:picLocks noChangeAspect="1"/>
          </p:cNvPicPr>
          <p:nvPr/>
        </p:nvPicPr>
        <p:blipFill>
          <a:blip r:embed="rId3"/>
          <a:srcRect t="19590"/>
          <a:stretch/>
        </p:blipFill>
        <p:spPr>
          <a:xfrm>
            <a:off x="5300618" y="1449187"/>
            <a:ext cx="6997705" cy="4017513"/>
          </a:xfrm>
          <a:prstGeom prst="rect">
            <a:avLst/>
          </a:prstGeom>
        </p:spPr>
      </p:pic>
      <p:sp>
        <p:nvSpPr>
          <p:cNvPr id="6" name="Rectangle 5">
            <a:extLst>
              <a:ext uri="{FF2B5EF4-FFF2-40B4-BE49-F238E27FC236}">
                <a16:creationId xmlns:a16="http://schemas.microsoft.com/office/drawing/2014/main" id="{9C6FF4C4-2AC9-5ABD-E403-47FC652EC0D0}"/>
              </a:ext>
            </a:extLst>
          </p:cNvPr>
          <p:cNvSpPr/>
          <p:nvPr/>
        </p:nvSpPr>
        <p:spPr>
          <a:xfrm>
            <a:off x="5689370" y="3632820"/>
            <a:ext cx="3886200" cy="14249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E3ECD8-0B12-D5BF-64E3-4D8093807FFD}"/>
              </a:ext>
            </a:extLst>
          </p:cNvPr>
          <p:cNvSpPr/>
          <p:nvPr/>
        </p:nvSpPr>
        <p:spPr>
          <a:xfrm>
            <a:off x="6146570" y="1706394"/>
            <a:ext cx="4229100" cy="1664816"/>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69FFD4-38DD-EF8F-5A78-54360CE8A933}"/>
              </a:ext>
            </a:extLst>
          </p:cNvPr>
          <p:cNvSpPr txBox="1"/>
          <p:nvPr/>
        </p:nvSpPr>
        <p:spPr>
          <a:xfrm>
            <a:off x="7582869" y="1078640"/>
            <a:ext cx="1992701" cy="523220"/>
          </a:xfrm>
          <a:prstGeom prst="rect">
            <a:avLst/>
          </a:prstGeom>
          <a:noFill/>
        </p:spPr>
        <p:txBody>
          <a:bodyPr wrap="square" rtlCol="0">
            <a:spAutoFit/>
          </a:bodyPr>
          <a:lstStyle/>
          <a:p>
            <a:r>
              <a:rPr lang="en-US" sz="1400" b="1"/>
              <a:t>Swing Phase 1: Grades 5-8</a:t>
            </a:r>
          </a:p>
        </p:txBody>
      </p:sp>
      <p:sp>
        <p:nvSpPr>
          <p:cNvPr id="9" name="TextBox 8">
            <a:extLst>
              <a:ext uri="{FF2B5EF4-FFF2-40B4-BE49-F238E27FC236}">
                <a16:creationId xmlns:a16="http://schemas.microsoft.com/office/drawing/2014/main" id="{37B0986B-A5F4-CA34-DF03-DA6D8F0E4176}"/>
              </a:ext>
            </a:extLst>
          </p:cNvPr>
          <p:cNvSpPr txBox="1"/>
          <p:nvPr/>
        </p:nvSpPr>
        <p:spPr>
          <a:xfrm>
            <a:off x="6685649" y="5205090"/>
            <a:ext cx="1992701" cy="523220"/>
          </a:xfrm>
          <a:prstGeom prst="rect">
            <a:avLst/>
          </a:prstGeom>
          <a:noFill/>
        </p:spPr>
        <p:txBody>
          <a:bodyPr wrap="square" rtlCol="0">
            <a:spAutoFit/>
          </a:bodyPr>
          <a:lstStyle/>
          <a:p>
            <a:r>
              <a:rPr lang="en-US" sz="1400" b="1"/>
              <a:t>Swing Phase 2: Grades K-4</a:t>
            </a:r>
          </a:p>
        </p:txBody>
      </p:sp>
    </p:spTree>
    <p:extLst>
      <p:ext uri="{BB962C8B-B14F-4D97-AF65-F5344CB8AC3E}">
        <p14:creationId xmlns:p14="http://schemas.microsoft.com/office/powerpoint/2010/main" val="2626121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98430-19B0-D17B-2BED-58E61423E9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1803BC-BCAE-0586-FB65-E9845889CBF0}"/>
              </a:ext>
            </a:extLst>
          </p:cNvPr>
          <p:cNvSpPr>
            <a:spLocks noGrp="1"/>
          </p:cNvSpPr>
          <p:nvPr>
            <p:ph type="sldNum" sz="quarter" idx="4"/>
          </p:nvPr>
        </p:nvSpPr>
        <p:spPr/>
        <p:txBody>
          <a:bodyPr/>
          <a:lstStyle/>
          <a:p>
            <a:fld id="{BD6517CD-D3FD-4890-9CAF-9AFC152DABFD}" type="slidenum">
              <a:rPr lang="en-US" smtClean="0"/>
              <a:pPr/>
              <a:t>37</a:t>
            </a:fld>
            <a:endParaRPr lang="en-US"/>
          </a:p>
        </p:txBody>
      </p:sp>
      <p:sp>
        <p:nvSpPr>
          <p:cNvPr id="3" name="TextBox 2">
            <a:extLst>
              <a:ext uri="{FF2B5EF4-FFF2-40B4-BE49-F238E27FC236}">
                <a16:creationId xmlns:a16="http://schemas.microsoft.com/office/drawing/2014/main" id="{8514E2FD-8353-8D08-FDEA-184266E78DA8}"/>
              </a:ext>
            </a:extLst>
          </p:cNvPr>
          <p:cNvSpPr txBox="1"/>
          <p:nvPr/>
        </p:nvSpPr>
        <p:spPr>
          <a:xfrm>
            <a:off x="508469" y="1312407"/>
            <a:ext cx="11252200" cy="2308324"/>
          </a:xfrm>
          <a:prstGeom prst="rect">
            <a:avLst/>
          </a:prstGeom>
          <a:noFill/>
        </p:spPr>
        <p:txBody>
          <a:bodyPr wrap="square" rtlCol="0">
            <a:spAutoFit/>
          </a:bodyPr>
          <a:lstStyle/>
          <a:p>
            <a:r>
              <a:rPr lang="en-US" sz="2400" b="1">
                <a:latin typeface="Segoe UI" panose="020B0502040204020203" pitchFamily="34" charset="0"/>
                <a:cs typeface="Segoe UI" panose="020B0502040204020203" pitchFamily="34" charset="0"/>
              </a:rPr>
              <a:t>Read School Renovate-as-New or Reconstruction </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Explore potential off-site opportunities (acquire land if available in close proximity to existing school). </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Would require swing space</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Building a larger 4-section per grade school could help facilitate conversion of Madison to a PK-8. </a:t>
            </a:r>
            <a:endParaRPr lang="en-US" sz="2400" i="1">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FAEE3525-E3B5-F1E3-6AD4-27E6F8C1C9A4}"/>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3A Construction Projects</a:t>
            </a:r>
          </a:p>
        </p:txBody>
      </p:sp>
    </p:spTree>
    <p:extLst>
      <p:ext uri="{BB962C8B-B14F-4D97-AF65-F5344CB8AC3E}">
        <p14:creationId xmlns:p14="http://schemas.microsoft.com/office/powerpoint/2010/main" val="2249469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9299F-FBDC-0043-518F-C7F9C5262D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144DD1-8946-A59B-6BA2-CA1F3882F90B}"/>
              </a:ext>
            </a:extLst>
          </p:cNvPr>
          <p:cNvSpPr>
            <a:spLocks noGrp="1"/>
          </p:cNvSpPr>
          <p:nvPr>
            <p:ph type="sldNum" sz="quarter" idx="4"/>
          </p:nvPr>
        </p:nvSpPr>
        <p:spPr/>
        <p:txBody>
          <a:bodyPr/>
          <a:lstStyle/>
          <a:p>
            <a:fld id="{BD6517CD-D3FD-4890-9CAF-9AFC152DABFD}" type="slidenum">
              <a:rPr lang="en-US" smtClean="0"/>
              <a:pPr/>
              <a:t>38</a:t>
            </a:fld>
            <a:endParaRPr lang="en-US"/>
          </a:p>
        </p:txBody>
      </p:sp>
      <p:sp>
        <p:nvSpPr>
          <p:cNvPr id="3" name="TextBox 2">
            <a:extLst>
              <a:ext uri="{FF2B5EF4-FFF2-40B4-BE49-F238E27FC236}">
                <a16:creationId xmlns:a16="http://schemas.microsoft.com/office/drawing/2014/main" id="{0C23CFB0-5F13-1A91-DDF2-938E7FD2FD25}"/>
              </a:ext>
            </a:extLst>
          </p:cNvPr>
          <p:cNvSpPr txBox="1"/>
          <p:nvPr/>
        </p:nvSpPr>
        <p:spPr>
          <a:xfrm>
            <a:off x="398008" y="1338287"/>
            <a:ext cx="11395984" cy="3416320"/>
          </a:xfrm>
          <a:prstGeom prst="rect">
            <a:avLst/>
          </a:prstGeom>
          <a:noFill/>
        </p:spPr>
        <p:txBody>
          <a:bodyPr wrap="square" rtlCol="0">
            <a:spAutoFit/>
          </a:bodyPr>
          <a:lstStyle/>
          <a:p>
            <a:r>
              <a:rPr lang="en-US" sz="2400" b="1">
                <a:latin typeface="Segoe UI" panose="020B0502040204020203" pitchFamily="34" charset="0"/>
                <a:cs typeface="Segoe UI" panose="020B0502040204020203" pitchFamily="34" charset="0"/>
              </a:rPr>
              <a:t>High Horizons &amp; Multi-Cultural Magnet Renovate-as-New or Reconstruction</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Swing Space required – two phases </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Multi-Cultural swings to South End during Phase 1 renovation</a:t>
            </a:r>
          </a:p>
          <a:p>
            <a:pPr marL="742950" lvl="1"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High Horizons swings to South End during Phase 2 renovation</a:t>
            </a:r>
          </a:p>
          <a:p>
            <a:pPr marL="1200150" lvl="2" indent="-285750">
              <a:buFont typeface="Arial" panose="020B0604020202020204" pitchFamily="34" charset="0"/>
              <a:buChar char="•"/>
            </a:pPr>
            <a:endParaRPr lang="en-US" sz="240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b="1">
                <a:latin typeface="Segoe UI" panose="020B0502040204020203" pitchFamily="34" charset="0"/>
                <a:cs typeface="Segoe UI" panose="020B0502040204020203" pitchFamily="34" charset="0"/>
              </a:rPr>
              <a:t>Likely beyond 10-year plan based on current schedule</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Priorities beyond the ten-year plan, should be verified as part of Plan update. </a:t>
            </a:r>
          </a:p>
          <a:p>
            <a:pPr marL="285750" indent="-285750">
              <a:buFont typeface="Arial" panose="020B0604020202020204" pitchFamily="34" charset="0"/>
              <a:buChar char="•"/>
            </a:pPr>
            <a:r>
              <a:rPr lang="en-US" sz="2400">
                <a:latin typeface="Segoe UI" panose="020B0502040204020203" pitchFamily="34" charset="0"/>
                <a:cs typeface="Segoe UI" panose="020B0502040204020203" pitchFamily="34" charset="0"/>
              </a:rPr>
              <a:t>Schedule be accelerated if a second swing space is identified. </a:t>
            </a:r>
          </a:p>
          <a:p>
            <a:pPr lvl="1"/>
            <a:endParaRPr lang="en-US" sz="2400">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33A300DF-DC59-8BC2-04F1-3FD9D72CF27F}"/>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Priority 3B Construction Projects</a:t>
            </a:r>
          </a:p>
          <a:p>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1724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3F41-D0DC-CA6C-2CBD-DB05827D72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2C474B-496F-F428-1C40-CFFC05E32D6F}"/>
              </a:ext>
            </a:extLst>
          </p:cNvPr>
          <p:cNvSpPr>
            <a:spLocks noGrp="1"/>
          </p:cNvSpPr>
          <p:nvPr>
            <p:ph type="sldNum" sz="quarter" idx="4"/>
          </p:nvPr>
        </p:nvSpPr>
        <p:spPr/>
        <p:txBody>
          <a:bodyPr/>
          <a:lstStyle/>
          <a:p>
            <a:fld id="{BD6517CD-D3FD-4890-9CAF-9AFC152DABFD}" type="slidenum">
              <a:rPr lang="en-US" smtClean="0"/>
              <a:pPr/>
              <a:t>39</a:t>
            </a:fld>
            <a:endParaRPr lang="en-US"/>
          </a:p>
        </p:txBody>
      </p:sp>
      <p:sp>
        <p:nvSpPr>
          <p:cNvPr id="3" name="TextBox 2">
            <a:extLst>
              <a:ext uri="{FF2B5EF4-FFF2-40B4-BE49-F238E27FC236}">
                <a16:creationId xmlns:a16="http://schemas.microsoft.com/office/drawing/2014/main" id="{6293F5F2-6CB5-A895-21D1-8091E8D1CC4C}"/>
              </a:ext>
            </a:extLst>
          </p:cNvPr>
          <p:cNvSpPr txBox="1"/>
          <p:nvPr/>
        </p:nvSpPr>
        <p:spPr>
          <a:xfrm>
            <a:off x="398008" y="967062"/>
            <a:ext cx="11395984" cy="5324535"/>
          </a:xfrm>
          <a:prstGeom prst="rect">
            <a:avLst/>
          </a:prstGeom>
          <a:noFill/>
        </p:spPr>
        <p:txBody>
          <a:bodyPr wrap="square" rtlCol="0">
            <a:spAutoFit/>
          </a:bodyPr>
          <a:lstStyle/>
          <a:p>
            <a:r>
              <a:rPr lang="en-US" sz="2000" b="1">
                <a:latin typeface="Segoe UI" panose="020B0502040204020203" pitchFamily="34" charset="0"/>
                <a:cs typeface="Segoe UI" panose="020B0502040204020203" pitchFamily="34" charset="0"/>
              </a:rPr>
              <a:t>Winthrop – </a:t>
            </a:r>
            <a:r>
              <a:rPr lang="en-US" sz="2000">
                <a:latin typeface="Segoe UI" panose="020B0502040204020203" pitchFamily="34" charset="0"/>
                <a:cs typeface="Segoe UI" panose="020B0502040204020203" pitchFamily="34" charset="0"/>
              </a:rPr>
              <a:t>Two years of swing space needed. </a:t>
            </a:r>
          </a:p>
          <a:p>
            <a:endParaRPr lang="en-US" sz="2000">
              <a:latin typeface="Segoe UI" panose="020B0502040204020203" pitchFamily="34" charset="0"/>
              <a:cs typeface="Segoe UI" panose="020B0502040204020203" pitchFamily="34" charset="0"/>
            </a:endParaRPr>
          </a:p>
          <a:p>
            <a:r>
              <a:rPr lang="en-US" sz="2000" b="1">
                <a:latin typeface="Segoe UI" panose="020B0502040204020203" pitchFamily="34" charset="0"/>
                <a:cs typeface="Segoe UI" panose="020B0502040204020203" pitchFamily="34" charset="0"/>
              </a:rPr>
              <a:t>Park City/Classical Studies – </a:t>
            </a:r>
            <a:r>
              <a:rPr lang="en-US" sz="2000">
                <a:latin typeface="Segoe UI" panose="020B0502040204020203" pitchFamily="34" charset="0"/>
                <a:cs typeface="Segoe UI" panose="020B0502040204020203" pitchFamily="34" charset="0"/>
              </a:rPr>
              <a:t>Swing space needs to be determined. If yes, then two years of swing space needed. </a:t>
            </a:r>
          </a:p>
          <a:p>
            <a:endParaRPr lang="en-US" sz="2000">
              <a:latin typeface="Segoe UI" panose="020B0502040204020203" pitchFamily="34" charset="0"/>
              <a:cs typeface="Segoe UI" panose="020B0502040204020203" pitchFamily="34" charset="0"/>
            </a:endParaRPr>
          </a:p>
          <a:p>
            <a:r>
              <a:rPr lang="en-US" sz="2000" b="1">
                <a:latin typeface="Segoe UI" panose="020B0502040204020203" pitchFamily="34" charset="0"/>
                <a:cs typeface="Segoe UI" panose="020B0502040204020203" pitchFamily="34" charset="0"/>
              </a:rPr>
              <a:t>Blackham</a:t>
            </a:r>
            <a:r>
              <a:rPr lang="en-US" sz="2000">
                <a:latin typeface="Segoe UI" panose="020B0502040204020203" pitchFamily="34" charset="0"/>
                <a:cs typeface="Segoe UI" panose="020B0502040204020203" pitchFamily="34" charset="0"/>
              </a:rPr>
              <a:t> – Swing space needed for two phased renovation. Likely 3 to 4 year swing space needed unless multiple swing spaces are used. </a:t>
            </a:r>
          </a:p>
          <a:p>
            <a:endParaRPr lang="en-US" sz="2000">
              <a:latin typeface="Segoe UI" panose="020B0502040204020203" pitchFamily="34" charset="0"/>
              <a:cs typeface="Segoe UI" panose="020B0502040204020203" pitchFamily="34" charset="0"/>
            </a:endParaRPr>
          </a:p>
          <a:p>
            <a:r>
              <a:rPr lang="en-US" sz="2000" b="1">
                <a:latin typeface="Segoe UI" panose="020B0502040204020203" pitchFamily="34" charset="0"/>
                <a:cs typeface="Segoe UI" panose="020B0502040204020203" pitchFamily="34" charset="0"/>
              </a:rPr>
              <a:t>Read – </a:t>
            </a:r>
            <a:r>
              <a:rPr lang="en-US" sz="2000">
                <a:latin typeface="Segoe UI" panose="020B0502040204020203" pitchFamily="34" charset="0"/>
                <a:cs typeface="Segoe UI" panose="020B0502040204020203" pitchFamily="34" charset="0"/>
              </a:rPr>
              <a:t>Swing space needed if renovate-as-new or reconstruction is proposed. Two years of swing space needed. </a:t>
            </a:r>
          </a:p>
          <a:p>
            <a:endParaRPr lang="en-US" sz="2000" b="1">
              <a:latin typeface="Segoe UI" panose="020B0502040204020203" pitchFamily="34" charset="0"/>
              <a:cs typeface="Segoe UI" panose="020B0502040204020203" pitchFamily="34" charset="0"/>
            </a:endParaRPr>
          </a:p>
          <a:p>
            <a:r>
              <a:rPr lang="en-US" sz="2000" b="1">
                <a:latin typeface="Segoe UI" panose="020B0502040204020203" pitchFamily="34" charset="0"/>
                <a:cs typeface="Segoe UI" panose="020B0502040204020203" pitchFamily="34" charset="0"/>
              </a:rPr>
              <a:t>High Horizons/Multi-Cultural – </a:t>
            </a:r>
            <a:r>
              <a:rPr lang="en-US" sz="2000">
                <a:latin typeface="Segoe UI" panose="020B0502040204020203" pitchFamily="34" charset="0"/>
                <a:cs typeface="Segoe UI" panose="020B0502040204020203" pitchFamily="34" charset="0"/>
              </a:rPr>
              <a:t>Two phase renovate-as-new. Likely 3 to 4 years of swing space needed. </a:t>
            </a:r>
          </a:p>
          <a:p>
            <a:endParaRPr lang="en-US" sz="2000" b="1">
              <a:latin typeface="Segoe UI" panose="020B0502040204020203" pitchFamily="34" charset="0"/>
              <a:cs typeface="Segoe UI" panose="020B0502040204020203" pitchFamily="34" charset="0"/>
            </a:endParaRPr>
          </a:p>
          <a:p>
            <a:r>
              <a:rPr lang="en-US" sz="2000" b="1">
                <a:latin typeface="Segoe UI" panose="020B0502040204020203" pitchFamily="34" charset="0"/>
                <a:cs typeface="Segoe UI" panose="020B0502040204020203" pitchFamily="34" charset="0"/>
              </a:rPr>
              <a:t>Dunbar – </a:t>
            </a:r>
            <a:r>
              <a:rPr lang="en-US" sz="2000">
                <a:latin typeface="Segoe UI" panose="020B0502040204020203" pitchFamily="34" charset="0"/>
                <a:cs typeface="Segoe UI" panose="020B0502040204020203" pitchFamily="34" charset="0"/>
              </a:rPr>
              <a:t>Should Dunbar no longer serve as an elementary school and not be needed for alternative programs,  it could be used as an additional swing space to accelerate construction schedule.</a:t>
            </a:r>
            <a:endParaRPr lang="en-US" sz="2000" b="1">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22037116-AE39-EFAC-E2A9-42802AD89F96}"/>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Swing Space Phasing</a:t>
            </a:r>
          </a:p>
        </p:txBody>
      </p:sp>
    </p:spTree>
    <p:extLst>
      <p:ext uri="{BB962C8B-B14F-4D97-AF65-F5344CB8AC3E}">
        <p14:creationId xmlns:p14="http://schemas.microsoft.com/office/powerpoint/2010/main" val="113040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CDBC-D937-0A3B-B8B5-C61F2510FC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B21C8C-B981-A3A0-6AFE-CC4EA8AF7F08}"/>
              </a:ext>
            </a:extLst>
          </p:cNvPr>
          <p:cNvSpPr>
            <a:spLocks noGrp="1"/>
          </p:cNvSpPr>
          <p:nvPr>
            <p:ph type="sldNum" sz="quarter" idx="4"/>
          </p:nvPr>
        </p:nvSpPr>
        <p:spPr/>
        <p:txBody>
          <a:bodyPr/>
          <a:lstStyle/>
          <a:p>
            <a:fld id="{BD6517CD-D3FD-4890-9CAF-9AFC152DABFD}" type="slidenum">
              <a:rPr lang="en-US" smtClean="0"/>
              <a:pPr/>
              <a:t>4</a:t>
            </a:fld>
            <a:endParaRPr lang="en-US"/>
          </a:p>
        </p:txBody>
      </p:sp>
      <p:sp>
        <p:nvSpPr>
          <p:cNvPr id="57" name="Title 1">
            <a:extLst>
              <a:ext uri="{FF2B5EF4-FFF2-40B4-BE49-F238E27FC236}">
                <a16:creationId xmlns:a16="http://schemas.microsoft.com/office/drawing/2014/main" id="{227883B2-AF08-3959-478E-F02DB0F2CF02}"/>
              </a:ext>
            </a:extLst>
          </p:cNvPr>
          <p:cNvSpPr txBox="1">
            <a:spLocks/>
          </p:cNvSpPr>
          <p:nvPr/>
        </p:nvSpPr>
        <p:spPr>
          <a:xfrm>
            <a:off x="769018" y="297180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pPr algn="ctr"/>
            <a:r>
              <a:rPr lang="en-US">
                <a:latin typeface="Segoe UI" panose="020B0502040204020203" pitchFamily="34" charset="0"/>
                <a:cs typeface="Segoe UI" panose="020B0502040204020203" pitchFamily="34" charset="0"/>
              </a:rPr>
              <a:t>Recap of Key Findings/Takeaways</a:t>
            </a:r>
          </a:p>
        </p:txBody>
      </p:sp>
    </p:spTree>
    <p:extLst>
      <p:ext uri="{BB962C8B-B14F-4D97-AF65-F5344CB8AC3E}">
        <p14:creationId xmlns:p14="http://schemas.microsoft.com/office/powerpoint/2010/main" val="2781058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2EA0-CF2E-ECAD-FE0F-1FA11FCB78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CF200-B004-3F31-C749-AAE32B55A686}"/>
              </a:ext>
            </a:extLst>
          </p:cNvPr>
          <p:cNvSpPr>
            <a:spLocks noGrp="1"/>
          </p:cNvSpPr>
          <p:nvPr>
            <p:ph type="sldNum" sz="quarter" idx="4"/>
          </p:nvPr>
        </p:nvSpPr>
        <p:spPr/>
        <p:txBody>
          <a:bodyPr/>
          <a:lstStyle/>
          <a:p>
            <a:fld id="{BD6517CD-D3FD-4890-9CAF-9AFC152DABFD}" type="slidenum">
              <a:rPr lang="en-US" smtClean="0"/>
              <a:pPr/>
              <a:t>40</a:t>
            </a:fld>
            <a:endParaRPr lang="en-US"/>
          </a:p>
        </p:txBody>
      </p:sp>
      <p:sp>
        <p:nvSpPr>
          <p:cNvPr id="3" name="Title 1">
            <a:extLst>
              <a:ext uri="{FF2B5EF4-FFF2-40B4-BE49-F238E27FC236}">
                <a16:creationId xmlns:a16="http://schemas.microsoft.com/office/drawing/2014/main" id="{D619A095-5A9D-4E06-67F5-DF2B13743BD3}"/>
              </a:ext>
            </a:extLst>
          </p:cNvPr>
          <p:cNvSpPr txBox="1">
            <a:spLocks/>
          </p:cNvSpPr>
          <p:nvPr/>
        </p:nvSpPr>
        <p:spPr>
          <a:xfrm>
            <a:off x="1342331" y="164240"/>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Potential Capital Cost Avoidance</a:t>
            </a:r>
          </a:p>
        </p:txBody>
      </p:sp>
      <p:sp>
        <p:nvSpPr>
          <p:cNvPr id="5" name="TextBox 4">
            <a:extLst>
              <a:ext uri="{FF2B5EF4-FFF2-40B4-BE49-F238E27FC236}">
                <a16:creationId xmlns:a16="http://schemas.microsoft.com/office/drawing/2014/main" id="{6F9F2652-B96C-75C7-B3E8-53197C2831FD}"/>
              </a:ext>
            </a:extLst>
          </p:cNvPr>
          <p:cNvSpPr txBox="1"/>
          <p:nvPr/>
        </p:nvSpPr>
        <p:spPr>
          <a:xfrm>
            <a:off x="224152" y="1254486"/>
            <a:ext cx="6591427" cy="4247317"/>
          </a:xfrm>
          <a:prstGeom prst="rect">
            <a:avLst/>
          </a:prstGeom>
          <a:noFill/>
        </p:spPr>
        <p:txBody>
          <a:bodyPr wrap="square" rtlCol="0">
            <a:spAutoFit/>
          </a:bodyPr>
          <a:lstStyle/>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Significant cost avoidance can be achieved through the consolidation of facilities that have high capital needs, obsolete, and/or under utilized. </a:t>
            </a:r>
          </a:p>
          <a:p>
            <a:endParaRPr lang="en-US">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Ongoing projects at the New Bassick HS and Winthrop will result in $92 million in capital cost avoidance.</a:t>
            </a:r>
          </a:p>
          <a:p>
            <a:pPr marL="285750" indent="-285750">
              <a:buFont typeface="Arial" panose="020B0604020202020204" pitchFamily="34" charset="0"/>
              <a:buChar char="•"/>
            </a:pPr>
            <a:endParaRPr lang="en-US">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Phase I calls for the closure of Hall, Edison and Beardsley, &amp; BLC which could account for roughly $75 million in capital cost avoidance.</a:t>
            </a:r>
          </a:p>
          <a:p>
            <a:endParaRPr lang="en-US">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Phase II calls for an additional $37 million in cost avoidance to school owned facilities plus additional savings through the termination of leased space at the Classical Studies Annex.</a:t>
            </a:r>
          </a:p>
        </p:txBody>
      </p:sp>
      <p:pic>
        <p:nvPicPr>
          <p:cNvPr id="4" name="Picture 3">
            <a:extLst>
              <a:ext uri="{FF2B5EF4-FFF2-40B4-BE49-F238E27FC236}">
                <a16:creationId xmlns:a16="http://schemas.microsoft.com/office/drawing/2014/main" id="{5B548538-2E78-E4C2-7357-0F3E7C9B0039}"/>
              </a:ext>
            </a:extLst>
          </p:cNvPr>
          <p:cNvPicPr>
            <a:picLocks noChangeAspect="1"/>
          </p:cNvPicPr>
          <p:nvPr/>
        </p:nvPicPr>
        <p:blipFill>
          <a:blip r:embed="rId3"/>
          <a:stretch>
            <a:fillRect/>
          </a:stretch>
        </p:blipFill>
        <p:spPr>
          <a:xfrm>
            <a:off x="7608499" y="1078640"/>
            <a:ext cx="4387796" cy="4222608"/>
          </a:xfrm>
          <a:prstGeom prst="rect">
            <a:avLst/>
          </a:prstGeom>
        </p:spPr>
      </p:pic>
      <p:sp>
        <p:nvSpPr>
          <p:cNvPr id="6" name="TextBox 5">
            <a:extLst>
              <a:ext uri="{FF2B5EF4-FFF2-40B4-BE49-F238E27FC236}">
                <a16:creationId xmlns:a16="http://schemas.microsoft.com/office/drawing/2014/main" id="{C3EA3F90-5929-30FE-6B18-04CBF5F83238}"/>
              </a:ext>
            </a:extLst>
          </p:cNvPr>
          <p:cNvSpPr txBox="1"/>
          <p:nvPr/>
        </p:nvSpPr>
        <p:spPr>
          <a:xfrm>
            <a:off x="7617135" y="5655293"/>
            <a:ext cx="4574865" cy="246221"/>
          </a:xfrm>
          <a:prstGeom prst="rect">
            <a:avLst/>
          </a:prstGeom>
          <a:noFill/>
        </p:spPr>
        <p:txBody>
          <a:bodyPr wrap="square" rtlCol="0">
            <a:spAutoFit/>
          </a:bodyPr>
          <a:lstStyle/>
          <a:p>
            <a:r>
              <a:rPr lang="en-US" sz="1000"/>
              <a:t>Note:  Old Winthrop was not included in the FCA study.</a:t>
            </a:r>
          </a:p>
        </p:txBody>
      </p:sp>
    </p:spTree>
    <p:extLst>
      <p:ext uri="{BB962C8B-B14F-4D97-AF65-F5344CB8AC3E}">
        <p14:creationId xmlns:p14="http://schemas.microsoft.com/office/powerpoint/2010/main" val="22447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1793433" y="6554293"/>
            <a:ext cx="398567" cy="2836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76C426-F49D-4B47-AE97-247E97A1A3C5}" type="slidenum">
              <a:rPr lang="en-US" sz="1000" smtClean="0">
                <a:latin typeface="Segoe UI" panose="020B0502040204020203" pitchFamily="34" charset="0"/>
              </a:rPr>
              <a:pPr/>
              <a:t>5</a:t>
            </a:fld>
            <a:endParaRPr lang="en-US" sz="1000">
              <a:latin typeface="Segoe UI" panose="020B0502040204020203" pitchFamily="34" charset="0"/>
            </a:endParaRPr>
          </a:p>
        </p:txBody>
      </p:sp>
      <p:sp>
        <p:nvSpPr>
          <p:cNvPr id="7" name="Title 4"/>
          <p:cNvSpPr>
            <a:spLocks noGrp="1"/>
          </p:cNvSpPr>
          <p:nvPr>
            <p:ph type="title" idx="4294967295"/>
          </p:nvPr>
        </p:nvSpPr>
        <p:spPr>
          <a:xfrm>
            <a:off x="1205109" y="181546"/>
            <a:ext cx="9204366" cy="914400"/>
          </a:xfrm>
        </p:spPr>
        <p:txBody>
          <a:bodyPr/>
          <a:lstStyle/>
          <a:p>
            <a:r>
              <a:rPr lang="en-US">
                <a:latin typeface="Segoe UI" panose="020B0502040204020203" pitchFamily="34" charset="0"/>
              </a:rPr>
              <a:t>Historic Enrollment</a:t>
            </a:r>
          </a:p>
        </p:txBody>
      </p:sp>
      <p:pic>
        <p:nvPicPr>
          <p:cNvPr id="4" name="Picture 3">
            <a:extLst>
              <a:ext uri="{FF2B5EF4-FFF2-40B4-BE49-F238E27FC236}">
                <a16:creationId xmlns:a16="http://schemas.microsoft.com/office/drawing/2014/main" id="{FAF2F464-95E1-4F62-C015-D11DF8A91B7C}"/>
              </a:ext>
            </a:extLst>
          </p:cNvPr>
          <p:cNvPicPr>
            <a:picLocks noChangeAspect="1"/>
          </p:cNvPicPr>
          <p:nvPr/>
        </p:nvPicPr>
        <p:blipFill>
          <a:blip r:embed="rId3"/>
          <a:stretch>
            <a:fillRect/>
          </a:stretch>
        </p:blipFill>
        <p:spPr>
          <a:xfrm>
            <a:off x="1366091" y="986218"/>
            <a:ext cx="9399577" cy="3783330"/>
          </a:xfrm>
          <a:prstGeom prst="rect">
            <a:avLst/>
          </a:prstGeom>
        </p:spPr>
      </p:pic>
      <p:sp>
        <p:nvSpPr>
          <p:cNvPr id="5" name="TextBox 4">
            <a:extLst>
              <a:ext uri="{FF2B5EF4-FFF2-40B4-BE49-F238E27FC236}">
                <a16:creationId xmlns:a16="http://schemas.microsoft.com/office/drawing/2014/main" id="{45E09DC7-B938-7506-D271-3627B82F650F}"/>
              </a:ext>
            </a:extLst>
          </p:cNvPr>
          <p:cNvSpPr txBox="1"/>
          <p:nvPr/>
        </p:nvSpPr>
        <p:spPr>
          <a:xfrm>
            <a:off x="368447" y="4903393"/>
            <a:ext cx="11455105" cy="11387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Over the last 10-years, </a:t>
            </a:r>
            <a:r>
              <a:rPr lang="en-US" sz="1600" b="1" dirty="0">
                <a:latin typeface="Segoe UI" panose="020B0502040204020203" pitchFamily="34" charset="0"/>
                <a:cs typeface="Segoe UI" panose="020B0502040204020203" pitchFamily="34" charset="0"/>
              </a:rPr>
              <a:t>PK-12 enrollment declined by 1,150 students</a:t>
            </a:r>
            <a:r>
              <a:rPr lang="en-US" sz="1600" dirty="0">
                <a:latin typeface="Segoe UI" panose="020B0502040204020203" pitchFamily="34" charset="0"/>
                <a:cs typeface="Segoe UI" panose="020B0502040204020203" pitchFamily="34" charset="0"/>
              </a:rPr>
              <a:t>.</a:t>
            </a:r>
          </a:p>
          <a:p>
            <a:pPr marL="742950" lvl="1" indent="-285750">
              <a:spcAft>
                <a:spcPts val="1200"/>
              </a:spcAft>
              <a:buFont typeface="Arial" panose="020B0604020202020204" pitchFamily="34" charset="0"/>
              <a:buChar char="•"/>
            </a:pPr>
            <a:r>
              <a:rPr lang="en-US" sz="1600" b="1" dirty="0">
                <a:latin typeface="Segoe UI" panose="020B0502040204020203" pitchFamily="34" charset="0"/>
                <a:cs typeface="Segoe UI" panose="020B0502040204020203" pitchFamily="34" charset="0"/>
              </a:rPr>
              <a:t>PK-8 enrollment declined by 1,500 students</a:t>
            </a:r>
          </a:p>
          <a:p>
            <a:pPr marL="742950" lvl="1" indent="-285750">
              <a:spcAft>
                <a:spcPts val="1200"/>
              </a:spcAft>
              <a:buFont typeface="Arial" panose="020B0604020202020204" pitchFamily="34" charset="0"/>
              <a:buChar char="•"/>
            </a:pPr>
            <a:r>
              <a:rPr lang="en-US" sz="1600" b="1" dirty="0">
                <a:latin typeface="Segoe UI" panose="020B0502040204020203" pitchFamily="34" charset="0"/>
                <a:cs typeface="Segoe UI" panose="020B0502040204020203" pitchFamily="34" charset="0"/>
              </a:rPr>
              <a:t>9-12 enrollment increased by 350 students</a:t>
            </a:r>
          </a:p>
        </p:txBody>
      </p:sp>
    </p:spTree>
    <p:extLst>
      <p:ext uri="{BB962C8B-B14F-4D97-AF65-F5344CB8AC3E}">
        <p14:creationId xmlns:p14="http://schemas.microsoft.com/office/powerpoint/2010/main" val="218236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E04DA-5BFC-0E11-2ED7-91E23D3A0E08}"/>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7DFB05-A193-8CC3-285E-6DA6A9F3D837}"/>
              </a:ext>
            </a:extLst>
          </p:cNvPr>
          <p:cNvSpPr>
            <a:spLocks noGrp="1"/>
          </p:cNvSpPr>
          <p:nvPr>
            <p:ph type="sldNum" sz="quarter" idx="12"/>
          </p:nvPr>
        </p:nvSpPr>
        <p:spPr>
          <a:xfrm>
            <a:off x="11793433" y="6554293"/>
            <a:ext cx="398567" cy="2836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76C426-F49D-4B47-AE97-247E97A1A3C5}" type="slidenum">
              <a:rPr lang="en-US" sz="1000" smtClean="0">
                <a:latin typeface="Segoe UI" panose="020B0502040204020203" pitchFamily="34" charset="0"/>
              </a:rPr>
              <a:pPr/>
              <a:t>6</a:t>
            </a:fld>
            <a:endParaRPr lang="en-US" sz="1000">
              <a:latin typeface="Segoe UI" panose="020B0502040204020203" pitchFamily="34" charset="0"/>
            </a:endParaRPr>
          </a:p>
        </p:txBody>
      </p:sp>
      <p:sp>
        <p:nvSpPr>
          <p:cNvPr id="7" name="Title 4">
            <a:extLst>
              <a:ext uri="{FF2B5EF4-FFF2-40B4-BE49-F238E27FC236}">
                <a16:creationId xmlns:a16="http://schemas.microsoft.com/office/drawing/2014/main" id="{CE9467F1-6002-86B0-14BC-7F61D9A973BA}"/>
              </a:ext>
            </a:extLst>
          </p:cNvPr>
          <p:cNvSpPr>
            <a:spLocks noGrp="1"/>
          </p:cNvSpPr>
          <p:nvPr>
            <p:ph type="title" idx="4294967295"/>
          </p:nvPr>
        </p:nvSpPr>
        <p:spPr>
          <a:xfrm>
            <a:off x="1205109" y="181546"/>
            <a:ext cx="9204366" cy="914400"/>
          </a:xfrm>
        </p:spPr>
        <p:txBody>
          <a:bodyPr/>
          <a:lstStyle/>
          <a:p>
            <a:r>
              <a:rPr lang="en-US">
                <a:latin typeface="Segoe UI" panose="020B0502040204020203" pitchFamily="34" charset="0"/>
              </a:rPr>
              <a:t>Districtwide Projections</a:t>
            </a:r>
          </a:p>
        </p:txBody>
      </p:sp>
      <p:sp>
        <p:nvSpPr>
          <p:cNvPr id="9" name="Content Placeholder 2">
            <a:extLst>
              <a:ext uri="{FF2B5EF4-FFF2-40B4-BE49-F238E27FC236}">
                <a16:creationId xmlns:a16="http://schemas.microsoft.com/office/drawing/2014/main" id="{87941D7B-1161-A8A2-0C2C-6DA734CA6346}"/>
              </a:ext>
            </a:extLst>
          </p:cNvPr>
          <p:cNvSpPr>
            <a:spLocks noGrp="1"/>
          </p:cNvSpPr>
          <p:nvPr>
            <p:ph idx="4294967295"/>
          </p:nvPr>
        </p:nvSpPr>
        <p:spPr>
          <a:xfrm>
            <a:off x="393247" y="1268850"/>
            <a:ext cx="4751407" cy="4493204"/>
          </a:xfrm>
        </p:spPr>
        <p:txBody>
          <a:bodyPr vert="horz" lIns="91440" tIns="45720" rIns="91440" bIns="45720" rtlCol="0" anchor="t" anchorCtr="0">
            <a:noAutofit/>
          </a:bodyPr>
          <a:lstStyle/>
          <a:p>
            <a:pPr marL="0" indent="0">
              <a:lnSpc>
                <a:spcPct val="100000"/>
              </a:lnSpc>
              <a:spcBef>
                <a:spcPts val="0"/>
              </a:spcBef>
              <a:spcAft>
                <a:spcPts val="600"/>
              </a:spcAft>
              <a:buNone/>
            </a:pPr>
            <a:r>
              <a:rPr lang="en-US" sz="1800" dirty="0">
                <a:latin typeface="Segoe UI" panose="020B0502040204020203" pitchFamily="34" charset="0"/>
              </a:rPr>
              <a:t>Over the next 5-Years</a:t>
            </a:r>
          </a:p>
          <a:p>
            <a:pPr marL="342900" indent="-342900">
              <a:lnSpc>
                <a:spcPct val="100000"/>
              </a:lnSpc>
              <a:spcBef>
                <a:spcPts val="0"/>
              </a:spcBef>
              <a:spcAft>
                <a:spcPts val="600"/>
              </a:spcAft>
              <a:buFont typeface="Arial" panose="020B0604020202020204" pitchFamily="34" charset="0"/>
              <a:buChar char="•"/>
            </a:pPr>
            <a:r>
              <a:rPr lang="en-US" sz="1800" dirty="0">
                <a:latin typeface="Segoe UI" panose="020B0502040204020203" pitchFamily="34" charset="0"/>
              </a:rPr>
              <a:t>PK-8 enrollment averages ~13,890</a:t>
            </a:r>
          </a:p>
          <a:p>
            <a:pPr marL="342900" indent="-342900">
              <a:lnSpc>
                <a:spcPct val="100000"/>
              </a:lnSpc>
              <a:spcBef>
                <a:spcPts val="0"/>
              </a:spcBef>
              <a:spcAft>
                <a:spcPts val="600"/>
              </a:spcAft>
              <a:buFont typeface="Arial" panose="020B0604020202020204" pitchFamily="34" charset="0"/>
              <a:buChar char="•"/>
            </a:pPr>
            <a:r>
              <a:rPr lang="en-US" sz="1800" dirty="0">
                <a:latin typeface="Segoe UI" panose="020B0502040204020203" pitchFamily="34" charset="0"/>
              </a:rPr>
              <a:t>9</a:t>
            </a:r>
            <a:r>
              <a:rPr lang="en-US" sz="1800" baseline="30000" dirty="0">
                <a:latin typeface="Segoe UI" panose="020B0502040204020203" pitchFamily="34" charset="0"/>
              </a:rPr>
              <a:t>th</a:t>
            </a:r>
            <a:r>
              <a:rPr lang="en-US" sz="1800" dirty="0">
                <a:latin typeface="Segoe UI" panose="020B0502040204020203" pitchFamily="34" charset="0"/>
              </a:rPr>
              <a:t>-12</a:t>
            </a:r>
            <a:r>
              <a:rPr lang="en-US" sz="1800" baseline="30000" dirty="0">
                <a:latin typeface="Segoe UI" panose="020B0502040204020203" pitchFamily="34" charset="0"/>
              </a:rPr>
              <a:t>th</a:t>
            </a:r>
            <a:r>
              <a:rPr lang="en-US" sz="1800" dirty="0">
                <a:latin typeface="Segoe UI" panose="020B0502040204020203" pitchFamily="34" charset="0"/>
              </a:rPr>
              <a:t> enrollment averages ~ 5,640</a:t>
            </a:r>
          </a:p>
          <a:p>
            <a:pPr marL="0" indent="0">
              <a:lnSpc>
                <a:spcPct val="100000"/>
              </a:lnSpc>
              <a:spcBef>
                <a:spcPts val="0"/>
              </a:spcBef>
              <a:spcAft>
                <a:spcPts val="600"/>
              </a:spcAft>
              <a:buNone/>
            </a:pPr>
            <a:endParaRPr lang="en-US" sz="1800" dirty="0">
              <a:latin typeface="Segoe UI" panose="020B0502040204020203" pitchFamily="34" charset="0"/>
            </a:endParaRPr>
          </a:p>
          <a:p>
            <a:pPr marL="0" indent="0">
              <a:lnSpc>
                <a:spcPct val="100000"/>
              </a:lnSpc>
              <a:spcBef>
                <a:spcPts val="0"/>
              </a:spcBef>
              <a:spcAft>
                <a:spcPts val="600"/>
              </a:spcAft>
              <a:buNone/>
            </a:pPr>
            <a:r>
              <a:rPr lang="en-US" sz="1800" dirty="0">
                <a:latin typeface="Segoe UI" panose="020B0502040204020203" pitchFamily="34" charset="0"/>
              </a:rPr>
              <a:t>Over the next decade</a:t>
            </a:r>
          </a:p>
          <a:p>
            <a:pPr marL="342900" indent="-342900">
              <a:lnSpc>
                <a:spcPct val="100000"/>
              </a:lnSpc>
              <a:spcBef>
                <a:spcPts val="0"/>
              </a:spcBef>
              <a:spcAft>
                <a:spcPts val="600"/>
              </a:spcAft>
              <a:buFont typeface="Arial" panose="020B0604020202020204" pitchFamily="34" charset="0"/>
              <a:buChar char="•"/>
            </a:pPr>
            <a:r>
              <a:rPr lang="en-US" sz="1800" dirty="0">
                <a:latin typeface="Segoe UI" panose="020B0502040204020203" pitchFamily="34" charset="0"/>
              </a:rPr>
              <a:t>PK-8 enrollment averages ~13,875 students.</a:t>
            </a:r>
          </a:p>
          <a:p>
            <a:pPr marL="342900" indent="-342900">
              <a:lnSpc>
                <a:spcPct val="100000"/>
              </a:lnSpc>
              <a:spcBef>
                <a:spcPts val="0"/>
              </a:spcBef>
              <a:spcAft>
                <a:spcPts val="600"/>
              </a:spcAft>
              <a:buFont typeface="Arial" panose="020B0604020202020204" pitchFamily="34" charset="0"/>
              <a:buChar char="•"/>
            </a:pPr>
            <a:r>
              <a:rPr lang="en-US" sz="1800" dirty="0">
                <a:latin typeface="Segoe UI" panose="020B0502040204020203" pitchFamily="34" charset="0"/>
              </a:rPr>
              <a:t>9</a:t>
            </a:r>
            <a:r>
              <a:rPr lang="en-US" sz="1800" baseline="30000" dirty="0">
                <a:latin typeface="Segoe UI" panose="020B0502040204020203" pitchFamily="34" charset="0"/>
              </a:rPr>
              <a:t>th</a:t>
            </a:r>
            <a:r>
              <a:rPr lang="en-US" sz="1800" dirty="0">
                <a:latin typeface="Segoe UI" panose="020B0502040204020203" pitchFamily="34" charset="0"/>
              </a:rPr>
              <a:t>-12</a:t>
            </a:r>
            <a:r>
              <a:rPr lang="en-US" sz="1800" baseline="30000" dirty="0">
                <a:latin typeface="Segoe UI" panose="020B0502040204020203" pitchFamily="34" charset="0"/>
              </a:rPr>
              <a:t>th</a:t>
            </a:r>
            <a:r>
              <a:rPr lang="en-US" sz="1800" dirty="0">
                <a:latin typeface="Segoe UI" panose="020B0502040204020203" pitchFamily="34" charset="0"/>
              </a:rPr>
              <a:t> enrollment averages ~5,500 </a:t>
            </a:r>
          </a:p>
        </p:txBody>
      </p:sp>
      <p:pic>
        <p:nvPicPr>
          <p:cNvPr id="8" name="Picture 7">
            <a:extLst>
              <a:ext uri="{FF2B5EF4-FFF2-40B4-BE49-F238E27FC236}">
                <a16:creationId xmlns:a16="http://schemas.microsoft.com/office/drawing/2014/main" id="{159BD994-7B6A-F2EC-C932-1D945E14BB65}"/>
              </a:ext>
            </a:extLst>
          </p:cNvPr>
          <p:cNvPicPr>
            <a:picLocks noChangeAspect="1"/>
          </p:cNvPicPr>
          <p:nvPr/>
        </p:nvPicPr>
        <p:blipFill>
          <a:blip r:embed="rId3"/>
          <a:stretch>
            <a:fillRect/>
          </a:stretch>
        </p:blipFill>
        <p:spPr>
          <a:xfrm>
            <a:off x="4825180" y="1012120"/>
            <a:ext cx="7241268" cy="3960508"/>
          </a:xfrm>
          <a:prstGeom prst="rect">
            <a:avLst/>
          </a:prstGeom>
        </p:spPr>
      </p:pic>
      <p:pic>
        <p:nvPicPr>
          <p:cNvPr id="3" name="Picture 2">
            <a:extLst>
              <a:ext uri="{FF2B5EF4-FFF2-40B4-BE49-F238E27FC236}">
                <a16:creationId xmlns:a16="http://schemas.microsoft.com/office/drawing/2014/main" id="{80E60FDB-71A6-427B-BFF1-6E9D26517392}"/>
              </a:ext>
            </a:extLst>
          </p:cNvPr>
          <p:cNvPicPr>
            <a:picLocks noChangeAspect="1"/>
          </p:cNvPicPr>
          <p:nvPr/>
        </p:nvPicPr>
        <p:blipFill>
          <a:blip r:embed="rId4"/>
          <a:stretch>
            <a:fillRect/>
          </a:stretch>
        </p:blipFill>
        <p:spPr>
          <a:xfrm>
            <a:off x="6591013" y="4972628"/>
            <a:ext cx="4029075" cy="1352550"/>
          </a:xfrm>
          <a:prstGeom prst="rect">
            <a:avLst/>
          </a:prstGeom>
        </p:spPr>
      </p:pic>
    </p:spTree>
    <p:extLst>
      <p:ext uri="{BB962C8B-B14F-4D97-AF65-F5344CB8AC3E}">
        <p14:creationId xmlns:p14="http://schemas.microsoft.com/office/powerpoint/2010/main" val="11028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08B9D-A8F4-9D28-FF3F-2A048C36F4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2A0806-B580-243A-4E9A-1E32EBA72D6A}"/>
              </a:ext>
            </a:extLst>
          </p:cNvPr>
          <p:cNvPicPr>
            <a:picLocks noChangeAspect="1"/>
          </p:cNvPicPr>
          <p:nvPr/>
        </p:nvPicPr>
        <p:blipFill>
          <a:blip r:embed="rId3"/>
          <a:stretch>
            <a:fillRect/>
          </a:stretch>
        </p:blipFill>
        <p:spPr>
          <a:xfrm>
            <a:off x="8155995" y="1042878"/>
            <a:ext cx="3662861" cy="5518310"/>
          </a:xfrm>
          <a:prstGeom prst="rect">
            <a:avLst/>
          </a:prstGeom>
        </p:spPr>
      </p:pic>
      <p:sp>
        <p:nvSpPr>
          <p:cNvPr id="2" name="Slide Number Placeholder 1">
            <a:extLst>
              <a:ext uri="{FF2B5EF4-FFF2-40B4-BE49-F238E27FC236}">
                <a16:creationId xmlns:a16="http://schemas.microsoft.com/office/drawing/2014/main" id="{F82E3228-9683-0E52-962C-06A1CA46BD96}"/>
              </a:ext>
            </a:extLst>
          </p:cNvPr>
          <p:cNvSpPr>
            <a:spLocks noGrp="1"/>
          </p:cNvSpPr>
          <p:nvPr>
            <p:ph type="sldNum" sz="quarter" idx="4"/>
          </p:nvPr>
        </p:nvSpPr>
        <p:spPr/>
        <p:txBody>
          <a:bodyPr/>
          <a:lstStyle/>
          <a:p>
            <a:fld id="{BD6517CD-D3FD-4890-9CAF-9AFC152DABFD}" type="slidenum">
              <a:rPr lang="en-US" smtClean="0"/>
              <a:pPr/>
              <a:t>7</a:t>
            </a:fld>
            <a:endParaRPr lang="en-US"/>
          </a:p>
        </p:txBody>
      </p:sp>
      <p:sp>
        <p:nvSpPr>
          <p:cNvPr id="7" name="Title 1">
            <a:extLst>
              <a:ext uri="{FF2B5EF4-FFF2-40B4-BE49-F238E27FC236}">
                <a16:creationId xmlns:a16="http://schemas.microsoft.com/office/drawing/2014/main" id="{13177706-F844-7B99-35AE-32DADBBB73E8}"/>
              </a:ext>
            </a:extLst>
          </p:cNvPr>
          <p:cNvSpPr txBox="1">
            <a:spLocks/>
          </p:cNvSpPr>
          <p:nvPr/>
        </p:nvSpPr>
        <p:spPr>
          <a:xfrm>
            <a:off x="1164894" y="190005"/>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Existing Elementary Utilization</a:t>
            </a:r>
          </a:p>
        </p:txBody>
      </p:sp>
      <p:sp>
        <p:nvSpPr>
          <p:cNvPr id="12" name="TextBox 11">
            <a:extLst>
              <a:ext uri="{FF2B5EF4-FFF2-40B4-BE49-F238E27FC236}">
                <a16:creationId xmlns:a16="http://schemas.microsoft.com/office/drawing/2014/main" id="{D3A4A5E4-62E7-7106-8756-6F0FB9B056FF}"/>
              </a:ext>
            </a:extLst>
          </p:cNvPr>
          <p:cNvSpPr txBox="1"/>
          <p:nvPr/>
        </p:nvSpPr>
        <p:spPr>
          <a:xfrm>
            <a:off x="482120" y="1189771"/>
            <a:ext cx="6824462" cy="4401205"/>
          </a:xfrm>
          <a:prstGeom prst="rect">
            <a:avLst/>
          </a:prstGeom>
          <a:noFill/>
        </p:spPr>
        <p:txBody>
          <a:bodyPr wrap="square" rtlCol="0">
            <a:spAutoFit/>
          </a:bodyPr>
          <a:lstStyle/>
          <a:p>
            <a:pPr>
              <a:spcAft>
                <a:spcPts val="1200"/>
              </a:spcAft>
            </a:pPr>
            <a:r>
              <a:rPr lang="en-US" sz="2000" b="1" dirty="0">
                <a:latin typeface="Segoe UI" panose="020B0502040204020203" pitchFamily="34" charset="0"/>
                <a:cs typeface="Segoe UI" panose="020B0502040204020203" pitchFamily="34" charset="0"/>
              </a:rPr>
              <a:t>Overall utilization ~80%.  Grouped schools based on current utilization into four categories</a:t>
            </a:r>
          </a:p>
          <a:p>
            <a:pPr marL="285750"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Well Utilized (7 schools)</a:t>
            </a:r>
          </a:p>
          <a:p>
            <a:pPr marL="742950" lvl="1"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Efficiently used. Limited headroom in existing classrooms</a:t>
            </a:r>
          </a:p>
          <a:p>
            <a:pPr marL="285750"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Moderately Well Utilized (6 schools)</a:t>
            </a:r>
          </a:p>
          <a:p>
            <a:pPr marL="742950" lvl="1"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Some headroom in existing classrooms</a:t>
            </a:r>
          </a:p>
          <a:p>
            <a:pPr marL="285750"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Underutilized (10 schools)</a:t>
            </a:r>
          </a:p>
          <a:p>
            <a:pPr marL="742950" lvl="1"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Some headroom in existing classrooms and/or a few flex classrooms available</a:t>
            </a:r>
          </a:p>
          <a:p>
            <a:pPr marL="285750"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Very Underutilized (7 schools)</a:t>
            </a:r>
          </a:p>
          <a:p>
            <a:pPr marL="742950" lvl="1" indent="-285750">
              <a:spcAft>
                <a:spcPts val="1200"/>
              </a:spcAft>
              <a:buFont typeface="Arial" panose="020B0604020202020204" pitchFamily="34" charset="0"/>
              <a:buChar char="•"/>
            </a:pPr>
            <a:r>
              <a:rPr lang="en-US" sz="1600" dirty="0">
                <a:latin typeface="Segoe UI" panose="020B0502040204020203" pitchFamily="34" charset="0"/>
                <a:cs typeface="Segoe UI" panose="020B0502040204020203" pitchFamily="34" charset="0"/>
              </a:rPr>
              <a:t>Significant headroom in existing classrooms and/or several flex classrooms available</a:t>
            </a:r>
          </a:p>
        </p:txBody>
      </p:sp>
    </p:spTree>
    <p:extLst>
      <p:ext uri="{BB962C8B-B14F-4D97-AF65-F5344CB8AC3E}">
        <p14:creationId xmlns:p14="http://schemas.microsoft.com/office/powerpoint/2010/main" val="153148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CB85D-85C2-6778-41B2-2A1704346D8A}"/>
              </a:ext>
            </a:extLst>
          </p:cNvPr>
          <p:cNvPicPr>
            <a:picLocks noChangeAspect="1"/>
          </p:cNvPicPr>
          <p:nvPr/>
        </p:nvPicPr>
        <p:blipFill>
          <a:blip r:embed="rId3"/>
          <a:stretch>
            <a:fillRect/>
          </a:stretch>
        </p:blipFill>
        <p:spPr>
          <a:xfrm>
            <a:off x="7949193" y="990290"/>
            <a:ext cx="3666744" cy="5662414"/>
          </a:xfrm>
          <a:prstGeom prst="rect">
            <a:avLst/>
          </a:prstGeom>
        </p:spPr>
      </p:pic>
      <p:sp>
        <p:nvSpPr>
          <p:cNvPr id="2" name="Slide Number Placeholder 1">
            <a:extLst>
              <a:ext uri="{FF2B5EF4-FFF2-40B4-BE49-F238E27FC236}">
                <a16:creationId xmlns:a16="http://schemas.microsoft.com/office/drawing/2014/main" id="{2EFBDC89-D48D-D26A-96B7-280DAE4F1C1E}"/>
              </a:ext>
            </a:extLst>
          </p:cNvPr>
          <p:cNvSpPr>
            <a:spLocks noGrp="1"/>
          </p:cNvSpPr>
          <p:nvPr>
            <p:ph type="sldNum" sz="quarter" idx="4"/>
          </p:nvPr>
        </p:nvSpPr>
        <p:spPr/>
        <p:txBody>
          <a:bodyPr/>
          <a:lstStyle/>
          <a:p>
            <a:fld id="{BD6517CD-D3FD-4890-9CAF-9AFC152DABFD}" type="slidenum">
              <a:rPr lang="en-US" smtClean="0"/>
              <a:pPr/>
              <a:t>8</a:t>
            </a:fld>
            <a:endParaRPr lang="en-US"/>
          </a:p>
        </p:txBody>
      </p:sp>
      <p:sp>
        <p:nvSpPr>
          <p:cNvPr id="7" name="Title 1">
            <a:extLst>
              <a:ext uri="{FF2B5EF4-FFF2-40B4-BE49-F238E27FC236}">
                <a16:creationId xmlns:a16="http://schemas.microsoft.com/office/drawing/2014/main" id="{4F7BCD19-8929-6BB3-4A22-3CB750457594}"/>
              </a:ext>
            </a:extLst>
          </p:cNvPr>
          <p:cNvSpPr txBox="1">
            <a:spLocks/>
          </p:cNvSpPr>
          <p:nvPr/>
        </p:nvSpPr>
        <p:spPr>
          <a:xfrm>
            <a:off x="1164894" y="190005"/>
            <a:ext cx="10653963" cy="914400"/>
          </a:xfrm>
        </p:spPr>
        <p:txBody>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Projected Elementary Utilization</a:t>
            </a:r>
          </a:p>
        </p:txBody>
      </p:sp>
      <p:sp>
        <p:nvSpPr>
          <p:cNvPr id="3" name="TextBox 2">
            <a:extLst>
              <a:ext uri="{FF2B5EF4-FFF2-40B4-BE49-F238E27FC236}">
                <a16:creationId xmlns:a16="http://schemas.microsoft.com/office/drawing/2014/main" id="{6E0E5FA0-F438-019B-2A29-4FDD9E969980}"/>
              </a:ext>
            </a:extLst>
          </p:cNvPr>
          <p:cNvSpPr txBox="1"/>
          <p:nvPr/>
        </p:nvSpPr>
        <p:spPr>
          <a:xfrm>
            <a:off x="482120" y="1189771"/>
            <a:ext cx="6824462" cy="4801314"/>
          </a:xfrm>
          <a:prstGeom prst="rect">
            <a:avLst/>
          </a:prstGeom>
          <a:noFill/>
        </p:spPr>
        <p:txBody>
          <a:bodyPr wrap="square" rtlCol="0">
            <a:spAutoFit/>
          </a:bodyPr>
          <a:lstStyle/>
          <a:p>
            <a:pPr>
              <a:spcAft>
                <a:spcPts val="1200"/>
              </a:spcAft>
            </a:pPr>
            <a:r>
              <a:rPr lang="en-US" sz="2000" b="1">
                <a:latin typeface="Segoe UI" panose="020B0502040204020203" pitchFamily="34" charset="0"/>
                <a:cs typeface="Segoe UI" panose="020B0502040204020203" pitchFamily="34" charset="0"/>
              </a:rPr>
              <a:t>Grouped schools based on average utilization over the next five years using the following four categories</a:t>
            </a:r>
          </a:p>
          <a:p>
            <a:pPr marL="285750"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Well Utilized (6 schools)</a:t>
            </a:r>
          </a:p>
          <a:p>
            <a:pPr marL="742950" lvl="1"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Efficiently used. Limited headroom in existing classrooms</a:t>
            </a:r>
          </a:p>
          <a:p>
            <a:pPr marL="285750"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Moderately Well Utilized (7 schools)</a:t>
            </a:r>
          </a:p>
          <a:p>
            <a:pPr marL="742950" lvl="1"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Some headroom in existing classrooms</a:t>
            </a:r>
          </a:p>
          <a:p>
            <a:pPr marL="285750"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Underutilized (7 schools)</a:t>
            </a:r>
          </a:p>
          <a:p>
            <a:pPr marL="742950" lvl="1"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Some headroom in existing classrooms and/or a few flex classrooms available</a:t>
            </a:r>
          </a:p>
          <a:p>
            <a:pPr marL="285750"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Very Underutilized (10 schools)</a:t>
            </a:r>
          </a:p>
          <a:p>
            <a:pPr marL="742950" lvl="1"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Significant headroom in existing classrooms and/or several flex classrooms available</a:t>
            </a:r>
          </a:p>
          <a:p>
            <a:pPr marL="742950" lvl="1" indent="-285750">
              <a:spcAft>
                <a:spcPts val="1200"/>
              </a:spcAft>
              <a:buFont typeface="Arial" panose="020B0604020202020204" pitchFamily="34" charset="0"/>
              <a:buChar char="•"/>
            </a:pPr>
            <a:r>
              <a:rPr lang="en-US" sz="1600">
                <a:latin typeface="Segoe UI" panose="020B0502040204020203" pitchFamily="34" charset="0"/>
                <a:cs typeface="Segoe UI" panose="020B0502040204020203" pitchFamily="34" charset="0"/>
              </a:rPr>
              <a:t>Bryant, Barnum, and Tisdale added to this category. </a:t>
            </a:r>
          </a:p>
        </p:txBody>
      </p:sp>
      <p:sp>
        <p:nvSpPr>
          <p:cNvPr id="6" name="TextBox 5">
            <a:extLst>
              <a:ext uri="{FF2B5EF4-FFF2-40B4-BE49-F238E27FC236}">
                <a16:creationId xmlns:a16="http://schemas.microsoft.com/office/drawing/2014/main" id="{7F3ED0E4-C7FC-F397-1F78-B7B7725A134C}"/>
              </a:ext>
            </a:extLst>
          </p:cNvPr>
          <p:cNvSpPr txBox="1"/>
          <p:nvPr/>
        </p:nvSpPr>
        <p:spPr>
          <a:xfrm>
            <a:off x="11527306" y="1611621"/>
            <a:ext cx="676275" cy="369332"/>
          </a:xfrm>
          <a:prstGeom prst="rect">
            <a:avLst/>
          </a:prstGeom>
          <a:noFill/>
        </p:spPr>
        <p:txBody>
          <a:bodyPr wrap="square" rtlCol="0">
            <a:spAutoFit/>
          </a:bodyPr>
          <a:lstStyle/>
          <a:p>
            <a:pPr algn="ctr"/>
            <a:r>
              <a:rPr lang="en-US">
                <a:solidFill>
                  <a:srgbClr val="FF0000"/>
                </a:solidFill>
              </a:rPr>
              <a:t>-1</a:t>
            </a:r>
          </a:p>
        </p:txBody>
      </p:sp>
      <p:sp>
        <p:nvSpPr>
          <p:cNvPr id="10" name="TextBox 9">
            <a:extLst>
              <a:ext uri="{FF2B5EF4-FFF2-40B4-BE49-F238E27FC236}">
                <a16:creationId xmlns:a16="http://schemas.microsoft.com/office/drawing/2014/main" id="{0483012F-F486-D9F1-E286-D0A65E19512B}"/>
              </a:ext>
            </a:extLst>
          </p:cNvPr>
          <p:cNvSpPr txBox="1"/>
          <p:nvPr/>
        </p:nvSpPr>
        <p:spPr>
          <a:xfrm>
            <a:off x="11494588" y="2791060"/>
            <a:ext cx="676275" cy="369332"/>
          </a:xfrm>
          <a:prstGeom prst="rect">
            <a:avLst/>
          </a:prstGeom>
          <a:noFill/>
        </p:spPr>
        <p:txBody>
          <a:bodyPr wrap="square" rtlCol="0">
            <a:spAutoFit/>
          </a:bodyPr>
          <a:lstStyle/>
          <a:p>
            <a:pPr algn="ctr"/>
            <a:r>
              <a:rPr lang="en-US">
                <a:solidFill>
                  <a:srgbClr val="FF0000"/>
                </a:solidFill>
              </a:rPr>
              <a:t>+1</a:t>
            </a:r>
          </a:p>
        </p:txBody>
      </p:sp>
      <p:sp>
        <p:nvSpPr>
          <p:cNvPr id="11" name="TextBox 10">
            <a:extLst>
              <a:ext uri="{FF2B5EF4-FFF2-40B4-BE49-F238E27FC236}">
                <a16:creationId xmlns:a16="http://schemas.microsoft.com/office/drawing/2014/main" id="{737EA05B-56E6-F6E0-61E0-A68607E32F89}"/>
              </a:ext>
            </a:extLst>
          </p:cNvPr>
          <p:cNvSpPr txBox="1"/>
          <p:nvPr/>
        </p:nvSpPr>
        <p:spPr>
          <a:xfrm>
            <a:off x="11527306" y="4044028"/>
            <a:ext cx="676275" cy="369332"/>
          </a:xfrm>
          <a:prstGeom prst="rect">
            <a:avLst/>
          </a:prstGeom>
          <a:noFill/>
        </p:spPr>
        <p:txBody>
          <a:bodyPr wrap="square" rtlCol="0">
            <a:spAutoFit/>
          </a:bodyPr>
          <a:lstStyle/>
          <a:p>
            <a:pPr algn="ctr"/>
            <a:r>
              <a:rPr lang="en-US">
                <a:solidFill>
                  <a:srgbClr val="FF0000"/>
                </a:solidFill>
              </a:rPr>
              <a:t>-3</a:t>
            </a:r>
          </a:p>
        </p:txBody>
      </p:sp>
      <p:sp>
        <p:nvSpPr>
          <p:cNvPr id="13" name="TextBox 12">
            <a:extLst>
              <a:ext uri="{FF2B5EF4-FFF2-40B4-BE49-F238E27FC236}">
                <a16:creationId xmlns:a16="http://schemas.microsoft.com/office/drawing/2014/main" id="{B25BD569-E59B-3F49-7278-785426F97B1D}"/>
              </a:ext>
            </a:extLst>
          </p:cNvPr>
          <p:cNvSpPr txBox="1"/>
          <p:nvPr/>
        </p:nvSpPr>
        <p:spPr>
          <a:xfrm>
            <a:off x="11527306" y="5399735"/>
            <a:ext cx="676275" cy="369332"/>
          </a:xfrm>
          <a:prstGeom prst="rect">
            <a:avLst/>
          </a:prstGeom>
          <a:noFill/>
        </p:spPr>
        <p:txBody>
          <a:bodyPr wrap="square" rtlCol="0">
            <a:spAutoFit/>
          </a:bodyPr>
          <a:lstStyle/>
          <a:p>
            <a:pPr algn="ctr"/>
            <a:r>
              <a:rPr lang="en-US">
                <a:solidFill>
                  <a:srgbClr val="FF0000"/>
                </a:solidFill>
              </a:rPr>
              <a:t>+3</a:t>
            </a:r>
          </a:p>
        </p:txBody>
      </p:sp>
    </p:spTree>
    <p:extLst>
      <p:ext uri="{BB962C8B-B14F-4D97-AF65-F5344CB8AC3E}">
        <p14:creationId xmlns:p14="http://schemas.microsoft.com/office/powerpoint/2010/main" val="336218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AD11F-C5A2-5EE0-AC4C-0A07184A61E8}"/>
              </a:ext>
            </a:extLst>
          </p:cNvPr>
          <p:cNvPicPr>
            <a:picLocks noChangeAspect="1"/>
          </p:cNvPicPr>
          <p:nvPr/>
        </p:nvPicPr>
        <p:blipFill>
          <a:blip r:embed="rId3"/>
          <a:stretch>
            <a:fillRect/>
          </a:stretch>
        </p:blipFill>
        <p:spPr>
          <a:xfrm>
            <a:off x="202206" y="1031302"/>
            <a:ext cx="11688721" cy="2642742"/>
          </a:xfrm>
          <a:prstGeom prst="rect">
            <a:avLst/>
          </a:prstGeom>
        </p:spPr>
      </p:pic>
      <p:sp>
        <p:nvSpPr>
          <p:cNvPr id="2" name="Slide Number Placeholder 1">
            <a:extLst>
              <a:ext uri="{FF2B5EF4-FFF2-40B4-BE49-F238E27FC236}">
                <a16:creationId xmlns:a16="http://schemas.microsoft.com/office/drawing/2014/main" id="{2EFBDC89-D48D-D26A-96B7-280DAE4F1C1E}"/>
              </a:ext>
            </a:extLst>
          </p:cNvPr>
          <p:cNvSpPr>
            <a:spLocks noGrp="1"/>
          </p:cNvSpPr>
          <p:nvPr>
            <p:ph type="sldNum" sz="quarter" idx="4"/>
          </p:nvPr>
        </p:nvSpPr>
        <p:spPr/>
        <p:txBody>
          <a:bodyPr/>
          <a:lstStyle/>
          <a:p>
            <a:fld id="{BD6517CD-D3FD-4890-9CAF-9AFC152DABFD}" type="slidenum">
              <a:rPr lang="en-US" smtClean="0"/>
              <a:pPr/>
              <a:t>9</a:t>
            </a:fld>
            <a:endParaRPr lang="en-US"/>
          </a:p>
        </p:txBody>
      </p:sp>
      <p:sp>
        <p:nvSpPr>
          <p:cNvPr id="7" name="TextBox 6">
            <a:extLst>
              <a:ext uri="{FF2B5EF4-FFF2-40B4-BE49-F238E27FC236}">
                <a16:creationId xmlns:a16="http://schemas.microsoft.com/office/drawing/2014/main" id="{B173A74E-7F93-850B-AD96-1CDA2F7E942B}"/>
              </a:ext>
            </a:extLst>
          </p:cNvPr>
          <p:cNvSpPr txBox="1"/>
          <p:nvPr/>
        </p:nvSpPr>
        <p:spPr>
          <a:xfrm>
            <a:off x="202206" y="4026205"/>
            <a:ext cx="11589857" cy="180049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With the opening of the New Bassick and relocation of BMA (approx. 250 students) into Bassick for 2025-26, the district will lose about 900 seats of planning capacity at the high school level. </a:t>
            </a:r>
          </a:p>
          <a:p>
            <a:pPr marL="285750" indent="-285750">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High School utilization is projected to peak between 2025-26 and 2027-28 at about 95% systemwide (seat surplus of about 135 seats). As high school enrollment decreases, seat surplus is projected to grow to around 500 over the last 5-years.</a:t>
            </a:r>
          </a:p>
          <a:p>
            <a:pPr marL="285750" indent="-285750">
              <a:spcAft>
                <a:spcPts val="600"/>
              </a:spcAft>
              <a:buFont typeface="Arial" panose="020B0604020202020204" pitchFamily="34" charset="0"/>
              <a:buChar char="•"/>
            </a:pPr>
            <a:r>
              <a:rPr lang="en-US" sz="1200">
                <a:latin typeface="Segoe UI" panose="020B0502040204020203" pitchFamily="34" charset="0"/>
                <a:cs typeface="Segoe UI" panose="020B0502040204020203" pitchFamily="34" charset="0"/>
              </a:rPr>
              <a:t>Assuming recent suburban student enrollment trends continue, utilization at Fairchild Wheeler is projected to remain low, averaging below 62% utilization over the next decade. </a:t>
            </a:r>
          </a:p>
          <a:p>
            <a:pPr marL="285750" indent="-285750">
              <a:spcAft>
                <a:spcPts val="600"/>
              </a:spcAft>
              <a:buFont typeface="Arial" panose="020B0604020202020204" pitchFamily="34" charset="0"/>
              <a:buChar char="•"/>
            </a:pPr>
            <a:r>
              <a:rPr lang="en-US" sz="1200" b="1">
                <a:latin typeface="Segoe UI" panose="020B0502040204020203" pitchFamily="34" charset="0"/>
                <a:cs typeface="Segoe UI" panose="020B0502040204020203" pitchFamily="34" charset="0"/>
              </a:rPr>
              <a:t>Increasing suburban enrollment Fairchild Wheeler would open up additional seats to Bridgeport resident students and could help alleviate projected enrollment pressures at the remaining comprehensive high schools.  </a:t>
            </a:r>
          </a:p>
        </p:txBody>
      </p:sp>
      <p:sp>
        <p:nvSpPr>
          <p:cNvPr id="9" name="Title 1">
            <a:extLst>
              <a:ext uri="{FF2B5EF4-FFF2-40B4-BE49-F238E27FC236}">
                <a16:creationId xmlns:a16="http://schemas.microsoft.com/office/drawing/2014/main" id="{84D94870-A760-A7D0-7010-43012B1D054C}"/>
              </a:ext>
            </a:extLst>
          </p:cNvPr>
          <p:cNvSpPr txBox="1">
            <a:spLocks/>
          </p:cNvSpPr>
          <p:nvPr/>
        </p:nvSpPr>
        <p:spPr>
          <a:xfrm>
            <a:off x="1438275" y="131415"/>
            <a:ext cx="10753725" cy="6720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Raleway" panose="020B0503030101060003" pitchFamily="34" charset="0"/>
                <a:ea typeface="+mj-ea"/>
                <a:cs typeface="+mj-cs"/>
              </a:defRPr>
            </a:lvl1pPr>
          </a:lstStyle>
          <a:p>
            <a:r>
              <a:rPr lang="en-US">
                <a:latin typeface="Segoe UI" panose="020B0502040204020203" pitchFamily="34" charset="0"/>
                <a:cs typeface="Segoe UI" panose="020B0502040204020203" pitchFamily="34" charset="0"/>
              </a:rPr>
              <a:t>High School Projected Utilization</a:t>
            </a:r>
          </a:p>
        </p:txBody>
      </p:sp>
      <p:sp>
        <p:nvSpPr>
          <p:cNvPr id="6" name="TextBox 5">
            <a:extLst>
              <a:ext uri="{FF2B5EF4-FFF2-40B4-BE49-F238E27FC236}">
                <a16:creationId xmlns:a16="http://schemas.microsoft.com/office/drawing/2014/main" id="{39126E56-7313-18B5-EB86-CA302EE17377}"/>
              </a:ext>
            </a:extLst>
          </p:cNvPr>
          <p:cNvSpPr txBox="1"/>
          <p:nvPr/>
        </p:nvSpPr>
        <p:spPr>
          <a:xfrm>
            <a:off x="208466" y="3472353"/>
            <a:ext cx="11445907" cy="430887"/>
          </a:xfrm>
          <a:prstGeom prst="rect">
            <a:avLst/>
          </a:prstGeom>
          <a:solidFill>
            <a:srgbClr val="FFFF99"/>
          </a:solidFill>
        </p:spPr>
        <p:txBody>
          <a:bodyPr wrap="square" rtlCol="0">
            <a:spAutoFit/>
          </a:bodyPr>
          <a:lstStyle/>
          <a:p>
            <a:r>
              <a:rPr lang="en-US" sz="1100" b="1"/>
              <a:t>Greater than 100% Utilization :</a:t>
            </a:r>
          </a:p>
          <a:p>
            <a:r>
              <a:rPr lang="en-US" sz="1100"/>
              <a:t>Potential for some operational impacts (could result in larger class sizes, less resilience to “bubbles,” more intensive scheduling, prep periods outside of classrooms, etc.) </a:t>
            </a:r>
          </a:p>
        </p:txBody>
      </p:sp>
    </p:spTree>
    <p:extLst>
      <p:ext uri="{BB962C8B-B14F-4D97-AF65-F5344CB8AC3E}">
        <p14:creationId xmlns:p14="http://schemas.microsoft.com/office/powerpoint/2010/main" val="2845671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LAM Univers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on_Projections_Update_2021-22.pptx" id="{A86914E5-9355-4642-8F3A-21A46CD1DB3A}" vid="{390D69A2-7F35-4321-9874-5AB42DE83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C09ABBF173674AAE8DC4F6F42456D8" ma:contentTypeVersion="0" ma:contentTypeDescription="Create a new document." ma:contentTypeScope="" ma:versionID="455a81b4c42f73150fb8444f8355b17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0E370-4F87-458D-8D45-7D74A8D1BA6C}">
  <ds:schemaRefs>
    <ds:schemaRef ds:uri="http://schemas.microsoft.com/sharepoint/v3/contenttype/forms"/>
  </ds:schemaRefs>
</ds:datastoreItem>
</file>

<file path=customXml/itemProps2.xml><?xml version="1.0" encoding="utf-8"?>
<ds:datastoreItem xmlns:ds="http://schemas.openxmlformats.org/officeDocument/2006/customXml" ds:itemID="{B6D4B4B9-122A-4944-A2D4-1A6B4D05D0D6}">
  <ds:schemaRefs>
    <ds:schemaRef ds:uri="http://www.w3.org/XML/1998/namespace"/>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2534D6E1-961E-4BD9-80CB-D7B6E2D73ED2}">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enroll_proj_template</Template>
  <TotalTime>138</TotalTime>
  <Words>3602</Words>
  <Application>Microsoft Office PowerPoint</Application>
  <PresentationFormat>Widescreen</PresentationFormat>
  <Paragraphs>463</Paragraphs>
  <Slides>40</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Raleway</vt:lpstr>
      <vt:lpstr>Segoe UI</vt:lpstr>
      <vt:lpstr>Office Theme</vt:lpstr>
      <vt:lpstr>PowerPoint Presentation</vt:lpstr>
      <vt:lpstr>Agenda</vt:lpstr>
      <vt:lpstr>What is a Master Plan?</vt:lpstr>
      <vt:lpstr>PowerPoint Presentation</vt:lpstr>
      <vt:lpstr>Historic Enrollment</vt:lpstr>
      <vt:lpstr>Districtwide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Reimbursement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Zuba</dc:creator>
  <cp:lastModifiedBy>Mike Zuba</cp:lastModifiedBy>
  <cp:revision>2</cp:revision>
  <dcterms:created xsi:type="dcterms:W3CDTF">2021-11-04T16:58:54Z</dcterms:created>
  <dcterms:modified xsi:type="dcterms:W3CDTF">2025-03-31T13:49:07Z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0x01010022C09ABBF173674AAE8DC4F6F42456D8</vt:lpwstr>
  </property>
</Properties>
</file>