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6858000" cx="9144000"/>
  <p:notesSz cx="6858000" cy="9144000"/>
  <p:embeddedFontLst>
    <p:embeddedFont>
      <p:font typeface="Constantia"/>
      <p:regular r:id="rId60"/>
      <p:bold r:id="rId61"/>
      <p:italic r:id="rId62"/>
      <p:boldItalic r:id="rId63"/>
    </p:embeddedFont>
    <p:embeddedFont>
      <p:font typeface="Arial Black"/>
      <p:regular r:id="rId64"/>
    </p:embeddedFont>
    <p:embeddedFont>
      <p:font typeface="Federo"/>
      <p:regular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Constantia-italic.fntdata"/><Relationship Id="rId61" Type="http://schemas.openxmlformats.org/officeDocument/2006/relationships/font" Target="fonts/Constantia-bold.fntdata"/><Relationship Id="rId20" Type="http://schemas.openxmlformats.org/officeDocument/2006/relationships/slide" Target="slides/slide15.xml"/><Relationship Id="rId64" Type="http://schemas.openxmlformats.org/officeDocument/2006/relationships/font" Target="fonts/ArialBlack-regular.fntdata"/><Relationship Id="rId63" Type="http://schemas.openxmlformats.org/officeDocument/2006/relationships/font" Target="fonts/Constantia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Federo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onstantia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2" name="Google Shape;38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://nebula.wsimg.com/5120b7a4fbda11e6054d4c5dcefe2b98?AccessKeyId=B1833AC2F3A557F40D1A&amp;disposition=0&amp;alloworigin=1" id="26" name="Google Shape;2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457200" y="1855248"/>
            <a:ext cx="40401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2" type="body"/>
          </p:nvPr>
        </p:nvSpPr>
        <p:spPr>
          <a:xfrm>
            <a:off x="4645025" y="1859757"/>
            <a:ext cx="40419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3" type="body"/>
          </p:nvPr>
        </p:nvSpPr>
        <p:spPr>
          <a:xfrm>
            <a:off x="457200" y="2514600"/>
            <a:ext cx="40401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marR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4" type="body"/>
          </p:nvPr>
        </p:nvSpPr>
        <p:spPr>
          <a:xfrm>
            <a:off x="4645025" y="2514600"/>
            <a:ext cx="40419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marR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>
            <p:ph type="title"/>
          </p:nvPr>
        </p:nvSpPr>
        <p:spPr>
          <a:xfrm>
            <a:off x="685800" y="514352"/>
            <a:ext cx="27432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b="0" i="0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12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"/>
              <a:buNone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"/>
              <a:buNone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"/>
              <a:buNone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2" type="body"/>
          </p:nvPr>
        </p:nvSpPr>
        <p:spPr>
          <a:xfrm>
            <a:off x="3575050" y="1676400"/>
            <a:ext cx="51117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9751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"/>
              <a:buChar char="●"/>
              <a:defRPr b="0" i="0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68935" lvl="1" marL="9144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3528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://nebula.wsimg.com/5120b7a4fbda11e6054d4c5dcefe2b98?AccessKeyId=B1833AC2F3A557F40D1A&amp;disposition=0&amp;alloworigin=1" id="93" name="Google Shape;9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 flipH="1" rot="-10379968">
            <a:off x="3165816" y="1108016"/>
            <a:ext cx="5257696" cy="4114887"/>
          </a:xfrm>
          <a:prstGeom prst="snipRoundRect">
            <a:avLst>
              <a:gd fmla="val 0" name="adj1"/>
              <a:gd fmla="val 3646" name="adj2"/>
            </a:avLst>
          </a:pr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500" kx="100010" rotWithShape="0" algn="tl" dir="7500000" dist="38500" sy="100080" ky="100010">
              <a:srgbClr val="000000">
                <a:alpha val="2392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3"/>
          <p:cNvSpPr/>
          <p:nvPr/>
        </p:nvSpPr>
        <p:spPr>
          <a:xfrm flipH="1" rot="-10380733">
            <a:off x="8004114" y="5359839"/>
            <a:ext cx="155354" cy="155354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19685" rotWithShape="0" algn="tl" dir="12900000" dist="635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3"/>
          <p:cNvSpPr txBox="1"/>
          <p:nvPr>
            <p:ph type="title"/>
          </p:nvPr>
        </p:nvSpPr>
        <p:spPr>
          <a:xfrm>
            <a:off x="609600" y="1176996"/>
            <a:ext cx="2212800" cy="15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13"/>
          <p:cNvSpPr txBox="1"/>
          <p:nvPr>
            <p:ph idx="1" type="body"/>
          </p:nvPr>
        </p:nvSpPr>
        <p:spPr>
          <a:xfrm>
            <a:off x="609600" y="2828785"/>
            <a:ext cx="2209800" cy="21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1235"/>
              <a:buFont typeface="Noto Sans"/>
              <a:buNone/>
              <a:defRPr b="0" i="0" sz="13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93369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"/>
              <a:buChar char="●"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7305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"/>
              <a:buChar char="●"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65747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65747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1" name="Google Shape;101;p13"/>
          <p:cNvSpPr txBox="1"/>
          <p:nvPr>
            <p:ph idx="12" type="sldNum"/>
          </p:nvPr>
        </p:nvSpPr>
        <p:spPr>
          <a:xfrm>
            <a:off x="8077200" y="6356350"/>
            <a:ext cx="609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3"/>
          <p:cNvSpPr/>
          <p:nvPr>
            <p:ph idx="2" type="pic"/>
          </p:nvPr>
        </p:nvSpPr>
        <p:spPr>
          <a:xfrm rot="420022">
            <a:off x="3485831" y="1199543"/>
            <a:ext cx="4617824" cy="3931997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3"/>
          <p:cNvSpPr/>
          <p:nvPr/>
        </p:nvSpPr>
        <p:spPr>
          <a:xfrm flipH="1" rot="10800000">
            <a:off x="-9525" y="5816600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3921"/>
                </a:srgbClr>
              </a:gs>
              <a:gs pos="100000">
                <a:srgbClr val="00E9F7">
                  <a:alpha val="5411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4" name="Google Shape;104;p13"/>
          <p:cNvSpPr/>
          <p:nvPr/>
        </p:nvSpPr>
        <p:spPr>
          <a:xfrm flipH="1" rot="10800000">
            <a:off x="4381500" y="6219825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019"/>
                </a:srgbClr>
              </a:gs>
              <a:gs pos="80000">
                <a:srgbClr val="0099E4">
                  <a:alpha val="43921"/>
                </a:srgbClr>
              </a:gs>
              <a:gs pos="100000">
                <a:srgbClr val="0099E4">
                  <a:alpha val="43921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http://nebula.wsimg.com/5120b7a4fbda11e6054d4c5dcefe2b98?AccessKeyId=B1833AC2F3A557F40D1A&amp;disposition=0&amp;alloworigin=1" id="105" name="Google Shape;10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>
            <p:ph type="title"/>
          </p:nvPr>
        </p:nvSpPr>
        <p:spPr>
          <a:xfrm rot="5400000">
            <a:off x="5052149" y="2491652"/>
            <a:ext cx="52119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14"/>
          <p:cNvSpPr txBox="1"/>
          <p:nvPr>
            <p:ph idx="1" type="body"/>
          </p:nvPr>
        </p:nvSpPr>
        <p:spPr>
          <a:xfrm rot="5400000">
            <a:off x="861150" y="510451"/>
            <a:ext cx="52119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0" name="Google Shape;110;p14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 rot="5400000">
            <a:off x="2377500" y="15180"/>
            <a:ext cx="4389000" cy="8229600"/>
          </a:xfrm>
          <a:prstGeom prst="rect">
            <a:avLst/>
          </a:prstGeom>
          <a:solidFill>
            <a:schemeClr val="lt1">
              <a:alpha val="81568"/>
            </a:schemeClr>
          </a:solidFill>
          <a:ln cap="flat" cmpd="sng" w="19050">
            <a:solidFill>
              <a:srgbClr val="0A51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Clip Art" type="txAndClipArt">
  <p:cSld name="TEXT_AND_CLIPAR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2" name="Google Shape;42;p5"/>
          <p:cNvSpPr/>
          <p:nvPr>
            <p:ph idx="2" type="clipArt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://nebula.wsimg.com/5120b7a4fbda11e6054d4c5dcefe2b98?AccessKeyId=B1833AC2F3A557F40D1A&amp;disposition=0&amp;alloworigin=1" id="50" name="Google Shape;5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lip Art and Text" type="clipArtAndTx">
  <p:cSld name="CLIPART_AND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7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algn="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None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None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None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530352" y="1316736"/>
            <a:ext cx="77724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530352" y="2704664"/>
            <a:ext cx="77724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"/>
              <a:buNone/>
              <a:defRPr b="0" i="0" sz="22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D0E9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457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2" type="body"/>
          </p:nvPr>
        </p:nvSpPr>
        <p:spPr>
          <a:xfrm>
            <a:off x="4648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3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65002" ty="0" sy="65002"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9525" y="-7144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3921"/>
                </a:srgbClr>
              </a:gs>
              <a:gs pos="100000">
                <a:srgbClr val="00E9F7">
                  <a:alpha val="5411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381500" y="-7144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019"/>
                </a:srgbClr>
              </a:gs>
              <a:gs pos="80000">
                <a:srgbClr val="0099E4">
                  <a:alpha val="43921"/>
                </a:srgbClr>
              </a:gs>
              <a:gs pos="100000">
                <a:srgbClr val="0099E4">
                  <a:alpha val="43921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3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" name="Google Shape;17;p1"/>
          <p:cNvGrpSpPr/>
          <p:nvPr/>
        </p:nvGrpSpPr>
        <p:grpSpPr>
          <a:xfrm>
            <a:off x="-29294" y="-16108"/>
            <a:ext cx="9198252" cy="1086260"/>
            <a:chOff x="-29322" y="-1966"/>
            <a:chExt cx="9198252" cy="1086260"/>
          </a:xfrm>
        </p:grpSpPr>
        <p:sp>
          <p:nvSpPr>
            <p:cNvPr id="18" name="Google Shape;18;p1"/>
            <p:cNvSpPr/>
            <p:nvPr/>
          </p:nvSpPr>
          <p:spPr>
            <a:xfrm rot="-164306">
              <a:off x="-19045" y="216553"/>
              <a:ext cx="9163052" cy="649223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 rot="-164306">
              <a:off x="-14309" y="290005"/>
              <a:ext cx="9175809" cy="530353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descr="http://nebula.wsimg.com/5120b7a4fbda11e6054d4c5dcefe2b98?AccessKeyId=B1833AC2F3A557F40D1A&amp;disposition=0&amp;alloworigin=1" id="20" name="Google Shape;2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533400" y="609600"/>
            <a:ext cx="8077200" cy="6096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5"/>
          <p:cNvSpPr txBox="1"/>
          <p:nvPr>
            <p:ph type="title"/>
          </p:nvPr>
        </p:nvSpPr>
        <p:spPr>
          <a:xfrm>
            <a:off x="762000" y="609600"/>
            <a:ext cx="762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Federo"/>
              <a:buNone/>
            </a:pPr>
            <a:r>
              <a:rPr b="1" i="0" lang="en-US" sz="4500" u="none" cap="none" strike="noStrik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rPr>
              <a:t>Welcome to Camp Bournedale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descr="I:\DCIM\102CANON\hall2.jpg" id="118" name="Google Shape;11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9144000" cy="507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2182" y="4724400"/>
            <a:ext cx="4896718" cy="1795463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st="50800">
              <a:schemeClr val="dk1"/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mail.zoho.com/mail/FileDownload/20160510_130008.jpg?accountId=3549948000000008001&amp;msgId=3549948000001570001&amp;filePath=3549948000001570001_attach_1&amp;isOutbox=false&amp;mode=mail" id="180" name="Google Shape;180;p24"/>
          <p:cNvSpPr/>
          <p:nvPr/>
        </p:nvSpPr>
        <p:spPr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/>
        </p:nvSpPr>
        <p:spPr>
          <a:xfrm>
            <a:off x="441325" y="1492250"/>
            <a:ext cx="1841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:\DCIM\102CANON\Corel Auto-Preserve\IMG_8638.JPG" id="187" name="Google Shape;18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1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idx="1" type="body"/>
          </p:nvPr>
        </p:nvSpPr>
        <p:spPr>
          <a:xfrm>
            <a:off x="4953000" y="1600200"/>
            <a:ext cx="3886200" cy="39624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180"/>
              <a:buFont typeface="Noto Sans"/>
              <a:buChar char="●"/>
            </a:pPr>
            <a:r>
              <a:rPr b="0" i="0" lang="en-US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</a:t>
            </a:r>
            <a:r>
              <a:rPr lang="en-US" sz="4400"/>
              <a:t>ands on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>
                <a:srgbClr val="002060"/>
              </a:buClr>
              <a:buSzPts val="4180"/>
              <a:buFont typeface="Noto Sans"/>
              <a:buChar char="●"/>
            </a:pPr>
            <a:r>
              <a:rPr b="0" i="0" lang="en-US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</a:t>
            </a:r>
            <a:r>
              <a:rPr lang="en-US" sz="4400"/>
              <a:t>xplore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>
                <a:srgbClr val="002060"/>
              </a:buClr>
              <a:buSzPts val="4180"/>
              <a:buFont typeface="Noto Sans"/>
              <a:buChar char="●"/>
            </a:pPr>
            <a:r>
              <a:rPr b="0" i="0" lang="en-US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</a:t>
            </a:r>
            <a:r>
              <a:rPr lang="en-US" sz="4400"/>
              <a:t>iscover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>
                <a:srgbClr val="002060"/>
              </a:buClr>
              <a:buSzPts val="4180"/>
              <a:buFont typeface="Noto Sans"/>
              <a:buChar char="●"/>
            </a:pPr>
            <a:r>
              <a:rPr b="0" i="0" lang="en-US" sz="4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</a:t>
            </a:r>
            <a:r>
              <a:rPr lang="en-US" sz="4400"/>
              <a:t>bserve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>
                <a:srgbClr val="002060"/>
              </a:buClr>
              <a:buSzPts val="4180"/>
              <a:buFont typeface="Noto Sans"/>
              <a:buChar char="●"/>
            </a:pPr>
            <a:r>
              <a:rPr lang="en-US" sz="4400"/>
              <a:t>Environments</a:t>
            </a:r>
            <a:endParaRPr/>
          </a:p>
          <a:p>
            <a:pPr indent="-105410" lvl="0" marL="27432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304800" y="1828800"/>
            <a:ext cx="42672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IDE POOL"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452563"/>
            <a:ext cx="4648200" cy="42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/>
          <p:nvPr/>
        </p:nvSpPr>
        <p:spPr>
          <a:xfrm>
            <a:off x="304800" y="288132"/>
            <a:ext cx="8686800" cy="8763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1"/>
                </a:solidFill>
                <a:latin typeface="Impact"/>
              </a:rPr>
              <a:t>Coastal Ecology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oastal ecology 5" id="200" name="Google Shape;200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oastal ecology 17" id="205" name="Google Shape;205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/>
        </p:nvSpPr>
        <p:spPr>
          <a:xfrm>
            <a:off x="685800" y="2667000"/>
            <a:ext cx="80010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1241425" y="381000"/>
            <a:ext cx="1841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:\DSC_0055.jpg" id="212" name="Google Shape;2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7475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http://www.campbournedaleed.net/new/coa/2.jpg" id="219" name="Google Shape;2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4800" y="0"/>
            <a:ext cx="100218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</a:pPr>
            <a:br>
              <a:rPr b="0" i="0" lang="en-US" sz="4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45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CAPT. PAUL QUINTAL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TOUR AND HISTORY OF PLYMOUTH HARBOR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NEW ENGLAND COMMERCIAL FISHING INDUSTRY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HAULING OF LOBSTER TRAPS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INVESTIGATING THE CATCH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COAST GUARD INSPECTED AND CERTIFIED</a:t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05410" lvl="0" marL="27432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660"/>
              <a:buFont typeface="Noto San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26" name="Google Shape;226;p31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2133600"/>
            <a:ext cx="3979863" cy="3560763"/>
          </a:xfrm>
          <a:prstGeom prst="rect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31"/>
          <p:cNvSpPr/>
          <p:nvPr/>
        </p:nvSpPr>
        <p:spPr>
          <a:xfrm>
            <a:off x="1583876" y="353781"/>
            <a:ext cx="5682343" cy="1447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1"/>
                </a:solidFill>
                <a:latin typeface="Impact"/>
              </a:rPr>
              <a:t>LOBSTER TALES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685800"/>
            <a:ext cx="883285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/>
        </p:nvSpPr>
        <p:spPr>
          <a:xfrm>
            <a:off x="1905000" y="304800"/>
            <a:ext cx="55626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://www.campbournedaleed.net/new/lob/5.jpg"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62000"/>
            <a:ext cx="9144000" cy="77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476250" y="457200"/>
            <a:ext cx="8191500" cy="61722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A51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16"/>
          <p:cNvSpPr txBox="1"/>
          <p:nvPr>
            <p:ph type="title"/>
          </p:nvPr>
        </p:nvSpPr>
        <p:spPr>
          <a:xfrm>
            <a:off x="628650" y="704088"/>
            <a:ext cx="7886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</a:pPr>
            <a:r>
              <a:rPr b="0" i="0" lang="en-US" sz="4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Schools Participating In</a:t>
            </a:r>
            <a:br>
              <a:rPr b="0" i="0" lang="en-US" sz="4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Camp Bournedale Programming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1508124" y="1905000"/>
            <a:ext cx="2987676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Amesbury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Bourne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Braintree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Lincoln, 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Marblehead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Millbury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Nantucket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4953000" y="1905000"/>
            <a:ext cx="2987676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Norfolk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Pembroke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Plymouth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Scituate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South Hadley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Tyngsborough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Wakefield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Wrentham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bster 05" id="243" name="Google Shape;2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457200"/>
            <a:ext cx="81534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bster 08" id="248" name="Google Shape;2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52400"/>
            <a:ext cx="74676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/>
          <p:nvPr/>
        </p:nvSpPr>
        <p:spPr>
          <a:xfrm>
            <a:off x="1393825" y="373063"/>
            <a:ext cx="1841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:\DSC_0184.jpg" id="254" name="Google Shape;2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5525" y="0"/>
            <a:ext cx="4552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SC01639" id="259" name="Google Shape;259;p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/>
          <p:nvPr/>
        </p:nvSpPr>
        <p:spPr>
          <a:xfrm>
            <a:off x="1676400" y="457200"/>
            <a:ext cx="57150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://www.campbournedaleed.net/new/images/lo1.jpg" id="265" name="Google Shape;2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304800"/>
            <a:ext cx="6705600" cy="6256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NG" id="270" name="Google Shape;27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85800"/>
            <a:ext cx="784860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9"/>
          <p:cNvSpPr txBox="1"/>
          <p:nvPr/>
        </p:nvSpPr>
        <p:spPr>
          <a:xfrm>
            <a:off x="1219200" y="228600"/>
            <a:ext cx="65532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d 25.JPG" id="276" name="Google Shape;27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914400"/>
            <a:ext cx="74676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Marine Lab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2" name="Google Shape;282;p41"/>
          <p:cNvSpPr txBox="1"/>
          <p:nvPr>
            <p:ph idx="1" type="body"/>
          </p:nvPr>
        </p:nvSpPr>
        <p:spPr>
          <a:xfrm>
            <a:off x="381000" y="1905000"/>
            <a:ext cx="3276600" cy="35052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Touch tanks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Aquariums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Shells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Sharks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Dissection</a:t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1828800"/>
            <a:ext cx="49530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2833" id="288" name="Google Shape;28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SCF6074" id="293" name="Google Shape;293;p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14" id="133" name="Google Shape;1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609600"/>
            <a:ext cx="84582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/>
          <p:nvPr/>
        </p:nvSpPr>
        <p:spPr>
          <a:xfrm>
            <a:off x="2819400" y="2590800"/>
            <a:ext cx="685800" cy="381000"/>
          </a:xfrm>
          <a:prstGeom prst="roundRect">
            <a:avLst>
              <a:gd fmla="val 16667" name="adj"/>
            </a:avLst>
          </a:prstGeom>
          <a:solidFill>
            <a:srgbClr val="2E319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wim" id="135" name="Google Shape;1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2514600"/>
            <a:ext cx="493986" cy="493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b12" id="298" name="Google Shape;29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"/>
            <a:ext cx="8229600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d 29.JPG" id="303" name="Google Shape;30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857250"/>
            <a:ext cx="7391400" cy="55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/>
        </p:nvSpPr>
        <p:spPr>
          <a:xfrm>
            <a:off x="898525" y="1492250"/>
            <a:ext cx="1841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content-lga3-1.xx.fbcdn.net/v/t1.0-9/13344542_1001562766606469_4432597976193259662_n.jpg?oh=0a69146c2915618a77faa1b90cda7a5b&amp;oe=57C9DD36" id="314" name="Google Shape;3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-685801"/>
            <a:ext cx="6057900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Arial Black"/>
              <a:buNone/>
            </a:pPr>
            <a:r>
              <a:rPr b="0" i="0" lang="en-US" sz="8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ADVENTURE</a:t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152400" y="2209800"/>
            <a:ext cx="3810000" cy="30480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0"/>
              <a:buFont typeface="Noto Sa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PROBLEM SOLVING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660"/>
              <a:buFont typeface="Noto Sa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TEAMWORK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660"/>
              <a:buFont typeface="Noto Sa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COOPERAT</a:t>
            </a:r>
            <a:r>
              <a:rPr lang="en-US" sz="2800"/>
              <a:t>IVE LEARNING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660"/>
              <a:buFont typeface="Noto Sa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CHALLEN</a:t>
            </a:r>
            <a:r>
              <a:rPr lang="en-US" sz="2800"/>
              <a:t>GING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/>
          </a:p>
        </p:txBody>
      </p:sp>
      <p:sp>
        <p:nvSpPr>
          <p:cNvPr id="321" name="Google Shape;321;p48"/>
          <p:cNvSpPr txBox="1"/>
          <p:nvPr/>
        </p:nvSpPr>
        <p:spPr>
          <a:xfrm>
            <a:off x="4572000" y="1981200"/>
            <a:ext cx="41910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RUST2" id="322" name="Google Shape;32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981200"/>
            <a:ext cx="44196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/>
        </p:nvSpPr>
        <p:spPr>
          <a:xfrm>
            <a:off x="533400" y="1981200"/>
            <a:ext cx="83058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BURMA" id="328" name="Google Shape;3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04800"/>
            <a:ext cx="83058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at1.jpg" id="333" name="Google Shape;33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at2.jpg" id="338" name="Google Shape;33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at3.jpg" id="343" name="Google Shape;34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eb.jpg" id="348" name="Google Shape;3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idx="1" type="body"/>
          </p:nvPr>
        </p:nvSpPr>
        <p:spPr>
          <a:xfrm>
            <a:off x="151650" y="0"/>
            <a:ext cx="8694600" cy="7398900"/>
          </a:xfrm>
          <a:prstGeom prst="rect">
            <a:avLst/>
          </a:prstGeom>
          <a:solidFill>
            <a:schemeClr val="lt1">
              <a:alpha val="81568"/>
            </a:schemeClr>
          </a:solidFill>
          <a:ln cap="flat" cmpd="sng" w="19050">
            <a:solidFill>
              <a:srgbClr val="0A51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9:00-9:30: 	Arrival and orientation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9:30-12:00		CLASS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12:00-12: 50	LUNCH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1:00-1:45: 		Presentation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2:00-4:30: 		CLASS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4:30-5:00: 		Recreation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5:00:			Depart Monday and Wednesday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Tuesday and Thursday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5:00-5:45: 		Dinner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6:00-6:30: 	Recreation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6:30			Depart Tuesday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Thursday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6:30-7:00: 		Recreation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7:00-8:15: 		Evening activity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 sz="2400"/>
              <a:t>8:30			Depart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t1.jpg" id="353" name="Google Shape;35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res1.jpg" id="358" name="Google Shape;35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</a:pPr>
            <a:r>
              <a:rPr b="1" i="0" lang="en-US" sz="4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PRESENTATIONS &amp; ACTIVITIES</a:t>
            </a:r>
            <a:endParaRPr sz="6000"/>
          </a:p>
        </p:txBody>
      </p:sp>
      <p:sp>
        <p:nvSpPr>
          <p:cNvPr id="364" name="Google Shape;364;p56"/>
          <p:cNvSpPr txBox="1"/>
          <p:nvPr>
            <p:ph idx="1" type="body"/>
          </p:nvPr>
        </p:nvSpPr>
        <p:spPr>
          <a:xfrm>
            <a:off x="685800" y="1524000"/>
            <a:ext cx="7772400" cy="51054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rPr>
              <a:t>Afternoon presentations are academic in nature and supplement the classes offered:</a:t>
            </a:r>
            <a:r>
              <a:rPr lang="en-US" sz="3600">
                <a:solidFill>
                  <a:schemeClr val="dk2"/>
                </a:solidFill>
              </a:rPr>
              <a:t> </a:t>
            </a:r>
            <a:r>
              <a:rPr b="0" i="0" lang="en-US" sz="3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rPr>
              <a:t>reptiles</a:t>
            </a:r>
            <a:r>
              <a:rPr lang="en-US" sz="3600">
                <a:solidFill>
                  <a:schemeClr val="dk2"/>
                </a:solidFill>
              </a:rPr>
              <a:t>, </a:t>
            </a:r>
            <a:r>
              <a:rPr b="0" i="0" lang="en-US" sz="3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rPr>
              <a:t>amphibians.science fair experiments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2060"/>
              </a:buClr>
              <a:buSzPts val="3420"/>
              <a:buFont typeface="Noto Sans"/>
              <a:buChar char="●"/>
            </a:pPr>
            <a:r>
              <a:rPr b="0" i="0" lang="en-US" sz="3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rPr>
              <a:t>Evening programs are often social and entertaining: campfires</a:t>
            </a:r>
            <a:r>
              <a:rPr lang="en-US" sz="3600">
                <a:solidFill>
                  <a:schemeClr val="dk2"/>
                </a:solidFill>
              </a:rPr>
              <a:t> &amp; s’mores</a:t>
            </a:r>
            <a:r>
              <a:rPr b="0" i="0" lang="en-US" sz="3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rPr>
              <a:t>, karaoke, line-dancing, trivia contests, magic show.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D2004 Day 2-107" id="369" name="Google Shape;36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86868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content-lga3-1.xx.fbcdn.net/t31.0-8/13350523_1001837979912281_1818099126438794755_o.jpg" id="374" name="Google Shape;374;p58"/>
          <p:cNvPicPr preferRelativeResize="0"/>
          <p:nvPr/>
        </p:nvPicPr>
        <p:blipFill rotWithShape="1">
          <a:blip r:embed="rId3">
            <a:alphaModFix/>
          </a:blip>
          <a:srcRect b="20503" l="14000" r="14664" t="4026"/>
          <a:stretch/>
        </p:blipFill>
        <p:spPr>
          <a:xfrm>
            <a:off x="495300" y="609600"/>
            <a:ext cx="81534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content-lga3-1.xx.fbcdn.net/t31.0-8/13329568_1001839199912159_5689612054264689982_o.jpg" id="379" name="Google Shape;379;p59"/>
          <p:cNvPicPr preferRelativeResize="0"/>
          <p:nvPr/>
        </p:nvPicPr>
        <p:blipFill rotWithShape="1">
          <a:blip r:embed="rId3">
            <a:alphaModFix/>
          </a:blip>
          <a:srcRect b="19497" l="10913" r="23087" t="8050"/>
          <a:stretch/>
        </p:blipFill>
        <p:spPr>
          <a:xfrm>
            <a:off x="457200" y="457200"/>
            <a:ext cx="8229600" cy="598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b="1" i="0" lang="en-US" sz="8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RECREATION</a:t>
            </a:r>
            <a:endParaRPr/>
          </a:p>
        </p:txBody>
      </p:sp>
      <p:sp>
        <p:nvSpPr>
          <p:cNvPr id="385" name="Google Shape;385;p60"/>
          <p:cNvSpPr txBox="1"/>
          <p:nvPr>
            <p:ph idx="1" type="body"/>
          </p:nvPr>
        </p:nvSpPr>
        <p:spPr>
          <a:xfrm>
            <a:off x="685800" y="1981200"/>
            <a:ext cx="3810000" cy="42672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</a:t>
            </a:r>
            <a:r>
              <a:rPr lang="en-US" sz="2590"/>
              <a:t>ennis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</a:t>
            </a:r>
            <a:r>
              <a:rPr lang="en-US" sz="2590"/>
              <a:t>occer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</a:t>
            </a:r>
            <a:r>
              <a:rPr lang="en-US" sz="2590"/>
              <a:t>treet hockey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</a:t>
            </a:r>
            <a:r>
              <a:rPr lang="en-US" sz="2590"/>
              <a:t>asketball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</a:t>
            </a:r>
            <a:r>
              <a:rPr lang="en-US" sz="2590"/>
              <a:t>ndoor gym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</a:t>
            </a:r>
            <a:r>
              <a:rPr lang="en-US" sz="2590"/>
              <a:t>ame room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2"/>
              </a:buClr>
              <a:buSzPts val="2461"/>
              <a:buFont typeface="Noto Sans"/>
              <a:buChar char="●"/>
            </a:pPr>
            <a:r>
              <a:rPr b="0" i="0" lang="en-US" sz="259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</a:t>
            </a:r>
            <a:r>
              <a:rPr lang="en-US" sz="2590"/>
              <a:t>oard games and reading</a:t>
            </a:r>
            <a:endParaRPr sz="2590"/>
          </a:p>
          <a:p>
            <a:pPr indent="-274320" lvl="0" marL="274320" marR="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590"/>
              <a:buChar char="●"/>
            </a:pPr>
            <a:r>
              <a:rPr lang="en-US" sz="2590"/>
              <a:t>GaGa pits</a:t>
            </a:r>
            <a:endParaRPr sz="2590"/>
          </a:p>
        </p:txBody>
      </p:sp>
      <p:pic>
        <p:nvPicPr>
          <p:cNvPr descr="MVC-006F" id="386" name="Google Shape;386;p60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1676400"/>
            <a:ext cx="38100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VC-009F" id="391" name="Google Shape;39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04800"/>
            <a:ext cx="86106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campbournedaleed.net/new/rec/5.jpg" id="396" name="Google Shape;39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3400" y="0"/>
            <a:ext cx="1026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campbournedaleed.net/new/rec/4.jpg" id="401" name="Google Shape;40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775" y="609600"/>
            <a:ext cx="947737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685800" y="1981200"/>
            <a:ext cx="3352800" cy="41148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rgbClr val="0A51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72"/>
              <a:buFont typeface="Noto Sans"/>
              <a:buChar char="●"/>
            </a:pP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</a:t>
            </a:r>
            <a:r>
              <a:rPr lang="en-US" sz="2497"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tyle/buffet</a:t>
            </a:r>
            <a:endParaRPr/>
          </a:p>
          <a:p>
            <a:pPr indent="-274320" lvl="0" marL="274320" marR="0" rtl="0" algn="l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2060"/>
              </a:buClr>
              <a:buSzPts val="2372"/>
              <a:buFont typeface="Noto Sans"/>
              <a:buChar char="●"/>
            </a:pPr>
            <a:r>
              <a:rPr lang="en-US" sz="2497"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unch</a:t>
            </a:r>
            <a:r>
              <a:rPr lang="en-US" sz="2497">
                <a:latin typeface="Arial"/>
                <a:ea typeface="Arial"/>
                <a:cs typeface="Arial"/>
                <a:sym typeface="Arial"/>
              </a:rPr>
              <a:t> &amp; dinner</a:t>
            </a:r>
            <a:endParaRPr/>
          </a:p>
          <a:p>
            <a:pPr indent="-274320" lvl="0" marL="274320" marR="0" rtl="0" algn="l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2060"/>
              </a:buClr>
              <a:buSzPts val="2372"/>
              <a:buFont typeface="Noto Sans"/>
              <a:buChar char="●"/>
            </a:pP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</a:t>
            </a:r>
            <a:r>
              <a:rPr lang="en-US" sz="2497"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tmosphere</a:t>
            </a:r>
            <a:endParaRPr/>
          </a:p>
          <a:p>
            <a:pPr indent="-274320" lvl="0" marL="274320" marR="0" rtl="0" algn="l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2060"/>
              </a:buClr>
              <a:buSzPts val="2372"/>
              <a:buFont typeface="Noto Sans"/>
              <a:buChar char="●"/>
            </a:pPr>
            <a:r>
              <a:rPr lang="en-US" sz="2497">
                <a:latin typeface="Arial"/>
                <a:ea typeface="Arial"/>
                <a:cs typeface="Arial"/>
                <a:sym typeface="Arial"/>
              </a:rPr>
              <a:t>Food a</a:t>
            </a: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llergies &amp; dietary </a:t>
            </a:r>
            <a:r>
              <a:rPr lang="en-US" sz="2497"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en-US" sz="249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estrictions</a:t>
            </a:r>
            <a:endParaRPr/>
          </a:p>
        </p:txBody>
      </p:sp>
      <p:pic>
        <p:nvPicPr>
          <p:cNvPr descr="MVC-002F" id="147" name="Google Shape;1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0" y="1600200"/>
            <a:ext cx="4572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2088563" y="422750"/>
            <a:ext cx="4599427" cy="67665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A519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EFEFE"/>
                </a:solidFill>
                <a:latin typeface="Calibri"/>
              </a:rPr>
              <a:t>FOOD SERVICE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d 22.JPG" id="406" name="Google Shape;40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1219200"/>
            <a:ext cx="70866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d 7.JPG" id="411" name="Google Shape;41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898477"/>
            <a:ext cx="8382000" cy="55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VC-002F" id="416" name="Google Shape;41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457200"/>
            <a:ext cx="8001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_0130.jpg" id="421" name="Google Shape;42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648" y="542544"/>
            <a:ext cx="8680704" cy="577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/>
          <p:nvPr/>
        </p:nvSpPr>
        <p:spPr>
          <a:xfrm>
            <a:off x="190500" y="838200"/>
            <a:ext cx="8763000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110 VALLEY ROAD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PLYMOUTH, MA 02360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508-888-2634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campbournedale.net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908" y="0"/>
            <a:ext cx="6650183" cy="2438400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d 8.JPG" id="153" name="Google Shape;15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898477"/>
            <a:ext cx="8382000" cy="55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361950" y="838200"/>
            <a:ext cx="8420100" cy="46482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Health Services</a:t>
            </a:r>
            <a:endParaRPr/>
          </a:p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457200" y="1935480"/>
            <a:ext cx="8229600" cy="316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Nurse on duty </a:t>
            </a:r>
            <a:r>
              <a:rPr lang="en-US"/>
              <a:t>9</a:t>
            </a: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:00am-9:00pm.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 site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medications must be checked-in and logged by camp nurse, including over-the-counter meds.</a:t>
            </a:r>
            <a:endParaRPr/>
          </a:p>
          <a:p>
            <a:pPr indent="-274320" lvl="0" marL="27432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Health forms should be completed and given to the school nurse at least a week prior to camp visit.</a:t>
            </a:r>
            <a:endParaRPr/>
          </a:p>
        </p:txBody>
      </p:sp>
      <p:pic>
        <p:nvPicPr>
          <p:cNvPr descr="http://clearpanicaway.com/wp-content/uploads/anxiety-medications-300x194.jpg"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0200" y="1133716"/>
            <a:ext cx="2857500" cy="18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152400" y="1981200"/>
            <a:ext cx="3352800" cy="4522800"/>
          </a:xfrm>
          <a:prstGeom prst="rect">
            <a:avLst/>
          </a:prstGeom>
          <a:solidFill>
            <a:schemeClr val="lt1">
              <a:alpha val="81176"/>
            </a:schemeClr>
          </a:solidFill>
          <a:ln cap="flat" cmpd="sng" w="222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40"/>
              <a:buFont typeface="Noto Sans"/>
              <a:buChar char="●"/>
            </a:pPr>
            <a:r>
              <a:rPr b="0" i="0" lang="en-US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10-14 students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040"/>
              <a:buFont typeface="Noto Sans"/>
              <a:buChar char="●"/>
            </a:pPr>
            <a:r>
              <a:rPr lang="en-US" sz="3200"/>
              <a:t>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dult chaperone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040"/>
              <a:buFont typeface="Noto Sans"/>
              <a:buChar char="●"/>
            </a:pPr>
            <a:r>
              <a:rPr lang="en-US" sz="3200"/>
              <a:t>H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eat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040"/>
              <a:buFont typeface="Noto Sans"/>
              <a:buChar char="●"/>
            </a:pPr>
            <a:r>
              <a:rPr lang="en-US" sz="3200"/>
              <a:t>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hower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040"/>
              <a:buFont typeface="Noto Sans"/>
              <a:buChar char="●"/>
            </a:pPr>
            <a:r>
              <a:rPr lang="en-US" sz="3200"/>
              <a:t>B</a:t>
            </a:r>
            <a:r>
              <a:rPr b="0" i="0" lang="en-US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athroom</a:t>
            </a:r>
            <a:endParaRPr/>
          </a:p>
        </p:txBody>
      </p:sp>
      <p:pic>
        <p:nvPicPr>
          <p:cNvPr descr="DSCF0211" id="167" name="Google Shape;167;p22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4928" y="2286000"/>
            <a:ext cx="5362956" cy="3886200"/>
          </a:xfrm>
          <a:prstGeom prst="rect">
            <a:avLst/>
          </a:prstGeom>
          <a:noFill/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22"/>
          <p:cNvSpPr/>
          <p:nvPr/>
        </p:nvSpPr>
        <p:spPr>
          <a:xfrm>
            <a:off x="685800" y="8021"/>
            <a:ext cx="7772400" cy="1143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54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1"/>
                </a:solidFill>
                <a:latin typeface="Impact"/>
              </a:rPr>
              <a:t>Cabins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/>
        </p:nvSpPr>
        <p:spPr>
          <a:xfrm>
            <a:off x="533400" y="1828800"/>
            <a:ext cx="83820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2057400" y="533400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4800" y="0"/>
            <a:ext cx="10287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