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4"/>
  </p:sldMasterIdLst>
  <p:notesMasterIdLst>
    <p:notesMasterId r:id="rId13"/>
  </p:notesMasterIdLst>
  <p:sldIdLst>
    <p:sldId id="296" r:id="rId5"/>
    <p:sldId id="299" r:id="rId6"/>
    <p:sldId id="323" r:id="rId7"/>
    <p:sldId id="321" r:id="rId8"/>
    <p:sldId id="319" r:id="rId9"/>
    <p:sldId id="324" r:id="rId10"/>
    <p:sldId id="318" r:id="rId11"/>
    <p:sldId id="31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FF7C4C"/>
    <a:srgbClr val="DDB331"/>
    <a:srgbClr val="E9A6A6"/>
    <a:srgbClr val="EDCF20"/>
    <a:srgbClr val="FFCDA5"/>
    <a:srgbClr val="2F7382"/>
    <a:srgbClr val="FFC000"/>
    <a:srgbClr val="FFFFFF"/>
    <a:srgbClr val="DB7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C760-4468-494D-A70A-85C4BE2A1288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7134-4BF2-2642-A9B7-26C4F3364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30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0564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402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7555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35901" y="0"/>
            <a:ext cx="7456099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FC8816-788A-16D4-5DB3-2609C05D8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29"/>
            <a:ext cx="3467100" cy="17049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Title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30518F-12D7-2CF1-003C-7080DEE60A7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7733" y="2609597"/>
            <a:ext cx="3467100" cy="7593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D9005B-3AE3-F304-0CC9-6A2EFA4A7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442" y="5073967"/>
            <a:ext cx="1918358" cy="5678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0002FB-EE21-3291-B25F-85E33E5FBA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6870" y="6040371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6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/ TO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47C02-C824-91FD-0120-CF132E9990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F95A26-680F-C21A-344A-C151D5D0B63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CD81EE-E392-9AEF-EF16-D754DDDB176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AE4468-D4C4-1760-0252-6D9ED34D0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28A2E9C-C53D-45A8-0616-80AFDCB8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2720FC-89C8-0240-A299-DBAA86F88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890C14-3B58-8844-C626-695C82B08D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985B7-DCE0-44EE-35BA-72D4E5F40A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/ Sub Header / Bulle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A8963-2012-7661-7CCA-7E2A9B861FD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07D165-1ABE-8C05-23C2-F7EF703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61669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3E032A-EA0B-0B38-8CD1-FA7D77CFE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C1C207-1960-8A55-D0B7-4582C800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851CBE9-FB37-1A25-E422-FDDEDEB9D0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25627" y="1259078"/>
            <a:ext cx="5256213" cy="55989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E86D63-D9B3-48AE-6C68-1B15CCD105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2C0EA2-61D4-321E-369A-A38F242091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/ Bullet Text / Imag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34289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6F3787-BA90-C010-C31D-8013231FD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6217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39634D-0941-D086-0989-A9518BD49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217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66454CD-3D04-A84C-A9C5-6FB25CE2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C5DCBC2-252F-D6E0-C997-9EFDEF8913C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37386" y="3533178"/>
            <a:ext cx="5154613" cy="33248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3006CB-FBE2-E3FF-7683-FE5010BE9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BF0C12-3D39-4AA2-D5CE-F8A6677411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0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162160-ED58-48EB-CC57-80AC0C2691D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3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178AB6-6EA3-2D66-67C5-20D2F5D699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200" y="3633152"/>
            <a:ext cx="2540000" cy="48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6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35901" y="0"/>
            <a:ext cx="7456099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FC8816-788A-16D4-5DB3-2609C05D8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29"/>
            <a:ext cx="3467100" cy="17049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Title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30518F-12D7-2CF1-003C-7080DEE60A7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7733" y="2609597"/>
            <a:ext cx="3467100" cy="7593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D26B05-4A91-A002-CB5B-D11C75DF34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442" y="5073967"/>
            <a:ext cx="1918358" cy="567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92CCC-1FD7-CB9F-7787-ACD8299A38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6870" y="6040371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5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/ TO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D7049B-44FA-2A05-7D9A-F7AC47EA95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21629-093F-9837-0FCC-5E532FA258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47C02-C824-91FD-0120-CF132E9990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F95A26-680F-C21A-344A-C151D5D0B63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93081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6133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8A033-4A6E-EDC4-DE84-41654DC5E2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28A2E9C-C53D-45A8-0616-80AFDCB8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2720FC-89C8-0240-A299-DBAA86F88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37B26-13EF-01C3-8B31-6223314C61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2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E1224F-0B44-2AE0-34C9-FB3F656C4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3030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EA5DF-64B5-825B-9538-D505906A37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89889" y="1257300"/>
            <a:ext cx="8164449" cy="21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6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/ Sub Header / Bulle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BE020-E561-51E1-A6C0-CE2E82CB5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A8963-2012-7661-7CCA-7E2A9B861FD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07D165-1ABE-8C05-23C2-F7EF703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61669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3E032A-EA0B-0B38-8CD1-FA7D77CFE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C1C207-1960-8A55-D0B7-4582C800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F191F-D07D-01DB-F447-8A13AEF8C7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851CBE9-FB37-1A25-E422-FDDEDEB9D0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25627" y="1259078"/>
            <a:ext cx="5256213" cy="55989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467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/ Bullet Text / Imag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34289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0B880-9812-E37D-D887-77E2CF90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6F3787-BA90-C010-C31D-8013231FD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6217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39634D-0941-D086-0989-A9518BD49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217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66454CD-3D04-A84C-A9C5-6FB25CE2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80BFE6-5556-AAA4-6F94-ECCA6822D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C5DCBC2-252F-D6E0-C997-9EFDEF8913C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37386" y="3533178"/>
            <a:ext cx="5154613" cy="33248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459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3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03C9BC-CFCE-0FCB-73D4-C75C32759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200" y="3633152"/>
            <a:ext cx="2540000" cy="48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7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956674"/>
            <a:ext cx="12192000" cy="390132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6B2F0-5745-3306-5DD5-887E2900E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96"/>
            <a:ext cx="6779068" cy="114454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 Title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361104-61E6-3EF5-41C6-0F026638019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7731" y="2010699"/>
            <a:ext cx="6779068" cy="474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E737B-655A-3A5F-A458-67530CF47C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6671" y="1144286"/>
            <a:ext cx="1918358" cy="567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936F15-6221-ECFF-9C54-BA727E988D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2730" y="2183748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/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10</a:t>
            </a:r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644CEE-E220-ED7F-CEFB-2F2282D7D16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2EE5A52-74B2-673B-714B-AE6456C8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6C78E-50DD-FAC3-E023-7EA289307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03D0DA-65C5-8513-A1C4-CD8F241E56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/ Sub Head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4588C9-F0AA-0FF5-339E-A38C0008067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825467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B84F190-7599-5322-F093-C4DFD810A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D7B8CBB-257A-98AD-8B5C-D44EC7CA2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BA38C-E2F7-44AB-78DA-0ABDA1AB0D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5D2A4-1EB4-D060-CB0E-F93199E5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D9082-489C-DA1A-96F6-287EB49BA2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/ Bullet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A4A0C7-9F60-F507-2477-789D4242B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31BEEF-8A9B-1F11-AFEF-D1F8F3C29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230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81703F-599B-752E-1797-BE9C7ED63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230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9784CFE-1D42-1FB3-126A-1E1076218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42AFE-79D9-FF1B-B12D-F27A66603E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685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4604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/ Bullet Text /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DF473C-1D16-91BF-193B-083ACA3C1E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D6A8B-950D-1307-7239-348561DB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9420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20EEA4-B542-9B5A-FC2D-825141A65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9420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2C19362-02D5-1C75-B8E6-9BF893E2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7D1B7-AD80-109D-09C8-759822F68E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35787" y="1624606"/>
            <a:ext cx="5256213" cy="523339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80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67630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AA7AEA0-062E-18D8-7568-0BD7C6872A0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68103" y="3908955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EF9B9F6-7F36-C554-4D40-AE6635544F1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8103" y="4606277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71E71A5-248E-6FDD-E4A4-1914695941E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955522" y="3908955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069CCE24-078C-128F-D6B8-4FEC70B1525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240464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BF23E497-488A-4A1B-E39B-4E9313B19EE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2953044" y="4606277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BA3001D7-194D-DEEE-7251-955274677D2A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5235508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75C458C-AB4B-AF1C-9719-A76939F31F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8102" y="2089682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1C763F73-1FCE-9545-B881-1CF5AA19B13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53043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5" name="Picture Placeholder 2">
            <a:extLst>
              <a:ext uri="{FF2B5EF4-FFF2-40B4-BE49-F238E27FC236}">
                <a16:creationId xmlns:a16="http://schemas.microsoft.com/office/drawing/2014/main" id="{8729777B-85AE-F41E-6773-A5465DB50F3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235507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B0CCD-4605-5293-3B1D-A9804C58E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83C44-749F-A578-08DE-2E2E94E1890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E2D71E-308C-FC97-686E-49D6AE3B2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3194CD6-0D6A-8BFB-65F1-3E06B17DCFA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589E21-5405-42D3-58F5-F0B6670E2E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871FED-7AC2-404D-FB98-CFC0B252CA4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7582073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81815C-31FF-B431-2A67-23992A58B7F9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7577117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CEA4163-FE75-BEFA-6D84-07ACBE3B686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577116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A8B73E-51D5-6781-7A12-C49842769EF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9923682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AA05483-5DBD-8259-407E-C771EA683534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9918726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43679E6-A081-9ED0-87E0-559AC85739E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918725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40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SHEET - 2 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26112" y="2085770"/>
            <a:ext cx="4993703" cy="366139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B7D244-1002-0491-A74D-F2091D18DEC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86885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9F6825F-BFB9-F22F-A60D-40E8AA2D3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8722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A5A7BF-57BD-576D-8F95-D0B15B1BF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8722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9EF4577-A7A2-8F35-C9B7-CA254582B74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7EAA4-CDFD-512A-00DF-77F4B98EA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SHEET - 1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17920" y="0"/>
            <a:ext cx="5974080" cy="2649781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C9A8F1-DDFC-4D35-B901-A40D6B4DC75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198690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E88EB9-35C4-7749-6636-41063CE63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201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70AD87-41B6-F044-C2AA-E309980BA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201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3EBBD-8230-6024-4BEC-A806706C44B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30D7E-66E1-F3B7-C44F-5A64A74C0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4DD948-72D3-2B5E-5B5E-526D453F033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17920" y="2743200"/>
            <a:ext cx="5974080" cy="4114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28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1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01B4D6-3513-43D9-DB5B-349FED3395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590550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9609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0A8A9B-6352-9B0E-EF21-509DF12F44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1050" y="-3790950"/>
            <a:ext cx="7581900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BB88E-AEA6-9B99-4CB7-443430FA00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4337" y="2908300"/>
            <a:ext cx="3517900" cy="1041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25B54-2B41-ED46-3666-6B146A215B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0363" y="5070475"/>
            <a:ext cx="2902857" cy="12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15A7B-E214-CFCC-D6CE-6B8DA0E3C37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40363" y="4784725"/>
            <a:ext cx="1705429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5150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8733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246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7125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7755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414D1-3D07-4F73-905E-CB94DAF8F9CF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8C5F6-05BF-4240-938B-5BA03CB73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3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2" r:id="rId15"/>
    <p:sldLayoutId id="2147483753" r:id="rId16"/>
    <p:sldLayoutId id="2147483754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66" r:id="rId25"/>
    <p:sldLayoutId id="2147483672" r:id="rId26"/>
    <p:sldLayoutId id="2147483662" r:id="rId27"/>
    <p:sldLayoutId id="2147483664" r:id="rId28"/>
    <p:sldLayoutId id="2147483668" r:id="rId29"/>
    <p:sldLayoutId id="2147483671" r:id="rId30"/>
    <p:sldLayoutId id="2147483649" r:id="rId31"/>
    <p:sldLayoutId id="2147483676" r:id="rId32"/>
    <p:sldLayoutId id="2147483674" r:id="rId33"/>
    <p:sldLayoutId id="2147483660" r:id="rId34"/>
    <p:sldLayoutId id="2147483675" r:id="rId35"/>
    <p:sldLayoutId id="2147483677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1E9A2CF0-F337-DB92-63FE-FB23EE941E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r="9174"/>
          <a:stretch/>
        </p:blipFill>
        <p:spPr>
          <a:xfrm rot="10800000">
            <a:off x="4735901" y="0"/>
            <a:ext cx="7456099" cy="6858000"/>
          </a:xfrm>
          <a:prstGeom prst="rect">
            <a:avLst/>
          </a:prstGeom>
          <a:solidFill>
            <a:srgbClr val="E9A6A6"/>
          </a:solidFill>
          <a:ln>
            <a:noFill/>
          </a:ln>
          <a:effectLst>
            <a:glow>
              <a:srgbClr val="EDCF20">
                <a:alpha val="40000"/>
              </a:srgb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A359C9-1145-B11F-6867-B4971841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39" y="786809"/>
            <a:ext cx="3924742" cy="683762"/>
          </a:xfrm>
        </p:spPr>
        <p:txBody>
          <a:bodyPr/>
          <a:lstStyle/>
          <a:p>
            <a:r>
              <a:rPr lang="en-US" sz="4000"/>
              <a:t>Measure BB Bond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254DA-45EC-C884-FFC9-AFCD8F34FE6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7733" y="2035436"/>
            <a:ext cx="3467100" cy="75934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21st Century Classroom Improvements</a:t>
            </a:r>
          </a:p>
          <a:p>
            <a:r>
              <a:rPr lang="en-US"/>
              <a:t>February 27, </a:t>
            </a:r>
            <a:r>
              <a:rPr lang="en-US" dirty="0"/>
              <a:t>2025</a:t>
            </a:r>
          </a:p>
        </p:txBody>
      </p:sp>
      <p:pic>
        <p:nvPicPr>
          <p:cNvPr id="6" name="Picture 2" descr="Image result for hacienda la puente usd&quot;">
            <a:extLst>
              <a:ext uri="{FF2B5EF4-FFF2-40B4-BE49-F238E27FC236}">
                <a16:creationId xmlns:a16="http://schemas.microsoft.com/office/drawing/2014/main" id="{2EE8C4A6-23C3-812D-9938-1B7E108602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1218" y="3071237"/>
            <a:ext cx="1530065" cy="1136178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2768F9-C51A-2705-D380-1DD25885C276}"/>
              </a:ext>
            </a:extLst>
          </p:cNvPr>
          <p:cNvCxnSpPr/>
          <p:nvPr/>
        </p:nvCxnSpPr>
        <p:spPr>
          <a:xfrm>
            <a:off x="8048847" y="4784651"/>
            <a:ext cx="0" cy="956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xplosion: 8 Points 13">
            <a:extLst>
              <a:ext uri="{FF2B5EF4-FFF2-40B4-BE49-F238E27FC236}">
                <a16:creationId xmlns:a16="http://schemas.microsoft.com/office/drawing/2014/main" id="{3AD2FD9C-A2D9-04F5-AB0F-13480A9D9511}"/>
              </a:ext>
            </a:extLst>
          </p:cNvPr>
          <p:cNvSpPr/>
          <p:nvPr/>
        </p:nvSpPr>
        <p:spPr>
          <a:xfrm>
            <a:off x="7801970" y="5810865"/>
            <a:ext cx="117914" cy="139560"/>
          </a:xfrm>
          <a:prstGeom prst="irregularSeal1">
            <a:avLst/>
          </a:prstGeom>
          <a:solidFill>
            <a:srgbClr val="E9A6A6"/>
          </a:solidFill>
          <a:ln>
            <a:noFill/>
          </a:ln>
          <a:effectLst>
            <a:glow rad="101600">
              <a:srgbClr val="EDCF2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xplosion: 8 Points 14">
            <a:extLst>
              <a:ext uri="{FF2B5EF4-FFF2-40B4-BE49-F238E27FC236}">
                <a16:creationId xmlns:a16="http://schemas.microsoft.com/office/drawing/2014/main" id="{47CEB990-7237-AD77-CD83-1685977007DB}"/>
              </a:ext>
            </a:extLst>
          </p:cNvPr>
          <p:cNvSpPr/>
          <p:nvPr/>
        </p:nvSpPr>
        <p:spPr>
          <a:xfrm>
            <a:off x="7251511" y="5119378"/>
            <a:ext cx="117914" cy="139560"/>
          </a:xfrm>
          <a:prstGeom prst="irregularSeal1">
            <a:avLst/>
          </a:prstGeom>
          <a:solidFill>
            <a:srgbClr val="E9A6A6"/>
          </a:solidFill>
          <a:ln>
            <a:noFill/>
          </a:ln>
          <a:effectLst>
            <a:glow rad="101600">
              <a:srgbClr val="EDCF2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xplosion: 8 Points 15">
            <a:extLst>
              <a:ext uri="{FF2B5EF4-FFF2-40B4-BE49-F238E27FC236}">
                <a16:creationId xmlns:a16="http://schemas.microsoft.com/office/drawing/2014/main" id="{4E191138-A59B-E04B-388A-8666170666E3}"/>
              </a:ext>
            </a:extLst>
          </p:cNvPr>
          <p:cNvSpPr/>
          <p:nvPr/>
        </p:nvSpPr>
        <p:spPr>
          <a:xfrm>
            <a:off x="9685362" y="5178518"/>
            <a:ext cx="117914" cy="139560"/>
          </a:xfrm>
          <a:prstGeom prst="irregularSeal1">
            <a:avLst/>
          </a:prstGeom>
          <a:solidFill>
            <a:srgbClr val="E9A6A6"/>
          </a:solidFill>
          <a:ln>
            <a:noFill/>
          </a:ln>
          <a:effectLst>
            <a:glow rad="101600">
              <a:srgbClr val="EDCF2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24B86540-F3A8-BC8A-79E6-944B225BF9B1}"/>
              </a:ext>
            </a:extLst>
          </p:cNvPr>
          <p:cNvSpPr/>
          <p:nvPr/>
        </p:nvSpPr>
        <p:spPr>
          <a:xfrm>
            <a:off x="8866497" y="4496130"/>
            <a:ext cx="81885" cy="75870"/>
          </a:xfrm>
          <a:prstGeom prst="irregularSeal1">
            <a:avLst/>
          </a:prstGeom>
          <a:solidFill>
            <a:srgbClr val="E9A6A6"/>
          </a:solidFill>
          <a:ln>
            <a:noFill/>
          </a:ln>
          <a:effectLst>
            <a:glow rad="101600">
              <a:srgbClr val="EDCF2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xplosion: 8 Points 17">
            <a:extLst>
              <a:ext uri="{FF2B5EF4-FFF2-40B4-BE49-F238E27FC236}">
                <a16:creationId xmlns:a16="http://schemas.microsoft.com/office/drawing/2014/main" id="{21E4A22F-E45F-3288-0A66-7D8AD594342A}"/>
              </a:ext>
            </a:extLst>
          </p:cNvPr>
          <p:cNvSpPr/>
          <p:nvPr/>
        </p:nvSpPr>
        <p:spPr>
          <a:xfrm>
            <a:off x="10008359" y="3922924"/>
            <a:ext cx="81885" cy="75870"/>
          </a:xfrm>
          <a:prstGeom prst="irregularSeal1">
            <a:avLst/>
          </a:prstGeom>
          <a:solidFill>
            <a:srgbClr val="E9A6A6"/>
          </a:solidFill>
          <a:ln>
            <a:noFill/>
          </a:ln>
          <a:effectLst>
            <a:glow rad="101600">
              <a:srgbClr val="EDCF2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xplosion: 8 Points 19">
            <a:extLst>
              <a:ext uri="{FF2B5EF4-FFF2-40B4-BE49-F238E27FC236}">
                <a16:creationId xmlns:a16="http://schemas.microsoft.com/office/drawing/2014/main" id="{2F431440-92BF-6BEF-27C9-D3EC83B08174}"/>
              </a:ext>
            </a:extLst>
          </p:cNvPr>
          <p:cNvSpPr/>
          <p:nvPr/>
        </p:nvSpPr>
        <p:spPr>
          <a:xfrm>
            <a:off x="8893792" y="3313324"/>
            <a:ext cx="81885" cy="75870"/>
          </a:xfrm>
          <a:prstGeom prst="irregularSeal1">
            <a:avLst/>
          </a:prstGeom>
          <a:solidFill>
            <a:srgbClr val="E9A6A6"/>
          </a:solidFill>
          <a:ln>
            <a:noFill/>
          </a:ln>
          <a:effectLst>
            <a:glow rad="101600">
              <a:srgbClr val="EDCF2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xplosion: 8 Points 20">
            <a:extLst>
              <a:ext uri="{FF2B5EF4-FFF2-40B4-BE49-F238E27FC236}">
                <a16:creationId xmlns:a16="http://schemas.microsoft.com/office/drawing/2014/main" id="{A0AAC908-A53D-EAA4-3ED9-216E51CD56F0}"/>
              </a:ext>
            </a:extLst>
          </p:cNvPr>
          <p:cNvSpPr/>
          <p:nvPr/>
        </p:nvSpPr>
        <p:spPr>
          <a:xfrm>
            <a:off x="10945764" y="5828282"/>
            <a:ext cx="117914" cy="139560"/>
          </a:xfrm>
          <a:prstGeom prst="irregularSeal1">
            <a:avLst/>
          </a:prstGeom>
          <a:solidFill>
            <a:srgbClr val="E9A6A6"/>
          </a:solidFill>
          <a:ln>
            <a:noFill/>
          </a:ln>
          <a:effectLst>
            <a:glow rad="101600">
              <a:srgbClr val="EDCF2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Diamond 62">
            <a:extLst>
              <a:ext uri="{FF2B5EF4-FFF2-40B4-BE49-F238E27FC236}">
                <a16:creationId xmlns:a16="http://schemas.microsoft.com/office/drawing/2014/main" id="{6A897573-BD14-AC6A-BF51-0433FF60066C}"/>
              </a:ext>
            </a:extLst>
          </p:cNvPr>
          <p:cNvSpPr/>
          <p:nvPr/>
        </p:nvSpPr>
        <p:spPr>
          <a:xfrm>
            <a:off x="2334437" y="5043482"/>
            <a:ext cx="319596" cy="34975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0" name="Diamond 59">
            <a:extLst>
              <a:ext uri="{FF2B5EF4-FFF2-40B4-BE49-F238E27FC236}">
                <a16:creationId xmlns:a16="http://schemas.microsoft.com/office/drawing/2014/main" id="{4ADF3023-D1BC-8003-4444-EEA75DA773FF}"/>
              </a:ext>
            </a:extLst>
          </p:cNvPr>
          <p:cNvSpPr/>
          <p:nvPr/>
        </p:nvSpPr>
        <p:spPr>
          <a:xfrm>
            <a:off x="2353424" y="4899540"/>
            <a:ext cx="319596" cy="34975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2E3EE6-E0B2-8D5C-F339-0518F4F10C88}"/>
              </a:ext>
            </a:extLst>
          </p:cNvPr>
          <p:cNvGrpSpPr/>
          <p:nvPr/>
        </p:nvGrpSpPr>
        <p:grpSpPr>
          <a:xfrm>
            <a:off x="277926" y="1464763"/>
            <a:ext cx="6129011" cy="5329988"/>
            <a:chOff x="57624" y="1238596"/>
            <a:chExt cx="5853874" cy="52468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102271-C933-CA51-A3CF-C0C42FB2D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24" y="1238596"/>
              <a:ext cx="5853874" cy="5246806"/>
            </a:xfrm>
            <a:prstGeom prst="rect">
              <a:avLst/>
            </a:prstGeom>
            <a:solidFill>
              <a:srgbClr val="7030A0">
                <a:alpha val="60000"/>
              </a:srgbClr>
            </a:solidFill>
            <a:ln w="38100">
              <a:solidFill>
                <a:schemeClr val="tx1"/>
              </a:solidFill>
            </a:ln>
          </p:spPr>
        </p:pic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D294B0D2-6512-0D71-691E-0A0D4FCF1F02}"/>
                </a:ext>
              </a:extLst>
            </p:cNvPr>
            <p:cNvSpPr/>
            <p:nvPr/>
          </p:nvSpPr>
          <p:spPr>
            <a:xfrm>
              <a:off x="810722" y="362089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DAB27A9-8974-AEAB-1EC7-0827E0425580}"/>
                </a:ext>
              </a:extLst>
            </p:cNvPr>
            <p:cNvSpPr/>
            <p:nvPr/>
          </p:nvSpPr>
          <p:spPr>
            <a:xfrm>
              <a:off x="3013544" y="2119023"/>
              <a:ext cx="274320" cy="230587"/>
            </a:xfrm>
            <a:custGeom>
              <a:avLst/>
              <a:gdLst>
                <a:gd name="connsiteX0" fmla="*/ 83489 w 274320"/>
                <a:gd name="connsiteY0" fmla="*/ 0 h 230587"/>
                <a:gd name="connsiteX1" fmla="*/ 206734 w 274320"/>
                <a:gd name="connsiteY1" fmla="*/ 7951 h 230587"/>
                <a:gd name="connsiteX2" fmla="*/ 274320 w 274320"/>
                <a:gd name="connsiteY2" fmla="*/ 194807 h 230587"/>
                <a:gd name="connsiteX3" fmla="*/ 226613 w 274320"/>
                <a:gd name="connsiteY3" fmla="*/ 230587 h 230587"/>
                <a:gd name="connsiteX4" fmla="*/ 55659 w 274320"/>
                <a:gd name="connsiteY4" fmla="*/ 210709 h 230587"/>
                <a:gd name="connsiteX5" fmla="*/ 0 w 274320"/>
                <a:gd name="connsiteY5" fmla="*/ 159026 h 230587"/>
                <a:gd name="connsiteX6" fmla="*/ 83489 w 274320"/>
                <a:gd name="connsiteY6" fmla="*/ 0 h 2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320" h="230587">
                  <a:moveTo>
                    <a:pt x="83489" y="0"/>
                  </a:moveTo>
                  <a:lnTo>
                    <a:pt x="206734" y="7951"/>
                  </a:lnTo>
                  <a:lnTo>
                    <a:pt x="274320" y="194807"/>
                  </a:lnTo>
                  <a:lnTo>
                    <a:pt x="226613" y="230587"/>
                  </a:lnTo>
                  <a:lnTo>
                    <a:pt x="55659" y="210709"/>
                  </a:lnTo>
                  <a:lnTo>
                    <a:pt x="0" y="159026"/>
                  </a:lnTo>
                  <a:lnTo>
                    <a:pt x="83489" y="0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263A830-5FD9-463F-11CD-4E06B2E3223C}"/>
                </a:ext>
              </a:extLst>
            </p:cNvPr>
            <p:cNvSpPr/>
            <p:nvPr/>
          </p:nvSpPr>
          <p:spPr>
            <a:xfrm>
              <a:off x="2552007" y="1521229"/>
              <a:ext cx="540328" cy="295102"/>
            </a:xfrm>
            <a:custGeom>
              <a:avLst/>
              <a:gdLst>
                <a:gd name="connsiteX0" fmla="*/ 0 w 540328"/>
                <a:gd name="connsiteY0" fmla="*/ 54033 h 295102"/>
                <a:gd name="connsiteX1" fmla="*/ 33251 w 540328"/>
                <a:gd name="connsiteY1" fmla="*/ 16626 h 295102"/>
                <a:gd name="connsiteX2" fmla="*/ 502920 w 540328"/>
                <a:gd name="connsiteY2" fmla="*/ 0 h 295102"/>
                <a:gd name="connsiteX3" fmla="*/ 540328 w 540328"/>
                <a:gd name="connsiteY3" fmla="*/ 74815 h 295102"/>
                <a:gd name="connsiteX4" fmla="*/ 399011 w 540328"/>
                <a:gd name="connsiteY4" fmla="*/ 157942 h 295102"/>
                <a:gd name="connsiteX5" fmla="*/ 266008 w 540328"/>
                <a:gd name="connsiteY5" fmla="*/ 295102 h 295102"/>
                <a:gd name="connsiteX6" fmla="*/ 116378 w 540328"/>
                <a:gd name="connsiteY6" fmla="*/ 195349 h 295102"/>
                <a:gd name="connsiteX7" fmla="*/ 12469 w 540328"/>
                <a:gd name="connsiteY7" fmla="*/ 103909 h 295102"/>
                <a:gd name="connsiteX8" fmla="*/ 0 w 540328"/>
                <a:gd name="connsiteY8" fmla="*/ 54033 h 29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328" h="295102">
                  <a:moveTo>
                    <a:pt x="0" y="54033"/>
                  </a:moveTo>
                  <a:lnTo>
                    <a:pt x="33251" y="16626"/>
                  </a:lnTo>
                  <a:lnTo>
                    <a:pt x="502920" y="0"/>
                  </a:lnTo>
                  <a:lnTo>
                    <a:pt x="540328" y="74815"/>
                  </a:lnTo>
                  <a:lnTo>
                    <a:pt x="399011" y="157942"/>
                  </a:lnTo>
                  <a:lnTo>
                    <a:pt x="266008" y="295102"/>
                  </a:lnTo>
                  <a:lnTo>
                    <a:pt x="116378" y="195349"/>
                  </a:lnTo>
                  <a:lnTo>
                    <a:pt x="12469" y="103909"/>
                  </a:lnTo>
                  <a:lnTo>
                    <a:pt x="0" y="54033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DE412AD-CA0E-EA8B-0BE9-34806AFF7ABE}"/>
                </a:ext>
              </a:extLst>
            </p:cNvPr>
            <p:cNvSpPr/>
            <p:nvPr/>
          </p:nvSpPr>
          <p:spPr>
            <a:xfrm>
              <a:off x="3096491" y="2098964"/>
              <a:ext cx="253538" cy="220287"/>
            </a:xfrm>
            <a:custGeom>
              <a:avLst/>
              <a:gdLst>
                <a:gd name="connsiteX0" fmla="*/ 0 w 253538"/>
                <a:gd name="connsiteY0" fmla="*/ 157941 h 220287"/>
                <a:gd name="connsiteX1" fmla="*/ 62345 w 253538"/>
                <a:gd name="connsiteY1" fmla="*/ 16625 h 220287"/>
                <a:gd name="connsiteX2" fmla="*/ 157942 w 253538"/>
                <a:gd name="connsiteY2" fmla="*/ 0 h 220287"/>
                <a:gd name="connsiteX3" fmla="*/ 253538 w 253538"/>
                <a:gd name="connsiteY3" fmla="*/ 203661 h 220287"/>
                <a:gd name="connsiteX4" fmla="*/ 124691 w 253538"/>
                <a:gd name="connsiteY4" fmla="*/ 220287 h 220287"/>
                <a:gd name="connsiteX5" fmla="*/ 0 w 253538"/>
                <a:gd name="connsiteY5" fmla="*/ 157941 h 22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538" h="220287">
                  <a:moveTo>
                    <a:pt x="0" y="157941"/>
                  </a:moveTo>
                  <a:lnTo>
                    <a:pt x="62345" y="16625"/>
                  </a:lnTo>
                  <a:lnTo>
                    <a:pt x="157942" y="0"/>
                  </a:lnTo>
                  <a:lnTo>
                    <a:pt x="253538" y="203661"/>
                  </a:lnTo>
                  <a:lnTo>
                    <a:pt x="124691" y="220287"/>
                  </a:lnTo>
                  <a:lnTo>
                    <a:pt x="0" y="157941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3BC8A0A6-56E7-7AFF-64EB-7C62A2082DFD}"/>
                </a:ext>
              </a:extLst>
            </p:cNvPr>
            <p:cNvSpPr/>
            <p:nvPr/>
          </p:nvSpPr>
          <p:spPr>
            <a:xfrm>
              <a:off x="4368482" y="1993156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97031C-28B4-EEE1-DA2B-FBA644593248}"/>
                </a:ext>
              </a:extLst>
            </p:cNvPr>
            <p:cNvSpPr txBox="1"/>
            <p:nvPr/>
          </p:nvSpPr>
          <p:spPr>
            <a:xfrm>
              <a:off x="2773954" y="4313112"/>
              <a:ext cx="5741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STIMSON</a:t>
              </a:r>
            </a:p>
          </p:txBody>
        </p:sp>
        <p:sp>
          <p:nvSpPr>
            <p:cNvPr id="42" name="Oval 5">
              <a:extLst>
                <a:ext uri="{FF2B5EF4-FFF2-40B4-BE49-F238E27FC236}">
                  <a16:creationId xmlns:a16="http://schemas.microsoft.com/office/drawing/2014/main" id="{E3E2CC4E-B7FA-9A0D-C7D0-7D584348E5E5}"/>
                </a:ext>
              </a:extLst>
            </p:cNvPr>
            <p:cNvSpPr/>
            <p:nvPr/>
          </p:nvSpPr>
          <p:spPr>
            <a:xfrm>
              <a:off x="1941924" y="4295936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5">
              <a:extLst>
                <a:ext uri="{FF2B5EF4-FFF2-40B4-BE49-F238E27FC236}">
                  <a16:creationId xmlns:a16="http://schemas.microsoft.com/office/drawing/2014/main" id="{EDD060BF-0964-320E-141A-3CCE8F5B4D7F}"/>
                </a:ext>
              </a:extLst>
            </p:cNvPr>
            <p:cNvSpPr/>
            <p:nvPr/>
          </p:nvSpPr>
          <p:spPr>
            <a:xfrm>
              <a:off x="4385224" y="2563784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5" name="Oval 5">
              <a:extLst>
                <a:ext uri="{FF2B5EF4-FFF2-40B4-BE49-F238E27FC236}">
                  <a16:creationId xmlns:a16="http://schemas.microsoft.com/office/drawing/2014/main" id="{057EC2DC-1C08-1DF7-2B3C-F88EF3134194}"/>
                </a:ext>
              </a:extLst>
            </p:cNvPr>
            <p:cNvSpPr/>
            <p:nvPr/>
          </p:nvSpPr>
          <p:spPr>
            <a:xfrm>
              <a:off x="1281142" y="3386654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7B674D-D887-CCBA-0A29-212325B16304}"/>
              </a:ext>
            </a:extLst>
          </p:cNvPr>
          <p:cNvSpPr txBox="1"/>
          <p:nvPr/>
        </p:nvSpPr>
        <p:spPr>
          <a:xfrm>
            <a:off x="7556911" y="709397"/>
            <a:ext cx="4543649" cy="5482984"/>
          </a:xfrm>
          <a:prstGeom prst="rect">
            <a:avLst/>
          </a:prstGeom>
          <a:noFill/>
          <a:ln>
            <a:solidFill>
              <a:srgbClr val="DDB331"/>
            </a:solidFill>
          </a:ln>
        </p:spPr>
        <p:txBody>
          <a:bodyPr wrap="square" tIns="0" numCol="2" spcCol="457200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IN PROGRESS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CONSTRUCTION</a:t>
            </a:r>
            <a:endParaRPr lang="en-US" sz="1300" b="1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California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Baldwin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Los Molinos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Grazide ES (Pending)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dirty="0">
              <a:solidFill>
                <a:srgbClr val="00206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OUT TO BID  2-11-2025</a:t>
            </a:r>
            <a:endParaRPr lang="en-US" sz="1300" b="1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Kwis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Fairgrove K-8</a:t>
            </a:r>
          </a:p>
          <a:p>
            <a:pPr marL="285750" indent="-28575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Lassalette ES</a:t>
            </a:r>
          </a:p>
          <a:p>
            <a:pPr marL="285750" indent="-28575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Sierra Vista MS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AT DSA FOR REVIEW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Palm </a:t>
            </a: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Valinda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Sparks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Wing Lane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Valley Alternative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i="0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IN DESIGN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Orange Grove MS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u="sng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0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0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u="sng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COMPLETED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Nelson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Los Altos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Workman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Mesa Robles K-8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Cedarlane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Sparks MS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latin typeface="Calibri"/>
                <a:ea typeface="Open Sans" pitchFamily="34"/>
                <a:cs typeface="Arial" pitchFamily="34"/>
              </a:rPr>
              <a:t>Grandview MS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kern="0" dirty="0">
                <a:latin typeface="Calibri"/>
                <a:ea typeface="Open Sans" pitchFamily="34"/>
                <a:cs typeface="Arial" pitchFamily="34"/>
              </a:rPr>
              <a:t>Newton MS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dirty="0">
                <a:latin typeface="Calibri"/>
                <a:ea typeface="Open Sans" pitchFamily="34"/>
                <a:cs typeface="Arial" pitchFamily="34"/>
              </a:rPr>
              <a:t>Stimson EC 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dirty="0">
                <a:latin typeface="Calibri"/>
                <a:ea typeface="Open Sans" pitchFamily="34"/>
                <a:cs typeface="Arial" pitchFamily="34"/>
              </a:rPr>
              <a:t>Workman 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dirty="0">
                <a:latin typeface="Calibri"/>
                <a:ea typeface="Open Sans" pitchFamily="34"/>
                <a:cs typeface="Arial" pitchFamily="34"/>
              </a:rPr>
              <a:t>La Puente 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dirty="0">
                <a:latin typeface="Calibri"/>
                <a:ea typeface="Open Sans" pitchFamily="34"/>
                <a:cs typeface="Arial" pitchFamily="34"/>
              </a:rPr>
              <a:t>Wilson HS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Los Altos 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none" strike="noStrike" kern="1200" cap="none" spc="0" baseline="0" dirty="0"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dirty="0"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dirty="0">
              <a:solidFill>
                <a:srgbClr val="002060"/>
              </a:solidFill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0" i="0" u="none" strike="noStrike" kern="1200" cap="none" spc="0" baseline="0" dirty="0">
              <a:solidFill>
                <a:srgbClr val="F5939E"/>
              </a:solidFill>
              <a:uFillTx/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118884-C1B5-48AF-58E6-7C9846680A78}"/>
              </a:ext>
            </a:extLst>
          </p:cNvPr>
          <p:cNvSpPr/>
          <p:nvPr/>
        </p:nvSpPr>
        <p:spPr>
          <a:xfrm>
            <a:off x="6766971" y="1149522"/>
            <a:ext cx="586067" cy="5552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7E238C02-5DDD-A5A7-8731-7C0250806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67" y="310439"/>
            <a:ext cx="7169039" cy="504140"/>
          </a:xfrm>
        </p:spPr>
        <p:txBody>
          <a:bodyPr>
            <a:normAutofit fontScale="90000"/>
          </a:bodyPr>
          <a:lstStyle/>
          <a:p>
            <a:r>
              <a:rPr lang="en-US" sz="3600" b="1" i="0" u="none" strike="noStrike" kern="1200" cap="none" spc="0" baseline="0">
                <a:uFillTx/>
              </a:rPr>
              <a:t>HLPUSD MEASURE BB - SUMMARY SCHOOLS IN PROGRESS</a:t>
            </a:r>
            <a:br>
              <a:rPr lang="en-US" sz="3600" b="1" i="0" u="none" strike="noStrike" kern="1200" cap="none" spc="0" baseline="0">
                <a:uFillTx/>
              </a:rPr>
            </a:br>
            <a:endParaRPr lang="en-US" b="1"/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537B8355-4222-9D62-7103-C6FA95C43A13}"/>
              </a:ext>
            </a:extLst>
          </p:cNvPr>
          <p:cNvSpPr/>
          <p:nvPr/>
        </p:nvSpPr>
        <p:spPr>
          <a:xfrm>
            <a:off x="9614517" y="1269507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95B90755-7EAF-465D-9572-C39169618030}"/>
              </a:ext>
            </a:extLst>
          </p:cNvPr>
          <p:cNvSpPr/>
          <p:nvPr/>
        </p:nvSpPr>
        <p:spPr>
          <a:xfrm>
            <a:off x="2853244" y="2558856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AD26E4A0-1AC3-A95E-6D41-385AFF259A01}"/>
              </a:ext>
            </a:extLst>
          </p:cNvPr>
          <p:cNvSpPr/>
          <p:nvPr/>
        </p:nvSpPr>
        <p:spPr>
          <a:xfrm>
            <a:off x="3065247" y="450512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5167277E-7125-C47F-CD23-C846B80319DA}"/>
              </a:ext>
            </a:extLst>
          </p:cNvPr>
          <p:cNvSpPr/>
          <p:nvPr/>
        </p:nvSpPr>
        <p:spPr>
          <a:xfrm>
            <a:off x="5511702" y="270647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5F8E7919-956F-5D35-9FDD-7FD2F9AE434F}"/>
              </a:ext>
            </a:extLst>
          </p:cNvPr>
          <p:cNvSpPr/>
          <p:nvPr/>
        </p:nvSpPr>
        <p:spPr>
          <a:xfrm>
            <a:off x="6763856" y="3386017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56DACB24-E99D-828D-9909-86B90FDC64D9}"/>
              </a:ext>
            </a:extLst>
          </p:cNvPr>
          <p:cNvSpPr/>
          <p:nvPr/>
        </p:nvSpPr>
        <p:spPr>
          <a:xfrm>
            <a:off x="3626377" y="4751849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2D0BC161-C868-853B-DA90-E9EADEF70A4D}"/>
              </a:ext>
            </a:extLst>
          </p:cNvPr>
          <p:cNvSpPr/>
          <p:nvPr/>
        </p:nvSpPr>
        <p:spPr>
          <a:xfrm>
            <a:off x="3268961" y="2211617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2DD75B2D-A099-E338-88CA-C537AB746090}"/>
              </a:ext>
            </a:extLst>
          </p:cNvPr>
          <p:cNvSpPr/>
          <p:nvPr/>
        </p:nvSpPr>
        <p:spPr>
          <a:xfrm>
            <a:off x="3182634" y="5387339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9" name="Diamond 58">
            <a:extLst>
              <a:ext uri="{FF2B5EF4-FFF2-40B4-BE49-F238E27FC236}">
                <a16:creationId xmlns:a16="http://schemas.microsoft.com/office/drawing/2014/main" id="{3385644C-2BD0-DA5A-D559-CC3F36A7714D}"/>
              </a:ext>
            </a:extLst>
          </p:cNvPr>
          <p:cNvSpPr/>
          <p:nvPr/>
        </p:nvSpPr>
        <p:spPr>
          <a:xfrm>
            <a:off x="2196240" y="545606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1" name="Oval 5">
            <a:extLst>
              <a:ext uri="{FF2B5EF4-FFF2-40B4-BE49-F238E27FC236}">
                <a16:creationId xmlns:a16="http://schemas.microsoft.com/office/drawing/2014/main" id="{5D602C7B-946A-E080-DB3C-69F14721787A}"/>
              </a:ext>
            </a:extLst>
          </p:cNvPr>
          <p:cNvSpPr/>
          <p:nvPr/>
        </p:nvSpPr>
        <p:spPr>
          <a:xfrm>
            <a:off x="2505166" y="3717186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4" name="Diamond 63">
            <a:extLst>
              <a:ext uri="{FF2B5EF4-FFF2-40B4-BE49-F238E27FC236}">
                <a16:creationId xmlns:a16="http://schemas.microsoft.com/office/drawing/2014/main" id="{72BA36E7-3EE1-9853-A777-96AAF7808DE6}"/>
              </a:ext>
            </a:extLst>
          </p:cNvPr>
          <p:cNvSpPr/>
          <p:nvPr/>
        </p:nvSpPr>
        <p:spPr>
          <a:xfrm>
            <a:off x="2482160" y="5064509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209AE2-188A-AD5C-41A7-4E12D5C6814B}"/>
              </a:ext>
            </a:extLst>
          </p:cNvPr>
          <p:cNvSpPr/>
          <p:nvPr/>
        </p:nvSpPr>
        <p:spPr>
          <a:xfrm>
            <a:off x="6748437" y="1131767"/>
            <a:ext cx="590707" cy="568763"/>
          </a:xfrm>
          <a:prstGeom prst="ellipse">
            <a:avLst/>
          </a:prstGeom>
          <a:solidFill>
            <a:srgbClr val="7030A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925CE0F8-83E8-CE6C-4634-2D3A0B7E2F70}"/>
              </a:ext>
            </a:extLst>
          </p:cNvPr>
          <p:cNvSpPr/>
          <p:nvPr/>
        </p:nvSpPr>
        <p:spPr>
          <a:xfrm>
            <a:off x="4416527" y="286936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677AC655-4143-6401-CD42-94541B92ACC6}"/>
              </a:ext>
            </a:extLst>
          </p:cNvPr>
          <p:cNvSpPr/>
          <p:nvPr/>
        </p:nvSpPr>
        <p:spPr>
          <a:xfrm>
            <a:off x="3888207" y="335704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513B466-BDFF-A49B-1635-97FFDA785556}"/>
              </a:ext>
            </a:extLst>
          </p:cNvPr>
          <p:cNvSpPr/>
          <p:nvPr/>
        </p:nvSpPr>
        <p:spPr>
          <a:xfrm>
            <a:off x="3228959" y="1660087"/>
            <a:ext cx="590707" cy="568763"/>
          </a:xfrm>
          <a:prstGeom prst="ellipse">
            <a:avLst/>
          </a:prstGeom>
          <a:solidFill>
            <a:srgbClr val="7030A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609C6EA-B9E4-473D-4567-09AD2E090123}"/>
              </a:ext>
            </a:extLst>
          </p:cNvPr>
          <p:cNvSpPr/>
          <p:nvPr/>
        </p:nvSpPr>
        <p:spPr>
          <a:xfrm>
            <a:off x="4031599" y="1538167"/>
            <a:ext cx="590707" cy="568763"/>
          </a:xfrm>
          <a:prstGeom prst="ellipse">
            <a:avLst/>
          </a:prstGeom>
          <a:solidFill>
            <a:srgbClr val="7030A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8" name="Diamond 37">
            <a:extLst>
              <a:ext uri="{FF2B5EF4-FFF2-40B4-BE49-F238E27FC236}">
                <a16:creationId xmlns:a16="http://schemas.microsoft.com/office/drawing/2014/main" id="{56498D64-D3EC-562A-9136-D35D80595CF0}"/>
              </a:ext>
            </a:extLst>
          </p:cNvPr>
          <p:cNvSpPr/>
          <p:nvPr/>
        </p:nvSpPr>
        <p:spPr>
          <a:xfrm>
            <a:off x="3538837" y="3006867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C633E50-B1D0-0474-061B-F50234BD73B6}"/>
              </a:ext>
            </a:extLst>
          </p:cNvPr>
          <p:cNvSpPr/>
          <p:nvPr/>
        </p:nvSpPr>
        <p:spPr>
          <a:xfrm>
            <a:off x="1983089" y="5785047"/>
            <a:ext cx="590707" cy="568763"/>
          </a:xfrm>
          <a:prstGeom prst="ellipse">
            <a:avLst/>
          </a:prstGeom>
          <a:solidFill>
            <a:srgbClr val="7030A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A9285D7-3FF5-7FFA-944D-91463449ED97}"/>
              </a:ext>
            </a:extLst>
          </p:cNvPr>
          <p:cNvSpPr/>
          <p:nvPr/>
        </p:nvSpPr>
        <p:spPr>
          <a:xfrm>
            <a:off x="2903839" y="5740597"/>
            <a:ext cx="590707" cy="568763"/>
          </a:xfrm>
          <a:prstGeom prst="ellipse">
            <a:avLst/>
          </a:prstGeom>
          <a:solidFill>
            <a:srgbClr val="7030A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417C0A-01AA-EA72-A1E2-27B63AAC2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987" y="6138826"/>
            <a:ext cx="1257475" cy="523948"/>
          </a:xfrm>
          <a:prstGeom prst="rect">
            <a:avLst/>
          </a:prstGeom>
          <a:solidFill>
            <a:srgbClr val="DDB331"/>
          </a:solidFill>
        </p:spPr>
      </p:pic>
      <p:sp>
        <p:nvSpPr>
          <p:cNvPr id="11" name="Diamond 10">
            <a:extLst>
              <a:ext uri="{FF2B5EF4-FFF2-40B4-BE49-F238E27FC236}">
                <a16:creationId xmlns:a16="http://schemas.microsoft.com/office/drawing/2014/main" id="{6B7EF6D5-3636-857C-46EE-A6504E5D09F6}"/>
              </a:ext>
            </a:extLst>
          </p:cNvPr>
          <p:cNvSpPr/>
          <p:nvPr/>
        </p:nvSpPr>
        <p:spPr>
          <a:xfrm>
            <a:off x="3899427" y="4897899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Oval 5">
            <a:extLst>
              <a:ext uri="{FF2B5EF4-FFF2-40B4-BE49-F238E27FC236}">
                <a16:creationId xmlns:a16="http://schemas.microsoft.com/office/drawing/2014/main" id="{68E431FF-5486-8898-7AF4-70AEBDEA7539}"/>
              </a:ext>
            </a:extLst>
          </p:cNvPr>
          <p:cNvSpPr/>
          <p:nvPr/>
        </p:nvSpPr>
        <p:spPr>
          <a:xfrm>
            <a:off x="3150706" y="2452567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5762F9-BBF5-CC28-3211-D6003375D486}"/>
              </a:ext>
            </a:extLst>
          </p:cNvPr>
          <p:cNvSpPr/>
          <p:nvPr/>
        </p:nvSpPr>
        <p:spPr>
          <a:xfrm>
            <a:off x="3913742" y="2054389"/>
            <a:ext cx="590707" cy="568763"/>
          </a:xfrm>
          <a:prstGeom prst="ellipse">
            <a:avLst/>
          </a:prstGeom>
          <a:solidFill>
            <a:srgbClr val="7030A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D0D78A2-BC27-F8B7-4A5C-EAFC05FD4F4D}"/>
              </a:ext>
            </a:extLst>
          </p:cNvPr>
          <p:cNvSpPr/>
          <p:nvPr/>
        </p:nvSpPr>
        <p:spPr>
          <a:xfrm>
            <a:off x="2407143" y="1728175"/>
            <a:ext cx="590707" cy="568763"/>
          </a:xfrm>
          <a:prstGeom prst="ellipse">
            <a:avLst/>
          </a:prstGeom>
          <a:solidFill>
            <a:srgbClr val="7030A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FB44411-A965-08AD-C9A6-FE4F88554F95}"/>
              </a:ext>
            </a:extLst>
          </p:cNvPr>
          <p:cNvSpPr/>
          <p:nvPr/>
        </p:nvSpPr>
        <p:spPr>
          <a:xfrm>
            <a:off x="3825820" y="2513079"/>
            <a:ext cx="590707" cy="568763"/>
          </a:xfrm>
          <a:prstGeom prst="ellipse">
            <a:avLst/>
          </a:prstGeom>
          <a:solidFill>
            <a:srgbClr val="7030A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3" name="Diamond 42">
            <a:extLst>
              <a:ext uri="{FF2B5EF4-FFF2-40B4-BE49-F238E27FC236}">
                <a16:creationId xmlns:a16="http://schemas.microsoft.com/office/drawing/2014/main" id="{5C179172-CC84-1560-F4EF-BC700353E400}"/>
              </a:ext>
            </a:extLst>
          </p:cNvPr>
          <p:cNvSpPr/>
          <p:nvPr/>
        </p:nvSpPr>
        <p:spPr>
          <a:xfrm>
            <a:off x="2243415" y="4194150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E65D517-46E4-8037-A63D-629DE1253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DB849-AD3F-78EF-7829-97C89249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981271FF-62B3-4343-A867-FE1CD717BD54}" type="slidenum">
              <a:rPr lang="en-US" altLang="en-US" sz="1200">
                <a:latin typeface="+mn-lt"/>
              </a:rPr>
              <a:pPr defTabSz="914400">
                <a:spcAft>
                  <a:spcPts val="600"/>
                </a:spcAft>
              </a:pPr>
              <a:t>3</a:t>
            </a:fld>
            <a:endParaRPr lang="en-US" altLang="en-US" sz="1200">
              <a:latin typeface="+mn-lt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D79061C-5FA8-D04D-CDA6-DA5F113F96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2121769"/>
              </p:ext>
            </p:extLst>
          </p:nvPr>
        </p:nvGraphicFramePr>
        <p:xfrm>
          <a:off x="1066800" y="884100"/>
          <a:ext cx="10058399" cy="617278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48880">
                  <a:extLst>
                    <a:ext uri="{9D8B030D-6E8A-4147-A177-3AD203B41FA5}">
                      <a16:colId xmlns:a16="http://schemas.microsoft.com/office/drawing/2014/main" val="3768581154"/>
                    </a:ext>
                  </a:extLst>
                </a:gridCol>
                <a:gridCol w="1142544">
                  <a:extLst>
                    <a:ext uri="{9D8B030D-6E8A-4147-A177-3AD203B41FA5}">
                      <a16:colId xmlns:a16="http://schemas.microsoft.com/office/drawing/2014/main" val="765945194"/>
                    </a:ext>
                  </a:extLst>
                </a:gridCol>
                <a:gridCol w="1731086">
                  <a:extLst>
                    <a:ext uri="{9D8B030D-6E8A-4147-A177-3AD203B41FA5}">
                      <a16:colId xmlns:a16="http://schemas.microsoft.com/office/drawing/2014/main" val="561156191"/>
                    </a:ext>
                  </a:extLst>
                </a:gridCol>
                <a:gridCol w="1587435">
                  <a:extLst>
                    <a:ext uri="{9D8B030D-6E8A-4147-A177-3AD203B41FA5}">
                      <a16:colId xmlns:a16="http://schemas.microsoft.com/office/drawing/2014/main" val="4226061305"/>
                    </a:ext>
                  </a:extLst>
                </a:gridCol>
                <a:gridCol w="1139447">
                  <a:extLst>
                    <a:ext uri="{9D8B030D-6E8A-4147-A177-3AD203B41FA5}">
                      <a16:colId xmlns:a16="http://schemas.microsoft.com/office/drawing/2014/main" val="1129276786"/>
                    </a:ext>
                  </a:extLst>
                </a:gridCol>
                <a:gridCol w="2609007">
                  <a:extLst>
                    <a:ext uri="{9D8B030D-6E8A-4147-A177-3AD203B41FA5}">
                      <a16:colId xmlns:a16="http://schemas.microsoft.com/office/drawing/2014/main" val="3254986904"/>
                    </a:ext>
                  </a:extLst>
                </a:gridCol>
              </a:tblGrid>
              <a:tr h="5871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cap="all" spc="6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000" b="1" kern="100" cap="all" spc="6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51539" marB="51539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cap="all" spc="60">
                          <a:solidFill>
                            <a:schemeClr val="tx1"/>
                          </a:solidFill>
                          <a:effectLst/>
                        </a:rPr>
                        <a:t>Project Starts</a:t>
                      </a:r>
                      <a:endParaRPr lang="en-US" sz="1000" b="1" kern="100" cap="all" spc="6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51539" marB="51539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cap="all" spc="60">
                          <a:solidFill>
                            <a:schemeClr val="tx1"/>
                          </a:solidFill>
                          <a:effectLst/>
                        </a:rPr>
                        <a:t>Construction Documents To DSA</a:t>
                      </a:r>
                      <a:endParaRPr lang="en-US" sz="1000" b="1" kern="100" cap="all" spc="6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51539" marB="51539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cap="all" spc="60">
                          <a:solidFill>
                            <a:schemeClr val="tx1"/>
                          </a:solidFill>
                          <a:effectLst/>
                        </a:rPr>
                        <a:t>DSA Plan Reviews Completed</a:t>
                      </a:r>
                      <a:endParaRPr lang="en-US" sz="1000" b="1" kern="100" cap="all" spc="6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51539" marB="51539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cap="all" spc="60">
                          <a:solidFill>
                            <a:schemeClr val="tx1"/>
                          </a:solidFill>
                          <a:effectLst/>
                        </a:rPr>
                        <a:t>Projects Bid</a:t>
                      </a:r>
                      <a:endParaRPr lang="en-US" sz="1000" b="1" kern="100" cap="all" spc="6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51539" marB="51539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cap="all" spc="60" dirty="0">
                          <a:solidFill>
                            <a:schemeClr val="tx1"/>
                          </a:solidFill>
                          <a:effectLst/>
                        </a:rPr>
                        <a:t>Construction Starts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cap="all" spc="6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(COMPLETED</a:t>
                      </a:r>
                      <a:r>
                        <a:rPr lang="en-US" sz="1100" b="1" kern="100" cap="all" spc="6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100" b="1" kern="100" cap="all" spc="6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16175" marT="51539" marB="51539" anchor="b"/>
                </a:tc>
                <a:extLst>
                  <a:ext uri="{0D108BD9-81ED-4DB2-BD59-A6C34878D82A}">
                    <a16:rowId xmlns:a16="http://schemas.microsoft.com/office/drawing/2014/main" val="944028130"/>
                  </a:ext>
                </a:extLst>
              </a:tr>
              <a:tr h="3549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Puente HS Refresh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cap="none" spc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Vani" panose="020B0502040204020203" pitchFamily="18" charset="0"/>
                        </a:rPr>
                        <a:t>NA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cap="none" spc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Vani" panose="020B0502040204020203" pitchFamily="18" charset="0"/>
                        </a:rPr>
                        <a:t>NA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 cap="none" spc="0">
                          <a:solidFill>
                            <a:srgbClr val="00B0F0"/>
                          </a:solidFill>
                          <a:effectLst/>
                          <a:latin typeface="Wingdings" panose="05000000000000000000" pitchFamily="2" charset="2"/>
                        </a:rPr>
                        <a:t> l</a:t>
                      </a:r>
                      <a:r>
                        <a:rPr lang="en-US" sz="1600" kern="100" cap="none" spc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*</a:t>
                      </a:r>
                      <a:endParaRPr lang="en-US" sz="1600" kern="100" cap="none" spc="0">
                        <a:solidFill>
                          <a:srgbClr val="00B0F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1269311657"/>
                  </a:ext>
                </a:extLst>
              </a:tr>
              <a:tr h="35107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Los Altos HS Refresh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cap="none" spc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00" cap="none" spc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Vani" panose="020B0502040204020203" pitchFamily="18" charset="0"/>
                        </a:rPr>
                        <a:t>NA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1" kern="100" cap="none" spc="0">
                        <a:solidFill>
                          <a:schemeClr val="tx1"/>
                        </a:solidFill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 dirty="0">
                          <a:solidFill>
                            <a:srgbClr val="00B0F0"/>
                          </a:solidFill>
                          <a:effectLst/>
                          <a:latin typeface="Wingdings" panose="05000000000000000000" pitchFamily="2" charset="2"/>
                        </a:rPr>
                        <a:t> l</a:t>
                      </a:r>
                      <a:r>
                        <a:rPr lang="en-US" sz="1600" kern="100" cap="none" spc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1100" kern="100" cap="none" spc="0" dirty="0">
                        <a:solidFill>
                          <a:srgbClr val="00B0F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1008511747"/>
                  </a:ext>
                </a:extLst>
              </a:tr>
              <a:tr h="3549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Wilson HS Refresh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cap="none" spc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Vani" panose="020B0502040204020203" pitchFamily="18" charset="0"/>
                        </a:rPr>
                        <a:t>NA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cap="none" spc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Vani" panose="020B0502040204020203" pitchFamily="18" charset="0"/>
                        </a:rPr>
                        <a:t>NA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 cap="none" spc="0" dirty="0">
                          <a:solidFill>
                            <a:srgbClr val="00B0F0"/>
                          </a:solidFill>
                          <a:effectLst/>
                          <a:latin typeface="Wingdings" panose="05000000000000000000" pitchFamily="2" charset="2"/>
                        </a:rPr>
                        <a:t> l</a:t>
                      </a:r>
                      <a:r>
                        <a:rPr lang="en-US" sz="1600" kern="100" cap="none" spc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1600" kern="100" cap="none" spc="0" dirty="0">
                        <a:solidFill>
                          <a:srgbClr val="00B0F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2008834733"/>
                  </a:ext>
                </a:extLst>
              </a:tr>
              <a:tr h="3549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Workman HS Refresh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cap="none" spc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00" cap="none" spc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Vani" panose="020B0502040204020203" pitchFamily="18" charset="0"/>
                        </a:rPr>
                        <a:t>NA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 cap="none" spc="0" dirty="0">
                          <a:solidFill>
                            <a:srgbClr val="00B0F0"/>
                          </a:solidFill>
                          <a:effectLst/>
                          <a:latin typeface="Wingdings" panose="05000000000000000000" pitchFamily="2" charset="2"/>
                        </a:rPr>
                        <a:t> l</a:t>
                      </a:r>
                      <a:r>
                        <a:rPr lang="en-US" sz="1600" kern="100" cap="none" spc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1600" kern="100" cap="none" spc="0" dirty="0">
                        <a:solidFill>
                          <a:srgbClr val="00B0F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374447707"/>
                  </a:ext>
                </a:extLst>
              </a:tr>
              <a:tr h="3549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Stimson LC Refresh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cap="none" spc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00" cap="none" spc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Vani" panose="020B0502040204020203" pitchFamily="18" charset="0"/>
                        </a:rPr>
                        <a:t>NA</a:t>
                      </a: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 cap="none" spc="0">
                          <a:solidFill>
                            <a:srgbClr val="00B0F0"/>
                          </a:solidFill>
                          <a:effectLst/>
                          <a:latin typeface="Wingdings" panose="05000000000000000000" pitchFamily="2" charset="2"/>
                        </a:rPr>
                        <a:t> l</a:t>
                      </a:r>
                      <a:r>
                        <a:rPr lang="en-US" sz="1600" kern="100" cap="none" spc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1600" kern="100" cap="none" spc="0">
                        <a:solidFill>
                          <a:srgbClr val="00B0F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1460085200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Baldwin ES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7C4C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7C4C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F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F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371483265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California ES 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7C4C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7C4C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F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F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17295484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Grazide ES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7C4C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7C4C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1022000667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Los Molinos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7C4C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7C4C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 dirty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00B0F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00B0F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3154584736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Kwis ES 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7C4C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7C4C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 dirty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1255140890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Lassalette ES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7C4C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7C4C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 dirty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2372221933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Fairgrove Academy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 cap="none" spc="0" dirty="0">
                          <a:solidFill>
                            <a:srgbClr val="FF7C4C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 dirty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 dirty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1220603414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Sierra Vista MS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 cap="none" spc="0" dirty="0">
                          <a:solidFill>
                            <a:srgbClr val="FF7C4C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 dirty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 dirty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 dirty="0">
                        <a:solidFill>
                          <a:srgbClr val="00B05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175715398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Sparks ES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128519672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Palm ES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 cap="none" spc="0" dirty="0">
                          <a:solidFill>
                            <a:srgbClr val="FF7C4C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 dirty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2781517257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Valinda ES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 cap="none" spc="0" dirty="0">
                          <a:solidFill>
                            <a:srgbClr val="FF7C4C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 dirty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2450210680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Wing Lane ES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523915301"/>
                  </a:ext>
                </a:extLst>
              </a:tr>
              <a:tr h="258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Valley Alternative School</a:t>
                      </a: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298105332"/>
                  </a:ext>
                </a:extLst>
              </a:tr>
              <a:tr h="4513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cap="none" spc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Orange Grove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kern="100" cap="none" spc="0">
                        <a:solidFill>
                          <a:srgbClr val="FF0000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cap="none" spc="0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  <a:endParaRPr lang="en-US" sz="1100" kern="100" cap="none" spc="0" dirty="0">
                        <a:solidFill>
                          <a:schemeClr val="tx1"/>
                        </a:solidFill>
                        <a:effectLst/>
                        <a:latin typeface="Wingdings" panose="05000000000000000000" pitchFamily="2" charset="2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6175" marT="6342" marB="51539"/>
                </a:tc>
                <a:extLst>
                  <a:ext uri="{0D108BD9-81ED-4DB2-BD59-A6C34878D82A}">
                    <a16:rowId xmlns:a16="http://schemas.microsoft.com/office/drawing/2014/main" val="2398544553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4B91E0DB-5923-7FBC-3A90-A5C0944F1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68"/>
            <a:ext cx="4505954" cy="257211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1B7A6D06-2A26-D2A2-8CBB-0A26842420E9}"/>
              </a:ext>
            </a:extLst>
          </p:cNvPr>
          <p:cNvSpPr txBox="1">
            <a:spLocks/>
          </p:cNvSpPr>
          <p:nvPr/>
        </p:nvSpPr>
        <p:spPr>
          <a:xfrm>
            <a:off x="1269570" y="287195"/>
            <a:ext cx="10089729" cy="683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PHASE B PROGRESS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2683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D0E405-31D4-001F-7601-FD2B137C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6477609" cy="504140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sz="3600" i="0" u="none" strike="noStrike" kern="1200" cap="none" spc="0" baseline="0">
                <a:solidFill>
                  <a:srgbClr val="000000"/>
                </a:solidFill>
                <a:uFillTx/>
              </a:rPr>
              <a:t>HIGH </a:t>
            </a:r>
            <a:r>
              <a:rPr lang="en-US"/>
              <a:t>SCHOOL</a:t>
            </a:r>
            <a:r>
              <a:rPr lang="en-US" sz="3600" i="0" u="none" strike="noStrike" kern="1200" cap="none" spc="0" baseline="0">
                <a:solidFill>
                  <a:srgbClr val="000000"/>
                </a:solidFill>
                <a:uFillTx/>
              </a:rPr>
              <a:t> REFRESH</a:t>
            </a:r>
            <a:r>
              <a:rPr lang="en-US">
                <a:solidFill>
                  <a:srgbClr val="000000"/>
                </a:solidFill>
              </a:rPr>
              <a:t> GROUP 2</a:t>
            </a:r>
            <a:br>
              <a:rPr lang="en-US" sz="3600" i="0" u="none" strike="noStrike" kern="1200" cap="none" spc="0" baseline="0">
                <a:solidFill>
                  <a:srgbClr val="000000"/>
                </a:solidFill>
                <a:uFillTx/>
              </a:rPr>
            </a:b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CDCA5-AEE9-ADF9-0D05-04B63325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DD49E69-812B-CBE5-2FED-732CB3013127}"/>
              </a:ext>
            </a:extLst>
          </p:cNvPr>
          <p:cNvSpPr txBox="1">
            <a:spLocks/>
          </p:cNvSpPr>
          <p:nvPr/>
        </p:nvSpPr>
        <p:spPr>
          <a:xfrm>
            <a:off x="6803939" y="6492871"/>
            <a:ext cx="2057400" cy="3651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5F6A16-CE7E-1382-2DF1-CE2F5EC0895E}"/>
              </a:ext>
            </a:extLst>
          </p:cNvPr>
          <p:cNvSpPr txBox="1"/>
          <p:nvPr/>
        </p:nvSpPr>
        <p:spPr>
          <a:xfrm>
            <a:off x="3869548" y="4034131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LOS ALTOS HIGH SCHOOL</a:t>
            </a:r>
          </a:p>
          <a:p>
            <a:r>
              <a:rPr lang="en-US" sz="1400" b="1"/>
              <a:t>69 CLASSROOMS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A00C5A-C757-73CA-43C3-1B7916197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7068" y="1427411"/>
            <a:ext cx="3558919" cy="2402385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114300">
              <a:srgbClr val="DDB331">
                <a:alpha val="66000"/>
              </a:srgbClr>
            </a:glow>
          </a:effec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819AD48-FA59-5E10-5986-94D7C3391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184431"/>
              </p:ext>
            </p:extLst>
          </p:nvPr>
        </p:nvGraphicFramePr>
        <p:xfrm>
          <a:off x="347022" y="5032247"/>
          <a:ext cx="11365426" cy="115408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00542">
                  <a:extLst>
                    <a:ext uri="{9D8B030D-6E8A-4147-A177-3AD203B41FA5}">
                      <a16:colId xmlns:a16="http://schemas.microsoft.com/office/drawing/2014/main" val="2568877982"/>
                    </a:ext>
                  </a:extLst>
                </a:gridCol>
                <a:gridCol w="3100542">
                  <a:extLst>
                    <a:ext uri="{9D8B030D-6E8A-4147-A177-3AD203B41FA5}">
                      <a16:colId xmlns:a16="http://schemas.microsoft.com/office/drawing/2014/main" val="1431371139"/>
                    </a:ext>
                  </a:extLst>
                </a:gridCol>
                <a:gridCol w="5164342">
                  <a:extLst>
                    <a:ext uri="{9D8B030D-6E8A-4147-A177-3AD203B41FA5}">
                      <a16:colId xmlns:a16="http://schemas.microsoft.com/office/drawing/2014/main" val="1748558219"/>
                    </a:ext>
                  </a:extLst>
                </a:gridCol>
              </a:tblGrid>
              <a:tr h="3260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START DATE</a:t>
                      </a: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ANTICIPATED COMPLETION DATE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48089"/>
                  </a:ext>
                </a:extLst>
              </a:tr>
              <a:tr h="241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WILSON HS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3/4/2024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Completed 48 days Ahead of Schedule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1033271"/>
                  </a:ext>
                </a:extLst>
              </a:tr>
              <a:tr h="241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LOS ALTOS HS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3/4/2024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Completed 65 Days Ahead of Schedule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377816"/>
                  </a:ext>
                </a:extLst>
              </a:tr>
              <a:tr h="271680"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7135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4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B04B3F6-F099-544B-6631-94856C0FCA9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4" b="25104"/>
          <a:stretch/>
        </p:blipFill>
        <p:spPr>
          <a:xfrm>
            <a:off x="458411" y="2233469"/>
            <a:ext cx="5802687" cy="386011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631385" y="1323382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E5957A-A8F3-91E5-01CC-38753D05BCC8}"/>
              </a:ext>
            </a:extLst>
          </p:cNvPr>
          <p:cNvSpPr txBox="1"/>
          <p:nvPr/>
        </p:nvSpPr>
        <p:spPr>
          <a:xfrm>
            <a:off x="556037" y="1380993"/>
            <a:ext cx="566775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Baldwin Academy Phase 1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43825680-4D03-3903-C10D-885110CC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4403725" cy="504825"/>
          </a:xfrm>
        </p:spPr>
        <p:txBody>
          <a:bodyPr>
            <a:normAutofit fontScale="90000"/>
          </a:bodyPr>
          <a:lstStyle/>
          <a:p>
            <a:r>
              <a:rPr lang="en-US"/>
              <a:t>Measure BB 21</a:t>
            </a:r>
            <a:r>
              <a:rPr lang="en-US" baseline="30000"/>
              <a:t>st</a:t>
            </a:r>
            <a:r>
              <a:rPr lang="en-US"/>
              <a:t> Century </a:t>
            </a:r>
            <a:br>
              <a:rPr lang="en-US"/>
            </a:br>
            <a:r>
              <a:rPr lang="en-US"/>
              <a:t>Classroom Improvements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356D44-DE4E-8C40-C848-657030119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2820" y="530827"/>
            <a:ext cx="4271033" cy="56947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D35175-814F-58F0-D21C-FB6CBA13C27F}"/>
              </a:ext>
            </a:extLst>
          </p:cNvPr>
          <p:cNvSpPr txBox="1"/>
          <p:nvPr/>
        </p:nvSpPr>
        <p:spPr>
          <a:xfrm>
            <a:off x="8493811" y="5447257"/>
            <a:ext cx="2689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COMPLETE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2AD2A5-1694-AE12-1092-E3994BB2420C}"/>
              </a:ext>
            </a:extLst>
          </p:cNvPr>
          <p:cNvSpPr txBox="1"/>
          <p:nvPr/>
        </p:nvSpPr>
        <p:spPr>
          <a:xfrm>
            <a:off x="1350410" y="5447258"/>
            <a:ext cx="4770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FURNITURE DELIVERY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46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B9851-E905-084C-F94F-F983B6839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B3D9D-1544-E9FC-FCFA-78D2778A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9B0A9FB-9A96-0D4E-D80C-FA7571691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>
            <a:normAutofit fontScale="90000"/>
          </a:bodyPr>
          <a:lstStyle/>
          <a:p>
            <a:r>
              <a:rPr lang="en-US"/>
              <a:t>Measure BB 21</a:t>
            </a:r>
            <a:r>
              <a:rPr lang="en-US" baseline="30000"/>
              <a:t>st</a:t>
            </a:r>
            <a:r>
              <a:rPr lang="en-US"/>
              <a:t> Century </a:t>
            </a:r>
            <a:br>
              <a:rPr lang="en-US"/>
            </a:br>
            <a:r>
              <a:rPr lang="en-US"/>
              <a:t>Classroom Improvements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7E97D-E16C-4628-B0CF-1FAF888B7FB9}"/>
              </a:ext>
            </a:extLst>
          </p:cNvPr>
          <p:cNvSpPr txBox="1"/>
          <p:nvPr/>
        </p:nvSpPr>
        <p:spPr>
          <a:xfrm>
            <a:off x="549275" y="1371600"/>
            <a:ext cx="5667758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California Elementary School Phase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B2C703-0CC8-AE3E-1013-0D9DCA7C3E38}"/>
              </a:ext>
            </a:extLst>
          </p:cNvPr>
          <p:cNvSpPr txBox="1"/>
          <p:nvPr/>
        </p:nvSpPr>
        <p:spPr>
          <a:xfrm>
            <a:off x="5626281" y="1654864"/>
            <a:ext cx="834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Bee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8AC5058-3ACF-D387-A53B-09F6A7BF740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2" b="7012"/>
          <a:stretch/>
        </p:blipFill>
        <p:spPr>
          <a:xfrm>
            <a:off x="784110" y="2448818"/>
            <a:ext cx="6144618" cy="396339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60A686-EC56-D18A-76E6-EC7879A33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2624" y="359478"/>
            <a:ext cx="4121416" cy="5495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2DBC46-7FF4-B40D-328E-DB60A35EDC59}"/>
              </a:ext>
            </a:extLst>
          </p:cNvPr>
          <p:cNvSpPr txBox="1"/>
          <p:nvPr/>
        </p:nvSpPr>
        <p:spPr>
          <a:xfrm>
            <a:off x="7338346" y="5078958"/>
            <a:ext cx="47704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FURNITURE DELIVERY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3C3258-690C-4A26-A366-09D05392B86A}"/>
              </a:ext>
            </a:extLst>
          </p:cNvPr>
          <p:cNvSpPr txBox="1"/>
          <p:nvPr/>
        </p:nvSpPr>
        <p:spPr>
          <a:xfrm>
            <a:off x="1690455" y="5486400"/>
            <a:ext cx="47704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COMPLETE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4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D51F7E-C9D2-9313-B4F2-283AF28EE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1" b="7421"/>
          <a:stretch/>
        </p:blipFill>
        <p:spPr>
          <a:xfrm>
            <a:off x="357489" y="2337065"/>
            <a:ext cx="6108192" cy="3901176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F53945-C842-4A75-7F79-48D8A3855506}"/>
              </a:ext>
            </a:extLst>
          </p:cNvPr>
          <p:cNvSpPr txBox="1"/>
          <p:nvPr/>
        </p:nvSpPr>
        <p:spPr>
          <a:xfrm>
            <a:off x="770913" y="5477007"/>
            <a:ext cx="2868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COMPLETE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B9EF1B-52C8-9C47-035F-E6C560CA227B}"/>
              </a:ext>
            </a:extLst>
          </p:cNvPr>
          <p:cNvSpPr txBox="1"/>
          <p:nvPr/>
        </p:nvSpPr>
        <p:spPr>
          <a:xfrm>
            <a:off x="556037" y="1380993"/>
            <a:ext cx="566775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Los Molinos Elementary Phase1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42354317-B262-EDEB-AEC6-BBA02375B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4403725" cy="504825"/>
          </a:xfrm>
        </p:spPr>
        <p:txBody>
          <a:bodyPr>
            <a:normAutofit fontScale="90000"/>
          </a:bodyPr>
          <a:lstStyle/>
          <a:p>
            <a:r>
              <a:rPr lang="en-US"/>
              <a:t>Measure BB 21</a:t>
            </a:r>
            <a:r>
              <a:rPr lang="en-US" baseline="30000"/>
              <a:t>st</a:t>
            </a:r>
            <a:r>
              <a:rPr lang="en-US"/>
              <a:t> Century </a:t>
            </a:r>
            <a:br>
              <a:rPr lang="en-US"/>
            </a:br>
            <a:r>
              <a:rPr lang="en-US"/>
              <a:t>Classroom Improvements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355FC6-BA80-74C5-DAA7-3139586AA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2420" y="694097"/>
            <a:ext cx="4071931" cy="5429241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FE6843-8048-8F40-7D1A-E944B6433E9A}"/>
              </a:ext>
            </a:extLst>
          </p:cNvPr>
          <p:cNvSpPr txBox="1"/>
          <p:nvPr/>
        </p:nvSpPr>
        <p:spPr>
          <a:xfrm>
            <a:off x="7618506" y="5363936"/>
            <a:ext cx="2799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COMPLETE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91EE7A3-0C86-0225-5EF8-42AEFA8DA6F3}"/>
              </a:ext>
            </a:extLst>
          </p:cNvPr>
          <p:cNvGrpSpPr/>
          <p:nvPr/>
        </p:nvGrpSpPr>
        <p:grpSpPr>
          <a:xfrm>
            <a:off x="3637727" y="318999"/>
            <a:ext cx="5562596" cy="5819482"/>
            <a:chOff x="3637727" y="318999"/>
            <a:chExt cx="5562596" cy="5819482"/>
          </a:xfrm>
        </p:grpSpPr>
        <p:pic>
          <p:nvPicPr>
            <p:cNvPr id="4" name="Picture 8" descr="A picture containing window, drawing&#10;&#10;Description automatically generated">
              <a:extLst>
                <a:ext uri="{FF2B5EF4-FFF2-40B4-BE49-F238E27FC236}">
                  <a16:creationId xmlns:a16="http://schemas.microsoft.com/office/drawing/2014/main" id="{71795E8C-678B-67BD-931A-F4F67B9AC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7727" y="318999"/>
              <a:ext cx="5562596" cy="556259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913E48-0ABF-4B9E-7E65-7BB43ED080C1}"/>
                </a:ext>
              </a:extLst>
            </p:cNvPr>
            <p:cNvSpPr txBox="1"/>
            <p:nvPr/>
          </p:nvSpPr>
          <p:spPr>
            <a:xfrm>
              <a:off x="4859935" y="5369040"/>
              <a:ext cx="31181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</a:rPr>
                <a:t>QUESTIONS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9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6813045DC3844B16D01EC48AB5FC6" ma:contentTypeVersion="18" ma:contentTypeDescription="Create a new document." ma:contentTypeScope="" ma:versionID="c10f5a592e42fe37a8f79d696dbb66a0">
  <xsd:schema xmlns:xsd="http://www.w3.org/2001/XMLSchema" xmlns:xs="http://www.w3.org/2001/XMLSchema" xmlns:p="http://schemas.microsoft.com/office/2006/metadata/properties" xmlns:ns2="39523770-d282-4544-8201-76b538a78dc4" xmlns:ns3="39881851-c737-49f1-b9ea-00d1f26389c6" xmlns:ns4="ba587033-c552-4685-b642-42a7346cc661" targetNamespace="http://schemas.microsoft.com/office/2006/metadata/properties" ma:root="true" ma:fieldsID="b7fc275d5a697967d41f5147b67df6ea" ns2:_="" ns3:_="" ns4:_="">
    <xsd:import namespace="39523770-d282-4544-8201-76b538a78dc4"/>
    <xsd:import namespace="39881851-c737-49f1-b9ea-00d1f26389c6"/>
    <xsd:import namespace="ba587033-c552-4685-b642-42a7346cc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23770-d282-4544-8201-76b538a78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aaf8c8-b3c8-4e2b-b533-a5c767a055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81851-c737-49f1-b9ea-00d1f26389c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87033-c552-4685-b642-42a7346cc66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7be8119-9171-4b5b-9318-0bda48004182}" ma:internalName="TaxCatchAll" ma:showField="CatchAllData" ma:web="ba587033-c552-4685-b642-42a7346cc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587033-c552-4685-b642-42a7346cc661" xsi:nil="true"/>
    <lcf76f155ced4ddcb4097134ff3c332f xmlns="39523770-d282-4544-8201-76b538a78dc4">
      <Terms xmlns="http://schemas.microsoft.com/office/infopath/2007/PartnerControls"/>
    </lcf76f155ced4ddcb4097134ff3c332f>
    <SharedWithUsers xmlns="39881851-c737-49f1-b9ea-00d1f26389c6">
      <UserInfo>
        <DisplayName>Leonard Hernandez Jr.</DisplayName>
        <AccountId>4983</AccountId>
        <AccountType/>
      </UserInfo>
      <UserInfo>
        <DisplayName>Edith Martinez</DisplayName>
        <AccountId>4982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1775B1-78A5-49A3-BC25-788E2009DB08}">
  <ds:schemaRefs>
    <ds:schemaRef ds:uri="39523770-d282-4544-8201-76b538a78dc4"/>
    <ds:schemaRef ds:uri="39881851-c737-49f1-b9ea-00d1f26389c6"/>
    <ds:schemaRef ds:uri="ba587033-c552-4685-b642-42a7346cc6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FA7D6F9-00DE-4A22-8E94-6C120597305D}">
  <ds:schemaRefs>
    <ds:schemaRef ds:uri="39523770-d282-4544-8201-76b538a78dc4"/>
    <ds:schemaRef ds:uri="39881851-c737-49f1-b9ea-00d1f26389c6"/>
    <ds:schemaRef ds:uri="ba587033-c552-4685-b642-42a7346cc66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CED3374-B615-4FAF-927C-F2B94ECD67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462</TotalTime>
  <Words>362</Words>
  <Application>Microsoft Office PowerPoint</Application>
  <PresentationFormat>Widescreen</PresentationFormat>
  <Paragraphs>201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2013 - 2022 Theme</vt:lpstr>
      <vt:lpstr>Measure BB Bond</vt:lpstr>
      <vt:lpstr>HLPUSD MEASURE BB - SUMMARY SCHOOLS IN PROGRESS </vt:lpstr>
      <vt:lpstr>PowerPoint Presentation</vt:lpstr>
      <vt:lpstr>HIGH SCHOOL REFRESH GROUP 2 </vt:lpstr>
      <vt:lpstr>Measure BB 21st Century  Classroom Improvements </vt:lpstr>
      <vt:lpstr>Measure BB 21st Century  Classroom Improvements </vt:lpstr>
      <vt:lpstr>Measure BB 21st Century  Classroom Improvements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Gentle</dc:creator>
  <cp:lastModifiedBy>Leonard Hernandez Jr.</cp:lastModifiedBy>
  <cp:revision>7</cp:revision>
  <dcterms:created xsi:type="dcterms:W3CDTF">2022-06-29T16:34:34Z</dcterms:created>
  <dcterms:modified xsi:type="dcterms:W3CDTF">2025-03-28T18:07:09Z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0x010100D206813045DC3844B16D01EC48AB5FC6</vt:lpwstr>
  </property>
</Properties>
</file>